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  <p:sldMasterId id="2147483655" r:id="rId2"/>
  </p:sldMasterIdLst>
  <p:notesMasterIdLst>
    <p:notesMasterId r:id="rId72"/>
  </p:notesMasterIdLst>
  <p:handoutMasterIdLst>
    <p:handoutMasterId r:id="rId73"/>
  </p:handoutMasterIdLst>
  <p:sldIdLst>
    <p:sldId id="354" r:id="rId3"/>
    <p:sldId id="283" r:id="rId4"/>
    <p:sldId id="330" r:id="rId5"/>
    <p:sldId id="415" r:id="rId6"/>
    <p:sldId id="331" r:id="rId7"/>
    <p:sldId id="335" r:id="rId8"/>
    <p:sldId id="338" r:id="rId9"/>
    <p:sldId id="289" r:id="rId10"/>
    <p:sldId id="344" r:id="rId11"/>
    <p:sldId id="340" r:id="rId12"/>
    <p:sldId id="292" r:id="rId13"/>
    <p:sldId id="291" r:id="rId14"/>
    <p:sldId id="350" r:id="rId15"/>
    <p:sldId id="345" r:id="rId16"/>
    <p:sldId id="346" r:id="rId17"/>
    <p:sldId id="347" r:id="rId18"/>
    <p:sldId id="363" r:id="rId19"/>
    <p:sldId id="358" r:id="rId20"/>
    <p:sldId id="360" r:id="rId21"/>
    <p:sldId id="361" r:id="rId22"/>
    <p:sldId id="362" r:id="rId23"/>
    <p:sldId id="372" r:id="rId24"/>
    <p:sldId id="373" r:id="rId25"/>
    <p:sldId id="374" r:id="rId26"/>
    <p:sldId id="375" r:id="rId27"/>
    <p:sldId id="376" r:id="rId28"/>
    <p:sldId id="377" r:id="rId29"/>
    <p:sldId id="378" r:id="rId30"/>
    <p:sldId id="379" r:id="rId31"/>
    <p:sldId id="380" r:id="rId32"/>
    <p:sldId id="381" r:id="rId33"/>
    <p:sldId id="382" r:id="rId34"/>
    <p:sldId id="383" r:id="rId35"/>
    <p:sldId id="384" r:id="rId36"/>
    <p:sldId id="385" r:id="rId37"/>
    <p:sldId id="386" r:id="rId38"/>
    <p:sldId id="387" r:id="rId39"/>
    <p:sldId id="388" r:id="rId40"/>
    <p:sldId id="389" r:id="rId41"/>
    <p:sldId id="390" r:id="rId42"/>
    <p:sldId id="391" r:id="rId43"/>
    <p:sldId id="392" r:id="rId44"/>
    <p:sldId id="393" r:id="rId45"/>
    <p:sldId id="394" r:id="rId46"/>
    <p:sldId id="395" r:id="rId47"/>
    <p:sldId id="396" r:id="rId48"/>
    <p:sldId id="397" r:id="rId49"/>
    <p:sldId id="399" r:id="rId50"/>
    <p:sldId id="402" r:id="rId51"/>
    <p:sldId id="403" r:id="rId52"/>
    <p:sldId id="404" r:id="rId53"/>
    <p:sldId id="405" r:id="rId54"/>
    <p:sldId id="406" r:id="rId55"/>
    <p:sldId id="408" r:id="rId56"/>
    <p:sldId id="409" r:id="rId57"/>
    <p:sldId id="410" r:id="rId58"/>
    <p:sldId id="369" r:id="rId59"/>
    <p:sldId id="416" r:id="rId60"/>
    <p:sldId id="371" r:id="rId61"/>
    <p:sldId id="412" r:id="rId62"/>
    <p:sldId id="413" r:id="rId63"/>
    <p:sldId id="370" r:id="rId64"/>
    <p:sldId id="364" r:id="rId65"/>
    <p:sldId id="341" r:id="rId66"/>
    <p:sldId id="314" r:id="rId67"/>
    <p:sldId id="323" r:id="rId68"/>
    <p:sldId id="336" r:id="rId69"/>
    <p:sldId id="295" r:id="rId70"/>
    <p:sldId id="296" r:id="rId7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9966FF"/>
    <a:srgbClr val="000099"/>
    <a:srgbClr val="7D4835"/>
    <a:srgbClr val="7D6535"/>
    <a:srgbClr val="DDDDDD"/>
    <a:srgbClr val="C0C0C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3955" autoAdjust="0"/>
    <p:restoredTop sz="92667" autoAdjust="0"/>
  </p:normalViewPr>
  <p:slideViewPr>
    <p:cSldViewPr snapToObjects="1">
      <p:cViewPr varScale="1">
        <p:scale>
          <a:sx n="122" d="100"/>
          <a:sy n="122" d="100"/>
        </p:scale>
        <p:origin x="-3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94"/>
    </p:cViewPr>
  </p:sorterViewPr>
  <p:notesViewPr>
    <p:cSldViewPr snapToObjects="1">
      <p:cViewPr varScale="1">
        <p:scale>
          <a:sx n="40" d="100"/>
          <a:sy n="40" d="100"/>
        </p:scale>
        <p:origin x="-2160" y="-96"/>
      </p:cViewPr>
      <p:guideLst>
        <p:guide orient="horz" pos="3024"/>
        <p:guide pos="2304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503" cy="48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05" tIns="49501" rIns="99005" bIns="49501" numCol="1" anchor="t" anchorCtr="0" compatLnSpc="1">
            <a:prstTxWarp prst="textNoShape">
              <a:avLst/>
            </a:prstTxWarp>
          </a:bodyPr>
          <a:lstStyle>
            <a:lvl1pPr defTabSz="992188">
              <a:defRPr sz="1200" i="0"/>
            </a:lvl1pPr>
          </a:lstStyle>
          <a:p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699" y="1"/>
            <a:ext cx="3168502" cy="48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05" tIns="49501" rIns="99005" bIns="49501" numCol="1" anchor="t" anchorCtr="0" compatLnSpc="1">
            <a:prstTxWarp prst="textNoShape">
              <a:avLst/>
            </a:prstTxWarp>
          </a:bodyPr>
          <a:lstStyle>
            <a:lvl1pPr algn="r" defTabSz="992188">
              <a:defRPr sz="1200" i="0"/>
            </a:lvl1pPr>
          </a:lstStyle>
          <a:p>
            <a:endParaRPr lang="en-US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72"/>
            <a:ext cx="3168503" cy="48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05" tIns="49501" rIns="99005" bIns="49501" numCol="1" anchor="b" anchorCtr="0" compatLnSpc="1">
            <a:prstTxWarp prst="textNoShape">
              <a:avLst/>
            </a:prstTxWarp>
          </a:bodyPr>
          <a:lstStyle>
            <a:lvl1pPr defTabSz="992188">
              <a:defRPr sz="1200" i="0"/>
            </a:lvl1pPr>
          </a:lstStyle>
          <a:p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699" y="9120172"/>
            <a:ext cx="3168502" cy="48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05" tIns="49501" rIns="99005" bIns="49501" numCol="1" anchor="b" anchorCtr="0" compatLnSpc="1">
            <a:prstTxWarp prst="textNoShape">
              <a:avLst/>
            </a:prstTxWarp>
          </a:bodyPr>
          <a:lstStyle>
            <a:lvl1pPr algn="r" defTabSz="992188">
              <a:defRPr sz="1200" i="0"/>
            </a:lvl1pPr>
          </a:lstStyle>
          <a:p>
            <a:fld id="{7CFE7EE9-95C2-486E-9633-121D84A3E75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503" cy="48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05" tIns="49501" rIns="99005" bIns="49501" numCol="1" anchor="t" anchorCtr="0" compatLnSpc="1">
            <a:prstTxWarp prst="textNoShape">
              <a:avLst/>
            </a:prstTxWarp>
          </a:bodyPr>
          <a:lstStyle>
            <a:lvl1pPr defTabSz="992188">
              <a:defRPr sz="1200" i="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699" y="1"/>
            <a:ext cx="3168502" cy="48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05" tIns="49501" rIns="99005" bIns="49501" numCol="1" anchor="t" anchorCtr="0" compatLnSpc="1">
            <a:prstTxWarp prst="textNoShape">
              <a:avLst/>
            </a:prstTxWarp>
          </a:bodyPr>
          <a:lstStyle>
            <a:lvl1pPr algn="r" defTabSz="992188">
              <a:defRPr sz="1200" i="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5713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289" y="4558597"/>
            <a:ext cx="5368624" cy="432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05" tIns="49501" rIns="99005" bIns="495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72"/>
            <a:ext cx="3168503" cy="48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05" tIns="49501" rIns="99005" bIns="49501" numCol="1" anchor="b" anchorCtr="0" compatLnSpc="1">
            <a:prstTxWarp prst="textNoShape">
              <a:avLst/>
            </a:prstTxWarp>
          </a:bodyPr>
          <a:lstStyle>
            <a:lvl1pPr defTabSz="992188">
              <a:defRPr sz="1200" i="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699" y="9120172"/>
            <a:ext cx="3168502" cy="48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05" tIns="49501" rIns="99005" bIns="49501" numCol="1" anchor="b" anchorCtr="0" compatLnSpc="1">
            <a:prstTxWarp prst="textNoShape">
              <a:avLst/>
            </a:prstTxWarp>
          </a:bodyPr>
          <a:lstStyle>
            <a:lvl1pPr algn="r" defTabSz="992188">
              <a:defRPr sz="1200" i="0"/>
            </a:lvl1pPr>
          </a:lstStyle>
          <a:p>
            <a:fld id="{7387B4CD-2833-4B65-ADE8-DB611F10F9F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538953-B519-47D0-A2B7-6C1937BDC823}" type="slidenum">
              <a:rPr lang="en-US"/>
              <a:pPr/>
              <a:t>1</a:t>
            </a:fld>
            <a:endParaRPr lang="en-US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54088">
              <a:spcBef>
                <a:spcPct val="0"/>
              </a:spcBef>
            </a:pPr>
            <a:endParaRPr kumimoji="0" lang="en-GB" sz="25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F5D2A7-1C35-4D9E-B6C4-9650406C9002}" type="slidenum">
              <a:rPr lang="en-US"/>
              <a:pPr/>
              <a:t>12</a:t>
            </a:fld>
            <a:endParaRPr lang="en-U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RaW hazards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2744E9-797C-4722-B64C-D5BAEE10E90A}" type="slidenum">
              <a:rPr lang="en-US"/>
              <a:pPr/>
              <a:t>13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RaW hazards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370DE1-E624-4B9D-8EDC-35FB6FD5D82D}" type="slidenum">
              <a:rPr lang="en-US"/>
              <a:pPr/>
              <a:t>14</a:t>
            </a:fld>
            <a:endParaRPr 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typically 2 pages writeable : one in other page table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189F40-0EB2-4000-88FD-932DC6CE152E}" type="slidenum">
              <a:rPr lang="en-US"/>
              <a:pPr/>
              <a:t>15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RaW hazards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4C9571-4902-495F-B997-1518E42FD4FF}" type="slidenum">
              <a:rPr lang="en-US"/>
              <a:pPr/>
              <a:t>16</a:t>
            </a:fld>
            <a:endParaRPr 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RaW hazards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84C435-0DD9-4685-9ED2-7FC0D06EE11E}" type="slidenum">
              <a:rPr lang="en-US"/>
              <a:pPr/>
              <a:t>20</a:t>
            </a:fld>
            <a:endParaRPr lang="en-US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disk is easy</a:t>
            </a:r>
          </a:p>
          <a:p>
            <a:r>
              <a:rPr lang="en-GB"/>
              <a:t>new IO isn’t as fast as not all ring 0 ; win big time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956364-9E35-4297-AA41-6AC7D5FDFE01}" type="slidenum">
              <a:rPr lang="en-US"/>
              <a:pPr/>
              <a:t>23</a:t>
            </a:fld>
            <a:endParaRPr lang="en-US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7550"/>
            <a:ext cx="4802187" cy="3602038"/>
          </a:xfrm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289" y="4558597"/>
            <a:ext cx="5368624" cy="4324784"/>
          </a:xfrm>
        </p:spPr>
        <p:txBody>
          <a:bodyPr/>
          <a:lstStyle/>
          <a:p>
            <a:r>
              <a:rPr lang="en-GB"/>
              <a:t>XXX inclusion in mainline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434A2C-9255-4114-8DA6-C94174634B65}" type="slidenum">
              <a:rPr lang="en-US"/>
              <a:pPr/>
              <a:t>25</a:t>
            </a:fld>
            <a:endParaRPr lang="en-US"/>
          </a:p>
        </p:txBody>
      </p:sp>
      <p:sp>
        <p:nvSpPr>
          <p:cNvPr id="39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7550"/>
            <a:ext cx="4802187" cy="3602038"/>
          </a:xfrm>
          <a:ln/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289" y="4558597"/>
            <a:ext cx="5368624" cy="4324784"/>
          </a:xfrm>
        </p:spPr>
        <p:txBody>
          <a:bodyPr/>
          <a:lstStyle/>
          <a:p>
            <a:r>
              <a:rPr lang="en-GB"/>
              <a:t>Xen has always supported SMP hosts</a:t>
            </a:r>
          </a:p>
          <a:p>
            <a:r>
              <a:rPr lang="en-GB"/>
              <a:t>Important to make virtualization ubiquitous, enterprise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22F812-D438-4117-8A4C-D15E9E567BDE}" type="slidenum">
              <a:rPr lang="en-US"/>
              <a:pPr/>
              <a:t>26</a:t>
            </a:fld>
            <a:endParaRPr lang="en-US"/>
          </a:p>
        </p:txBody>
      </p:sp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7550"/>
            <a:ext cx="4802187" cy="3602038"/>
          </a:xfrm>
          <a:ln/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289" y="4558597"/>
            <a:ext cx="5368624" cy="4324784"/>
          </a:xfrm>
        </p:spPr>
        <p:txBody>
          <a:bodyPr/>
          <a:lstStyle/>
          <a:p>
            <a:r>
              <a:rPr lang="en-GB"/>
              <a:t>Pacifica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681034-981A-423D-9AEA-E060A7DE10E8}" type="slidenum">
              <a:rPr lang="en-US"/>
              <a:pPr/>
              <a:t>30</a:t>
            </a:fld>
            <a:endParaRPr lang="en-US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799013" cy="3598863"/>
          </a:xfrm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0086"/>
            <a:ext cx="5365352" cy="4320317"/>
          </a:xfrm>
        </p:spPr>
        <p:txBody>
          <a:bodyPr/>
          <a:lstStyle/>
          <a:p>
            <a:r>
              <a:rPr lang="en-GB"/>
              <a:t>lift’ domain on to shadow page tables</a:t>
            </a:r>
          </a:p>
          <a:p>
            <a:pPr lvl="1"/>
            <a:r>
              <a:rPr lang="en-GB"/>
              <a:t>Bitmap of dirtied pages; reads; receives</a:t>
            </a:r>
          </a:p>
          <a:p>
            <a:pPr lvl="1"/>
            <a:r>
              <a:rPr lang="en-GB"/>
              <a:t>Atomic ‘zero bitmap &amp; make PTEs read-only’</a:t>
            </a:r>
          </a:p>
          <a:p>
            <a:r>
              <a:rPr lang="en-GB"/>
              <a:t>Iterate until no forward progress, then stop and copy remainder</a:t>
            </a:r>
          </a:p>
          <a:p>
            <a:r>
              <a:rPr lang="en-GB"/>
              <a:t>Unsolicited ARP reply / MAC migrate</a:t>
            </a:r>
            <a:endParaRPr lang="en-US"/>
          </a:p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13CF9C-B786-42B2-8902-F8B47B2A59F0}" type="slidenum">
              <a:rPr lang="en-US"/>
              <a:pPr/>
              <a:t>2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54088">
              <a:spcBef>
                <a:spcPct val="0"/>
              </a:spcBef>
            </a:pPr>
            <a:endParaRPr kumimoji="0" lang="en-GB" sz="25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07D804-27FF-4B76-BC92-D78660238D63}" type="slidenum">
              <a:rPr lang="en-US"/>
              <a:pPr/>
              <a:t>63</a:t>
            </a:fld>
            <a:endParaRPr lang="en-US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Net-restart</a:t>
            </a:r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861DC3-643B-4892-8D65-407D5E19A7D2}" type="slidenum">
              <a:rPr lang="en-US"/>
              <a:pPr/>
              <a:t>65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newring</a:t>
            </a:r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25B3AE-7D9C-401F-BA52-773A220E4013}" type="slidenum">
              <a:rPr lang="en-US"/>
              <a:pPr/>
              <a:t>66</a:t>
            </a:fld>
            <a:endParaRPr lang="en-US"/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8seconds for 1GB on 1Gb/s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CE265-A9B9-4927-BE3E-4607B097E754}" type="slidenum">
              <a:rPr lang="en-US"/>
              <a:pPr/>
              <a:t>67</a:t>
            </a:fld>
            <a:endParaRPr lang="en-US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We have run 128 guests</a:t>
            </a:r>
          </a:p>
          <a:p>
            <a:r>
              <a:rPr lang="en-GB"/>
              <a:t>Tickerless patch may help for large numbers of guests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E76BBF-00F3-4567-8CF7-3CDE1FBAE111}" type="slidenum">
              <a:rPr lang="en-US"/>
              <a:pPr/>
              <a:t>69</a:t>
            </a:fld>
            <a:endParaRPr lang="en-US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8(diff) : using QoS controls to split resources in 1:2:3:4:5:6:7:8 ratios.</a:t>
            </a:r>
          </a:p>
          <a:p>
            <a:endParaRPr lang="en-US"/>
          </a:p>
          <a:p>
            <a:r>
              <a:rPr lang="en-US"/>
              <a:t>OSDB-OLTP suffers due to current poor disk scheduling – should be fixed in future Xen release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AA5A87-F7CD-4B2E-AFB0-3375E9714BD7}" type="slidenum">
              <a:rPr lang="en-US"/>
              <a:pPr/>
              <a:t>3</a:t>
            </a:fld>
            <a:endParaRPr lang="en-US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POPF doesn’t trap if executed with insufficient privilege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8D0E1D-27E8-4B8B-A384-28CFC9BE55F7}" type="slidenum">
              <a:rPr lang="en-US"/>
              <a:pPr/>
              <a:t>5</a:t>
            </a:fld>
            <a:endParaRPr lang="en-US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Commercial / production use</a:t>
            </a:r>
          </a:p>
          <a:p>
            <a:r>
              <a:rPr lang="en-GB"/>
              <a:t>Released under the GPL; Guest OSes can be any licensce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66012F-9564-4E63-96F5-0DC12016743C}" type="slidenum">
              <a:rPr lang="en-US"/>
              <a:pPr/>
              <a:t>6</a:t>
            </a:fld>
            <a:endParaRPr lang="en-U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popf</a:t>
            </a:r>
          </a:p>
          <a:p>
            <a:r>
              <a:rPr lang="en-GB"/>
              <a:t>Avoiding fault trapping : cli/sti can be handled at guest level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890A25-BB47-46BA-8933-D9B381D3E396}" type="slidenum">
              <a:rPr lang="en-US"/>
              <a:pPr/>
              <a:t>8</a:t>
            </a:fld>
            <a:endParaRPr lang="en-US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At least double the number of faults</a:t>
            </a:r>
          </a:p>
          <a:p>
            <a:r>
              <a:rPr lang="en-GB"/>
              <a:t>Memory requirements</a:t>
            </a:r>
          </a:p>
          <a:p>
            <a:r>
              <a:rPr lang="en-GB"/>
              <a:t>Hiding which machine pages are in use: may interfere with page colouring, large TLB entries etc.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7E0DA8-687A-4C5F-ACFD-8D2194681F58}" type="slidenum">
              <a:rPr lang="en-US"/>
              <a:pPr/>
              <a:t>9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RaW hazards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4D9D09-4128-4CAB-AB77-D476CE92BCE7}" type="slidenum">
              <a:rPr lang="en-US"/>
              <a:pPr/>
              <a:t>10</a:t>
            </a:fld>
            <a:endParaRPr lang="en-US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Important for fork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4FE565-3013-4FC6-9195-94508A98B985}" type="slidenum">
              <a:rPr lang="en-US"/>
              <a:pPr/>
              <a:t>11</a:t>
            </a:fld>
            <a:endParaRPr lang="en-US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Most benchmark results identical. In addition to these, some slight slowdown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Wingdings 2" pitchFamily="18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en-GB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en-GB"/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fld id="{0DC976C6-834D-4D3E-B7A0-D72A82FBBB7B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71687" name="Picture 7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86469-4CA9-4DF6-A19D-88F2CCA8EA5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4D3E0-7B94-4BEB-A8B4-A5546E99EC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52600"/>
            <a:ext cx="8178800" cy="4800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00800"/>
            <a:ext cx="914400" cy="457200"/>
          </a:xfrm>
        </p:spPr>
        <p:txBody>
          <a:bodyPr/>
          <a:lstStyle>
            <a:lvl1pPr>
              <a:defRPr/>
            </a:lvl1pPr>
          </a:lstStyle>
          <a:p>
            <a:fld id="{4C682F49-E9F7-4AEA-AEDB-DB9DF5DF872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52600"/>
            <a:ext cx="40132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752600"/>
            <a:ext cx="40132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00800"/>
            <a:ext cx="914400" cy="457200"/>
          </a:xfrm>
        </p:spPr>
        <p:txBody>
          <a:bodyPr/>
          <a:lstStyle>
            <a:lvl1pPr>
              <a:defRPr/>
            </a:lvl1pPr>
          </a:lstStyle>
          <a:p>
            <a:fld id="{B094B4D2-C211-456C-894D-7084973592C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Wingdings 2" pitchFamily="18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0173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en-GB"/>
          </a:p>
        </p:txBody>
      </p:sp>
      <p:sp>
        <p:nvSpPr>
          <p:cNvPr id="20173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en-GB"/>
          </a:p>
        </p:txBody>
      </p:sp>
      <p:sp>
        <p:nvSpPr>
          <p:cNvPr id="20173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fld id="{B3F53FCD-60BD-42BE-BD42-81DE059A00B1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201735" name="Picture 7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3B5B5-59B2-4D43-9D2D-526B5A86D5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020A6-1AFE-4B0B-B6A2-FC1BA733590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132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752600"/>
            <a:ext cx="40132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5B997-2ED7-4FB9-87AD-AC48CDD18CC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D491A-05B5-4F56-A0D6-D094C7EC4F2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375BE-99DF-4A95-84A2-3889EA8B7E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CB44E-0B0D-40F6-86CC-1BE22BC800C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6A05A-7EBC-444F-9DA2-4ACE5FF4766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CB262-E4EF-4EEC-8430-AF08BAA97BE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7699E-3C8F-403C-81BB-D0E488CF1C4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EEAD4-623E-444F-8F09-8F5C6524834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FD347-9D3E-48E1-9137-9A3698F7A81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7BD58-12B8-46ED-8F8A-0C4E0762BBD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132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752600"/>
            <a:ext cx="40132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38EBE-1D76-411C-B107-79C4B84D12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0202A-E7C8-43E7-AD7E-B8B959268E5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D1368-ADDD-4BA2-9582-30486D4CE16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CAC56-D680-4121-851C-08B44FBE3F1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B1869-AEC9-4E70-B79B-A2F58B2523E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ADAE1-34D3-49C7-911D-07B692DE95D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178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i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i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00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i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fld id="{3E8FD410-5195-4B0C-91CC-B4EF8190E9F5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70663" name="Picture 7" descr="paint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45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77" r:id="rId12"/>
    <p:sldLayoutId id="214748367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¾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15000"/>
        <a:buFont typeface="Wingdings" pitchFamily="2" charset="2"/>
        <a:buChar char="§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178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0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i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200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i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200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00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i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fld id="{6720C7A5-5980-4E25-84DB-2F9DC0B6CD49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200711" name="Picture 7" descr="pain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45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¾"/>
        <a:defRPr kumimoji="1"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1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png"/><Relationship Id="rId9" Type="http://schemas.openxmlformats.org/officeDocument/2006/relationships/image" Target="../media/image34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1" i="1"/>
              <a:t>Xen</a:t>
            </a:r>
            <a:r>
              <a:rPr lang="en-US" sz="4400" b="1" i="1"/>
              <a:t>  </a:t>
            </a:r>
            <a:r>
              <a:rPr lang="en-US" sz="4800" b="1" i="1"/>
              <a:t>and the Art of                                                                                                                	Virtualization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743200"/>
            <a:ext cx="7562850" cy="1771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 i="1"/>
              <a:t>Ian Pratt</a:t>
            </a:r>
          </a:p>
          <a:p>
            <a:pPr>
              <a:lnSpc>
                <a:spcPct val="90000"/>
              </a:lnSpc>
            </a:pPr>
            <a:r>
              <a:rPr lang="en-US" i="1"/>
              <a:t>University of Cambridge and Founder of XenSource Inc.</a:t>
            </a:r>
          </a:p>
          <a:p>
            <a:pPr>
              <a:lnSpc>
                <a:spcPct val="90000"/>
              </a:lnSpc>
            </a:pPr>
            <a:endParaRPr lang="en-US" sz="4000" i="1"/>
          </a:p>
          <a:p>
            <a:pPr>
              <a:lnSpc>
                <a:spcPct val="90000"/>
              </a:lnSpc>
            </a:pPr>
            <a:endParaRPr lang="en-US"/>
          </a:p>
        </p:txBody>
      </p:sp>
      <p:pic>
        <p:nvPicPr>
          <p:cNvPr id="367620" name="Picture 4" descr="un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163" y="5678488"/>
            <a:ext cx="2641600" cy="558800"/>
          </a:xfrm>
          <a:prstGeom prst="rect">
            <a:avLst/>
          </a:prstGeom>
          <a:noFill/>
        </p:spPr>
      </p:pic>
      <p:sp>
        <p:nvSpPr>
          <p:cNvPr id="367621" name="Rectangle 5"/>
          <p:cNvSpPr>
            <a:spLocks noChangeArrowheads="1"/>
          </p:cNvSpPr>
          <p:nvPr/>
        </p:nvSpPr>
        <p:spPr bwMode="auto">
          <a:xfrm>
            <a:off x="1296988" y="6173788"/>
            <a:ext cx="25146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700" b="1" i="0">
                <a:latin typeface="Palatino" pitchFamily="18" charset="0"/>
              </a:rPr>
              <a:t>Computer Laboratory</a:t>
            </a:r>
            <a:endParaRPr lang="en-GB" sz="1700" b="1" i="0">
              <a:latin typeface="Arial Black" pitchFamily="34" charset="0"/>
            </a:endParaRPr>
          </a:p>
        </p:txBody>
      </p:sp>
      <p:pic>
        <p:nvPicPr>
          <p:cNvPr id="367622" name="Picture 6" descr="xen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6438" y="211138"/>
            <a:ext cx="19050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623" name="Picture 7" descr="xensource_logo_b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5534025"/>
            <a:ext cx="2106613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Para-Virtualizing the MMU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65288"/>
            <a:ext cx="8470900" cy="5105400"/>
          </a:xfrm>
        </p:spPr>
        <p:txBody>
          <a:bodyPr/>
          <a:lstStyle/>
          <a:p>
            <a:r>
              <a:rPr lang="en-GB"/>
              <a:t>Guest OSes allocate and manage own PTs</a:t>
            </a:r>
          </a:p>
          <a:p>
            <a:pPr lvl="1"/>
            <a:r>
              <a:rPr lang="en-GB"/>
              <a:t>Hypercall to change PT base</a:t>
            </a:r>
          </a:p>
          <a:p>
            <a:r>
              <a:rPr lang="en-GB"/>
              <a:t>Xen must validate PT updates before use</a:t>
            </a:r>
          </a:p>
          <a:p>
            <a:pPr lvl="1"/>
            <a:r>
              <a:rPr lang="en-GB"/>
              <a:t>Allows incremental updates, avoids revalidation</a:t>
            </a:r>
          </a:p>
          <a:p>
            <a:r>
              <a:rPr lang="en-GB"/>
              <a:t>Validation rules applied to each PTE:</a:t>
            </a:r>
          </a:p>
          <a:p>
            <a:pPr lvl="1">
              <a:buFont typeface="Wingdings" pitchFamily="2" charset="2"/>
              <a:buNone/>
            </a:pPr>
            <a:r>
              <a:rPr lang="en-GB"/>
              <a:t>1. Guest may only map pages it owns*</a:t>
            </a:r>
          </a:p>
          <a:p>
            <a:pPr lvl="1">
              <a:buFont typeface="Wingdings" pitchFamily="2" charset="2"/>
              <a:buNone/>
            </a:pPr>
            <a:r>
              <a:rPr lang="en-GB"/>
              <a:t>2. Pagetable pages may only be mapped RO</a:t>
            </a:r>
          </a:p>
          <a:p>
            <a:r>
              <a:rPr lang="en-GB"/>
              <a:t>Xen traps PTE updates and emulates, or ‘unhooks’ PTE page for bulk updates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MMU Micro-Benchmarks</a:t>
            </a:r>
          </a:p>
        </p:txBody>
      </p:sp>
      <p:sp>
        <p:nvSpPr>
          <p:cNvPr id="211972" name="AutoShape 4"/>
          <p:cNvSpPr>
            <a:spLocks noChangeAspect="1" noChangeArrowheads="1" noTextEdit="1"/>
          </p:cNvSpPr>
          <p:nvPr/>
        </p:nvSpPr>
        <p:spPr bwMode="auto">
          <a:xfrm>
            <a:off x="-488950" y="2197100"/>
            <a:ext cx="8353425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73" name="Line 5"/>
          <p:cNvSpPr>
            <a:spLocks noChangeShapeType="1"/>
          </p:cNvSpPr>
          <p:nvPr/>
        </p:nvSpPr>
        <p:spPr bwMode="auto">
          <a:xfrm>
            <a:off x="949325" y="5326063"/>
            <a:ext cx="77152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74" name="Line 6"/>
          <p:cNvSpPr>
            <a:spLocks noChangeShapeType="1"/>
          </p:cNvSpPr>
          <p:nvPr/>
        </p:nvSpPr>
        <p:spPr bwMode="auto">
          <a:xfrm>
            <a:off x="949325" y="5033963"/>
            <a:ext cx="77152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75" name="Line 7"/>
          <p:cNvSpPr>
            <a:spLocks noChangeShapeType="1"/>
          </p:cNvSpPr>
          <p:nvPr/>
        </p:nvSpPr>
        <p:spPr bwMode="auto">
          <a:xfrm>
            <a:off x="949325" y="4743450"/>
            <a:ext cx="77152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76" name="Line 8"/>
          <p:cNvSpPr>
            <a:spLocks noChangeShapeType="1"/>
          </p:cNvSpPr>
          <p:nvPr/>
        </p:nvSpPr>
        <p:spPr bwMode="auto">
          <a:xfrm>
            <a:off x="949325" y="4451350"/>
            <a:ext cx="77152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77" name="Line 9"/>
          <p:cNvSpPr>
            <a:spLocks noChangeShapeType="1"/>
          </p:cNvSpPr>
          <p:nvPr/>
        </p:nvSpPr>
        <p:spPr bwMode="auto">
          <a:xfrm>
            <a:off x="949325" y="4159250"/>
            <a:ext cx="77152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78" name="Line 10"/>
          <p:cNvSpPr>
            <a:spLocks noChangeShapeType="1"/>
          </p:cNvSpPr>
          <p:nvPr/>
        </p:nvSpPr>
        <p:spPr bwMode="auto">
          <a:xfrm>
            <a:off x="949325" y="3865563"/>
            <a:ext cx="77152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79" name="Line 11"/>
          <p:cNvSpPr>
            <a:spLocks noChangeShapeType="1"/>
          </p:cNvSpPr>
          <p:nvPr/>
        </p:nvSpPr>
        <p:spPr bwMode="auto">
          <a:xfrm>
            <a:off x="949325" y="3573463"/>
            <a:ext cx="77152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80" name="Line 12"/>
          <p:cNvSpPr>
            <a:spLocks noChangeShapeType="1"/>
          </p:cNvSpPr>
          <p:nvPr/>
        </p:nvSpPr>
        <p:spPr bwMode="auto">
          <a:xfrm>
            <a:off x="949325" y="3281363"/>
            <a:ext cx="77152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81" name="Line 13"/>
          <p:cNvSpPr>
            <a:spLocks noChangeShapeType="1"/>
          </p:cNvSpPr>
          <p:nvPr/>
        </p:nvSpPr>
        <p:spPr bwMode="auto">
          <a:xfrm>
            <a:off x="949325" y="2989263"/>
            <a:ext cx="77152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82" name="Line 14"/>
          <p:cNvSpPr>
            <a:spLocks noChangeShapeType="1"/>
          </p:cNvSpPr>
          <p:nvPr/>
        </p:nvSpPr>
        <p:spPr bwMode="auto">
          <a:xfrm>
            <a:off x="949325" y="2697163"/>
            <a:ext cx="77152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83" name="Line 15"/>
          <p:cNvSpPr>
            <a:spLocks noChangeShapeType="1"/>
          </p:cNvSpPr>
          <p:nvPr/>
        </p:nvSpPr>
        <p:spPr bwMode="auto">
          <a:xfrm>
            <a:off x="949325" y="2403475"/>
            <a:ext cx="77152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84" name="Line 16"/>
          <p:cNvSpPr>
            <a:spLocks noChangeShapeType="1"/>
          </p:cNvSpPr>
          <p:nvPr/>
        </p:nvSpPr>
        <p:spPr bwMode="auto">
          <a:xfrm>
            <a:off x="949325" y="2111375"/>
            <a:ext cx="77152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85" name="Rectangle 17"/>
          <p:cNvSpPr>
            <a:spLocks noChangeArrowheads="1"/>
          </p:cNvSpPr>
          <p:nvPr/>
        </p:nvSpPr>
        <p:spPr bwMode="auto">
          <a:xfrm>
            <a:off x="1719263" y="2403475"/>
            <a:ext cx="561975" cy="2922588"/>
          </a:xfrm>
          <a:prstGeom prst="rect">
            <a:avLst/>
          </a:prstGeom>
          <a:solidFill>
            <a:srgbClr val="0000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86" name="Rectangle 18"/>
          <p:cNvSpPr>
            <a:spLocks noChangeArrowheads="1"/>
          </p:cNvSpPr>
          <p:nvPr/>
        </p:nvSpPr>
        <p:spPr bwMode="auto">
          <a:xfrm>
            <a:off x="1971675" y="5381625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000" i="0">
                <a:solidFill>
                  <a:srgbClr val="000000"/>
                </a:solidFill>
                <a:latin typeface="Myriad Roman" charset="0"/>
              </a:rPr>
              <a:t>L</a:t>
            </a:r>
            <a:endParaRPr lang="en-GB" i="0"/>
          </a:p>
        </p:txBody>
      </p:sp>
      <p:sp>
        <p:nvSpPr>
          <p:cNvPr id="211987" name="Freeform 19"/>
          <p:cNvSpPr>
            <a:spLocks noEditPoints="1"/>
          </p:cNvSpPr>
          <p:nvPr/>
        </p:nvSpPr>
        <p:spPr bwMode="auto">
          <a:xfrm>
            <a:off x="1960563" y="2111375"/>
            <a:ext cx="82550" cy="198438"/>
          </a:xfrm>
          <a:custGeom>
            <a:avLst/>
            <a:gdLst/>
            <a:ahLst/>
            <a:cxnLst>
              <a:cxn ang="0">
                <a:pos x="0" y="114"/>
              </a:cxn>
              <a:cxn ang="0">
                <a:pos x="7" y="115"/>
              </a:cxn>
              <a:cxn ang="0">
                <a:pos x="50" y="82"/>
              </a:cxn>
              <a:cxn ang="0">
                <a:pos x="42" y="85"/>
              </a:cxn>
              <a:cxn ang="0">
                <a:pos x="48" y="90"/>
              </a:cxn>
              <a:cxn ang="0">
                <a:pos x="0" y="56"/>
              </a:cxn>
              <a:cxn ang="0">
                <a:pos x="7" y="72"/>
              </a:cxn>
              <a:cxn ang="0">
                <a:pos x="19" y="70"/>
              </a:cxn>
              <a:cxn ang="0">
                <a:pos x="25" y="65"/>
              </a:cxn>
              <a:cxn ang="0">
                <a:pos x="38" y="75"/>
              </a:cxn>
              <a:cxn ang="0">
                <a:pos x="50" y="65"/>
              </a:cxn>
              <a:cxn ang="0">
                <a:pos x="48" y="45"/>
              </a:cxn>
              <a:cxn ang="0">
                <a:pos x="33" y="41"/>
              </a:cxn>
              <a:cxn ang="0">
                <a:pos x="24" y="51"/>
              </a:cxn>
              <a:cxn ang="0">
                <a:pos x="15" y="42"/>
              </a:cxn>
              <a:cxn ang="0">
                <a:pos x="3" y="45"/>
              </a:cxn>
              <a:cxn ang="0">
                <a:pos x="48" y="58"/>
              </a:cxn>
              <a:cxn ang="0">
                <a:pos x="41" y="66"/>
              </a:cxn>
              <a:cxn ang="0">
                <a:pos x="31" y="65"/>
              </a:cxn>
              <a:cxn ang="0">
                <a:pos x="28" y="54"/>
              </a:cxn>
              <a:cxn ang="0">
                <a:pos x="38" y="47"/>
              </a:cxn>
              <a:cxn ang="0">
                <a:pos x="48" y="56"/>
              </a:cxn>
              <a:cxn ang="0">
                <a:pos x="5" y="54"/>
              </a:cxn>
              <a:cxn ang="0">
                <a:pos x="12" y="48"/>
              </a:cxn>
              <a:cxn ang="0">
                <a:pos x="22" y="56"/>
              </a:cxn>
              <a:cxn ang="0">
                <a:pos x="15" y="65"/>
              </a:cxn>
              <a:cxn ang="0">
                <a:pos x="7" y="63"/>
              </a:cxn>
              <a:cxn ang="0">
                <a:pos x="0" y="17"/>
              </a:cxn>
              <a:cxn ang="0">
                <a:pos x="7" y="31"/>
              </a:cxn>
              <a:cxn ang="0">
                <a:pos x="19" y="30"/>
              </a:cxn>
              <a:cxn ang="0">
                <a:pos x="25" y="24"/>
              </a:cxn>
              <a:cxn ang="0">
                <a:pos x="38" y="34"/>
              </a:cxn>
              <a:cxn ang="0">
                <a:pos x="50" y="24"/>
              </a:cxn>
              <a:cxn ang="0">
                <a:pos x="48" y="4"/>
              </a:cxn>
              <a:cxn ang="0">
                <a:pos x="33" y="0"/>
              </a:cxn>
              <a:cxn ang="0">
                <a:pos x="24" y="10"/>
              </a:cxn>
              <a:cxn ang="0">
                <a:pos x="15" y="2"/>
              </a:cxn>
              <a:cxn ang="0">
                <a:pos x="3" y="6"/>
              </a:cxn>
              <a:cxn ang="0">
                <a:pos x="48" y="17"/>
              </a:cxn>
              <a:cxn ang="0">
                <a:pos x="41" y="27"/>
              </a:cxn>
              <a:cxn ang="0">
                <a:pos x="31" y="24"/>
              </a:cxn>
              <a:cxn ang="0">
                <a:pos x="28" y="13"/>
              </a:cxn>
              <a:cxn ang="0">
                <a:pos x="38" y="6"/>
              </a:cxn>
              <a:cxn ang="0">
                <a:pos x="48" y="17"/>
              </a:cxn>
              <a:cxn ang="0">
                <a:pos x="5" y="13"/>
              </a:cxn>
              <a:cxn ang="0">
                <a:pos x="12" y="7"/>
              </a:cxn>
              <a:cxn ang="0">
                <a:pos x="22" y="16"/>
              </a:cxn>
              <a:cxn ang="0">
                <a:pos x="15" y="25"/>
              </a:cxn>
              <a:cxn ang="0">
                <a:pos x="7" y="23"/>
              </a:cxn>
            </a:cxnLst>
            <a:rect l="0" t="0" r="r" b="b"/>
            <a:pathLst>
              <a:path w="52" h="125">
                <a:moveTo>
                  <a:pt x="52" y="115"/>
                </a:moveTo>
                <a:lnTo>
                  <a:pt x="52" y="108"/>
                </a:lnTo>
                <a:lnTo>
                  <a:pt x="0" y="108"/>
                </a:lnTo>
                <a:lnTo>
                  <a:pt x="0" y="114"/>
                </a:lnTo>
                <a:lnTo>
                  <a:pt x="5" y="125"/>
                </a:lnTo>
                <a:lnTo>
                  <a:pt x="11" y="124"/>
                </a:lnTo>
                <a:lnTo>
                  <a:pt x="7" y="115"/>
                </a:lnTo>
                <a:lnTo>
                  <a:pt x="7" y="115"/>
                </a:lnTo>
                <a:lnTo>
                  <a:pt x="52" y="115"/>
                </a:lnTo>
                <a:close/>
                <a:moveTo>
                  <a:pt x="52" y="85"/>
                </a:moveTo>
                <a:lnTo>
                  <a:pt x="52" y="85"/>
                </a:lnTo>
                <a:lnTo>
                  <a:pt x="50" y="82"/>
                </a:lnTo>
                <a:lnTo>
                  <a:pt x="48" y="80"/>
                </a:lnTo>
                <a:lnTo>
                  <a:pt x="48" y="80"/>
                </a:lnTo>
                <a:lnTo>
                  <a:pt x="43" y="82"/>
                </a:lnTo>
                <a:lnTo>
                  <a:pt x="42" y="85"/>
                </a:lnTo>
                <a:lnTo>
                  <a:pt x="42" y="85"/>
                </a:lnTo>
                <a:lnTo>
                  <a:pt x="43" y="89"/>
                </a:lnTo>
                <a:lnTo>
                  <a:pt x="48" y="90"/>
                </a:lnTo>
                <a:lnTo>
                  <a:pt x="48" y="90"/>
                </a:lnTo>
                <a:lnTo>
                  <a:pt x="50" y="89"/>
                </a:lnTo>
                <a:lnTo>
                  <a:pt x="52" y="85"/>
                </a:lnTo>
                <a:lnTo>
                  <a:pt x="52" y="85"/>
                </a:lnTo>
                <a:close/>
                <a:moveTo>
                  <a:pt x="0" y="56"/>
                </a:moveTo>
                <a:lnTo>
                  <a:pt x="0" y="56"/>
                </a:lnTo>
                <a:lnTo>
                  <a:pt x="0" y="63"/>
                </a:lnTo>
                <a:lnTo>
                  <a:pt x="3" y="68"/>
                </a:lnTo>
                <a:lnTo>
                  <a:pt x="7" y="72"/>
                </a:lnTo>
                <a:lnTo>
                  <a:pt x="12" y="73"/>
                </a:lnTo>
                <a:lnTo>
                  <a:pt x="12" y="73"/>
                </a:lnTo>
                <a:lnTo>
                  <a:pt x="17" y="72"/>
                </a:lnTo>
                <a:lnTo>
                  <a:pt x="19" y="70"/>
                </a:lnTo>
                <a:lnTo>
                  <a:pt x="22" y="68"/>
                </a:lnTo>
                <a:lnTo>
                  <a:pt x="24" y="65"/>
                </a:lnTo>
                <a:lnTo>
                  <a:pt x="25" y="65"/>
                </a:lnTo>
                <a:lnTo>
                  <a:pt x="25" y="65"/>
                </a:lnTo>
                <a:lnTo>
                  <a:pt x="26" y="69"/>
                </a:lnTo>
                <a:lnTo>
                  <a:pt x="31" y="72"/>
                </a:lnTo>
                <a:lnTo>
                  <a:pt x="33" y="73"/>
                </a:lnTo>
                <a:lnTo>
                  <a:pt x="38" y="75"/>
                </a:lnTo>
                <a:lnTo>
                  <a:pt x="38" y="75"/>
                </a:lnTo>
                <a:lnTo>
                  <a:pt x="43" y="73"/>
                </a:lnTo>
                <a:lnTo>
                  <a:pt x="48" y="70"/>
                </a:lnTo>
                <a:lnTo>
                  <a:pt x="50" y="65"/>
                </a:lnTo>
                <a:lnTo>
                  <a:pt x="52" y="58"/>
                </a:lnTo>
                <a:lnTo>
                  <a:pt x="52" y="58"/>
                </a:lnTo>
                <a:lnTo>
                  <a:pt x="50" y="51"/>
                </a:lnTo>
                <a:lnTo>
                  <a:pt x="48" y="45"/>
                </a:lnTo>
                <a:lnTo>
                  <a:pt x="43" y="41"/>
                </a:lnTo>
                <a:lnTo>
                  <a:pt x="38" y="40"/>
                </a:lnTo>
                <a:lnTo>
                  <a:pt x="38" y="40"/>
                </a:lnTo>
                <a:lnTo>
                  <a:pt x="33" y="41"/>
                </a:lnTo>
                <a:lnTo>
                  <a:pt x="29" y="42"/>
                </a:lnTo>
                <a:lnTo>
                  <a:pt x="26" y="47"/>
                </a:lnTo>
                <a:lnTo>
                  <a:pt x="24" y="51"/>
                </a:lnTo>
                <a:lnTo>
                  <a:pt x="24" y="51"/>
                </a:lnTo>
                <a:lnTo>
                  <a:pt x="24" y="51"/>
                </a:lnTo>
                <a:lnTo>
                  <a:pt x="21" y="47"/>
                </a:lnTo>
                <a:lnTo>
                  <a:pt x="18" y="44"/>
                </a:lnTo>
                <a:lnTo>
                  <a:pt x="15" y="42"/>
                </a:lnTo>
                <a:lnTo>
                  <a:pt x="12" y="42"/>
                </a:lnTo>
                <a:lnTo>
                  <a:pt x="12" y="42"/>
                </a:lnTo>
                <a:lnTo>
                  <a:pt x="7" y="42"/>
                </a:lnTo>
                <a:lnTo>
                  <a:pt x="3" y="45"/>
                </a:lnTo>
                <a:lnTo>
                  <a:pt x="0" y="51"/>
                </a:lnTo>
                <a:lnTo>
                  <a:pt x="0" y="56"/>
                </a:lnTo>
                <a:lnTo>
                  <a:pt x="0" y="56"/>
                </a:lnTo>
                <a:close/>
                <a:moveTo>
                  <a:pt x="48" y="58"/>
                </a:moveTo>
                <a:lnTo>
                  <a:pt x="48" y="58"/>
                </a:lnTo>
                <a:lnTo>
                  <a:pt x="46" y="62"/>
                </a:lnTo>
                <a:lnTo>
                  <a:pt x="45" y="65"/>
                </a:lnTo>
                <a:lnTo>
                  <a:pt x="41" y="66"/>
                </a:lnTo>
                <a:lnTo>
                  <a:pt x="38" y="68"/>
                </a:lnTo>
                <a:lnTo>
                  <a:pt x="38" y="68"/>
                </a:lnTo>
                <a:lnTo>
                  <a:pt x="33" y="66"/>
                </a:lnTo>
                <a:lnTo>
                  <a:pt x="31" y="65"/>
                </a:lnTo>
                <a:lnTo>
                  <a:pt x="28" y="62"/>
                </a:lnTo>
                <a:lnTo>
                  <a:pt x="26" y="58"/>
                </a:lnTo>
                <a:lnTo>
                  <a:pt x="26" y="58"/>
                </a:lnTo>
                <a:lnTo>
                  <a:pt x="28" y="54"/>
                </a:lnTo>
                <a:lnTo>
                  <a:pt x="31" y="49"/>
                </a:lnTo>
                <a:lnTo>
                  <a:pt x="33" y="48"/>
                </a:lnTo>
                <a:lnTo>
                  <a:pt x="38" y="47"/>
                </a:lnTo>
                <a:lnTo>
                  <a:pt x="38" y="47"/>
                </a:lnTo>
                <a:lnTo>
                  <a:pt x="42" y="48"/>
                </a:lnTo>
                <a:lnTo>
                  <a:pt x="45" y="49"/>
                </a:lnTo>
                <a:lnTo>
                  <a:pt x="46" y="52"/>
                </a:lnTo>
                <a:lnTo>
                  <a:pt x="48" y="56"/>
                </a:lnTo>
                <a:lnTo>
                  <a:pt x="48" y="58"/>
                </a:lnTo>
                <a:close/>
                <a:moveTo>
                  <a:pt x="4" y="56"/>
                </a:moveTo>
                <a:lnTo>
                  <a:pt x="4" y="56"/>
                </a:lnTo>
                <a:lnTo>
                  <a:pt x="5" y="54"/>
                </a:lnTo>
                <a:lnTo>
                  <a:pt x="7" y="51"/>
                </a:lnTo>
                <a:lnTo>
                  <a:pt x="10" y="49"/>
                </a:lnTo>
                <a:lnTo>
                  <a:pt x="12" y="48"/>
                </a:lnTo>
                <a:lnTo>
                  <a:pt x="12" y="48"/>
                </a:lnTo>
                <a:lnTo>
                  <a:pt x="15" y="49"/>
                </a:lnTo>
                <a:lnTo>
                  <a:pt x="18" y="51"/>
                </a:lnTo>
                <a:lnTo>
                  <a:pt x="21" y="54"/>
                </a:lnTo>
                <a:lnTo>
                  <a:pt x="22" y="56"/>
                </a:lnTo>
                <a:lnTo>
                  <a:pt x="22" y="56"/>
                </a:lnTo>
                <a:lnTo>
                  <a:pt x="21" y="61"/>
                </a:lnTo>
                <a:lnTo>
                  <a:pt x="18" y="63"/>
                </a:lnTo>
                <a:lnTo>
                  <a:pt x="15" y="65"/>
                </a:lnTo>
                <a:lnTo>
                  <a:pt x="12" y="66"/>
                </a:lnTo>
                <a:lnTo>
                  <a:pt x="12" y="66"/>
                </a:lnTo>
                <a:lnTo>
                  <a:pt x="10" y="65"/>
                </a:lnTo>
                <a:lnTo>
                  <a:pt x="7" y="63"/>
                </a:lnTo>
                <a:lnTo>
                  <a:pt x="5" y="61"/>
                </a:lnTo>
                <a:lnTo>
                  <a:pt x="4" y="56"/>
                </a:lnTo>
                <a:lnTo>
                  <a:pt x="4" y="56"/>
                </a:lnTo>
                <a:close/>
                <a:moveTo>
                  <a:pt x="0" y="17"/>
                </a:moveTo>
                <a:lnTo>
                  <a:pt x="0" y="17"/>
                </a:lnTo>
                <a:lnTo>
                  <a:pt x="0" y="23"/>
                </a:lnTo>
                <a:lnTo>
                  <a:pt x="3" y="28"/>
                </a:lnTo>
                <a:lnTo>
                  <a:pt x="7" y="31"/>
                </a:lnTo>
                <a:lnTo>
                  <a:pt x="12" y="33"/>
                </a:lnTo>
                <a:lnTo>
                  <a:pt x="12" y="33"/>
                </a:lnTo>
                <a:lnTo>
                  <a:pt x="17" y="31"/>
                </a:lnTo>
                <a:lnTo>
                  <a:pt x="19" y="30"/>
                </a:lnTo>
                <a:lnTo>
                  <a:pt x="22" y="28"/>
                </a:lnTo>
                <a:lnTo>
                  <a:pt x="24" y="24"/>
                </a:lnTo>
                <a:lnTo>
                  <a:pt x="25" y="24"/>
                </a:lnTo>
                <a:lnTo>
                  <a:pt x="25" y="24"/>
                </a:lnTo>
                <a:lnTo>
                  <a:pt x="26" y="28"/>
                </a:lnTo>
                <a:lnTo>
                  <a:pt x="31" y="31"/>
                </a:lnTo>
                <a:lnTo>
                  <a:pt x="33" y="34"/>
                </a:lnTo>
                <a:lnTo>
                  <a:pt x="38" y="34"/>
                </a:lnTo>
                <a:lnTo>
                  <a:pt x="38" y="34"/>
                </a:lnTo>
                <a:lnTo>
                  <a:pt x="43" y="33"/>
                </a:lnTo>
                <a:lnTo>
                  <a:pt x="48" y="30"/>
                </a:lnTo>
                <a:lnTo>
                  <a:pt x="50" y="24"/>
                </a:lnTo>
                <a:lnTo>
                  <a:pt x="52" y="17"/>
                </a:lnTo>
                <a:lnTo>
                  <a:pt x="52" y="17"/>
                </a:lnTo>
                <a:lnTo>
                  <a:pt x="50" y="10"/>
                </a:lnTo>
                <a:lnTo>
                  <a:pt x="48" y="4"/>
                </a:lnTo>
                <a:lnTo>
                  <a:pt x="43" y="2"/>
                </a:lnTo>
                <a:lnTo>
                  <a:pt x="38" y="0"/>
                </a:lnTo>
                <a:lnTo>
                  <a:pt x="38" y="0"/>
                </a:lnTo>
                <a:lnTo>
                  <a:pt x="33" y="0"/>
                </a:lnTo>
                <a:lnTo>
                  <a:pt x="29" y="3"/>
                </a:lnTo>
                <a:lnTo>
                  <a:pt x="26" y="6"/>
                </a:lnTo>
                <a:lnTo>
                  <a:pt x="24" y="10"/>
                </a:lnTo>
                <a:lnTo>
                  <a:pt x="24" y="10"/>
                </a:lnTo>
                <a:lnTo>
                  <a:pt x="24" y="10"/>
                </a:lnTo>
                <a:lnTo>
                  <a:pt x="21" y="6"/>
                </a:lnTo>
                <a:lnTo>
                  <a:pt x="18" y="3"/>
                </a:lnTo>
                <a:lnTo>
                  <a:pt x="15" y="2"/>
                </a:lnTo>
                <a:lnTo>
                  <a:pt x="12" y="2"/>
                </a:lnTo>
                <a:lnTo>
                  <a:pt x="12" y="2"/>
                </a:lnTo>
                <a:lnTo>
                  <a:pt x="7" y="3"/>
                </a:lnTo>
                <a:lnTo>
                  <a:pt x="3" y="6"/>
                </a:lnTo>
                <a:lnTo>
                  <a:pt x="0" y="10"/>
                </a:lnTo>
                <a:lnTo>
                  <a:pt x="0" y="16"/>
                </a:lnTo>
                <a:lnTo>
                  <a:pt x="0" y="17"/>
                </a:lnTo>
                <a:close/>
                <a:moveTo>
                  <a:pt x="48" y="17"/>
                </a:moveTo>
                <a:lnTo>
                  <a:pt x="48" y="17"/>
                </a:lnTo>
                <a:lnTo>
                  <a:pt x="46" y="21"/>
                </a:lnTo>
                <a:lnTo>
                  <a:pt x="45" y="24"/>
                </a:lnTo>
                <a:lnTo>
                  <a:pt x="41" y="27"/>
                </a:lnTo>
                <a:lnTo>
                  <a:pt x="38" y="27"/>
                </a:lnTo>
                <a:lnTo>
                  <a:pt x="38" y="27"/>
                </a:lnTo>
                <a:lnTo>
                  <a:pt x="33" y="27"/>
                </a:lnTo>
                <a:lnTo>
                  <a:pt x="31" y="24"/>
                </a:lnTo>
                <a:lnTo>
                  <a:pt x="28" y="21"/>
                </a:lnTo>
                <a:lnTo>
                  <a:pt x="26" y="17"/>
                </a:lnTo>
                <a:lnTo>
                  <a:pt x="26" y="17"/>
                </a:lnTo>
                <a:lnTo>
                  <a:pt x="28" y="13"/>
                </a:lnTo>
                <a:lnTo>
                  <a:pt x="31" y="10"/>
                </a:lnTo>
                <a:lnTo>
                  <a:pt x="33" y="7"/>
                </a:lnTo>
                <a:lnTo>
                  <a:pt x="38" y="6"/>
                </a:lnTo>
                <a:lnTo>
                  <a:pt x="38" y="6"/>
                </a:lnTo>
                <a:lnTo>
                  <a:pt x="42" y="7"/>
                </a:lnTo>
                <a:lnTo>
                  <a:pt x="45" y="9"/>
                </a:lnTo>
                <a:lnTo>
                  <a:pt x="46" y="13"/>
                </a:lnTo>
                <a:lnTo>
                  <a:pt x="48" y="17"/>
                </a:lnTo>
                <a:lnTo>
                  <a:pt x="48" y="17"/>
                </a:lnTo>
                <a:close/>
                <a:moveTo>
                  <a:pt x="4" y="17"/>
                </a:moveTo>
                <a:lnTo>
                  <a:pt x="4" y="17"/>
                </a:lnTo>
                <a:lnTo>
                  <a:pt x="5" y="13"/>
                </a:lnTo>
                <a:lnTo>
                  <a:pt x="7" y="10"/>
                </a:lnTo>
                <a:lnTo>
                  <a:pt x="10" y="9"/>
                </a:lnTo>
                <a:lnTo>
                  <a:pt x="12" y="7"/>
                </a:lnTo>
                <a:lnTo>
                  <a:pt x="12" y="7"/>
                </a:lnTo>
                <a:lnTo>
                  <a:pt x="15" y="9"/>
                </a:lnTo>
                <a:lnTo>
                  <a:pt x="18" y="10"/>
                </a:lnTo>
                <a:lnTo>
                  <a:pt x="21" y="13"/>
                </a:lnTo>
                <a:lnTo>
                  <a:pt x="22" y="16"/>
                </a:lnTo>
                <a:lnTo>
                  <a:pt x="22" y="16"/>
                </a:lnTo>
                <a:lnTo>
                  <a:pt x="21" y="20"/>
                </a:lnTo>
                <a:lnTo>
                  <a:pt x="18" y="23"/>
                </a:lnTo>
                <a:lnTo>
                  <a:pt x="15" y="25"/>
                </a:lnTo>
                <a:lnTo>
                  <a:pt x="12" y="25"/>
                </a:lnTo>
                <a:lnTo>
                  <a:pt x="12" y="25"/>
                </a:lnTo>
                <a:lnTo>
                  <a:pt x="10" y="25"/>
                </a:lnTo>
                <a:lnTo>
                  <a:pt x="7" y="23"/>
                </a:lnTo>
                <a:lnTo>
                  <a:pt x="5" y="20"/>
                </a:lnTo>
                <a:lnTo>
                  <a:pt x="4" y="17"/>
                </a:lnTo>
                <a:lnTo>
                  <a:pt x="4" y="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88" name="Rectangle 20"/>
          <p:cNvSpPr>
            <a:spLocks noChangeArrowheads="1"/>
          </p:cNvSpPr>
          <p:nvPr/>
        </p:nvSpPr>
        <p:spPr bwMode="auto">
          <a:xfrm>
            <a:off x="2422525" y="3309938"/>
            <a:ext cx="560388" cy="2016125"/>
          </a:xfrm>
          <a:prstGeom prst="rect">
            <a:avLst/>
          </a:prstGeom>
          <a:solidFill>
            <a:srgbClr val="3B3BAB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89" name="Rectangle 21"/>
          <p:cNvSpPr>
            <a:spLocks noChangeArrowheads="1"/>
          </p:cNvSpPr>
          <p:nvPr/>
        </p:nvSpPr>
        <p:spPr bwMode="auto">
          <a:xfrm>
            <a:off x="2668588" y="5381625"/>
            <a:ext cx="841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000" i="0">
                <a:solidFill>
                  <a:srgbClr val="000000"/>
                </a:solidFill>
                <a:latin typeface="Myriad Roman" charset="0"/>
              </a:rPr>
              <a:t>X</a:t>
            </a:r>
            <a:endParaRPr lang="en-GB" i="0"/>
          </a:p>
        </p:txBody>
      </p:sp>
      <p:sp>
        <p:nvSpPr>
          <p:cNvPr id="211990" name="Freeform 22"/>
          <p:cNvSpPr>
            <a:spLocks noEditPoints="1"/>
          </p:cNvSpPr>
          <p:nvPr/>
        </p:nvSpPr>
        <p:spPr bwMode="auto">
          <a:xfrm>
            <a:off x="2660650" y="3017838"/>
            <a:ext cx="85725" cy="207962"/>
          </a:xfrm>
          <a:custGeom>
            <a:avLst/>
            <a:gdLst/>
            <a:ahLst/>
            <a:cxnLst>
              <a:cxn ang="0">
                <a:pos x="47" y="97"/>
              </a:cxn>
              <a:cxn ang="0">
                <a:pos x="47" y="121"/>
              </a:cxn>
              <a:cxn ang="0">
                <a:pos x="42" y="117"/>
              </a:cxn>
              <a:cxn ang="0">
                <a:pos x="28" y="104"/>
              </a:cxn>
              <a:cxn ang="0">
                <a:pos x="14" y="99"/>
              </a:cxn>
              <a:cxn ang="0">
                <a:pos x="10" y="100"/>
              </a:cxn>
              <a:cxn ang="0">
                <a:pos x="2" y="107"/>
              </a:cxn>
              <a:cxn ang="0">
                <a:pos x="0" y="114"/>
              </a:cxn>
              <a:cxn ang="0">
                <a:pos x="6" y="129"/>
              </a:cxn>
              <a:cxn ang="0">
                <a:pos x="10" y="127"/>
              </a:cxn>
              <a:cxn ang="0">
                <a:pos x="6" y="115"/>
              </a:cxn>
              <a:cxn ang="0">
                <a:pos x="7" y="111"/>
              </a:cxn>
              <a:cxn ang="0">
                <a:pos x="12" y="106"/>
              </a:cxn>
              <a:cxn ang="0">
                <a:pos x="16" y="106"/>
              </a:cxn>
              <a:cxn ang="0">
                <a:pos x="27" y="110"/>
              </a:cxn>
              <a:cxn ang="0">
                <a:pos x="42" y="125"/>
              </a:cxn>
              <a:cxn ang="0">
                <a:pos x="52" y="131"/>
              </a:cxn>
              <a:cxn ang="0">
                <a:pos x="54" y="84"/>
              </a:cxn>
              <a:cxn ang="0">
                <a:pos x="52" y="82"/>
              </a:cxn>
              <a:cxn ang="0">
                <a:pos x="48" y="80"/>
              </a:cxn>
              <a:cxn ang="0">
                <a:pos x="42" y="84"/>
              </a:cxn>
              <a:cxn ang="0">
                <a:pos x="44" y="87"/>
              </a:cxn>
              <a:cxn ang="0">
                <a:pos x="48" y="89"/>
              </a:cxn>
              <a:cxn ang="0">
                <a:pos x="54" y="84"/>
              </a:cxn>
              <a:cxn ang="0">
                <a:pos x="2" y="73"/>
              </a:cxn>
              <a:cxn ang="0">
                <a:pos x="7" y="48"/>
              </a:cxn>
              <a:cxn ang="0">
                <a:pos x="52" y="69"/>
              </a:cxn>
              <a:cxn ang="0">
                <a:pos x="6" y="41"/>
              </a:cxn>
              <a:cxn ang="0">
                <a:pos x="2" y="73"/>
              </a:cxn>
              <a:cxn ang="0">
                <a:pos x="47" y="0"/>
              </a:cxn>
              <a:cxn ang="0">
                <a:pos x="47" y="24"/>
              </a:cxn>
              <a:cxn ang="0">
                <a:pos x="42" y="20"/>
              </a:cxn>
              <a:cxn ang="0">
                <a:pos x="28" y="7"/>
              </a:cxn>
              <a:cxn ang="0">
                <a:pos x="14" y="1"/>
              </a:cxn>
              <a:cxn ang="0">
                <a:pos x="10" y="3"/>
              </a:cxn>
              <a:cxn ang="0">
                <a:pos x="2" y="10"/>
              </a:cxn>
              <a:cxn ang="0">
                <a:pos x="0" y="17"/>
              </a:cxn>
              <a:cxn ang="0">
                <a:pos x="6" y="32"/>
              </a:cxn>
              <a:cxn ang="0">
                <a:pos x="10" y="30"/>
              </a:cxn>
              <a:cxn ang="0">
                <a:pos x="6" y="18"/>
              </a:cxn>
              <a:cxn ang="0">
                <a:pos x="7" y="14"/>
              </a:cxn>
              <a:cxn ang="0">
                <a:pos x="12" y="9"/>
              </a:cxn>
              <a:cxn ang="0">
                <a:pos x="16" y="9"/>
              </a:cxn>
              <a:cxn ang="0">
                <a:pos x="27" y="13"/>
              </a:cxn>
              <a:cxn ang="0">
                <a:pos x="42" y="28"/>
              </a:cxn>
              <a:cxn ang="0">
                <a:pos x="52" y="34"/>
              </a:cxn>
            </a:cxnLst>
            <a:rect l="0" t="0" r="r" b="b"/>
            <a:pathLst>
              <a:path w="54" h="131">
                <a:moveTo>
                  <a:pt x="52" y="97"/>
                </a:moveTo>
                <a:lnTo>
                  <a:pt x="47" y="97"/>
                </a:lnTo>
                <a:lnTo>
                  <a:pt x="47" y="121"/>
                </a:lnTo>
                <a:lnTo>
                  <a:pt x="47" y="121"/>
                </a:lnTo>
                <a:lnTo>
                  <a:pt x="42" y="117"/>
                </a:lnTo>
                <a:lnTo>
                  <a:pt x="42" y="117"/>
                </a:lnTo>
                <a:lnTo>
                  <a:pt x="35" y="110"/>
                </a:lnTo>
                <a:lnTo>
                  <a:pt x="28" y="104"/>
                </a:lnTo>
                <a:lnTo>
                  <a:pt x="21" y="100"/>
                </a:lnTo>
                <a:lnTo>
                  <a:pt x="14" y="99"/>
                </a:lnTo>
                <a:lnTo>
                  <a:pt x="14" y="99"/>
                </a:lnTo>
                <a:lnTo>
                  <a:pt x="10" y="100"/>
                </a:lnTo>
                <a:lnTo>
                  <a:pt x="5" y="103"/>
                </a:lnTo>
                <a:lnTo>
                  <a:pt x="2" y="107"/>
                </a:lnTo>
                <a:lnTo>
                  <a:pt x="0" y="114"/>
                </a:lnTo>
                <a:lnTo>
                  <a:pt x="0" y="114"/>
                </a:lnTo>
                <a:lnTo>
                  <a:pt x="2" y="122"/>
                </a:lnTo>
                <a:lnTo>
                  <a:pt x="6" y="129"/>
                </a:lnTo>
                <a:lnTo>
                  <a:pt x="10" y="127"/>
                </a:lnTo>
                <a:lnTo>
                  <a:pt x="10" y="127"/>
                </a:lnTo>
                <a:lnTo>
                  <a:pt x="7" y="122"/>
                </a:lnTo>
                <a:lnTo>
                  <a:pt x="6" y="115"/>
                </a:lnTo>
                <a:lnTo>
                  <a:pt x="6" y="115"/>
                </a:lnTo>
                <a:lnTo>
                  <a:pt x="7" y="111"/>
                </a:lnTo>
                <a:lnTo>
                  <a:pt x="9" y="108"/>
                </a:lnTo>
                <a:lnTo>
                  <a:pt x="12" y="106"/>
                </a:lnTo>
                <a:lnTo>
                  <a:pt x="16" y="106"/>
                </a:lnTo>
                <a:lnTo>
                  <a:pt x="16" y="106"/>
                </a:lnTo>
                <a:lnTo>
                  <a:pt x="21" y="107"/>
                </a:lnTo>
                <a:lnTo>
                  <a:pt x="27" y="110"/>
                </a:lnTo>
                <a:lnTo>
                  <a:pt x="34" y="117"/>
                </a:lnTo>
                <a:lnTo>
                  <a:pt x="42" y="125"/>
                </a:lnTo>
                <a:lnTo>
                  <a:pt x="48" y="131"/>
                </a:lnTo>
                <a:lnTo>
                  <a:pt x="52" y="131"/>
                </a:lnTo>
                <a:lnTo>
                  <a:pt x="52" y="97"/>
                </a:lnTo>
                <a:close/>
                <a:moveTo>
                  <a:pt x="54" y="84"/>
                </a:moveTo>
                <a:lnTo>
                  <a:pt x="54" y="84"/>
                </a:lnTo>
                <a:lnTo>
                  <a:pt x="52" y="82"/>
                </a:lnTo>
                <a:lnTo>
                  <a:pt x="48" y="80"/>
                </a:lnTo>
                <a:lnTo>
                  <a:pt x="48" y="80"/>
                </a:lnTo>
                <a:lnTo>
                  <a:pt x="44" y="82"/>
                </a:lnTo>
                <a:lnTo>
                  <a:pt x="42" y="84"/>
                </a:lnTo>
                <a:lnTo>
                  <a:pt x="42" y="84"/>
                </a:lnTo>
                <a:lnTo>
                  <a:pt x="44" y="87"/>
                </a:lnTo>
                <a:lnTo>
                  <a:pt x="48" y="89"/>
                </a:lnTo>
                <a:lnTo>
                  <a:pt x="48" y="89"/>
                </a:lnTo>
                <a:lnTo>
                  <a:pt x="52" y="89"/>
                </a:lnTo>
                <a:lnTo>
                  <a:pt x="54" y="84"/>
                </a:lnTo>
                <a:lnTo>
                  <a:pt x="54" y="84"/>
                </a:lnTo>
                <a:close/>
                <a:moveTo>
                  <a:pt x="2" y="73"/>
                </a:moveTo>
                <a:lnTo>
                  <a:pt x="7" y="73"/>
                </a:lnTo>
                <a:lnTo>
                  <a:pt x="7" y="48"/>
                </a:lnTo>
                <a:lnTo>
                  <a:pt x="7" y="48"/>
                </a:lnTo>
                <a:lnTo>
                  <a:pt x="52" y="69"/>
                </a:lnTo>
                <a:lnTo>
                  <a:pt x="52" y="62"/>
                </a:lnTo>
                <a:lnTo>
                  <a:pt x="6" y="41"/>
                </a:lnTo>
                <a:lnTo>
                  <a:pt x="2" y="41"/>
                </a:lnTo>
                <a:lnTo>
                  <a:pt x="2" y="73"/>
                </a:lnTo>
                <a:close/>
                <a:moveTo>
                  <a:pt x="52" y="0"/>
                </a:moveTo>
                <a:lnTo>
                  <a:pt x="47" y="0"/>
                </a:lnTo>
                <a:lnTo>
                  <a:pt x="47" y="24"/>
                </a:lnTo>
                <a:lnTo>
                  <a:pt x="47" y="24"/>
                </a:lnTo>
                <a:lnTo>
                  <a:pt x="42" y="20"/>
                </a:lnTo>
                <a:lnTo>
                  <a:pt x="42" y="20"/>
                </a:lnTo>
                <a:lnTo>
                  <a:pt x="35" y="13"/>
                </a:lnTo>
                <a:lnTo>
                  <a:pt x="28" y="7"/>
                </a:lnTo>
                <a:lnTo>
                  <a:pt x="21" y="3"/>
                </a:lnTo>
                <a:lnTo>
                  <a:pt x="14" y="1"/>
                </a:lnTo>
                <a:lnTo>
                  <a:pt x="14" y="1"/>
                </a:lnTo>
                <a:lnTo>
                  <a:pt x="10" y="3"/>
                </a:lnTo>
                <a:lnTo>
                  <a:pt x="5" y="6"/>
                </a:lnTo>
                <a:lnTo>
                  <a:pt x="2" y="10"/>
                </a:lnTo>
                <a:lnTo>
                  <a:pt x="0" y="17"/>
                </a:lnTo>
                <a:lnTo>
                  <a:pt x="0" y="17"/>
                </a:lnTo>
                <a:lnTo>
                  <a:pt x="2" y="25"/>
                </a:lnTo>
                <a:lnTo>
                  <a:pt x="6" y="32"/>
                </a:lnTo>
                <a:lnTo>
                  <a:pt x="10" y="30"/>
                </a:lnTo>
                <a:lnTo>
                  <a:pt x="10" y="30"/>
                </a:lnTo>
                <a:lnTo>
                  <a:pt x="7" y="25"/>
                </a:lnTo>
                <a:lnTo>
                  <a:pt x="6" y="18"/>
                </a:lnTo>
                <a:lnTo>
                  <a:pt x="6" y="18"/>
                </a:lnTo>
                <a:lnTo>
                  <a:pt x="7" y="14"/>
                </a:lnTo>
                <a:lnTo>
                  <a:pt x="9" y="11"/>
                </a:lnTo>
                <a:lnTo>
                  <a:pt x="12" y="9"/>
                </a:lnTo>
                <a:lnTo>
                  <a:pt x="16" y="9"/>
                </a:lnTo>
                <a:lnTo>
                  <a:pt x="16" y="9"/>
                </a:lnTo>
                <a:lnTo>
                  <a:pt x="21" y="10"/>
                </a:lnTo>
                <a:lnTo>
                  <a:pt x="27" y="13"/>
                </a:lnTo>
                <a:lnTo>
                  <a:pt x="34" y="20"/>
                </a:lnTo>
                <a:lnTo>
                  <a:pt x="42" y="28"/>
                </a:lnTo>
                <a:lnTo>
                  <a:pt x="48" y="34"/>
                </a:lnTo>
                <a:lnTo>
                  <a:pt x="52" y="34"/>
                </a:lnTo>
                <a:lnTo>
                  <a:pt x="5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91" name="Rectangle 23"/>
          <p:cNvSpPr>
            <a:spLocks noChangeArrowheads="1"/>
          </p:cNvSpPr>
          <p:nvPr/>
        </p:nvSpPr>
        <p:spPr bwMode="auto">
          <a:xfrm>
            <a:off x="3122613" y="4887913"/>
            <a:ext cx="560387" cy="438150"/>
          </a:xfrm>
          <a:prstGeom prst="rect">
            <a:avLst/>
          </a:prstGeom>
          <a:solidFill>
            <a:srgbClr val="7878D4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92" name="Rectangle 24"/>
          <p:cNvSpPr>
            <a:spLocks noChangeArrowheads="1"/>
          </p:cNvSpPr>
          <p:nvPr/>
        </p:nvSpPr>
        <p:spPr bwMode="auto">
          <a:xfrm>
            <a:off x="3368675" y="5381625"/>
            <a:ext cx="841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000" i="0">
                <a:solidFill>
                  <a:srgbClr val="000000"/>
                </a:solidFill>
                <a:latin typeface="Myriad Roman" charset="0"/>
              </a:rPr>
              <a:t>V</a:t>
            </a:r>
            <a:endParaRPr lang="en-GB" i="0"/>
          </a:p>
        </p:txBody>
      </p:sp>
      <p:sp>
        <p:nvSpPr>
          <p:cNvPr id="211993" name="Freeform 25"/>
          <p:cNvSpPr>
            <a:spLocks noEditPoints="1"/>
          </p:cNvSpPr>
          <p:nvPr/>
        </p:nvSpPr>
        <p:spPr bwMode="auto">
          <a:xfrm>
            <a:off x="3362325" y="4591050"/>
            <a:ext cx="84138" cy="203200"/>
          </a:xfrm>
          <a:custGeom>
            <a:avLst/>
            <a:gdLst/>
            <a:ahLst/>
            <a:cxnLst>
              <a:cxn ang="0">
                <a:pos x="52" y="111"/>
              </a:cxn>
              <a:cxn ang="0">
                <a:pos x="1" y="117"/>
              </a:cxn>
              <a:cxn ang="0">
                <a:pos x="12" y="127"/>
              </a:cxn>
              <a:cxn ang="0">
                <a:pos x="7" y="119"/>
              </a:cxn>
              <a:cxn ang="0">
                <a:pos x="52" y="59"/>
              </a:cxn>
              <a:cxn ang="0">
                <a:pos x="46" y="83"/>
              </a:cxn>
              <a:cxn ang="0">
                <a:pos x="42" y="79"/>
              </a:cxn>
              <a:cxn ang="0">
                <a:pos x="35" y="72"/>
              </a:cxn>
              <a:cxn ang="0">
                <a:pos x="22" y="62"/>
              </a:cxn>
              <a:cxn ang="0">
                <a:pos x="15" y="61"/>
              </a:cxn>
              <a:cxn ang="0">
                <a:pos x="5" y="65"/>
              </a:cxn>
              <a:cxn ang="0">
                <a:pos x="0" y="76"/>
              </a:cxn>
              <a:cxn ang="0">
                <a:pos x="1" y="85"/>
              </a:cxn>
              <a:cxn ang="0">
                <a:pos x="10" y="89"/>
              </a:cxn>
              <a:cxn ang="0">
                <a:pos x="7" y="85"/>
              </a:cxn>
              <a:cxn ang="0">
                <a:pos x="5" y="78"/>
              </a:cxn>
              <a:cxn ang="0">
                <a:pos x="8" y="71"/>
              </a:cxn>
              <a:cxn ang="0">
                <a:pos x="15" y="68"/>
              </a:cxn>
              <a:cxn ang="0">
                <a:pos x="21" y="69"/>
              </a:cxn>
              <a:cxn ang="0">
                <a:pos x="35" y="79"/>
              </a:cxn>
              <a:cxn ang="0">
                <a:pos x="48" y="93"/>
              </a:cxn>
              <a:cxn ang="0">
                <a:pos x="52" y="59"/>
              </a:cxn>
              <a:cxn ang="0">
                <a:pos x="53" y="47"/>
              </a:cxn>
              <a:cxn ang="0">
                <a:pos x="48" y="43"/>
              </a:cxn>
              <a:cxn ang="0">
                <a:pos x="45" y="44"/>
              </a:cxn>
              <a:cxn ang="0">
                <a:pos x="43" y="47"/>
              </a:cxn>
              <a:cxn ang="0">
                <a:pos x="48" y="52"/>
              </a:cxn>
              <a:cxn ang="0">
                <a:pos x="52" y="51"/>
              </a:cxn>
              <a:cxn ang="0">
                <a:pos x="53" y="47"/>
              </a:cxn>
              <a:cxn ang="0">
                <a:pos x="38" y="9"/>
              </a:cxn>
              <a:cxn ang="0">
                <a:pos x="34" y="0"/>
              </a:cxn>
              <a:cxn ang="0">
                <a:pos x="1" y="9"/>
              </a:cxn>
              <a:cxn ang="0">
                <a:pos x="34" y="38"/>
              </a:cxn>
              <a:cxn ang="0">
                <a:pos x="38" y="14"/>
              </a:cxn>
              <a:cxn ang="0">
                <a:pos x="52" y="9"/>
              </a:cxn>
              <a:cxn ang="0">
                <a:pos x="32" y="31"/>
              </a:cxn>
              <a:cxn ang="0">
                <a:pos x="15" y="19"/>
              </a:cxn>
              <a:cxn ang="0">
                <a:pos x="8" y="14"/>
              </a:cxn>
              <a:cxn ang="0">
                <a:pos x="15" y="14"/>
              </a:cxn>
              <a:cxn ang="0">
                <a:pos x="34" y="31"/>
              </a:cxn>
            </a:cxnLst>
            <a:rect l="0" t="0" r="r" b="b"/>
            <a:pathLst>
              <a:path w="53" h="128">
                <a:moveTo>
                  <a:pt x="52" y="119"/>
                </a:moveTo>
                <a:lnTo>
                  <a:pt x="52" y="111"/>
                </a:lnTo>
                <a:lnTo>
                  <a:pt x="1" y="111"/>
                </a:lnTo>
                <a:lnTo>
                  <a:pt x="1" y="117"/>
                </a:lnTo>
                <a:lnTo>
                  <a:pt x="7" y="128"/>
                </a:lnTo>
                <a:lnTo>
                  <a:pt x="12" y="127"/>
                </a:lnTo>
                <a:lnTo>
                  <a:pt x="7" y="119"/>
                </a:lnTo>
                <a:lnTo>
                  <a:pt x="7" y="119"/>
                </a:lnTo>
                <a:lnTo>
                  <a:pt x="52" y="119"/>
                </a:lnTo>
                <a:close/>
                <a:moveTo>
                  <a:pt x="52" y="59"/>
                </a:moveTo>
                <a:lnTo>
                  <a:pt x="46" y="59"/>
                </a:lnTo>
                <a:lnTo>
                  <a:pt x="46" y="83"/>
                </a:lnTo>
                <a:lnTo>
                  <a:pt x="46" y="83"/>
                </a:lnTo>
                <a:lnTo>
                  <a:pt x="42" y="79"/>
                </a:lnTo>
                <a:lnTo>
                  <a:pt x="42" y="79"/>
                </a:lnTo>
                <a:lnTo>
                  <a:pt x="35" y="72"/>
                </a:lnTo>
                <a:lnTo>
                  <a:pt x="28" y="67"/>
                </a:lnTo>
                <a:lnTo>
                  <a:pt x="22" y="62"/>
                </a:lnTo>
                <a:lnTo>
                  <a:pt x="15" y="61"/>
                </a:lnTo>
                <a:lnTo>
                  <a:pt x="15" y="61"/>
                </a:lnTo>
                <a:lnTo>
                  <a:pt x="10" y="62"/>
                </a:lnTo>
                <a:lnTo>
                  <a:pt x="5" y="65"/>
                </a:lnTo>
                <a:lnTo>
                  <a:pt x="1" y="69"/>
                </a:lnTo>
                <a:lnTo>
                  <a:pt x="0" y="76"/>
                </a:lnTo>
                <a:lnTo>
                  <a:pt x="0" y="76"/>
                </a:lnTo>
                <a:lnTo>
                  <a:pt x="1" y="85"/>
                </a:lnTo>
                <a:lnTo>
                  <a:pt x="5" y="92"/>
                </a:lnTo>
                <a:lnTo>
                  <a:pt x="10" y="89"/>
                </a:lnTo>
                <a:lnTo>
                  <a:pt x="10" y="89"/>
                </a:lnTo>
                <a:lnTo>
                  <a:pt x="7" y="85"/>
                </a:lnTo>
                <a:lnTo>
                  <a:pt x="5" y="78"/>
                </a:lnTo>
                <a:lnTo>
                  <a:pt x="5" y="78"/>
                </a:lnTo>
                <a:lnTo>
                  <a:pt x="7" y="74"/>
                </a:lnTo>
                <a:lnTo>
                  <a:pt x="8" y="71"/>
                </a:lnTo>
                <a:lnTo>
                  <a:pt x="12" y="69"/>
                </a:lnTo>
                <a:lnTo>
                  <a:pt x="15" y="68"/>
                </a:lnTo>
                <a:lnTo>
                  <a:pt x="15" y="68"/>
                </a:lnTo>
                <a:lnTo>
                  <a:pt x="21" y="69"/>
                </a:lnTo>
                <a:lnTo>
                  <a:pt x="28" y="74"/>
                </a:lnTo>
                <a:lnTo>
                  <a:pt x="35" y="79"/>
                </a:lnTo>
                <a:lnTo>
                  <a:pt x="42" y="88"/>
                </a:lnTo>
                <a:lnTo>
                  <a:pt x="48" y="93"/>
                </a:lnTo>
                <a:lnTo>
                  <a:pt x="52" y="93"/>
                </a:lnTo>
                <a:lnTo>
                  <a:pt x="52" y="59"/>
                </a:lnTo>
                <a:close/>
                <a:moveTo>
                  <a:pt x="53" y="47"/>
                </a:moveTo>
                <a:lnTo>
                  <a:pt x="53" y="47"/>
                </a:lnTo>
                <a:lnTo>
                  <a:pt x="52" y="44"/>
                </a:lnTo>
                <a:lnTo>
                  <a:pt x="48" y="43"/>
                </a:lnTo>
                <a:lnTo>
                  <a:pt x="48" y="43"/>
                </a:lnTo>
                <a:lnTo>
                  <a:pt x="45" y="44"/>
                </a:lnTo>
                <a:lnTo>
                  <a:pt x="43" y="47"/>
                </a:lnTo>
                <a:lnTo>
                  <a:pt x="43" y="47"/>
                </a:lnTo>
                <a:lnTo>
                  <a:pt x="45" y="51"/>
                </a:lnTo>
                <a:lnTo>
                  <a:pt x="48" y="52"/>
                </a:lnTo>
                <a:lnTo>
                  <a:pt x="48" y="52"/>
                </a:lnTo>
                <a:lnTo>
                  <a:pt x="52" y="51"/>
                </a:lnTo>
                <a:lnTo>
                  <a:pt x="53" y="47"/>
                </a:lnTo>
                <a:lnTo>
                  <a:pt x="53" y="47"/>
                </a:lnTo>
                <a:close/>
                <a:moveTo>
                  <a:pt x="52" y="9"/>
                </a:moveTo>
                <a:lnTo>
                  <a:pt x="38" y="9"/>
                </a:lnTo>
                <a:lnTo>
                  <a:pt x="38" y="0"/>
                </a:lnTo>
                <a:lnTo>
                  <a:pt x="34" y="0"/>
                </a:lnTo>
                <a:lnTo>
                  <a:pt x="34" y="9"/>
                </a:lnTo>
                <a:lnTo>
                  <a:pt x="1" y="9"/>
                </a:lnTo>
                <a:lnTo>
                  <a:pt x="1" y="16"/>
                </a:lnTo>
                <a:lnTo>
                  <a:pt x="34" y="38"/>
                </a:lnTo>
                <a:lnTo>
                  <a:pt x="38" y="38"/>
                </a:lnTo>
                <a:lnTo>
                  <a:pt x="38" y="14"/>
                </a:lnTo>
                <a:lnTo>
                  <a:pt x="52" y="14"/>
                </a:lnTo>
                <a:lnTo>
                  <a:pt x="52" y="9"/>
                </a:lnTo>
                <a:close/>
                <a:moveTo>
                  <a:pt x="34" y="31"/>
                </a:moveTo>
                <a:lnTo>
                  <a:pt x="32" y="31"/>
                </a:lnTo>
                <a:lnTo>
                  <a:pt x="15" y="19"/>
                </a:lnTo>
                <a:lnTo>
                  <a:pt x="15" y="19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15" y="14"/>
                </a:lnTo>
                <a:lnTo>
                  <a:pt x="34" y="14"/>
                </a:lnTo>
                <a:lnTo>
                  <a:pt x="34" y="3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94" name="Rectangle 26"/>
          <p:cNvSpPr>
            <a:spLocks noChangeArrowheads="1"/>
          </p:cNvSpPr>
          <p:nvPr/>
        </p:nvSpPr>
        <p:spPr bwMode="auto">
          <a:xfrm>
            <a:off x="3824288" y="5122863"/>
            <a:ext cx="560387" cy="203200"/>
          </a:xfrm>
          <a:prstGeom prst="rect">
            <a:avLst/>
          </a:prstGeom>
          <a:solidFill>
            <a:srgbClr val="B3B3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95" name="Rectangle 27"/>
          <p:cNvSpPr>
            <a:spLocks noChangeArrowheads="1"/>
          </p:cNvSpPr>
          <p:nvPr/>
        </p:nvSpPr>
        <p:spPr bwMode="auto">
          <a:xfrm>
            <a:off x="4067175" y="5381625"/>
            <a:ext cx="920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000" i="0">
                <a:solidFill>
                  <a:srgbClr val="000000"/>
                </a:solidFill>
                <a:latin typeface="Myriad Roman" charset="0"/>
              </a:rPr>
              <a:t>U</a:t>
            </a:r>
            <a:endParaRPr lang="en-GB" i="0"/>
          </a:p>
        </p:txBody>
      </p:sp>
      <p:sp>
        <p:nvSpPr>
          <p:cNvPr id="211996" name="Freeform 28"/>
          <p:cNvSpPr>
            <a:spLocks noEditPoints="1"/>
          </p:cNvSpPr>
          <p:nvPr/>
        </p:nvSpPr>
        <p:spPr bwMode="auto">
          <a:xfrm>
            <a:off x="4062413" y="4832350"/>
            <a:ext cx="85725" cy="203200"/>
          </a:xfrm>
          <a:custGeom>
            <a:avLst/>
            <a:gdLst/>
            <a:ahLst/>
            <a:cxnLst>
              <a:cxn ang="0">
                <a:pos x="47" y="118"/>
              </a:cxn>
              <a:cxn ang="0">
                <a:pos x="43" y="114"/>
              </a:cxn>
              <a:cxn ang="0">
                <a:pos x="21" y="99"/>
              </a:cxn>
              <a:cxn ang="0">
                <a:pos x="10" y="97"/>
              </a:cxn>
              <a:cxn ang="0">
                <a:pos x="0" y="113"/>
              </a:cxn>
              <a:cxn ang="0">
                <a:pos x="6" y="127"/>
              </a:cxn>
              <a:cxn ang="0">
                <a:pos x="7" y="120"/>
              </a:cxn>
              <a:cxn ang="0">
                <a:pos x="7" y="110"/>
              </a:cxn>
              <a:cxn ang="0">
                <a:pos x="16" y="104"/>
              </a:cxn>
              <a:cxn ang="0">
                <a:pos x="29" y="109"/>
              </a:cxn>
              <a:cxn ang="0">
                <a:pos x="48" y="128"/>
              </a:cxn>
              <a:cxn ang="0">
                <a:pos x="0" y="59"/>
              </a:cxn>
              <a:cxn ang="0">
                <a:pos x="0" y="64"/>
              </a:cxn>
              <a:cxn ang="0">
                <a:pos x="9" y="80"/>
              </a:cxn>
              <a:cxn ang="0">
                <a:pos x="24" y="89"/>
              </a:cxn>
              <a:cxn ang="0">
                <a:pos x="41" y="87"/>
              </a:cxn>
              <a:cxn ang="0">
                <a:pos x="54" y="71"/>
              </a:cxn>
              <a:cxn ang="0">
                <a:pos x="48" y="58"/>
              </a:cxn>
              <a:cxn ang="0">
                <a:pos x="36" y="54"/>
              </a:cxn>
              <a:cxn ang="0">
                <a:pos x="20" y="64"/>
              </a:cxn>
              <a:cxn ang="0">
                <a:pos x="19" y="73"/>
              </a:cxn>
              <a:cxn ang="0">
                <a:pos x="24" y="82"/>
              </a:cxn>
              <a:cxn ang="0">
                <a:pos x="13" y="76"/>
              </a:cxn>
              <a:cxn ang="0">
                <a:pos x="6" y="64"/>
              </a:cxn>
              <a:cxn ang="0">
                <a:pos x="48" y="71"/>
              </a:cxn>
              <a:cxn ang="0">
                <a:pos x="44" y="79"/>
              </a:cxn>
              <a:cxn ang="0">
                <a:pos x="33" y="82"/>
              </a:cxn>
              <a:cxn ang="0">
                <a:pos x="27" y="79"/>
              </a:cxn>
              <a:cxn ang="0">
                <a:pos x="24" y="72"/>
              </a:cxn>
              <a:cxn ang="0">
                <a:pos x="27" y="64"/>
              </a:cxn>
              <a:cxn ang="0">
                <a:pos x="36" y="61"/>
              </a:cxn>
              <a:cxn ang="0">
                <a:pos x="47" y="66"/>
              </a:cxn>
              <a:cxn ang="0">
                <a:pos x="54" y="42"/>
              </a:cxn>
              <a:cxn ang="0">
                <a:pos x="48" y="38"/>
              </a:cxn>
              <a:cxn ang="0">
                <a:pos x="44" y="42"/>
              </a:cxn>
              <a:cxn ang="0">
                <a:pos x="48" y="47"/>
              </a:cxn>
              <a:cxn ang="0">
                <a:pos x="54" y="42"/>
              </a:cxn>
              <a:cxn ang="0">
                <a:pos x="50" y="31"/>
              </a:cxn>
              <a:cxn ang="0">
                <a:pos x="54" y="19"/>
              </a:cxn>
              <a:cxn ang="0">
                <a:pos x="44" y="0"/>
              </a:cxn>
              <a:cxn ang="0">
                <a:pos x="33" y="0"/>
              </a:cxn>
              <a:cxn ang="0">
                <a:pos x="24" y="12"/>
              </a:cxn>
              <a:cxn ang="0">
                <a:pos x="23" y="7"/>
              </a:cxn>
              <a:cxn ang="0">
                <a:pos x="13" y="2"/>
              </a:cxn>
              <a:cxn ang="0">
                <a:pos x="5" y="4"/>
              </a:cxn>
              <a:cxn ang="0">
                <a:pos x="0" y="16"/>
              </a:cxn>
              <a:cxn ang="0">
                <a:pos x="9" y="28"/>
              </a:cxn>
              <a:cxn ang="0">
                <a:pos x="6" y="17"/>
              </a:cxn>
              <a:cxn ang="0">
                <a:pos x="9" y="10"/>
              </a:cxn>
              <a:cxn ang="0">
                <a:pos x="14" y="9"/>
              </a:cxn>
              <a:cxn ang="0">
                <a:pos x="21" y="16"/>
              </a:cxn>
              <a:cxn ang="0">
                <a:pos x="27" y="24"/>
              </a:cxn>
              <a:cxn ang="0">
                <a:pos x="29" y="16"/>
              </a:cxn>
              <a:cxn ang="0">
                <a:pos x="38" y="7"/>
              </a:cxn>
              <a:cxn ang="0">
                <a:pos x="44" y="9"/>
              </a:cxn>
              <a:cxn ang="0">
                <a:pos x="48" y="19"/>
              </a:cxn>
              <a:cxn ang="0">
                <a:pos x="50" y="31"/>
              </a:cxn>
            </a:cxnLst>
            <a:rect l="0" t="0" r="r" b="b"/>
            <a:pathLst>
              <a:path w="54" h="128">
                <a:moveTo>
                  <a:pt x="52" y="96"/>
                </a:moveTo>
                <a:lnTo>
                  <a:pt x="47" y="96"/>
                </a:lnTo>
                <a:lnTo>
                  <a:pt x="47" y="118"/>
                </a:lnTo>
                <a:lnTo>
                  <a:pt x="47" y="118"/>
                </a:lnTo>
                <a:lnTo>
                  <a:pt x="43" y="114"/>
                </a:lnTo>
                <a:lnTo>
                  <a:pt x="43" y="114"/>
                </a:lnTo>
                <a:lnTo>
                  <a:pt x="36" y="107"/>
                </a:lnTo>
                <a:lnTo>
                  <a:pt x="29" y="102"/>
                </a:lnTo>
                <a:lnTo>
                  <a:pt x="21" y="99"/>
                </a:lnTo>
                <a:lnTo>
                  <a:pt x="16" y="97"/>
                </a:lnTo>
                <a:lnTo>
                  <a:pt x="16" y="97"/>
                </a:lnTo>
                <a:lnTo>
                  <a:pt x="10" y="97"/>
                </a:lnTo>
                <a:lnTo>
                  <a:pt x="5" y="100"/>
                </a:lnTo>
                <a:lnTo>
                  <a:pt x="2" y="106"/>
                </a:lnTo>
                <a:lnTo>
                  <a:pt x="0" y="113"/>
                </a:lnTo>
                <a:lnTo>
                  <a:pt x="0" y="113"/>
                </a:lnTo>
                <a:lnTo>
                  <a:pt x="2" y="121"/>
                </a:lnTo>
                <a:lnTo>
                  <a:pt x="6" y="127"/>
                </a:lnTo>
                <a:lnTo>
                  <a:pt x="10" y="125"/>
                </a:lnTo>
                <a:lnTo>
                  <a:pt x="10" y="125"/>
                </a:lnTo>
                <a:lnTo>
                  <a:pt x="7" y="120"/>
                </a:lnTo>
                <a:lnTo>
                  <a:pt x="6" y="114"/>
                </a:lnTo>
                <a:lnTo>
                  <a:pt x="6" y="114"/>
                </a:lnTo>
                <a:lnTo>
                  <a:pt x="7" y="110"/>
                </a:lnTo>
                <a:lnTo>
                  <a:pt x="9" y="106"/>
                </a:lnTo>
                <a:lnTo>
                  <a:pt x="13" y="104"/>
                </a:lnTo>
                <a:lnTo>
                  <a:pt x="16" y="104"/>
                </a:lnTo>
                <a:lnTo>
                  <a:pt x="16" y="104"/>
                </a:lnTo>
                <a:lnTo>
                  <a:pt x="21" y="106"/>
                </a:lnTo>
                <a:lnTo>
                  <a:pt x="29" y="109"/>
                </a:lnTo>
                <a:lnTo>
                  <a:pt x="34" y="114"/>
                </a:lnTo>
                <a:lnTo>
                  <a:pt x="43" y="123"/>
                </a:lnTo>
                <a:lnTo>
                  <a:pt x="48" y="128"/>
                </a:lnTo>
                <a:lnTo>
                  <a:pt x="52" y="128"/>
                </a:lnTo>
                <a:lnTo>
                  <a:pt x="52" y="96"/>
                </a:lnTo>
                <a:close/>
                <a:moveTo>
                  <a:pt x="0" y="59"/>
                </a:moveTo>
                <a:lnTo>
                  <a:pt x="0" y="59"/>
                </a:lnTo>
                <a:lnTo>
                  <a:pt x="0" y="64"/>
                </a:lnTo>
                <a:lnTo>
                  <a:pt x="0" y="64"/>
                </a:lnTo>
                <a:lnTo>
                  <a:pt x="3" y="73"/>
                </a:lnTo>
                <a:lnTo>
                  <a:pt x="9" y="80"/>
                </a:lnTo>
                <a:lnTo>
                  <a:pt x="9" y="80"/>
                </a:lnTo>
                <a:lnTo>
                  <a:pt x="13" y="83"/>
                </a:lnTo>
                <a:lnTo>
                  <a:pt x="19" y="86"/>
                </a:lnTo>
                <a:lnTo>
                  <a:pt x="24" y="89"/>
                </a:lnTo>
                <a:lnTo>
                  <a:pt x="31" y="89"/>
                </a:lnTo>
                <a:lnTo>
                  <a:pt x="31" y="89"/>
                </a:lnTo>
                <a:lnTo>
                  <a:pt x="41" y="87"/>
                </a:lnTo>
                <a:lnTo>
                  <a:pt x="47" y="85"/>
                </a:lnTo>
                <a:lnTo>
                  <a:pt x="52" y="79"/>
                </a:lnTo>
                <a:lnTo>
                  <a:pt x="54" y="71"/>
                </a:lnTo>
                <a:lnTo>
                  <a:pt x="54" y="71"/>
                </a:lnTo>
                <a:lnTo>
                  <a:pt x="52" y="64"/>
                </a:lnTo>
                <a:lnTo>
                  <a:pt x="48" y="58"/>
                </a:lnTo>
                <a:lnTo>
                  <a:pt x="43" y="55"/>
                </a:lnTo>
                <a:lnTo>
                  <a:pt x="36" y="54"/>
                </a:lnTo>
                <a:lnTo>
                  <a:pt x="36" y="54"/>
                </a:lnTo>
                <a:lnTo>
                  <a:pt x="29" y="55"/>
                </a:lnTo>
                <a:lnTo>
                  <a:pt x="23" y="58"/>
                </a:lnTo>
                <a:lnTo>
                  <a:pt x="20" y="64"/>
                </a:lnTo>
                <a:lnTo>
                  <a:pt x="19" y="69"/>
                </a:lnTo>
                <a:lnTo>
                  <a:pt x="19" y="69"/>
                </a:lnTo>
                <a:lnTo>
                  <a:pt x="19" y="73"/>
                </a:lnTo>
                <a:lnTo>
                  <a:pt x="20" y="76"/>
                </a:lnTo>
                <a:lnTo>
                  <a:pt x="24" y="82"/>
                </a:lnTo>
                <a:lnTo>
                  <a:pt x="24" y="82"/>
                </a:lnTo>
                <a:lnTo>
                  <a:pt x="24" y="82"/>
                </a:lnTo>
                <a:lnTo>
                  <a:pt x="19" y="80"/>
                </a:lnTo>
                <a:lnTo>
                  <a:pt x="13" y="76"/>
                </a:lnTo>
                <a:lnTo>
                  <a:pt x="9" y="72"/>
                </a:lnTo>
                <a:lnTo>
                  <a:pt x="6" y="64"/>
                </a:lnTo>
                <a:lnTo>
                  <a:pt x="6" y="64"/>
                </a:lnTo>
                <a:lnTo>
                  <a:pt x="6" y="59"/>
                </a:lnTo>
                <a:lnTo>
                  <a:pt x="0" y="59"/>
                </a:lnTo>
                <a:close/>
                <a:moveTo>
                  <a:pt x="48" y="71"/>
                </a:moveTo>
                <a:lnTo>
                  <a:pt x="48" y="71"/>
                </a:lnTo>
                <a:lnTo>
                  <a:pt x="47" y="76"/>
                </a:lnTo>
                <a:lnTo>
                  <a:pt x="44" y="79"/>
                </a:lnTo>
                <a:lnTo>
                  <a:pt x="40" y="82"/>
                </a:lnTo>
                <a:lnTo>
                  <a:pt x="33" y="82"/>
                </a:lnTo>
                <a:lnTo>
                  <a:pt x="33" y="82"/>
                </a:lnTo>
                <a:lnTo>
                  <a:pt x="30" y="82"/>
                </a:lnTo>
                <a:lnTo>
                  <a:pt x="30" y="82"/>
                </a:lnTo>
                <a:lnTo>
                  <a:pt x="27" y="79"/>
                </a:lnTo>
                <a:lnTo>
                  <a:pt x="26" y="78"/>
                </a:lnTo>
                <a:lnTo>
                  <a:pt x="24" y="75"/>
                </a:lnTo>
                <a:lnTo>
                  <a:pt x="24" y="72"/>
                </a:lnTo>
                <a:lnTo>
                  <a:pt x="24" y="72"/>
                </a:lnTo>
                <a:lnTo>
                  <a:pt x="24" y="68"/>
                </a:lnTo>
                <a:lnTo>
                  <a:pt x="27" y="64"/>
                </a:lnTo>
                <a:lnTo>
                  <a:pt x="31" y="62"/>
                </a:lnTo>
                <a:lnTo>
                  <a:pt x="36" y="61"/>
                </a:lnTo>
                <a:lnTo>
                  <a:pt x="36" y="61"/>
                </a:lnTo>
                <a:lnTo>
                  <a:pt x="41" y="62"/>
                </a:lnTo>
                <a:lnTo>
                  <a:pt x="44" y="64"/>
                </a:lnTo>
                <a:lnTo>
                  <a:pt x="47" y="66"/>
                </a:lnTo>
                <a:lnTo>
                  <a:pt x="48" y="71"/>
                </a:lnTo>
                <a:lnTo>
                  <a:pt x="48" y="71"/>
                </a:lnTo>
                <a:close/>
                <a:moveTo>
                  <a:pt x="54" y="42"/>
                </a:moveTo>
                <a:lnTo>
                  <a:pt x="54" y="42"/>
                </a:lnTo>
                <a:lnTo>
                  <a:pt x="52" y="40"/>
                </a:lnTo>
                <a:lnTo>
                  <a:pt x="48" y="38"/>
                </a:lnTo>
                <a:lnTo>
                  <a:pt x="48" y="38"/>
                </a:lnTo>
                <a:lnTo>
                  <a:pt x="45" y="40"/>
                </a:lnTo>
                <a:lnTo>
                  <a:pt x="44" y="42"/>
                </a:lnTo>
                <a:lnTo>
                  <a:pt x="44" y="42"/>
                </a:lnTo>
                <a:lnTo>
                  <a:pt x="45" y="45"/>
                </a:lnTo>
                <a:lnTo>
                  <a:pt x="48" y="47"/>
                </a:lnTo>
                <a:lnTo>
                  <a:pt x="48" y="47"/>
                </a:lnTo>
                <a:lnTo>
                  <a:pt x="52" y="45"/>
                </a:lnTo>
                <a:lnTo>
                  <a:pt x="54" y="42"/>
                </a:lnTo>
                <a:lnTo>
                  <a:pt x="54" y="42"/>
                </a:lnTo>
                <a:close/>
                <a:moveTo>
                  <a:pt x="50" y="31"/>
                </a:moveTo>
                <a:lnTo>
                  <a:pt x="50" y="31"/>
                </a:lnTo>
                <a:lnTo>
                  <a:pt x="52" y="26"/>
                </a:lnTo>
                <a:lnTo>
                  <a:pt x="54" y="19"/>
                </a:lnTo>
                <a:lnTo>
                  <a:pt x="54" y="19"/>
                </a:lnTo>
                <a:lnTo>
                  <a:pt x="52" y="10"/>
                </a:lnTo>
                <a:lnTo>
                  <a:pt x="48" y="4"/>
                </a:lnTo>
                <a:lnTo>
                  <a:pt x="44" y="0"/>
                </a:lnTo>
                <a:lnTo>
                  <a:pt x="38" y="0"/>
                </a:lnTo>
                <a:lnTo>
                  <a:pt x="38" y="0"/>
                </a:lnTo>
                <a:lnTo>
                  <a:pt x="33" y="0"/>
                </a:lnTo>
                <a:lnTo>
                  <a:pt x="30" y="3"/>
                </a:lnTo>
                <a:lnTo>
                  <a:pt x="27" y="7"/>
                </a:lnTo>
                <a:lnTo>
                  <a:pt x="24" y="12"/>
                </a:lnTo>
                <a:lnTo>
                  <a:pt x="24" y="12"/>
                </a:lnTo>
                <a:lnTo>
                  <a:pt x="24" y="12"/>
                </a:lnTo>
                <a:lnTo>
                  <a:pt x="23" y="7"/>
                </a:lnTo>
                <a:lnTo>
                  <a:pt x="20" y="4"/>
                </a:lnTo>
                <a:lnTo>
                  <a:pt x="16" y="2"/>
                </a:lnTo>
                <a:lnTo>
                  <a:pt x="13" y="2"/>
                </a:lnTo>
                <a:lnTo>
                  <a:pt x="13" y="2"/>
                </a:lnTo>
                <a:lnTo>
                  <a:pt x="9" y="3"/>
                </a:lnTo>
                <a:lnTo>
                  <a:pt x="5" y="4"/>
                </a:lnTo>
                <a:lnTo>
                  <a:pt x="2" y="10"/>
                </a:lnTo>
                <a:lnTo>
                  <a:pt x="0" y="16"/>
                </a:lnTo>
                <a:lnTo>
                  <a:pt x="0" y="16"/>
                </a:lnTo>
                <a:lnTo>
                  <a:pt x="2" y="24"/>
                </a:lnTo>
                <a:lnTo>
                  <a:pt x="5" y="30"/>
                </a:lnTo>
                <a:lnTo>
                  <a:pt x="9" y="28"/>
                </a:lnTo>
                <a:lnTo>
                  <a:pt x="9" y="28"/>
                </a:lnTo>
                <a:lnTo>
                  <a:pt x="7" y="23"/>
                </a:lnTo>
                <a:lnTo>
                  <a:pt x="6" y="17"/>
                </a:lnTo>
                <a:lnTo>
                  <a:pt x="6" y="17"/>
                </a:lnTo>
                <a:lnTo>
                  <a:pt x="6" y="13"/>
                </a:lnTo>
                <a:lnTo>
                  <a:pt x="9" y="10"/>
                </a:lnTo>
                <a:lnTo>
                  <a:pt x="10" y="9"/>
                </a:lnTo>
                <a:lnTo>
                  <a:pt x="14" y="9"/>
                </a:lnTo>
                <a:lnTo>
                  <a:pt x="14" y="9"/>
                </a:lnTo>
                <a:lnTo>
                  <a:pt x="17" y="10"/>
                </a:lnTo>
                <a:lnTo>
                  <a:pt x="20" y="13"/>
                </a:lnTo>
                <a:lnTo>
                  <a:pt x="21" y="16"/>
                </a:lnTo>
                <a:lnTo>
                  <a:pt x="23" y="20"/>
                </a:lnTo>
                <a:lnTo>
                  <a:pt x="23" y="24"/>
                </a:lnTo>
                <a:lnTo>
                  <a:pt x="27" y="24"/>
                </a:lnTo>
                <a:lnTo>
                  <a:pt x="27" y="20"/>
                </a:lnTo>
                <a:lnTo>
                  <a:pt x="27" y="20"/>
                </a:lnTo>
                <a:lnTo>
                  <a:pt x="29" y="16"/>
                </a:lnTo>
                <a:lnTo>
                  <a:pt x="30" y="12"/>
                </a:lnTo>
                <a:lnTo>
                  <a:pt x="33" y="7"/>
                </a:lnTo>
                <a:lnTo>
                  <a:pt x="38" y="7"/>
                </a:lnTo>
                <a:lnTo>
                  <a:pt x="38" y="7"/>
                </a:lnTo>
                <a:lnTo>
                  <a:pt x="41" y="7"/>
                </a:lnTo>
                <a:lnTo>
                  <a:pt x="44" y="9"/>
                </a:lnTo>
                <a:lnTo>
                  <a:pt x="47" y="13"/>
                </a:lnTo>
                <a:lnTo>
                  <a:pt x="48" y="19"/>
                </a:lnTo>
                <a:lnTo>
                  <a:pt x="48" y="19"/>
                </a:lnTo>
                <a:lnTo>
                  <a:pt x="47" y="26"/>
                </a:lnTo>
                <a:lnTo>
                  <a:pt x="44" y="30"/>
                </a:lnTo>
                <a:lnTo>
                  <a:pt x="50" y="3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97" name="Rectangle 29"/>
          <p:cNvSpPr>
            <a:spLocks noChangeArrowheads="1"/>
          </p:cNvSpPr>
          <p:nvPr/>
        </p:nvSpPr>
        <p:spPr bwMode="auto">
          <a:xfrm>
            <a:off x="2268538" y="5613400"/>
            <a:ext cx="1481137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700" b="1" i="0">
                <a:solidFill>
                  <a:srgbClr val="000000"/>
                </a:solidFill>
                <a:latin typeface="Myriad Roman" charset="0"/>
              </a:rPr>
              <a:t>Page fault (</a:t>
            </a:r>
            <a:r>
              <a:rPr lang="en-US" sz="1700" b="1" i="0">
                <a:solidFill>
                  <a:srgbClr val="000000"/>
                </a:solidFill>
                <a:latin typeface="Myriad Roman" charset="0"/>
              </a:rPr>
              <a:t>µ</a:t>
            </a:r>
            <a:r>
              <a:rPr lang="en-GB" sz="1700" b="1" i="0">
                <a:solidFill>
                  <a:srgbClr val="000000"/>
                </a:solidFill>
                <a:latin typeface="Myriad Roman" charset="0"/>
              </a:rPr>
              <a:t>s)</a:t>
            </a:r>
            <a:endParaRPr lang="en-GB" sz="3600" b="1" i="0"/>
          </a:p>
        </p:txBody>
      </p:sp>
      <p:sp>
        <p:nvSpPr>
          <p:cNvPr id="211998" name="Rectangle 30"/>
          <p:cNvSpPr>
            <a:spLocks noChangeArrowheads="1"/>
          </p:cNvSpPr>
          <p:nvPr/>
        </p:nvSpPr>
        <p:spPr bwMode="auto">
          <a:xfrm>
            <a:off x="5226050" y="2403475"/>
            <a:ext cx="561975" cy="2922588"/>
          </a:xfrm>
          <a:prstGeom prst="rect">
            <a:avLst/>
          </a:prstGeom>
          <a:solidFill>
            <a:srgbClr val="0000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99" name="Rectangle 31"/>
          <p:cNvSpPr>
            <a:spLocks noChangeArrowheads="1"/>
          </p:cNvSpPr>
          <p:nvPr/>
        </p:nvSpPr>
        <p:spPr bwMode="auto">
          <a:xfrm>
            <a:off x="5478463" y="5381625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000" i="0">
                <a:solidFill>
                  <a:srgbClr val="000000"/>
                </a:solidFill>
                <a:latin typeface="Myriad Roman" charset="0"/>
              </a:rPr>
              <a:t>L</a:t>
            </a:r>
            <a:endParaRPr lang="en-GB" i="0"/>
          </a:p>
        </p:txBody>
      </p:sp>
      <p:sp>
        <p:nvSpPr>
          <p:cNvPr id="212000" name="Freeform 32"/>
          <p:cNvSpPr>
            <a:spLocks noEditPoints="1"/>
          </p:cNvSpPr>
          <p:nvPr/>
        </p:nvSpPr>
        <p:spPr bwMode="auto">
          <a:xfrm>
            <a:off x="5467350" y="2139950"/>
            <a:ext cx="82550" cy="169863"/>
          </a:xfrm>
          <a:custGeom>
            <a:avLst/>
            <a:gdLst/>
            <a:ahLst/>
            <a:cxnLst>
              <a:cxn ang="0">
                <a:pos x="52" y="90"/>
              </a:cxn>
              <a:cxn ang="0">
                <a:pos x="0" y="96"/>
              </a:cxn>
              <a:cxn ang="0">
                <a:pos x="11" y="106"/>
              </a:cxn>
              <a:cxn ang="0">
                <a:pos x="7" y="97"/>
              </a:cxn>
              <a:cxn ang="0">
                <a:pos x="52" y="44"/>
              </a:cxn>
              <a:cxn ang="0">
                <a:pos x="38" y="37"/>
              </a:cxn>
              <a:cxn ang="0">
                <a:pos x="32" y="44"/>
              </a:cxn>
              <a:cxn ang="0">
                <a:pos x="0" y="51"/>
              </a:cxn>
              <a:cxn ang="0">
                <a:pos x="38" y="75"/>
              </a:cxn>
              <a:cxn ang="0">
                <a:pos x="52" y="51"/>
              </a:cxn>
              <a:cxn ang="0">
                <a:pos x="32" y="68"/>
              </a:cxn>
              <a:cxn ang="0">
                <a:pos x="14" y="55"/>
              </a:cxn>
              <a:cxn ang="0">
                <a:pos x="7" y="51"/>
              </a:cxn>
              <a:cxn ang="0">
                <a:pos x="7" y="51"/>
              </a:cxn>
              <a:cxn ang="0">
                <a:pos x="32" y="51"/>
              </a:cxn>
              <a:cxn ang="0">
                <a:pos x="49" y="31"/>
              </a:cxn>
              <a:cxn ang="0">
                <a:pos x="52" y="27"/>
              </a:cxn>
              <a:cxn ang="0">
                <a:pos x="52" y="19"/>
              </a:cxn>
              <a:cxn ang="0">
                <a:pos x="48" y="5"/>
              </a:cxn>
              <a:cxn ang="0">
                <a:pos x="36" y="0"/>
              </a:cxn>
              <a:cxn ang="0">
                <a:pos x="32" y="0"/>
              </a:cxn>
              <a:cxn ang="0">
                <a:pos x="25" y="7"/>
              </a:cxn>
              <a:cxn ang="0">
                <a:pos x="24" y="12"/>
              </a:cxn>
              <a:cxn ang="0">
                <a:pos x="21" y="7"/>
              </a:cxn>
              <a:cxn ang="0">
                <a:pos x="15" y="3"/>
              </a:cxn>
              <a:cxn ang="0">
                <a:pos x="11" y="2"/>
              </a:cxn>
              <a:cxn ang="0">
                <a:pos x="3" y="6"/>
              </a:cxn>
              <a:cxn ang="0">
                <a:pos x="0" y="17"/>
              </a:cxn>
              <a:cxn ang="0">
                <a:pos x="1" y="24"/>
              </a:cxn>
              <a:cxn ang="0">
                <a:pos x="8" y="29"/>
              </a:cxn>
              <a:cxn ang="0">
                <a:pos x="6" y="24"/>
              </a:cxn>
              <a:cxn ang="0">
                <a:pos x="6" y="17"/>
              </a:cxn>
              <a:cxn ang="0">
                <a:pos x="7" y="12"/>
              </a:cxn>
              <a:cxn ang="0">
                <a:pos x="13" y="9"/>
              </a:cxn>
              <a:cxn ang="0">
                <a:pos x="17" y="10"/>
              </a:cxn>
              <a:cxn ang="0">
                <a:pos x="21" y="16"/>
              </a:cxn>
              <a:cxn ang="0">
                <a:pos x="21" y="24"/>
              </a:cxn>
              <a:cxn ang="0">
                <a:pos x="27" y="20"/>
              </a:cxn>
              <a:cxn ang="0">
                <a:pos x="27" y="16"/>
              </a:cxn>
              <a:cxn ang="0">
                <a:pos x="32" y="9"/>
              </a:cxn>
              <a:cxn ang="0">
                <a:pos x="36" y="7"/>
              </a:cxn>
              <a:cxn ang="0">
                <a:pos x="43" y="10"/>
              </a:cxn>
              <a:cxn ang="0">
                <a:pos x="46" y="19"/>
              </a:cxn>
              <a:cxn ang="0">
                <a:pos x="46" y="26"/>
              </a:cxn>
              <a:cxn ang="0">
                <a:pos x="49" y="31"/>
              </a:cxn>
            </a:cxnLst>
            <a:rect l="0" t="0" r="r" b="b"/>
            <a:pathLst>
              <a:path w="52" h="107">
                <a:moveTo>
                  <a:pt x="52" y="97"/>
                </a:moveTo>
                <a:lnTo>
                  <a:pt x="52" y="90"/>
                </a:lnTo>
                <a:lnTo>
                  <a:pt x="0" y="90"/>
                </a:lnTo>
                <a:lnTo>
                  <a:pt x="0" y="96"/>
                </a:lnTo>
                <a:lnTo>
                  <a:pt x="7" y="107"/>
                </a:lnTo>
                <a:lnTo>
                  <a:pt x="11" y="106"/>
                </a:lnTo>
                <a:lnTo>
                  <a:pt x="7" y="97"/>
                </a:lnTo>
                <a:lnTo>
                  <a:pt x="7" y="97"/>
                </a:lnTo>
                <a:lnTo>
                  <a:pt x="52" y="97"/>
                </a:lnTo>
                <a:close/>
                <a:moveTo>
                  <a:pt x="52" y="44"/>
                </a:moveTo>
                <a:lnTo>
                  <a:pt x="38" y="44"/>
                </a:lnTo>
                <a:lnTo>
                  <a:pt x="38" y="37"/>
                </a:lnTo>
                <a:lnTo>
                  <a:pt x="32" y="37"/>
                </a:lnTo>
                <a:lnTo>
                  <a:pt x="32" y="44"/>
                </a:lnTo>
                <a:lnTo>
                  <a:pt x="0" y="44"/>
                </a:lnTo>
                <a:lnTo>
                  <a:pt x="0" y="51"/>
                </a:lnTo>
                <a:lnTo>
                  <a:pt x="34" y="75"/>
                </a:lnTo>
                <a:lnTo>
                  <a:pt x="38" y="75"/>
                </a:lnTo>
                <a:lnTo>
                  <a:pt x="38" y="51"/>
                </a:lnTo>
                <a:lnTo>
                  <a:pt x="52" y="51"/>
                </a:lnTo>
                <a:lnTo>
                  <a:pt x="52" y="44"/>
                </a:lnTo>
                <a:close/>
                <a:moveTo>
                  <a:pt x="32" y="68"/>
                </a:moveTo>
                <a:lnTo>
                  <a:pt x="32" y="68"/>
                </a:lnTo>
                <a:lnTo>
                  <a:pt x="14" y="55"/>
                </a:lnTo>
                <a:lnTo>
                  <a:pt x="14" y="55"/>
                </a:lnTo>
                <a:lnTo>
                  <a:pt x="7" y="51"/>
                </a:lnTo>
                <a:lnTo>
                  <a:pt x="7" y="51"/>
                </a:lnTo>
                <a:lnTo>
                  <a:pt x="7" y="51"/>
                </a:lnTo>
                <a:lnTo>
                  <a:pt x="15" y="51"/>
                </a:lnTo>
                <a:lnTo>
                  <a:pt x="32" y="51"/>
                </a:lnTo>
                <a:lnTo>
                  <a:pt x="32" y="68"/>
                </a:lnTo>
                <a:close/>
                <a:moveTo>
                  <a:pt x="49" y="31"/>
                </a:moveTo>
                <a:lnTo>
                  <a:pt x="49" y="31"/>
                </a:lnTo>
                <a:lnTo>
                  <a:pt x="52" y="27"/>
                </a:lnTo>
                <a:lnTo>
                  <a:pt x="52" y="19"/>
                </a:lnTo>
                <a:lnTo>
                  <a:pt x="52" y="19"/>
                </a:lnTo>
                <a:lnTo>
                  <a:pt x="51" y="10"/>
                </a:lnTo>
                <a:lnTo>
                  <a:pt x="48" y="5"/>
                </a:lnTo>
                <a:lnTo>
                  <a:pt x="43" y="2"/>
                </a:lnTo>
                <a:lnTo>
                  <a:pt x="36" y="0"/>
                </a:lnTo>
                <a:lnTo>
                  <a:pt x="36" y="0"/>
                </a:lnTo>
                <a:lnTo>
                  <a:pt x="32" y="0"/>
                </a:lnTo>
                <a:lnTo>
                  <a:pt x="28" y="3"/>
                </a:lnTo>
                <a:lnTo>
                  <a:pt x="25" y="7"/>
                </a:lnTo>
                <a:lnTo>
                  <a:pt x="24" y="12"/>
                </a:lnTo>
                <a:lnTo>
                  <a:pt x="24" y="12"/>
                </a:lnTo>
                <a:lnTo>
                  <a:pt x="24" y="12"/>
                </a:lnTo>
                <a:lnTo>
                  <a:pt x="21" y="7"/>
                </a:lnTo>
                <a:lnTo>
                  <a:pt x="18" y="5"/>
                </a:lnTo>
                <a:lnTo>
                  <a:pt x="15" y="3"/>
                </a:lnTo>
                <a:lnTo>
                  <a:pt x="11" y="2"/>
                </a:lnTo>
                <a:lnTo>
                  <a:pt x="11" y="2"/>
                </a:lnTo>
                <a:lnTo>
                  <a:pt x="7" y="3"/>
                </a:lnTo>
                <a:lnTo>
                  <a:pt x="3" y="6"/>
                </a:lnTo>
                <a:lnTo>
                  <a:pt x="0" y="10"/>
                </a:lnTo>
                <a:lnTo>
                  <a:pt x="0" y="17"/>
                </a:lnTo>
                <a:lnTo>
                  <a:pt x="0" y="17"/>
                </a:lnTo>
                <a:lnTo>
                  <a:pt x="1" y="24"/>
                </a:lnTo>
                <a:lnTo>
                  <a:pt x="3" y="30"/>
                </a:lnTo>
                <a:lnTo>
                  <a:pt x="8" y="29"/>
                </a:lnTo>
                <a:lnTo>
                  <a:pt x="8" y="29"/>
                </a:lnTo>
                <a:lnTo>
                  <a:pt x="6" y="24"/>
                </a:lnTo>
                <a:lnTo>
                  <a:pt x="6" y="17"/>
                </a:lnTo>
                <a:lnTo>
                  <a:pt x="6" y="17"/>
                </a:lnTo>
                <a:lnTo>
                  <a:pt x="6" y="15"/>
                </a:lnTo>
                <a:lnTo>
                  <a:pt x="7" y="12"/>
                </a:lnTo>
                <a:lnTo>
                  <a:pt x="10" y="9"/>
                </a:lnTo>
                <a:lnTo>
                  <a:pt x="13" y="9"/>
                </a:lnTo>
                <a:lnTo>
                  <a:pt x="13" y="9"/>
                </a:lnTo>
                <a:lnTo>
                  <a:pt x="17" y="10"/>
                </a:lnTo>
                <a:lnTo>
                  <a:pt x="20" y="13"/>
                </a:lnTo>
                <a:lnTo>
                  <a:pt x="21" y="16"/>
                </a:lnTo>
                <a:lnTo>
                  <a:pt x="21" y="20"/>
                </a:lnTo>
                <a:lnTo>
                  <a:pt x="21" y="24"/>
                </a:lnTo>
                <a:lnTo>
                  <a:pt x="27" y="24"/>
                </a:lnTo>
                <a:lnTo>
                  <a:pt x="27" y="20"/>
                </a:lnTo>
                <a:lnTo>
                  <a:pt x="27" y="20"/>
                </a:lnTo>
                <a:lnTo>
                  <a:pt x="27" y="16"/>
                </a:lnTo>
                <a:lnTo>
                  <a:pt x="29" y="12"/>
                </a:lnTo>
                <a:lnTo>
                  <a:pt x="32" y="9"/>
                </a:lnTo>
                <a:lnTo>
                  <a:pt x="36" y="7"/>
                </a:lnTo>
                <a:lnTo>
                  <a:pt x="36" y="7"/>
                </a:lnTo>
                <a:lnTo>
                  <a:pt x="41" y="7"/>
                </a:lnTo>
                <a:lnTo>
                  <a:pt x="43" y="10"/>
                </a:lnTo>
                <a:lnTo>
                  <a:pt x="46" y="13"/>
                </a:lnTo>
                <a:lnTo>
                  <a:pt x="46" y="19"/>
                </a:lnTo>
                <a:lnTo>
                  <a:pt x="46" y="19"/>
                </a:lnTo>
                <a:lnTo>
                  <a:pt x="46" y="26"/>
                </a:lnTo>
                <a:lnTo>
                  <a:pt x="43" y="30"/>
                </a:lnTo>
                <a:lnTo>
                  <a:pt x="49" y="3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001" name="Rectangle 33"/>
          <p:cNvSpPr>
            <a:spLocks noChangeArrowheads="1"/>
          </p:cNvSpPr>
          <p:nvPr/>
        </p:nvSpPr>
        <p:spPr bwMode="auto">
          <a:xfrm>
            <a:off x="5929313" y="3165475"/>
            <a:ext cx="560387" cy="2160588"/>
          </a:xfrm>
          <a:prstGeom prst="rect">
            <a:avLst/>
          </a:prstGeom>
          <a:solidFill>
            <a:srgbClr val="3B3BAB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002" name="Rectangle 34"/>
          <p:cNvSpPr>
            <a:spLocks noChangeArrowheads="1"/>
          </p:cNvSpPr>
          <p:nvPr/>
        </p:nvSpPr>
        <p:spPr bwMode="auto">
          <a:xfrm>
            <a:off x="6172200" y="5381625"/>
            <a:ext cx="841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000" i="0">
                <a:solidFill>
                  <a:srgbClr val="000000"/>
                </a:solidFill>
                <a:latin typeface="Myriad Roman" charset="0"/>
              </a:rPr>
              <a:t>X</a:t>
            </a:r>
            <a:endParaRPr lang="en-GB" i="0"/>
          </a:p>
        </p:txBody>
      </p:sp>
      <p:sp>
        <p:nvSpPr>
          <p:cNvPr id="212003" name="Freeform 35"/>
          <p:cNvSpPr>
            <a:spLocks noEditPoints="1"/>
          </p:cNvSpPr>
          <p:nvPr/>
        </p:nvSpPr>
        <p:spPr bwMode="auto">
          <a:xfrm>
            <a:off x="6167438" y="2900363"/>
            <a:ext cx="82550" cy="171450"/>
          </a:xfrm>
          <a:custGeom>
            <a:avLst/>
            <a:gdLst/>
            <a:ahLst/>
            <a:cxnLst>
              <a:cxn ang="0">
                <a:pos x="0" y="91"/>
              </a:cxn>
              <a:cxn ang="0">
                <a:pos x="12" y="106"/>
              </a:cxn>
              <a:cxn ang="0">
                <a:pos x="52" y="97"/>
              </a:cxn>
              <a:cxn ang="0">
                <a:pos x="52" y="61"/>
              </a:cxn>
              <a:cxn ang="0">
                <a:pos x="45" y="46"/>
              </a:cxn>
              <a:cxn ang="0">
                <a:pos x="36" y="40"/>
              </a:cxn>
              <a:cxn ang="0">
                <a:pos x="22" y="38"/>
              </a:cxn>
              <a:cxn ang="0">
                <a:pos x="2" y="47"/>
              </a:cxn>
              <a:cxn ang="0">
                <a:pos x="2" y="61"/>
              </a:cxn>
              <a:cxn ang="0">
                <a:pos x="17" y="73"/>
              </a:cxn>
              <a:cxn ang="0">
                <a:pos x="29" y="68"/>
              </a:cxn>
              <a:cxn ang="0">
                <a:pos x="34" y="57"/>
              </a:cxn>
              <a:cxn ang="0">
                <a:pos x="29" y="45"/>
              </a:cxn>
              <a:cxn ang="0">
                <a:pos x="41" y="52"/>
              </a:cxn>
              <a:cxn ang="0">
                <a:pos x="47" y="63"/>
              </a:cxn>
              <a:cxn ang="0">
                <a:pos x="52" y="68"/>
              </a:cxn>
              <a:cxn ang="0">
                <a:pos x="6" y="50"/>
              </a:cxn>
              <a:cxn ang="0">
                <a:pos x="20" y="45"/>
              </a:cxn>
              <a:cxn ang="0">
                <a:pos x="23" y="45"/>
              </a:cxn>
              <a:cxn ang="0">
                <a:pos x="29" y="56"/>
              </a:cxn>
              <a:cxn ang="0">
                <a:pos x="26" y="63"/>
              </a:cxn>
              <a:cxn ang="0">
                <a:pos x="17" y="66"/>
              </a:cxn>
              <a:cxn ang="0">
                <a:pos x="6" y="59"/>
              </a:cxn>
              <a:cxn ang="0">
                <a:pos x="50" y="32"/>
              </a:cxn>
              <a:cxn ang="0">
                <a:pos x="52" y="18"/>
              </a:cxn>
              <a:cxn ang="0">
                <a:pos x="48" y="4"/>
              </a:cxn>
              <a:cxn ang="0">
                <a:pos x="37" y="0"/>
              </a:cxn>
              <a:cxn ang="0">
                <a:pos x="26" y="7"/>
              </a:cxn>
              <a:cxn ang="0">
                <a:pos x="24" y="11"/>
              </a:cxn>
              <a:cxn ang="0">
                <a:pos x="16" y="2"/>
              </a:cxn>
              <a:cxn ang="0">
                <a:pos x="7" y="2"/>
              </a:cxn>
              <a:cxn ang="0">
                <a:pos x="0" y="16"/>
              </a:cxn>
              <a:cxn ang="0">
                <a:pos x="3" y="29"/>
              </a:cxn>
              <a:cxn ang="0">
                <a:pos x="6" y="23"/>
              </a:cxn>
              <a:cxn ang="0">
                <a:pos x="6" y="14"/>
              </a:cxn>
              <a:cxn ang="0">
                <a:pos x="13" y="8"/>
              </a:cxn>
              <a:cxn ang="0">
                <a:pos x="20" y="12"/>
              </a:cxn>
              <a:cxn ang="0">
                <a:pos x="22" y="23"/>
              </a:cxn>
              <a:cxn ang="0">
                <a:pos x="27" y="21"/>
              </a:cxn>
              <a:cxn ang="0">
                <a:pos x="33" y="8"/>
              </a:cxn>
              <a:cxn ang="0">
                <a:pos x="41" y="8"/>
              </a:cxn>
              <a:cxn ang="0">
                <a:pos x="47" y="18"/>
              </a:cxn>
              <a:cxn ang="0">
                <a:pos x="44" y="29"/>
              </a:cxn>
            </a:cxnLst>
            <a:rect l="0" t="0" r="r" b="b"/>
            <a:pathLst>
              <a:path w="52" h="108">
                <a:moveTo>
                  <a:pt x="52" y="97"/>
                </a:moveTo>
                <a:lnTo>
                  <a:pt x="52" y="91"/>
                </a:lnTo>
                <a:lnTo>
                  <a:pt x="0" y="91"/>
                </a:lnTo>
                <a:lnTo>
                  <a:pt x="0" y="97"/>
                </a:lnTo>
                <a:lnTo>
                  <a:pt x="6" y="108"/>
                </a:lnTo>
                <a:lnTo>
                  <a:pt x="12" y="106"/>
                </a:lnTo>
                <a:lnTo>
                  <a:pt x="7" y="98"/>
                </a:lnTo>
                <a:lnTo>
                  <a:pt x="7" y="97"/>
                </a:lnTo>
                <a:lnTo>
                  <a:pt x="52" y="97"/>
                </a:lnTo>
                <a:close/>
                <a:moveTo>
                  <a:pt x="52" y="68"/>
                </a:moveTo>
                <a:lnTo>
                  <a:pt x="52" y="68"/>
                </a:lnTo>
                <a:lnTo>
                  <a:pt x="52" y="61"/>
                </a:lnTo>
                <a:lnTo>
                  <a:pt x="52" y="61"/>
                </a:lnTo>
                <a:lnTo>
                  <a:pt x="50" y="53"/>
                </a:lnTo>
                <a:lnTo>
                  <a:pt x="45" y="46"/>
                </a:lnTo>
                <a:lnTo>
                  <a:pt x="45" y="46"/>
                </a:lnTo>
                <a:lnTo>
                  <a:pt x="41" y="43"/>
                </a:lnTo>
                <a:lnTo>
                  <a:pt x="36" y="40"/>
                </a:lnTo>
                <a:lnTo>
                  <a:pt x="29" y="39"/>
                </a:lnTo>
                <a:lnTo>
                  <a:pt x="22" y="38"/>
                </a:lnTo>
                <a:lnTo>
                  <a:pt x="22" y="38"/>
                </a:lnTo>
                <a:lnTo>
                  <a:pt x="13" y="39"/>
                </a:lnTo>
                <a:lnTo>
                  <a:pt x="6" y="42"/>
                </a:lnTo>
                <a:lnTo>
                  <a:pt x="2" y="47"/>
                </a:lnTo>
                <a:lnTo>
                  <a:pt x="0" y="54"/>
                </a:lnTo>
                <a:lnTo>
                  <a:pt x="0" y="54"/>
                </a:lnTo>
                <a:lnTo>
                  <a:pt x="2" y="61"/>
                </a:lnTo>
                <a:lnTo>
                  <a:pt x="5" y="67"/>
                </a:lnTo>
                <a:lnTo>
                  <a:pt x="12" y="71"/>
                </a:lnTo>
                <a:lnTo>
                  <a:pt x="17" y="73"/>
                </a:lnTo>
                <a:lnTo>
                  <a:pt x="17" y="73"/>
                </a:lnTo>
                <a:lnTo>
                  <a:pt x="24" y="71"/>
                </a:lnTo>
                <a:lnTo>
                  <a:pt x="29" y="68"/>
                </a:lnTo>
                <a:lnTo>
                  <a:pt x="33" y="63"/>
                </a:lnTo>
                <a:lnTo>
                  <a:pt x="34" y="57"/>
                </a:lnTo>
                <a:lnTo>
                  <a:pt x="34" y="57"/>
                </a:lnTo>
                <a:lnTo>
                  <a:pt x="33" y="50"/>
                </a:lnTo>
                <a:lnTo>
                  <a:pt x="29" y="45"/>
                </a:lnTo>
                <a:lnTo>
                  <a:pt x="29" y="45"/>
                </a:lnTo>
                <a:lnTo>
                  <a:pt x="29" y="45"/>
                </a:lnTo>
                <a:lnTo>
                  <a:pt x="36" y="47"/>
                </a:lnTo>
                <a:lnTo>
                  <a:pt x="41" y="52"/>
                </a:lnTo>
                <a:lnTo>
                  <a:pt x="41" y="52"/>
                </a:lnTo>
                <a:lnTo>
                  <a:pt x="45" y="56"/>
                </a:lnTo>
                <a:lnTo>
                  <a:pt x="47" y="63"/>
                </a:lnTo>
                <a:lnTo>
                  <a:pt x="47" y="63"/>
                </a:lnTo>
                <a:lnTo>
                  <a:pt x="47" y="68"/>
                </a:lnTo>
                <a:lnTo>
                  <a:pt x="52" y="68"/>
                </a:lnTo>
                <a:close/>
                <a:moveTo>
                  <a:pt x="5" y="56"/>
                </a:moveTo>
                <a:lnTo>
                  <a:pt x="5" y="56"/>
                </a:lnTo>
                <a:lnTo>
                  <a:pt x="6" y="50"/>
                </a:lnTo>
                <a:lnTo>
                  <a:pt x="9" y="47"/>
                </a:lnTo>
                <a:lnTo>
                  <a:pt x="14" y="46"/>
                </a:lnTo>
                <a:lnTo>
                  <a:pt x="20" y="45"/>
                </a:lnTo>
                <a:lnTo>
                  <a:pt x="20" y="45"/>
                </a:lnTo>
                <a:lnTo>
                  <a:pt x="23" y="45"/>
                </a:lnTo>
                <a:lnTo>
                  <a:pt x="23" y="45"/>
                </a:lnTo>
                <a:lnTo>
                  <a:pt x="27" y="49"/>
                </a:lnTo>
                <a:lnTo>
                  <a:pt x="29" y="52"/>
                </a:lnTo>
                <a:lnTo>
                  <a:pt x="29" y="56"/>
                </a:lnTo>
                <a:lnTo>
                  <a:pt x="29" y="56"/>
                </a:lnTo>
                <a:lnTo>
                  <a:pt x="27" y="60"/>
                </a:lnTo>
                <a:lnTo>
                  <a:pt x="26" y="63"/>
                </a:lnTo>
                <a:lnTo>
                  <a:pt x="22" y="64"/>
                </a:lnTo>
                <a:lnTo>
                  <a:pt x="17" y="66"/>
                </a:lnTo>
                <a:lnTo>
                  <a:pt x="17" y="66"/>
                </a:lnTo>
                <a:lnTo>
                  <a:pt x="13" y="64"/>
                </a:lnTo>
                <a:lnTo>
                  <a:pt x="9" y="63"/>
                </a:lnTo>
                <a:lnTo>
                  <a:pt x="6" y="59"/>
                </a:lnTo>
                <a:lnTo>
                  <a:pt x="5" y="56"/>
                </a:lnTo>
                <a:lnTo>
                  <a:pt x="5" y="56"/>
                </a:lnTo>
                <a:close/>
                <a:moveTo>
                  <a:pt x="50" y="32"/>
                </a:moveTo>
                <a:lnTo>
                  <a:pt x="50" y="32"/>
                </a:lnTo>
                <a:lnTo>
                  <a:pt x="51" y="26"/>
                </a:lnTo>
                <a:lnTo>
                  <a:pt x="52" y="18"/>
                </a:lnTo>
                <a:lnTo>
                  <a:pt x="52" y="18"/>
                </a:lnTo>
                <a:lnTo>
                  <a:pt x="51" y="11"/>
                </a:lnTo>
                <a:lnTo>
                  <a:pt x="48" y="4"/>
                </a:lnTo>
                <a:lnTo>
                  <a:pt x="43" y="1"/>
                </a:lnTo>
                <a:lnTo>
                  <a:pt x="37" y="0"/>
                </a:lnTo>
                <a:lnTo>
                  <a:pt x="37" y="0"/>
                </a:lnTo>
                <a:lnTo>
                  <a:pt x="33" y="1"/>
                </a:lnTo>
                <a:lnTo>
                  <a:pt x="29" y="2"/>
                </a:lnTo>
                <a:lnTo>
                  <a:pt x="26" y="7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2" y="7"/>
                </a:lnTo>
                <a:lnTo>
                  <a:pt x="19" y="4"/>
                </a:lnTo>
                <a:lnTo>
                  <a:pt x="16" y="2"/>
                </a:lnTo>
                <a:lnTo>
                  <a:pt x="12" y="1"/>
                </a:lnTo>
                <a:lnTo>
                  <a:pt x="12" y="1"/>
                </a:lnTo>
                <a:lnTo>
                  <a:pt x="7" y="2"/>
                </a:lnTo>
                <a:lnTo>
                  <a:pt x="3" y="5"/>
                </a:lnTo>
                <a:lnTo>
                  <a:pt x="0" y="9"/>
                </a:lnTo>
                <a:lnTo>
                  <a:pt x="0" y="16"/>
                </a:lnTo>
                <a:lnTo>
                  <a:pt x="0" y="16"/>
                </a:lnTo>
                <a:lnTo>
                  <a:pt x="0" y="23"/>
                </a:lnTo>
                <a:lnTo>
                  <a:pt x="3" y="29"/>
                </a:lnTo>
                <a:lnTo>
                  <a:pt x="9" y="28"/>
                </a:lnTo>
                <a:lnTo>
                  <a:pt x="9" y="28"/>
                </a:lnTo>
                <a:lnTo>
                  <a:pt x="6" y="23"/>
                </a:lnTo>
                <a:lnTo>
                  <a:pt x="5" y="18"/>
                </a:lnTo>
                <a:lnTo>
                  <a:pt x="5" y="18"/>
                </a:lnTo>
                <a:lnTo>
                  <a:pt x="6" y="14"/>
                </a:lnTo>
                <a:lnTo>
                  <a:pt x="7" y="11"/>
                </a:lnTo>
                <a:lnTo>
                  <a:pt x="10" y="9"/>
                </a:lnTo>
                <a:lnTo>
                  <a:pt x="13" y="8"/>
                </a:lnTo>
                <a:lnTo>
                  <a:pt x="13" y="8"/>
                </a:lnTo>
                <a:lnTo>
                  <a:pt x="17" y="9"/>
                </a:lnTo>
                <a:lnTo>
                  <a:pt x="20" y="12"/>
                </a:lnTo>
                <a:lnTo>
                  <a:pt x="22" y="16"/>
                </a:lnTo>
                <a:lnTo>
                  <a:pt x="22" y="21"/>
                </a:lnTo>
                <a:lnTo>
                  <a:pt x="22" y="23"/>
                </a:lnTo>
                <a:lnTo>
                  <a:pt x="27" y="23"/>
                </a:lnTo>
                <a:lnTo>
                  <a:pt x="27" y="21"/>
                </a:lnTo>
                <a:lnTo>
                  <a:pt x="27" y="21"/>
                </a:lnTo>
                <a:lnTo>
                  <a:pt x="27" y="15"/>
                </a:lnTo>
                <a:lnTo>
                  <a:pt x="30" y="11"/>
                </a:lnTo>
                <a:lnTo>
                  <a:pt x="33" y="8"/>
                </a:lnTo>
                <a:lnTo>
                  <a:pt x="37" y="7"/>
                </a:lnTo>
                <a:lnTo>
                  <a:pt x="37" y="7"/>
                </a:lnTo>
                <a:lnTo>
                  <a:pt x="41" y="8"/>
                </a:lnTo>
                <a:lnTo>
                  <a:pt x="44" y="9"/>
                </a:lnTo>
                <a:lnTo>
                  <a:pt x="47" y="12"/>
                </a:lnTo>
                <a:lnTo>
                  <a:pt x="47" y="18"/>
                </a:lnTo>
                <a:lnTo>
                  <a:pt x="47" y="18"/>
                </a:lnTo>
                <a:lnTo>
                  <a:pt x="45" y="25"/>
                </a:lnTo>
                <a:lnTo>
                  <a:pt x="44" y="29"/>
                </a:lnTo>
                <a:lnTo>
                  <a:pt x="50" y="3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004" name="Rectangle 36"/>
          <p:cNvSpPr>
            <a:spLocks noChangeArrowheads="1"/>
          </p:cNvSpPr>
          <p:nvPr/>
        </p:nvSpPr>
        <p:spPr bwMode="auto">
          <a:xfrm>
            <a:off x="6630988" y="4859338"/>
            <a:ext cx="558800" cy="466725"/>
          </a:xfrm>
          <a:prstGeom prst="rect">
            <a:avLst/>
          </a:prstGeom>
          <a:solidFill>
            <a:srgbClr val="7878D4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005" name="Rectangle 37"/>
          <p:cNvSpPr>
            <a:spLocks noChangeArrowheads="1"/>
          </p:cNvSpPr>
          <p:nvPr/>
        </p:nvSpPr>
        <p:spPr bwMode="auto">
          <a:xfrm>
            <a:off x="6873875" y="5381625"/>
            <a:ext cx="841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000" i="0">
                <a:solidFill>
                  <a:srgbClr val="000000"/>
                </a:solidFill>
                <a:latin typeface="Myriad Roman" charset="0"/>
              </a:rPr>
              <a:t>V</a:t>
            </a:r>
            <a:endParaRPr lang="en-GB" i="0"/>
          </a:p>
        </p:txBody>
      </p:sp>
      <p:sp>
        <p:nvSpPr>
          <p:cNvPr id="212006" name="Freeform 38"/>
          <p:cNvSpPr>
            <a:spLocks noEditPoints="1"/>
          </p:cNvSpPr>
          <p:nvPr/>
        </p:nvSpPr>
        <p:spPr bwMode="auto">
          <a:xfrm>
            <a:off x="6869113" y="4589463"/>
            <a:ext cx="82550" cy="185737"/>
          </a:xfrm>
          <a:custGeom>
            <a:avLst/>
            <a:gdLst/>
            <a:ahLst/>
            <a:cxnLst>
              <a:cxn ang="0">
                <a:pos x="0" y="98"/>
              </a:cxn>
              <a:cxn ang="0">
                <a:pos x="4" y="110"/>
              </a:cxn>
              <a:cxn ang="0">
                <a:pos x="14" y="114"/>
              </a:cxn>
              <a:cxn ang="0">
                <a:pos x="17" y="114"/>
              </a:cxn>
              <a:cxn ang="0">
                <a:pos x="22" y="110"/>
              </a:cxn>
              <a:cxn ang="0">
                <a:pos x="25" y="107"/>
              </a:cxn>
              <a:cxn ang="0">
                <a:pos x="28" y="111"/>
              </a:cxn>
              <a:cxn ang="0">
                <a:pos x="34" y="115"/>
              </a:cxn>
              <a:cxn ang="0">
                <a:pos x="39" y="117"/>
              </a:cxn>
              <a:cxn ang="0">
                <a:pos x="49" y="112"/>
              </a:cxn>
              <a:cxn ang="0">
                <a:pos x="52" y="100"/>
              </a:cxn>
              <a:cxn ang="0">
                <a:pos x="52" y="93"/>
              </a:cxn>
              <a:cxn ang="0">
                <a:pos x="44" y="83"/>
              </a:cxn>
              <a:cxn ang="0">
                <a:pos x="38" y="82"/>
              </a:cxn>
              <a:cxn ang="0">
                <a:pos x="30" y="84"/>
              </a:cxn>
              <a:cxn ang="0">
                <a:pos x="24" y="93"/>
              </a:cxn>
              <a:cxn ang="0">
                <a:pos x="24" y="93"/>
              </a:cxn>
              <a:cxn ang="0">
                <a:pos x="18" y="86"/>
              </a:cxn>
              <a:cxn ang="0">
                <a:pos x="13" y="84"/>
              </a:cxn>
              <a:cxn ang="0">
                <a:pos x="7" y="84"/>
              </a:cxn>
              <a:cxn ang="0">
                <a:pos x="1" y="93"/>
              </a:cxn>
              <a:cxn ang="0">
                <a:pos x="0" y="98"/>
              </a:cxn>
              <a:cxn ang="0">
                <a:pos x="48" y="98"/>
              </a:cxn>
              <a:cxn ang="0">
                <a:pos x="45" y="107"/>
              </a:cxn>
              <a:cxn ang="0">
                <a:pos x="38" y="110"/>
              </a:cxn>
              <a:cxn ang="0">
                <a:pos x="35" y="108"/>
              </a:cxn>
              <a:cxn ang="0">
                <a:pos x="30" y="104"/>
              </a:cxn>
              <a:cxn ang="0">
                <a:pos x="27" y="100"/>
              </a:cxn>
              <a:cxn ang="0">
                <a:pos x="31" y="91"/>
              </a:cxn>
              <a:cxn ang="0">
                <a:pos x="38" y="89"/>
              </a:cxn>
              <a:cxn ang="0">
                <a:pos x="42" y="90"/>
              </a:cxn>
              <a:cxn ang="0">
                <a:pos x="46" y="94"/>
              </a:cxn>
              <a:cxn ang="0">
                <a:pos x="48" y="98"/>
              </a:cxn>
              <a:cxn ang="0">
                <a:pos x="4" y="98"/>
              </a:cxn>
              <a:cxn ang="0">
                <a:pos x="7" y="93"/>
              </a:cxn>
              <a:cxn ang="0">
                <a:pos x="13" y="90"/>
              </a:cxn>
              <a:cxn ang="0">
                <a:pos x="17" y="91"/>
              </a:cxn>
              <a:cxn ang="0">
                <a:pos x="21" y="96"/>
              </a:cxn>
              <a:cxn ang="0">
                <a:pos x="22" y="98"/>
              </a:cxn>
              <a:cxn ang="0">
                <a:pos x="18" y="105"/>
              </a:cxn>
              <a:cxn ang="0">
                <a:pos x="13" y="108"/>
              </a:cxn>
              <a:cxn ang="0">
                <a:pos x="10" y="107"/>
              </a:cxn>
              <a:cxn ang="0">
                <a:pos x="6" y="103"/>
              </a:cxn>
              <a:cxn ang="0">
                <a:pos x="4" y="98"/>
              </a:cxn>
              <a:cxn ang="0">
                <a:pos x="7" y="75"/>
              </a:cxn>
              <a:cxn ang="0">
                <a:pos x="7" y="49"/>
              </a:cxn>
              <a:cxn ang="0">
                <a:pos x="52" y="65"/>
              </a:cxn>
              <a:cxn ang="0">
                <a:pos x="0" y="42"/>
              </a:cxn>
              <a:cxn ang="0">
                <a:pos x="52" y="7"/>
              </a:cxn>
              <a:cxn ang="0">
                <a:pos x="38" y="0"/>
              </a:cxn>
              <a:cxn ang="0">
                <a:pos x="32" y="7"/>
              </a:cxn>
              <a:cxn ang="0">
                <a:pos x="0" y="14"/>
              </a:cxn>
              <a:cxn ang="0">
                <a:pos x="38" y="38"/>
              </a:cxn>
              <a:cxn ang="0">
                <a:pos x="52" y="14"/>
              </a:cxn>
              <a:cxn ang="0">
                <a:pos x="32" y="31"/>
              </a:cxn>
              <a:cxn ang="0">
                <a:pos x="15" y="18"/>
              </a:cxn>
              <a:cxn ang="0">
                <a:pos x="7" y="14"/>
              </a:cxn>
              <a:cxn ang="0">
                <a:pos x="7" y="14"/>
              </a:cxn>
              <a:cxn ang="0">
                <a:pos x="32" y="14"/>
              </a:cxn>
            </a:cxnLst>
            <a:rect l="0" t="0" r="r" b="b"/>
            <a:pathLst>
              <a:path w="52" h="117">
                <a:moveTo>
                  <a:pt x="0" y="98"/>
                </a:moveTo>
                <a:lnTo>
                  <a:pt x="0" y="98"/>
                </a:lnTo>
                <a:lnTo>
                  <a:pt x="1" y="105"/>
                </a:lnTo>
                <a:lnTo>
                  <a:pt x="4" y="110"/>
                </a:lnTo>
                <a:lnTo>
                  <a:pt x="8" y="114"/>
                </a:lnTo>
                <a:lnTo>
                  <a:pt x="14" y="114"/>
                </a:lnTo>
                <a:lnTo>
                  <a:pt x="14" y="114"/>
                </a:lnTo>
                <a:lnTo>
                  <a:pt x="17" y="114"/>
                </a:lnTo>
                <a:lnTo>
                  <a:pt x="20" y="112"/>
                </a:lnTo>
                <a:lnTo>
                  <a:pt x="22" y="110"/>
                </a:lnTo>
                <a:lnTo>
                  <a:pt x="25" y="107"/>
                </a:lnTo>
                <a:lnTo>
                  <a:pt x="25" y="107"/>
                </a:lnTo>
                <a:lnTo>
                  <a:pt x="25" y="107"/>
                </a:lnTo>
                <a:lnTo>
                  <a:pt x="28" y="111"/>
                </a:lnTo>
                <a:lnTo>
                  <a:pt x="31" y="114"/>
                </a:lnTo>
                <a:lnTo>
                  <a:pt x="34" y="115"/>
                </a:lnTo>
                <a:lnTo>
                  <a:pt x="39" y="117"/>
                </a:lnTo>
                <a:lnTo>
                  <a:pt x="39" y="117"/>
                </a:lnTo>
                <a:lnTo>
                  <a:pt x="44" y="115"/>
                </a:lnTo>
                <a:lnTo>
                  <a:pt x="49" y="112"/>
                </a:lnTo>
                <a:lnTo>
                  <a:pt x="52" y="107"/>
                </a:lnTo>
                <a:lnTo>
                  <a:pt x="52" y="100"/>
                </a:lnTo>
                <a:lnTo>
                  <a:pt x="52" y="100"/>
                </a:lnTo>
                <a:lnTo>
                  <a:pt x="52" y="93"/>
                </a:lnTo>
                <a:lnTo>
                  <a:pt x="49" y="87"/>
                </a:lnTo>
                <a:lnTo>
                  <a:pt x="44" y="83"/>
                </a:lnTo>
                <a:lnTo>
                  <a:pt x="38" y="82"/>
                </a:lnTo>
                <a:lnTo>
                  <a:pt x="38" y="82"/>
                </a:lnTo>
                <a:lnTo>
                  <a:pt x="34" y="83"/>
                </a:lnTo>
                <a:lnTo>
                  <a:pt x="30" y="84"/>
                </a:lnTo>
                <a:lnTo>
                  <a:pt x="27" y="89"/>
                </a:lnTo>
                <a:lnTo>
                  <a:pt x="24" y="93"/>
                </a:lnTo>
                <a:lnTo>
                  <a:pt x="24" y="93"/>
                </a:lnTo>
                <a:lnTo>
                  <a:pt x="24" y="93"/>
                </a:lnTo>
                <a:lnTo>
                  <a:pt x="22" y="89"/>
                </a:lnTo>
                <a:lnTo>
                  <a:pt x="18" y="86"/>
                </a:lnTo>
                <a:lnTo>
                  <a:pt x="15" y="84"/>
                </a:lnTo>
                <a:lnTo>
                  <a:pt x="13" y="84"/>
                </a:lnTo>
                <a:lnTo>
                  <a:pt x="13" y="84"/>
                </a:lnTo>
                <a:lnTo>
                  <a:pt x="7" y="84"/>
                </a:lnTo>
                <a:lnTo>
                  <a:pt x="4" y="87"/>
                </a:lnTo>
                <a:lnTo>
                  <a:pt x="1" y="93"/>
                </a:lnTo>
                <a:lnTo>
                  <a:pt x="0" y="98"/>
                </a:lnTo>
                <a:lnTo>
                  <a:pt x="0" y="98"/>
                </a:lnTo>
                <a:close/>
                <a:moveTo>
                  <a:pt x="48" y="98"/>
                </a:moveTo>
                <a:lnTo>
                  <a:pt x="48" y="98"/>
                </a:lnTo>
                <a:lnTo>
                  <a:pt x="46" y="104"/>
                </a:lnTo>
                <a:lnTo>
                  <a:pt x="45" y="107"/>
                </a:lnTo>
                <a:lnTo>
                  <a:pt x="42" y="108"/>
                </a:lnTo>
                <a:lnTo>
                  <a:pt x="38" y="110"/>
                </a:lnTo>
                <a:lnTo>
                  <a:pt x="38" y="110"/>
                </a:lnTo>
                <a:lnTo>
                  <a:pt x="35" y="108"/>
                </a:lnTo>
                <a:lnTo>
                  <a:pt x="31" y="107"/>
                </a:lnTo>
                <a:lnTo>
                  <a:pt x="30" y="104"/>
                </a:lnTo>
                <a:lnTo>
                  <a:pt x="27" y="100"/>
                </a:lnTo>
                <a:lnTo>
                  <a:pt x="27" y="100"/>
                </a:lnTo>
                <a:lnTo>
                  <a:pt x="30" y="96"/>
                </a:lnTo>
                <a:lnTo>
                  <a:pt x="31" y="91"/>
                </a:lnTo>
                <a:lnTo>
                  <a:pt x="34" y="90"/>
                </a:lnTo>
                <a:lnTo>
                  <a:pt x="38" y="89"/>
                </a:lnTo>
                <a:lnTo>
                  <a:pt x="38" y="89"/>
                </a:lnTo>
                <a:lnTo>
                  <a:pt x="42" y="90"/>
                </a:lnTo>
                <a:lnTo>
                  <a:pt x="45" y="91"/>
                </a:lnTo>
                <a:lnTo>
                  <a:pt x="46" y="94"/>
                </a:lnTo>
                <a:lnTo>
                  <a:pt x="48" y="98"/>
                </a:lnTo>
                <a:lnTo>
                  <a:pt x="48" y="98"/>
                </a:lnTo>
                <a:close/>
                <a:moveTo>
                  <a:pt x="4" y="98"/>
                </a:moveTo>
                <a:lnTo>
                  <a:pt x="4" y="98"/>
                </a:lnTo>
                <a:lnTo>
                  <a:pt x="6" y="94"/>
                </a:lnTo>
                <a:lnTo>
                  <a:pt x="7" y="93"/>
                </a:lnTo>
                <a:lnTo>
                  <a:pt x="10" y="91"/>
                </a:lnTo>
                <a:lnTo>
                  <a:pt x="13" y="90"/>
                </a:lnTo>
                <a:lnTo>
                  <a:pt x="13" y="90"/>
                </a:lnTo>
                <a:lnTo>
                  <a:pt x="17" y="91"/>
                </a:lnTo>
                <a:lnTo>
                  <a:pt x="18" y="93"/>
                </a:lnTo>
                <a:lnTo>
                  <a:pt x="21" y="96"/>
                </a:lnTo>
                <a:lnTo>
                  <a:pt x="22" y="98"/>
                </a:lnTo>
                <a:lnTo>
                  <a:pt x="22" y="98"/>
                </a:lnTo>
                <a:lnTo>
                  <a:pt x="21" y="103"/>
                </a:lnTo>
                <a:lnTo>
                  <a:pt x="18" y="105"/>
                </a:lnTo>
                <a:lnTo>
                  <a:pt x="17" y="107"/>
                </a:lnTo>
                <a:lnTo>
                  <a:pt x="13" y="108"/>
                </a:lnTo>
                <a:lnTo>
                  <a:pt x="13" y="108"/>
                </a:lnTo>
                <a:lnTo>
                  <a:pt x="10" y="107"/>
                </a:lnTo>
                <a:lnTo>
                  <a:pt x="7" y="105"/>
                </a:lnTo>
                <a:lnTo>
                  <a:pt x="6" y="103"/>
                </a:lnTo>
                <a:lnTo>
                  <a:pt x="4" y="98"/>
                </a:lnTo>
                <a:lnTo>
                  <a:pt x="4" y="98"/>
                </a:lnTo>
                <a:close/>
                <a:moveTo>
                  <a:pt x="0" y="75"/>
                </a:moveTo>
                <a:lnTo>
                  <a:pt x="7" y="75"/>
                </a:lnTo>
                <a:lnTo>
                  <a:pt x="7" y="49"/>
                </a:lnTo>
                <a:lnTo>
                  <a:pt x="7" y="49"/>
                </a:lnTo>
                <a:lnTo>
                  <a:pt x="52" y="72"/>
                </a:lnTo>
                <a:lnTo>
                  <a:pt x="52" y="65"/>
                </a:lnTo>
                <a:lnTo>
                  <a:pt x="6" y="42"/>
                </a:lnTo>
                <a:lnTo>
                  <a:pt x="0" y="42"/>
                </a:lnTo>
                <a:lnTo>
                  <a:pt x="0" y="75"/>
                </a:lnTo>
                <a:close/>
                <a:moveTo>
                  <a:pt x="52" y="7"/>
                </a:moveTo>
                <a:lnTo>
                  <a:pt x="38" y="7"/>
                </a:lnTo>
                <a:lnTo>
                  <a:pt x="38" y="0"/>
                </a:lnTo>
                <a:lnTo>
                  <a:pt x="32" y="0"/>
                </a:lnTo>
                <a:lnTo>
                  <a:pt x="32" y="7"/>
                </a:lnTo>
                <a:lnTo>
                  <a:pt x="0" y="7"/>
                </a:lnTo>
                <a:lnTo>
                  <a:pt x="0" y="14"/>
                </a:lnTo>
                <a:lnTo>
                  <a:pt x="34" y="38"/>
                </a:lnTo>
                <a:lnTo>
                  <a:pt x="38" y="38"/>
                </a:lnTo>
                <a:lnTo>
                  <a:pt x="38" y="14"/>
                </a:lnTo>
                <a:lnTo>
                  <a:pt x="52" y="14"/>
                </a:lnTo>
                <a:lnTo>
                  <a:pt x="52" y="7"/>
                </a:lnTo>
                <a:close/>
                <a:moveTo>
                  <a:pt x="32" y="31"/>
                </a:moveTo>
                <a:lnTo>
                  <a:pt x="32" y="31"/>
                </a:lnTo>
                <a:lnTo>
                  <a:pt x="15" y="18"/>
                </a:lnTo>
                <a:lnTo>
                  <a:pt x="15" y="18"/>
                </a:lnTo>
                <a:lnTo>
                  <a:pt x="7" y="14"/>
                </a:lnTo>
                <a:lnTo>
                  <a:pt x="7" y="14"/>
                </a:lnTo>
                <a:lnTo>
                  <a:pt x="7" y="14"/>
                </a:lnTo>
                <a:lnTo>
                  <a:pt x="15" y="14"/>
                </a:lnTo>
                <a:lnTo>
                  <a:pt x="32" y="14"/>
                </a:lnTo>
                <a:lnTo>
                  <a:pt x="32" y="3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007" name="Rectangle 39"/>
          <p:cNvSpPr>
            <a:spLocks noChangeArrowheads="1"/>
          </p:cNvSpPr>
          <p:nvPr/>
        </p:nvSpPr>
        <p:spPr bwMode="auto">
          <a:xfrm>
            <a:off x="7331075" y="5297488"/>
            <a:ext cx="560388" cy="28575"/>
          </a:xfrm>
          <a:prstGeom prst="rect">
            <a:avLst/>
          </a:prstGeom>
          <a:solidFill>
            <a:srgbClr val="B3B3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008" name="Rectangle 40"/>
          <p:cNvSpPr>
            <a:spLocks noChangeArrowheads="1"/>
          </p:cNvSpPr>
          <p:nvPr/>
        </p:nvSpPr>
        <p:spPr bwMode="auto">
          <a:xfrm>
            <a:off x="7573963" y="5381625"/>
            <a:ext cx="920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000" i="0">
                <a:solidFill>
                  <a:srgbClr val="000000"/>
                </a:solidFill>
                <a:latin typeface="Myriad Roman" charset="0"/>
              </a:rPr>
              <a:t>U</a:t>
            </a:r>
            <a:endParaRPr lang="en-GB" i="0"/>
          </a:p>
        </p:txBody>
      </p:sp>
      <p:sp>
        <p:nvSpPr>
          <p:cNvPr id="212009" name="Freeform 41"/>
          <p:cNvSpPr>
            <a:spLocks noEditPoints="1"/>
          </p:cNvSpPr>
          <p:nvPr/>
        </p:nvSpPr>
        <p:spPr bwMode="auto">
          <a:xfrm>
            <a:off x="7570788" y="4902200"/>
            <a:ext cx="84137" cy="309563"/>
          </a:xfrm>
          <a:custGeom>
            <a:avLst/>
            <a:gdLst/>
            <a:ahLst/>
            <a:cxnLst>
              <a:cxn ang="0">
                <a:pos x="46" y="185"/>
              </a:cxn>
              <a:cxn ang="0">
                <a:pos x="28" y="169"/>
              </a:cxn>
              <a:cxn ang="0">
                <a:pos x="9" y="164"/>
              </a:cxn>
              <a:cxn ang="0">
                <a:pos x="0" y="178"/>
              </a:cxn>
              <a:cxn ang="0">
                <a:pos x="9" y="191"/>
              </a:cxn>
              <a:cxn ang="0">
                <a:pos x="7" y="176"/>
              </a:cxn>
              <a:cxn ang="0">
                <a:pos x="15" y="170"/>
              </a:cxn>
              <a:cxn ang="0">
                <a:pos x="42" y="190"/>
              </a:cxn>
              <a:cxn ang="0">
                <a:pos x="52" y="139"/>
              </a:cxn>
              <a:cxn ang="0">
                <a:pos x="7" y="150"/>
              </a:cxn>
              <a:cxn ang="0">
                <a:pos x="52" y="139"/>
              </a:cxn>
              <a:cxn ang="0">
                <a:pos x="52" y="90"/>
              </a:cxn>
              <a:cxn ang="0">
                <a:pos x="26" y="80"/>
              </a:cxn>
              <a:cxn ang="0">
                <a:pos x="4" y="87"/>
              </a:cxn>
              <a:cxn ang="0">
                <a:pos x="0" y="97"/>
              </a:cxn>
              <a:cxn ang="0">
                <a:pos x="7" y="110"/>
              </a:cxn>
              <a:cxn ang="0">
                <a:pos x="37" y="114"/>
              </a:cxn>
              <a:cxn ang="0">
                <a:pos x="52" y="101"/>
              </a:cxn>
              <a:cxn ang="0">
                <a:pos x="47" y="98"/>
              </a:cxn>
              <a:cxn ang="0">
                <a:pos x="26" y="108"/>
              </a:cxn>
              <a:cxn ang="0">
                <a:pos x="7" y="103"/>
              </a:cxn>
              <a:cxn ang="0">
                <a:pos x="11" y="90"/>
              </a:cxn>
              <a:cxn ang="0">
                <a:pos x="35" y="88"/>
              </a:cxn>
              <a:cxn ang="0">
                <a:pos x="47" y="98"/>
              </a:cxn>
              <a:cxn ang="0">
                <a:pos x="52" y="50"/>
              </a:cxn>
              <a:cxn ang="0">
                <a:pos x="26" y="39"/>
              </a:cxn>
              <a:cxn ang="0">
                <a:pos x="4" y="46"/>
              </a:cxn>
              <a:cxn ang="0">
                <a:pos x="0" y="56"/>
              </a:cxn>
              <a:cxn ang="0">
                <a:pos x="7" y="69"/>
              </a:cxn>
              <a:cxn ang="0">
                <a:pos x="37" y="73"/>
              </a:cxn>
              <a:cxn ang="0">
                <a:pos x="52" y="62"/>
              </a:cxn>
              <a:cxn ang="0">
                <a:pos x="47" y="58"/>
              </a:cxn>
              <a:cxn ang="0">
                <a:pos x="26" y="67"/>
              </a:cxn>
              <a:cxn ang="0">
                <a:pos x="7" y="62"/>
              </a:cxn>
              <a:cxn ang="0">
                <a:pos x="11" y="49"/>
              </a:cxn>
              <a:cxn ang="0">
                <a:pos x="35" y="48"/>
              </a:cxn>
              <a:cxn ang="0">
                <a:pos x="47" y="58"/>
              </a:cxn>
              <a:cxn ang="0">
                <a:pos x="52" y="10"/>
              </a:cxn>
              <a:cxn ang="0">
                <a:pos x="26" y="0"/>
              </a:cxn>
              <a:cxn ang="0">
                <a:pos x="4" y="5"/>
              </a:cxn>
              <a:cxn ang="0">
                <a:pos x="0" y="17"/>
              </a:cxn>
              <a:cxn ang="0">
                <a:pos x="7" y="29"/>
              </a:cxn>
              <a:cxn ang="0">
                <a:pos x="37" y="32"/>
              </a:cxn>
              <a:cxn ang="0">
                <a:pos x="52" y="21"/>
              </a:cxn>
              <a:cxn ang="0">
                <a:pos x="47" y="17"/>
              </a:cxn>
              <a:cxn ang="0">
                <a:pos x="26" y="27"/>
              </a:cxn>
              <a:cxn ang="0">
                <a:pos x="7" y="21"/>
              </a:cxn>
              <a:cxn ang="0">
                <a:pos x="11" y="8"/>
              </a:cxn>
              <a:cxn ang="0">
                <a:pos x="35" y="7"/>
              </a:cxn>
              <a:cxn ang="0">
                <a:pos x="47" y="17"/>
              </a:cxn>
            </a:cxnLst>
            <a:rect l="0" t="0" r="r" b="b"/>
            <a:pathLst>
              <a:path w="53" h="195">
                <a:moveTo>
                  <a:pt x="52" y="162"/>
                </a:moveTo>
                <a:lnTo>
                  <a:pt x="46" y="162"/>
                </a:lnTo>
                <a:lnTo>
                  <a:pt x="46" y="185"/>
                </a:lnTo>
                <a:lnTo>
                  <a:pt x="46" y="185"/>
                </a:lnTo>
                <a:lnTo>
                  <a:pt x="42" y="181"/>
                </a:lnTo>
                <a:lnTo>
                  <a:pt x="42" y="181"/>
                </a:lnTo>
                <a:lnTo>
                  <a:pt x="35" y="174"/>
                </a:lnTo>
                <a:lnTo>
                  <a:pt x="28" y="169"/>
                </a:lnTo>
                <a:lnTo>
                  <a:pt x="22" y="164"/>
                </a:lnTo>
                <a:lnTo>
                  <a:pt x="15" y="163"/>
                </a:lnTo>
                <a:lnTo>
                  <a:pt x="15" y="163"/>
                </a:lnTo>
                <a:lnTo>
                  <a:pt x="9" y="164"/>
                </a:lnTo>
                <a:lnTo>
                  <a:pt x="4" y="167"/>
                </a:lnTo>
                <a:lnTo>
                  <a:pt x="1" y="171"/>
                </a:lnTo>
                <a:lnTo>
                  <a:pt x="0" y="178"/>
                </a:lnTo>
                <a:lnTo>
                  <a:pt x="0" y="178"/>
                </a:lnTo>
                <a:lnTo>
                  <a:pt x="1" y="187"/>
                </a:lnTo>
                <a:lnTo>
                  <a:pt x="5" y="194"/>
                </a:lnTo>
                <a:lnTo>
                  <a:pt x="9" y="191"/>
                </a:lnTo>
                <a:lnTo>
                  <a:pt x="9" y="191"/>
                </a:lnTo>
                <a:lnTo>
                  <a:pt x="7" y="187"/>
                </a:lnTo>
                <a:lnTo>
                  <a:pt x="5" y="180"/>
                </a:lnTo>
                <a:lnTo>
                  <a:pt x="5" y="180"/>
                </a:lnTo>
                <a:lnTo>
                  <a:pt x="7" y="176"/>
                </a:lnTo>
                <a:lnTo>
                  <a:pt x="8" y="173"/>
                </a:lnTo>
                <a:lnTo>
                  <a:pt x="12" y="171"/>
                </a:lnTo>
                <a:lnTo>
                  <a:pt x="15" y="170"/>
                </a:lnTo>
                <a:lnTo>
                  <a:pt x="15" y="170"/>
                </a:lnTo>
                <a:lnTo>
                  <a:pt x="21" y="171"/>
                </a:lnTo>
                <a:lnTo>
                  <a:pt x="28" y="176"/>
                </a:lnTo>
                <a:lnTo>
                  <a:pt x="33" y="181"/>
                </a:lnTo>
                <a:lnTo>
                  <a:pt x="42" y="190"/>
                </a:lnTo>
                <a:lnTo>
                  <a:pt x="47" y="195"/>
                </a:lnTo>
                <a:lnTo>
                  <a:pt x="52" y="195"/>
                </a:lnTo>
                <a:lnTo>
                  <a:pt x="52" y="162"/>
                </a:lnTo>
                <a:close/>
                <a:moveTo>
                  <a:pt x="52" y="139"/>
                </a:moveTo>
                <a:lnTo>
                  <a:pt x="52" y="133"/>
                </a:lnTo>
                <a:lnTo>
                  <a:pt x="1" y="133"/>
                </a:lnTo>
                <a:lnTo>
                  <a:pt x="1" y="139"/>
                </a:lnTo>
                <a:lnTo>
                  <a:pt x="7" y="150"/>
                </a:lnTo>
                <a:lnTo>
                  <a:pt x="12" y="149"/>
                </a:lnTo>
                <a:lnTo>
                  <a:pt x="7" y="139"/>
                </a:lnTo>
                <a:lnTo>
                  <a:pt x="7" y="139"/>
                </a:lnTo>
                <a:lnTo>
                  <a:pt x="52" y="139"/>
                </a:lnTo>
                <a:close/>
                <a:moveTo>
                  <a:pt x="53" y="98"/>
                </a:moveTo>
                <a:lnTo>
                  <a:pt x="53" y="98"/>
                </a:lnTo>
                <a:lnTo>
                  <a:pt x="52" y="94"/>
                </a:lnTo>
                <a:lnTo>
                  <a:pt x="52" y="90"/>
                </a:lnTo>
                <a:lnTo>
                  <a:pt x="49" y="87"/>
                </a:lnTo>
                <a:lnTo>
                  <a:pt x="46" y="84"/>
                </a:lnTo>
                <a:lnTo>
                  <a:pt x="37" y="81"/>
                </a:lnTo>
                <a:lnTo>
                  <a:pt x="26" y="80"/>
                </a:lnTo>
                <a:lnTo>
                  <a:pt x="26" y="80"/>
                </a:lnTo>
                <a:lnTo>
                  <a:pt x="15" y="81"/>
                </a:lnTo>
                <a:lnTo>
                  <a:pt x="7" y="84"/>
                </a:lnTo>
                <a:lnTo>
                  <a:pt x="4" y="87"/>
                </a:lnTo>
                <a:lnTo>
                  <a:pt x="1" y="90"/>
                </a:lnTo>
                <a:lnTo>
                  <a:pt x="0" y="93"/>
                </a:lnTo>
                <a:lnTo>
                  <a:pt x="0" y="97"/>
                </a:lnTo>
                <a:lnTo>
                  <a:pt x="0" y="97"/>
                </a:lnTo>
                <a:lnTo>
                  <a:pt x="0" y="101"/>
                </a:lnTo>
                <a:lnTo>
                  <a:pt x="1" y="104"/>
                </a:lnTo>
                <a:lnTo>
                  <a:pt x="4" y="107"/>
                </a:lnTo>
                <a:lnTo>
                  <a:pt x="7" y="110"/>
                </a:lnTo>
                <a:lnTo>
                  <a:pt x="15" y="114"/>
                </a:lnTo>
                <a:lnTo>
                  <a:pt x="26" y="115"/>
                </a:lnTo>
                <a:lnTo>
                  <a:pt x="26" y="115"/>
                </a:lnTo>
                <a:lnTo>
                  <a:pt x="37" y="114"/>
                </a:lnTo>
                <a:lnTo>
                  <a:pt x="46" y="110"/>
                </a:lnTo>
                <a:lnTo>
                  <a:pt x="49" y="108"/>
                </a:lnTo>
                <a:lnTo>
                  <a:pt x="52" y="105"/>
                </a:lnTo>
                <a:lnTo>
                  <a:pt x="52" y="101"/>
                </a:lnTo>
                <a:lnTo>
                  <a:pt x="53" y="98"/>
                </a:lnTo>
                <a:lnTo>
                  <a:pt x="53" y="98"/>
                </a:lnTo>
                <a:close/>
                <a:moveTo>
                  <a:pt x="47" y="98"/>
                </a:moveTo>
                <a:lnTo>
                  <a:pt x="47" y="98"/>
                </a:lnTo>
                <a:lnTo>
                  <a:pt x="46" y="103"/>
                </a:lnTo>
                <a:lnTo>
                  <a:pt x="42" y="105"/>
                </a:lnTo>
                <a:lnTo>
                  <a:pt x="35" y="107"/>
                </a:lnTo>
                <a:lnTo>
                  <a:pt x="26" y="108"/>
                </a:lnTo>
                <a:lnTo>
                  <a:pt x="26" y="108"/>
                </a:lnTo>
                <a:lnTo>
                  <a:pt x="18" y="107"/>
                </a:lnTo>
                <a:lnTo>
                  <a:pt x="11" y="105"/>
                </a:lnTo>
                <a:lnTo>
                  <a:pt x="7" y="103"/>
                </a:lnTo>
                <a:lnTo>
                  <a:pt x="5" y="97"/>
                </a:lnTo>
                <a:lnTo>
                  <a:pt x="5" y="97"/>
                </a:lnTo>
                <a:lnTo>
                  <a:pt x="7" y="93"/>
                </a:lnTo>
                <a:lnTo>
                  <a:pt x="11" y="90"/>
                </a:lnTo>
                <a:lnTo>
                  <a:pt x="18" y="88"/>
                </a:lnTo>
                <a:lnTo>
                  <a:pt x="26" y="87"/>
                </a:lnTo>
                <a:lnTo>
                  <a:pt x="26" y="87"/>
                </a:lnTo>
                <a:lnTo>
                  <a:pt x="35" y="88"/>
                </a:lnTo>
                <a:lnTo>
                  <a:pt x="42" y="90"/>
                </a:lnTo>
                <a:lnTo>
                  <a:pt x="46" y="93"/>
                </a:lnTo>
                <a:lnTo>
                  <a:pt x="47" y="97"/>
                </a:lnTo>
                <a:lnTo>
                  <a:pt x="47" y="98"/>
                </a:lnTo>
                <a:close/>
                <a:moveTo>
                  <a:pt x="53" y="58"/>
                </a:moveTo>
                <a:lnTo>
                  <a:pt x="53" y="58"/>
                </a:lnTo>
                <a:lnTo>
                  <a:pt x="52" y="53"/>
                </a:lnTo>
                <a:lnTo>
                  <a:pt x="52" y="50"/>
                </a:lnTo>
                <a:lnTo>
                  <a:pt x="49" y="46"/>
                </a:lnTo>
                <a:lnTo>
                  <a:pt x="46" y="45"/>
                </a:lnTo>
                <a:lnTo>
                  <a:pt x="37" y="41"/>
                </a:lnTo>
                <a:lnTo>
                  <a:pt x="26" y="39"/>
                </a:lnTo>
                <a:lnTo>
                  <a:pt x="26" y="39"/>
                </a:lnTo>
                <a:lnTo>
                  <a:pt x="15" y="41"/>
                </a:lnTo>
                <a:lnTo>
                  <a:pt x="7" y="43"/>
                </a:lnTo>
                <a:lnTo>
                  <a:pt x="4" y="46"/>
                </a:lnTo>
                <a:lnTo>
                  <a:pt x="1" y="49"/>
                </a:lnTo>
                <a:lnTo>
                  <a:pt x="0" y="53"/>
                </a:lnTo>
                <a:lnTo>
                  <a:pt x="0" y="56"/>
                </a:lnTo>
                <a:lnTo>
                  <a:pt x="0" y="56"/>
                </a:lnTo>
                <a:lnTo>
                  <a:pt x="0" y="60"/>
                </a:lnTo>
                <a:lnTo>
                  <a:pt x="1" y="63"/>
                </a:lnTo>
                <a:lnTo>
                  <a:pt x="4" y="67"/>
                </a:lnTo>
                <a:lnTo>
                  <a:pt x="7" y="69"/>
                </a:lnTo>
                <a:lnTo>
                  <a:pt x="15" y="73"/>
                </a:lnTo>
                <a:lnTo>
                  <a:pt x="26" y="74"/>
                </a:lnTo>
                <a:lnTo>
                  <a:pt x="26" y="74"/>
                </a:lnTo>
                <a:lnTo>
                  <a:pt x="37" y="73"/>
                </a:lnTo>
                <a:lnTo>
                  <a:pt x="46" y="70"/>
                </a:lnTo>
                <a:lnTo>
                  <a:pt x="49" y="67"/>
                </a:lnTo>
                <a:lnTo>
                  <a:pt x="52" y="65"/>
                </a:lnTo>
                <a:lnTo>
                  <a:pt x="52" y="62"/>
                </a:lnTo>
                <a:lnTo>
                  <a:pt x="53" y="58"/>
                </a:lnTo>
                <a:lnTo>
                  <a:pt x="53" y="58"/>
                </a:lnTo>
                <a:close/>
                <a:moveTo>
                  <a:pt x="47" y="58"/>
                </a:moveTo>
                <a:lnTo>
                  <a:pt x="47" y="58"/>
                </a:lnTo>
                <a:lnTo>
                  <a:pt x="46" y="62"/>
                </a:lnTo>
                <a:lnTo>
                  <a:pt x="42" y="65"/>
                </a:lnTo>
                <a:lnTo>
                  <a:pt x="35" y="67"/>
                </a:lnTo>
                <a:lnTo>
                  <a:pt x="26" y="67"/>
                </a:lnTo>
                <a:lnTo>
                  <a:pt x="26" y="67"/>
                </a:lnTo>
                <a:lnTo>
                  <a:pt x="18" y="67"/>
                </a:lnTo>
                <a:lnTo>
                  <a:pt x="11" y="65"/>
                </a:lnTo>
                <a:lnTo>
                  <a:pt x="7" y="62"/>
                </a:lnTo>
                <a:lnTo>
                  <a:pt x="5" y="58"/>
                </a:lnTo>
                <a:lnTo>
                  <a:pt x="5" y="58"/>
                </a:lnTo>
                <a:lnTo>
                  <a:pt x="7" y="52"/>
                </a:lnTo>
                <a:lnTo>
                  <a:pt x="11" y="49"/>
                </a:lnTo>
                <a:lnTo>
                  <a:pt x="18" y="48"/>
                </a:lnTo>
                <a:lnTo>
                  <a:pt x="26" y="46"/>
                </a:lnTo>
                <a:lnTo>
                  <a:pt x="26" y="46"/>
                </a:lnTo>
                <a:lnTo>
                  <a:pt x="35" y="48"/>
                </a:lnTo>
                <a:lnTo>
                  <a:pt x="42" y="49"/>
                </a:lnTo>
                <a:lnTo>
                  <a:pt x="46" y="52"/>
                </a:lnTo>
                <a:lnTo>
                  <a:pt x="47" y="58"/>
                </a:lnTo>
                <a:lnTo>
                  <a:pt x="47" y="58"/>
                </a:lnTo>
                <a:close/>
                <a:moveTo>
                  <a:pt x="53" y="17"/>
                </a:moveTo>
                <a:lnTo>
                  <a:pt x="53" y="17"/>
                </a:lnTo>
                <a:lnTo>
                  <a:pt x="52" y="13"/>
                </a:lnTo>
                <a:lnTo>
                  <a:pt x="52" y="10"/>
                </a:lnTo>
                <a:lnTo>
                  <a:pt x="49" y="7"/>
                </a:lnTo>
                <a:lnTo>
                  <a:pt x="46" y="4"/>
                </a:lnTo>
                <a:lnTo>
                  <a:pt x="37" y="0"/>
                </a:lnTo>
                <a:lnTo>
                  <a:pt x="26" y="0"/>
                </a:lnTo>
                <a:lnTo>
                  <a:pt x="26" y="0"/>
                </a:lnTo>
                <a:lnTo>
                  <a:pt x="15" y="0"/>
                </a:lnTo>
                <a:lnTo>
                  <a:pt x="7" y="4"/>
                </a:lnTo>
                <a:lnTo>
                  <a:pt x="4" y="5"/>
                </a:lnTo>
                <a:lnTo>
                  <a:pt x="1" y="10"/>
                </a:lnTo>
                <a:lnTo>
                  <a:pt x="0" y="13"/>
                </a:lnTo>
                <a:lnTo>
                  <a:pt x="0" y="17"/>
                </a:lnTo>
                <a:lnTo>
                  <a:pt x="0" y="17"/>
                </a:lnTo>
                <a:lnTo>
                  <a:pt x="0" y="20"/>
                </a:lnTo>
                <a:lnTo>
                  <a:pt x="1" y="24"/>
                </a:lnTo>
                <a:lnTo>
                  <a:pt x="4" y="27"/>
                </a:lnTo>
                <a:lnTo>
                  <a:pt x="7" y="29"/>
                </a:lnTo>
                <a:lnTo>
                  <a:pt x="15" y="32"/>
                </a:lnTo>
                <a:lnTo>
                  <a:pt x="26" y="34"/>
                </a:lnTo>
                <a:lnTo>
                  <a:pt x="26" y="34"/>
                </a:lnTo>
                <a:lnTo>
                  <a:pt x="37" y="32"/>
                </a:lnTo>
                <a:lnTo>
                  <a:pt x="46" y="29"/>
                </a:lnTo>
                <a:lnTo>
                  <a:pt x="49" y="27"/>
                </a:lnTo>
                <a:lnTo>
                  <a:pt x="52" y="24"/>
                </a:lnTo>
                <a:lnTo>
                  <a:pt x="52" y="21"/>
                </a:lnTo>
                <a:lnTo>
                  <a:pt x="53" y="17"/>
                </a:lnTo>
                <a:lnTo>
                  <a:pt x="53" y="17"/>
                </a:lnTo>
                <a:close/>
                <a:moveTo>
                  <a:pt x="47" y="17"/>
                </a:moveTo>
                <a:lnTo>
                  <a:pt x="47" y="17"/>
                </a:lnTo>
                <a:lnTo>
                  <a:pt x="46" y="21"/>
                </a:lnTo>
                <a:lnTo>
                  <a:pt x="42" y="24"/>
                </a:lnTo>
                <a:lnTo>
                  <a:pt x="35" y="27"/>
                </a:lnTo>
                <a:lnTo>
                  <a:pt x="26" y="27"/>
                </a:lnTo>
                <a:lnTo>
                  <a:pt x="26" y="27"/>
                </a:lnTo>
                <a:lnTo>
                  <a:pt x="18" y="27"/>
                </a:lnTo>
                <a:lnTo>
                  <a:pt x="11" y="24"/>
                </a:lnTo>
                <a:lnTo>
                  <a:pt x="7" y="21"/>
                </a:lnTo>
                <a:lnTo>
                  <a:pt x="5" y="17"/>
                </a:lnTo>
                <a:lnTo>
                  <a:pt x="5" y="17"/>
                </a:lnTo>
                <a:lnTo>
                  <a:pt x="7" y="13"/>
                </a:lnTo>
                <a:lnTo>
                  <a:pt x="11" y="8"/>
                </a:lnTo>
                <a:lnTo>
                  <a:pt x="18" y="7"/>
                </a:lnTo>
                <a:lnTo>
                  <a:pt x="26" y="7"/>
                </a:lnTo>
                <a:lnTo>
                  <a:pt x="26" y="7"/>
                </a:lnTo>
                <a:lnTo>
                  <a:pt x="35" y="7"/>
                </a:lnTo>
                <a:lnTo>
                  <a:pt x="42" y="8"/>
                </a:lnTo>
                <a:lnTo>
                  <a:pt x="46" y="13"/>
                </a:lnTo>
                <a:lnTo>
                  <a:pt x="47" y="17"/>
                </a:lnTo>
                <a:lnTo>
                  <a:pt x="47" y="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010" name="Rectangle 42"/>
          <p:cNvSpPr>
            <a:spLocks noChangeArrowheads="1"/>
          </p:cNvSpPr>
          <p:nvPr/>
        </p:nvSpPr>
        <p:spPr bwMode="auto">
          <a:xfrm>
            <a:off x="5724525" y="5613400"/>
            <a:ext cx="17589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700" b="1" i="0">
                <a:solidFill>
                  <a:srgbClr val="000000"/>
                </a:solidFill>
                <a:latin typeface="Myriad Roman" charset="0"/>
              </a:rPr>
              <a:t>Process fork (</a:t>
            </a:r>
            <a:r>
              <a:rPr lang="en-US" sz="1700" b="1" i="0">
                <a:solidFill>
                  <a:srgbClr val="000000"/>
                </a:solidFill>
                <a:latin typeface="Myriad Roman" charset="0"/>
              </a:rPr>
              <a:t>µ</a:t>
            </a:r>
            <a:r>
              <a:rPr lang="en-GB" sz="1700" b="1" i="0">
                <a:solidFill>
                  <a:srgbClr val="000000"/>
                </a:solidFill>
                <a:latin typeface="Myriad Roman" charset="0"/>
              </a:rPr>
              <a:t>s)</a:t>
            </a:r>
          </a:p>
        </p:txBody>
      </p:sp>
      <p:sp>
        <p:nvSpPr>
          <p:cNvPr id="212011" name="Rectangle 43"/>
          <p:cNvSpPr>
            <a:spLocks noChangeArrowheads="1"/>
          </p:cNvSpPr>
          <p:nvPr/>
        </p:nvSpPr>
        <p:spPr bwMode="auto">
          <a:xfrm>
            <a:off x="696913" y="5245100"/>
            <a:ext cx="23018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300" i="0">
                <a:solidFill>
                  <a:srgbClr val="000000"/>
                </a:solidFill>
                <a:latin typeface="Myriad Roman" charset="0"/>
              </a:rPr>
              <a:t>0.0</a:t>
            </a:r>
            <a:endParaRPr lang="en-GB" sz="2800" i="0"/>
          </a:p>
        </p:txBody>
      </p:sp>
      <p:sp>
        <p:nvSpPr>
          <p:cNvPr id="212012" name="Rectangle 44"/>
          <p:cNvSpPr>
            <a:spLocks noChangeArrowheads="1"/>
          </p:cNvSpPr>
          <p:nvPr/>
        </p:nvSpPr>
        <p:spPr bwMode="auto">
          <a:xfrm>
            <a:off x="719138" y="4953000"/>
            <a:ext cx="23018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300" i="0">
                <a:solidFill>
                  <a:srgbClr val="000000"/>
                </a:solidFill>
                <a:latin typeface="Myriad Roman" charset="0"/>
              </a:rPr>
              <a:t>0.1</a:t>
            </a:r>
            <a:endParaRPr lang="en-GB" sz="2800" i="0"/>
          </a:p>
        </p:txBody>
      </p:sp>
      <p:sp>
        <p:nvSpPr>
          <p:cNvPr id="212013" name="Rectangle 45"/>
          <p:cNvSpPr>
            <a:spLocks noChangeArrowheads="1"/>
          </p:cNvSpPr>
          <p:nvPr/>
        </p:nvSpPr>
        <p:spPr bwMode="auto">
          <a:xfrm>
            <a:off x="698500" y="4660900"/>
            <a:ext cx="23018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300" i="0">
                <a:solidFill>
                  <a:srgbClr val="000000"/>
                </a:solidFill>
                <a:latin typeface="Myriad Roman" charset="0"/>
              </a:rPr>
              <a:t>0.2</a:t>
            </a:r>
            <a:endParaRPr lang="en-GB" sz="2800" i="0"/>
          </a:p>
        </p:txBody>
      </p:sp>
      <p:sp>
        <p:nvSpPr>
          <p:cNvPr id="212014" name="Rectangle 46"/>
          <p:cNvSpPr>
            <a:spLocks noChangeArrowheads="1"/>
          </p:cNvSpPr>
          <p:nvPr/>
        </p:nvSpPr>
        <p:spPr bwMode="auto">
          <a:xfrm>
            <a:off x="701675" y="4367213"/>
            <a:ext cx="23018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300" i="0">
                <a:solidFill>
                  <a:srgbClr val="000000"/>
                </a:solidFill>
                <a:latin typeface="Myriad Roman" charset="0"/>
              </a:rPr>
              <a:t>0.3</a:t>
            </a:r>
            <a:endParaRPr lang="en-GB" sz="2800" i="0"/>
          </a:p>
        </p:txBody>
      </p:sp>
      <p:sp>
        <p:nvSpPr>
          <p:cNvPr id="212015" name="Rectangle 47"/>
          <p:cNvSpPr>
            <a:spLocks noChangeArrowheads="1"/>
          </p:cNvSpPr>
          <p:nvPr/>
        </p:nvSpPr>
        <p:spPr bwMode="auto">
          <a:xfrm>
            <a:off x="693738" y="4075113"/>
            <a:ext cx="23018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300" i="0">
                <a:solidFill>
                  <a:srgbClr val="000000"/>
                </a:solidFill>
                <a:latin typeface="Myriad Roman" charset="0"/>
              </a:rPr>
              <a:t>0.4</a:t>
            </a:r>
            <a:endParaRPr lang="en-GB" sz="2800" i="0"/>
          </a:p>
        </p:txBody>
      </p:sp>
      <p:sp>
        <p:nvSpPr>
          <p:cNvPr id="212016" name="Rectangle 48"/>
          <p:cNvSpPr>
            <a:spLocks noChangeArrowheads="1"/>
          </p:cNvSpPr>
          <p:nvPr/>
        </p:nvSpPr>
        <p:spPr bwMode="auto">
          <a:xfrm>
            <a:off x="701675" y="3783013"/>
            <a:ext cx="23018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300" i="0">
                <a:solidFill>
                  <a:srgbClr val="000000"/>
                </a:solidFill>
                <a:latin typeface="Myriad Roman" charset="0"/>
              </a:rPr>
              <a:t>0.5</a:t>
            </a:r>
            <a:endParaRPr lang="en-GB" sz="2800" i="0"/>
          </a:p>
        </p:txBody>
      </p:sp>
      <p:sp>
        <p:nvSpPr>
          <p:cNvPr id="212017" name="Rectangle 49"/>
          <p:cNvSpPr>
            <a:spLocks noChangeArrowheads="1"/>
          </p:cNvSpPr>
          <p:nvPr/>
        </p:nvSpPr>
        <p:spPr bwMode="auto">
          <a:xfrm>
            <a:off x="696913" y="3492500"/>
            <a:ext cx="23018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300" i="0">
                <a:solidFill>
                  <a:srgbClr val="000000"/>
                </a:solidFill>
                <a:latin typeface="Myriad Roman" charset="0"/>
              </a:rPr>
              <a:t>0.6</a:t>
            </a:r>
            <a:endParaRPr lang="en-GB" sz="2800" i="0"/>
          </a:p>
        </p:txBody>
      </p:sp>
      <p:sp>
        <p:nvSpPr>
          <p:cNvPr id="212018" name="Rectangle 50"/>
          <p:cNvSpPr>
            <a:spLocks noChangeArrowheads="1"/>
          </p:cNvSpPr>
          <p:nvPr/>
        </p:nvSpPr>
        <p:spPr bwMode="auto">
          <a:xfrm>
            <a:off x="698500" y="3200400"/>
            <a:ext cx="23018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300" i="0">
                <a:solidFill>
                  <a:srgbClr val="000000"/>
                </a:solidFill>
                <a:latin typeface="Myriad Roman" charset="0"/>
              </a:rPr>
              <a:t>0.7</a:t>
            </a:r>
            <a:endParaRPr lang="en-GB" sz="2800" i="0"/>
          </a:p>
        </p:txBody>
      </p:sp>
      <p:sp>
        <p:nvSpPr>
          <p:cNvPr id="212019" name="Rectangle 51"/>
          <p:cNvSpPr>
            <a:spLocks noChangeArrowheads="1"/>
          </p:cNvSpPr>
          <p:nvPr/>
        </p:nvSpPr>
        <p:spPr bwMode="auto">
          <a:xfrm>
            <a:off x="696913" y="2908300"/>
            <a:ext cx="23018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300" i="0">
                <a:solidFill>
                  <a:srgbClr val="000000"/>
                </a:solidFill>
                <a:latin typeface="Myriad Roman" charset="0"/>
              </a:rPr>
              <a:t>0.8</a:t>
            </a:r>
            <a:endParaRPr lang="en-GB" sz="2800" i="0"/>
          </a:p>
        </p:txBody>
      </p:sp>
      <p:sp>
        <p:nvSpPr>
          <p:cNvPr id="212020" name="Rectangle 52"/>
          <p:cNvSpPr>
            <a:spLocks noChangeArrowheads="1"/>
          </p:cNvSpPr>
          <p:nvPr/>
        </p:nvSpPr>
        <p:spPr bwMode="auto">
          <a:xfrm>
            <a:off x="696913" y="2616200"/>
            <a:ext cx="23018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300" i="0">
                <a:solidFill>
                  <a:srgbClr val="000000"/>
                </a:solidFill>
                <a:latin typeface="Myriad Roman" charset="0"/>
              </a:rPr>
              <a:t>0.9</a:t>
            </a:r>
            <a:endParaRPr lang="en-GB" sz="2800" i="0"/>
          </a:p>
        </p:txBody>
      </p:sp>
      <p:sp>
        <p:nvSpPr>
          <p:cNvPr id="212021" name="Rectangle 53"/>
          <p:cNvSpPr>
            <a:spLocks noChangeArrowheads="1"/>
          </p:cNvSpPr>
          <p:nvPr/>
        </p:nvSpPr>
        <p:spPr bwMode="auto">
          <a:xfrm>
            <a:off x="696913" y="2322513"/>
            <a:ext cx="23018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300" i="0">
                <a:solidFill>
                  <a:srgbClr val="000000"/>
                </a:solidFill>
                <a:latin typeface="Myriad Roman" charset="0"/>
              </a:rPr>
              <a:t>1.0</a:t>
            </a:r>
            <a:endParaRPr lang="en-GB" sz="2800" i="0"/>
          </a:p>
        </p:txBody>
      </p:sp>
      <p:sp>
        <p:nvSpPr>
          <p:cNvPr id="212022" name="Rectangle 54"/>
          <p:cNvSpPr>
            <a:spLocks noChangeArrowheads="1"/>
          </p:cNvSpPr>
          <p:nvPr/>
        </p:nvSpPr>
        <p:spPr bwMode="auto">
          <a:xfrm>
            <a:off x="719138" y="2028825"/>
            <a:ext cx="23018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300" i="0">
                <a:solidFill>
                  <a:srgbClr val="000000"/>
                </a:solidFill>
                <a:latin typeface="Myriad Roman" charset="0"/>
              </a:rPr>
              <a:t>1.1</a:t>
            </a:r>
            <a:endParaRPr lang="en-GB" sz="2800" i="0"/>
          </a:p>
        </p:txBody>
      </p:sp>
      <p:sp>
        <p:nvSpPr>
          <p:cNvPr id="212023" name="Freeform 55"/>
          <p:cNvSpPr>
            <a:spLocks noEditPoints="1"/>
          </p:cNvSpPr>
          <p:nvPr/>
        </p:nvSpPr>
        <p:spPr bwMode="auto">
          <a:xfrm>
            <a:off x="339725" y="2889250"/>
            <a:ext cx="128588" cy="1646238"/>
          </a:xfrm>
          <a:custGeom>
            <a:avLst/>
            <a:gdLst/>
            <a:ahLst/>
            <a:cxnLst>
              <a:cxn ang="0">
                <a:pos x="80" y="988"/>
              </a:cxn>
              <a:cxn ang="0">
                <a:pos x="31" y="992"/>
              </a:cxn>
              <a:cxn ang="0">
                <a:pos x="4" y="1029"/>
              </a:cxn>
              <a:cxn ang="0">
                <a:pos x="35" y="1005"/>
              </a:cxn>
              <a:cxn ang="0">
                <a:pos x="25" y="950"/>
              </a:cxn>
              <a:cxn ang="0">
                <a:pos x="65" y="980"/>
              </a:cxn>
              <a:cxn ang="0">
                <a:pos x="73" y="953"/>
              </a:cxn>
              <a:cxn ang="0">
                <a:pos x="31" y="957"/>
              </a:cxn>
              <a:cxn ang="0">
                <a:pos x="46" y="856"/>
              </a:cxn>
              <a:cxn ang="0">
                <a:pos x="32" y="887"/>
              </a:cxn>
              <a:cxn ang="0">
                <a:pos x="56" y="897"/>
              </a:cxn>
              <a:cxn ang="0">
                <a:pos x="73" y="866"/>
              </a:cxn>
              <a:cxn ang="0">
                <a:pos x="74" y="880"/>
              </a:cxn>
              <a:cxn ang="0">
                <a:pos x="62" y="866"/>
              </a:cxn>
              <a:cxn ang="0">
                <a:pos x="81" y="824"/>
              </a:cxn>
              <a:cxn ang="0">
                <a:pos x="25" y="815"/>
              </a:cxn>
              <a:cxn ang="0">
                <a:pos x="11" y="793"/>
              </a:cxn>
              <a:cxn ang="0">
                <a:pos x="11" y="804"/>
              </a:cxn>
              <a:cxn ang="0">
                <a:pos x="70" y="759"/>
              </a:cxn>
              <a:cxn ang="0">
                <a:pos x="25" y="696"/>
              </a:cxn>
              <a:cxn ang="0">
                <a:pos x="65" y="725"/>
              </a:cxn>
              <a:cxn ang="0">
                <a:pos x="73" y="698"/>
              </a:cxn>
              <a:cxn ang="0">
                <a:pos x="31" y="703"/>
              </a:cxn>
              <a:cxn ang="0">
                <a:pos x="80" y="622"/>
              </a:cxn>
              <a:cxn ang="0">
                <a:pos x="39" y="635"/>
              </a:cxn>
              <a:cxn ang="0">
                <a:pos x="25" y="634"/>
              </a:cxn>
              <a:cxn ang="0">
                <a:pos x="66" y="621"/>
              </a:cxn>
              <a:cxn ang="0">
                <a:pos x="73" y="573"/>
              </a:cxn>
              <a:cxn ang="0">
                <a:pos x="32" y="573"/>
              </a:cxn>
              <a:cxn ang="0">
                <a:pos x="42" y="600"/>
              </a:cxn>
              <a:cxn ang="0">
                <a:pos x="80" y="565"/>
              </a:cxn>
              <a:cxn ang="0">
                <a:pos x="52" y="499"/>
              </a:cxn>
              <a:cxn ang="0">
                <a:pos x="32" y="544"/>
              </a:cxn>
              <a:cxn ang="0">
                <a:pos x="81" y="525"/>
              </a:cxn>
              <a:cxn ang="0">
                <a:pos x="32" y="530"/>
              </a:cxn>
              <a:cxn ang="0">
                <a:pos x="73" y="525"/>
              </a:cxn>
              <a:cxn ang="0">
                <a:pos x="34" y="459"/>
              </a:cxn>
              <a:cxn ang="0">
                <a:pos x="42" y="486"/>
              </a:cxn>
              <a:cxn ang="0">
                <a:pos x="25" y="433"/>
              </a:cxn>
              <a:cxn ang="0">
                <a:pos x="77" y="442"/>
              </a:cxn>
              <a:cxn ang="0">
                <a:pos x="69" y="438"/>
              </a:cxn>
              <a:cxn ang="0">
                <a:pos x="32" y="421"/>
              </a:cxn>
              <a:cxn ang="0">
                <a:pos x="77" y="362"/>
              </a:cxn>
              <a:cxn ang="0">
                <a:pos x="67" y="357"/>
              </a:cxn>
              <a:cxn ang="0">
                <a:pos x="74" y="291"/>
              </a:cxn>
              <a:cxn ang="0">
                <a:pos x="24" y="309"/>
              </a:cxn>
              <a:cxn ang="0">
                <a:pos x="70" y="331"/>
              </a:cxn>
              <a:cxn ang="0">
                <a:pos x="53" y="326"/>
              </a:cxn>
              <a:cxn ang="0">
                <a:pos x="52" y="293"/>
              </a:cxn>
              <a:cxn ang="0">
                <a:pos x="80" y="246"/>
              </a:cxn>
              <a:cxn ang="0">
                <a:pos x="7" y="182"/>
              </a:cxn>
              <a:cxn ang="0">
                <a:pos x="15" y="188"/>
              </a:cxn>
              <a:cxn ang="0">
                <a:pos x="34" y="137"/>
              </a:cxn>
              <a:cxn ang="0">
                <a:pos x="24" y="140"/>
              </a:cxn>
              <a:cxn ang="0">
                <a:pos x="25" y="68"/>
              </a:cxn>
              <a:cxn ang="0">
                <a:pos x="56" y="95"/>
              </a:cxn>
              <a:cxn ang="0">
                <a:pos x="80" y="80"/>
              </a:cxn>
              <a:cxn ang="0">
                <a:pos x="80" y="39"/>
              </a:cxn>
              <a:cxn ang="0">
                <a:pos x="36" y="19"/>
              </a:cxn>
            </a:cxnLst>
            <a:rect l="0" t="0" r="r" b="b"/>
            <a:pathLst>
              <a:path w="81" h="1037">
                <a:moveTo>
                  <a:pt x="80" y="1037"/>
                </a:moveTo>
                <a:lnTo>
                  <a:pt x="80" y="1027"/>
                </a:lnTo>
                <a:lnTo>
                  <a:pt x="48" y="1027"/>
                </a:lnTo>
                <a:lnTo>
                  <a:pt x="48" y="1019"/>
                </a:lnTo>
                <a:lnTo>
                  <a:pt x="48" y="1019"/>
                </a:lnTo>
                <a:lnTo>
                  <a:pt x="48" y="1013"/>
                </a:lnTo>
                <a:lnTo>
                  <a:pt x="50" y="1009"/>
                </a:lnTo>
                <a:lnTo>
                  <a:pt x="55" y="1005"/>
                </a:lnTo>
                <a:lnTo>
                  <a:pt x="62" y="1004"/>
                </a:lnTo>
                <a:lnTo>
                  <a:pt x="62" y="1004"/>
                </a:lnTo>
                <a:lnTo>
                  <a:pt x="73" y="1001"/>
                </a:lnTo>
                <a:lnTo>
                  <a:pt x="80" y="998"/>
                </a:lnTo>
                <a:lnTo>
                  <a:pt x="80" y="988"/>
                </a:lnTo>
                <a:lnTo>
                  <a:pt x="80" y="988"/>
                </a:lnTo>
                <a:lnTo>
                  <a:pt x="73" y="991"/>
                </a:lnTo>
                <a:lnTo>
                  <a:pt x="59" y="994"/>
                </a:lnTo>
                <a:lnTo>
                  <a:pt x="59" y="994"/>
                </a:lnTo>
                <a:lnTo>
                  <a:pt x="53" y="996"/>
                </a:lnTo>
                <a:lnTo>
                  <a:pt x="49" y="998"/>
                </a:lnTo>
                <a:lnTo>
                  <a:pt x="46" y="1001"/>
                </a:lnTo>
                <a:lnTo>
                  <a:pt x="43" y="1005"/>
                </a:lnTo>
                <a:lnTo>
                  <a:pt x="43" y="1005"/>
                </a:lnTo>
                <a:lnTo>
                  <a:pt x="43" y="1005"/>
                </a:lnTo>
                <a:lnTo>
                  <a:pt x="41" y="999"/>
                </a:lnTo>
                <a:lnTo>
                  <a:pt x="36" y="995"/>
                </a:lnTo>
                <a:lnTo>
                  <a:pt x="31" y="992"/>
                </a:lnTo>
                <a:lnTo>
                  <a:pt x="24" y="991"/>
                </a:lnTo>
                <a:lnTo>
                  <a:pt x="24" y="991"/>
                </a:lnTo>
                <a:lnTo>
                  <a:pt x="20" y="991"/>
                </a:lnTo>
                <a:lnTo>
                  <a:pt x="15" y="992"/>
                </a:lnTo>
                <a:lnTo>
                  <a:pt x="12" y="994"/>
                </a:lnTo>
                <a:lnTo>
                  <a:pt x="10" y="996"/>
                </a:lnTo>
                <a:lnTo>
                  <a:pt x="10" y="996"/>
                </a:lnTo>
                <a:lnTo>
                  <a:pt x="7" y="1001"/>
                </a:lnTo>
                <a:lnTo>
                  <a:pt x="5" y="1006"/>
                </a:lnTo>
                <a:lnTo>
                  <a:pt x="4" y="1012"/>
                </a:lnTo>
                <a:lnTo>
                  <a:pt x="4" y="1019"/>
                </a:lnTo>
                <a:lnTo>
                  <a:pt x="4" y="1019"/>
                </a:lnTo>
                <a:lnTo>
                  <a:pt x="4" y="1029"/>
                </a:lnTo>
                <a:lnTo>
                  <a:pt x="5" y="1037"/>
                </a:lnTo>
                <a:lnTo>
                  <a:pt x="80" y="1037"/>
                </a:lnTo>
                <a:close/>
                <a:moveTo>
                  <a:pt x="12" y="1027"/>
                </a:moveTo>
                <a:lnTo>
                  <a:pt x="12" y="1027"/>
                </a:lnTo>
                <a:lnTo>
                  <a:pt x="11" y="1018"/>
                </a:lnTo>
                <a:lnTo>
                  <a:pt x="11" y="1018"/>
                </a:lnTo>
                <a:lnTo>
                  <a:pt x="12" y="1011"/>
                </a:lnTo>
                <a:lnTo>
                  <a:pt x="14" y="1006"/>
                </a:lnTo>
                <a:lnTo>
                  <a:pt x="20" y="1002"/>
                </a:lnTo>
                <a:lnTo>
                  <a:pt x="25" y="1001"/>
                </a:lnTo>
                <a:lnTo>
                  <a:pt x="25" y="1001"/>
                </a:lnTo>
                <a:lnTo>
                  <a:pt x="31" y="1002"/>
                </a:lnTo>
                <a:lnTo>
                  <a:pt x="35" y="1005"/>
                </a:lnTo>
                <a:lnTo>
                  <a:pt x="39" y="1011"/>
                </a:lnTo>
                <a:lnTo>
                  <a:pt x="39" y="1018"/>
                </a:lnTo>
                <a:lnTo>
                  <a:pt x="39" y="1027"/>
                </a:lnTo>
                <a:lnTo>
                  <a:pt x="12" y="1027"/>
                </a:lnTo>
                <a:close/>
                <a:moveTo>
                  <a:pt x="55" y="933"/>
                </a:moveTo>
                <a:lnTo>
                  <a:pt x="55" y="933"/>
                </a:lnTo>
                <a:lnTo>
                  <a:pt x="49" y="933"/>
                </a:lnTo>
                <a:lnTo>
                  <a:pt x="49" y="933"/>
                </a:lnTo>
                <a:lnTo>
                  <a:pt x="42" y="935"/>
                </a:lnTo>
                <a:lnTo>
                  <a:pt x="34" y="937"/>
                </a:lnTo>
                <a:lnTo>
                  <a:pt x="29" y="940"/>
                </a:lnTo>
                <a:lnTo>
                  <a:pt x="27" y="944"/>
                </a:lnTo>
                <a:lnTo>
                  <a:pt x="25" y="950"/>
                </a:lnTo>
                <a:lnTo>
                  <a:pt x="24" y="956"/>
                </a:lnTo>
                <a:lnTo>
                  <a:pt x="24" y="956"/>
                </a:lnTo>
                <a:lnTo>
                  <a:pt x="25" y="961"/>
                </a:lnTo>
                <a:lnTo>
                  <a:pt x="27" y="967"/>
                </a:lnTo>
                <a:lnTo>
                  <a:pt x="29" y="971"/>
                </a:lnTo>
                <a:lnTo>
                  <a:pt x="32" y="974"/>
                </a:lnTo>
                <a:lnTo>
                  <a:pt x="36" y="978"/>
                </a:lnTo>
                <a:lnTo>
                  <a:pt x="42" y="980"/>
                </a:lnTo>
                <a:lnTo>
                  <a:pt x="48" y="981"/>
                </a:lnTo>
                <a:lnTo>
                  <a:pt x="53" y="981"/>
                </a:lnTo>
                <a:lnTo>
                  <a:pt x="53" y="981"/>
                </a:lnTo>
                <a:lnTo>
                  <a:pt x="59" y="981"/>
                </a:lnTo>
                <a:lnTo>
                  <a:pt x="65" y="980"/>
                </a:lnTo>
                <a:lnTo>
                  <a:pt x="69" y="977"/>
                </a:lnTo>
                <a:lnTo>
                  <a:pt x="73" y="974"/>
                </a:lnTo>
                <a:lnTo>
                  <a:pt x="77" y="970"/>
                </a:lnTo>
                <a:lnTo>
                  <a:pt x="79" y="966"/>
                </a:lnTo>
                <a:lnTo>
                  <a:pt x="80" y="960"/>
                </a:lnTo>
                <a:lnTo>
                  <a:pt x="81" y="954"/>
                </a:lnTo>
                <a:lnTo>
                  <a:pt x="81" y="954"/>
                </a:lnTo>
                <a:lnTo>
                  <a:pt x="80" y="943"/>
                </a:lnTo>
                <a:lnTo>
                  <a:pt x="77" y="936"/>
                </a:lnTo>
                <a:lnTo>
                  <a:pt x="70" y="939"/>
                </a:lnTo>
                <a:lnTo>
                  <a:pt x="70" y="939"/>
                </a:lnTo>
                <a:lnTo>
                  <a:pt x="73" y="944"/>
                </a:lnTo>
                <a:lnTo>
                  <a:pt x="73" y="953"/>
                </a:lnTo>
                <a:lnTo>
                  <a:pt x="73" y="953"/>
                </a:lnTo>
                <a:lnTo>
                  <a:pt x="72" y="960"/>
                </a:lnTo>
                <a:lnTo>
                  <a:pt x="69" y="966"/>
                </a:lnTo>
                <a:lnTo>
                  <a:pt x="63" y="970"/>
                </a:lnTo>
                <a:lnTo>
                  <a:pt x="55" y="973"/>
                </a:lnTo>
                <a:lnTo>
                  <a:pt x="55" y="933"/>
                </a:lnTo>
                <a:close/>
                <a:moveTo>
                  <a:pt x="48" y="971"/>
                </a:moveTo>
                <a:lnTo>
                  <a:pt x="48" y="971"/>
                </a:lnTo>
                <a:lnTo>
                  <a:pt x="42" y="971"/>
                </a:lnTo>
                <a:lnTo>
                  <a:pt x="36" y="968"/>
                </a:lnTo>
                <a:lnTo>
                  <a:pt x="32" y="963"/>
                </a:lnTo>
                <a:lnTo>
                  <a:pt x="32" y="960"/>
                </a:lnTo>
                <a:lnTo>
                  <a:pt x="31" y="957"/>
                </a:lnTo>
                <a:lnTo>
                  <a:pt x="31" y="957"/>
                </a:lnTo>
                <a:lnTo>
                  <a:pt x="32" y="953"/>
                </a:lnTo>
                <a:lnTo>
                  <a:pt x="32" y="950"/>
                </a:lnTo>
                <a:lnTo>
                  <a:pt x="36" y="946"/>
                </a:lnTo>
                <a:lnTo>
                  <a:pt x="42" y="943"/>
                </a:lnTo>
                <a:lnTo>
                  <a:pt x="48" y="943"/>
                </a:lnTo>
                <a:lnTo>
                  <a:pt x="48" y="971"/>
                </a:lnTo>
                <a:close/>
                <a:moveTo>
                  <a:pt x="80" y="921"/>
                </a:moveTo>
                <a:lnTo>
                  <a:pt x="80" y="911"/>
                </a:lnTo>
                <a:lnTo>
                  <a:pt x="0" y="911"/>
                </a:lnTo>
                <a:lnTo>
                  <a:pt x="0" y="921"/>
                </a:lnTo>
                <a:lnTo>
                  <a:pt x="80" y="921"/>
                </a:lnTo>
                <a:close/>
                <a:moveTo>
                  <a:pt x="46" y="856"/>
                </a:moveTo>
                <a:lnTo>
                  <a:pt x="46" y="856"/>
                </a:lnTo>
                <a:lnTo>
                  <a:pt x="38" y="857"/>
                </a:lnTo>
                <a:lnTo>
                  <a:pt x="31" y="860"/>
                </a:lnTo>
                <a:lnTo>
                  <a:pt x="28" y="863"/>
                </a:lnTo>
                <a:lnTo>
                  <a:pt x="27" y="867"/>
                </a:lnTo>
                <a:lnTo>
                  <a:pt x="25" y="871"/>
                </a:lnTo>
                <a:lnTo>
                  <a:pt x="24" y="877"/>
                </a:lnTo>
                <a:lnTo>
                  <a:pt x="24" y="877"/>
                </a:lnTo>
                <a:lnTo>
                  <a:pt x="25" y="887"/>
                </a:lnTo>
                <a:lnTo>
                  <a:pt x="29" y="895"/>
                </a:lnTo>
                <a:lnTo>
                  <a:pt x="35" y="892"/>
                </a:lnTo>
                <a:lnTo>
                  <a:pt x="35" y="892"/>
                </a:lnTo>
                <a:lnTo>
                  <a:pt x="32" y="887"/>
                </a:lnTo>
                <a:lnTo>
                  <a:pt x="31" y="878"/>
                </a:lnTo>
                <a:lnTo>
                  <a:pt x="31" y="878"/>
                </a:lnTo>
                <a:lnTo>
                  <a:pt x="32" y="873"/>
                </a:lnTo>
                <a:lnTo>
                  <a:pt x="36" y="869"/>
                </a:lnTo>
                <a:lnTo>
                  <a:pt x="41" y="867"/>
                </a:lnTo>
                <a:lnTo>
                  <a:pt x="43" y="866"/>
                </a:lnTo>
                <a:lnTo>
                  <a:pt x="45" y="866"/>
                </a:lnTo>
                <a:lnTo>
                  <a:pt x="45" y="866"/>
                </a:lnTo>
                <a:lnTo>
                  <a:pt x="46" y="880"/>
                </a:lnTo>
                <a:lnTo>
                  <a:pt x="48" y="885"/>
                </a:lnTo>
                <a:lnTo>
                  <a:pt x="50" y="891"/>
                </a:lnTo>
                <a:lnTo>
                  <a:pt x="53" y="894"/>
                </a:lnTo>
                <a:lnTo>
                  <a:pt x="56" y="897"/>
                </a:lnTo>
                <a:lnTo>
                  <a:pt x="60" y="898"/>
                </a:lnTo>
                <a:lnTo>
                  <a:pt x="66" y="899"/>
                </a:lnTo>
                <a:lnTo>
                  <a:pt x="66" y="899"/>
                </a:lnTo>
                <a:lnTo>
                  <a:pt x="72" y="898"/>
                </a:lnTo>
                <a:lnTo>
                  <a:pt x="76" y="895"/>
                </a:lnTo>
                <a:lnTo>
                  <a:pt x="80" y="890"/>
                </a:lnTo>
                <a:lnTo>
                  <a:pt x="81" y="883"/>
                </a:lnTo>
                <a:lnTo>
                  <a:pt x="81" y="883"/>
                </a:lnTo>
                <a:lnTo>
                  <a:pt x="80" y="877"/>
                </a:lnTo>
                <a:lnTo>
                  <a:pt x="79" y="873"/>
                </a:lnTo>
                <a:lnTo>
                  <a:pt x="76" y="869"/>
                </a:lnTo>
                <a:lnTo>
                  <a:pt x="73" y="866"/>
                </a:lnTo>
                <a:lnTo>
                  <a:pt x="73" y="866"/>
                </a:lnTo>
                <a:lnTo>
                  <a:pt x="80" y="864"/>
                </a:lnTo>
                <a:lnTo>
                  <a:pt x="80" y="856"/>
                </a:lnTo>
                <a:lnTo>
                  <a:pt x="80" y="856"/>
                </a:lnTo>
                <a:lnTo>
                  <a:pt x="67" y="856"/>
                </a:lnTo>
                <a:lnTo>
                  <a:pt x="46" y="856"/>
                </a:lnTo>
                <a:close/>
                <a:moveTo>
                  <a:pt x="62" y="866"/>
                </a:moveTo>
                <a:lnTo>
                  <a:pt x="62" y="866"/>
                </a:lnTo>
                <a:lnTo>
                  <a:pt x="65" y="867"/>
                </a:lnTo>
                <a:lnTo>
                  <a:pt x="65" y="867"/>
                </a:lnTo>
                <a:lnTo>
                  <a:pt x="67" y="869"/>
                </a:lnTo>
                <a:lnTo>
                  <a:pt x="72" y="871"/>
                </a:lnTo>
                <a:lnTo>
                  <a:pt x="73" y="876"/>
                </a:lnTo>
                <a:lnTo>
                  <a:pt x="74" y="880"/>
                </a:lnTo>
                <a:lnTo>
                  <a:pt x="74" y="880"/>
                </a:lnTo>
                <a:lnTo>
                  <a:pt x="73" y="884"/>
                </a:lnTo>
                <a:lnTo>
                  <a:pt x="72" y="887"/>
                </a:lnTo>
                <a:lnTo>
                  <a:pt x="69" y="888"/>
                </a:lnTo>
                <a:lnTo>
                  <a:pt x="65" y="890"/>
                </a:lnTo>
                <a:lnTo>
                  <a:pt x="65" y="890"/>
                </a:lnTo>
                <a:lnTo>
                  <a:pt x="60" y="888"/>
                </a:lnTo>
                <a:lnTo>
                  <a:pt x="57" y="887"/>
                </a:lnTo>
                <a:lnTo>
                  <a:pt x="56" y="885"/>
                </a:lnTo>
                <a:lnTo>
                  <a:pt x="55" y="881"/>
                </a:lnTo>
                <a:lnTo>
                  <a:pt x="52" y="874"/>
                </a:lnTo>
                <a:lnTo>
                  <a:pt x="52" y="866"/>
                </a:lnTo>
                <a:lnTo>
                  <a:pt x="62" y="866"/>
                </a:lnTo>
                <a:close/>
                <a:moveTo>
                  <a:pt x="15" y="839"/>
                </a:moveTo>
                <a:lnTo>
                  <a:pt x="25" y="839"/>
                </a:lnTo>
                <a:lnTo>
                  <a:pt x="25" y="847"/>
                </a:lnTo>
                <a:lnTo>
                  <a:pt x="34" y="847"/>
                </a:lnTo>
                <a:lnTo>
                  <a:pt x="34" y="839"/>
                </a:lnTo>
                <a:lnTo>
                  <a:pt x="63" y="839"/>
                </a:lnTo>
                <a:lnTo>
                  <a:pt x="63" y="839"/>
                </a:lnTo>
                <a:lnTo>
                  <a:pt x="72" y="838"/>
                </a:lnTo>
                <a:lnTo>
                  <a:pt x="77" y="835"/>
                </a:lnTo>
                <a:lnTo>
                  <a:pt x="77" y="835"/>
                </a:lnTo>
                <a:lnTo>
                  <a:pt x="80" y="831"/>
                </a:lnTo>
                <a:lnTo>
                  <a:pt x="81" y="824"/>
                </a:lnTo>
                <a:lnTo>
                  <a:pt x="81" y="824"/>
                </a:lnTo>
                <a:lnTo>
                  <a:pt x="80" y="819"/>
                </a:lnTo>
                <a:lnTo>
                  <a:pt x="80" y="815"/>
                </a:lnTo>
                <a:lnTo>
                  <a:pt x="72" y="815"/>
                </a:lnTo>
                <a:lnTo>
                  <a:pt x="72" y="815"/>
                </a:lnTo>
                <a:lnTo>
                  <a:pt x="73" y="821"/>
                </a:lnTo>
                <a:lnTo>
                  <a:pt x="73" y="821"/>
                </a:lnTo>
                <a:lnTo>
                  <a:pt x="72" y="825"/>
                </a:lnTo>
                <a:lnTo>
                  <a:pt x="70" y="826"/>
                </a:lnTo>
                <a:lnTo>
                  <a:pt x="67" y="828"/>
                </a:lnTo>
                <a:lnTo>
                  <a:pt x="62" y="829"/>
                </a:lnTo>
                <a:lnTo>
                  <a:pt x="34" y="829"/>
                </a:lnTo>
                <a:lnTo>
                  <a:pt x="34" y="815"/>
                </a:lnTo>
                <a:lnTo>
                  <a:pt x="25" y="815"/>
                </a:lnTo>
                <a:lnTo>
                  <a:pt x="25" y="829"/>
                </a:lnTo>
                <a:lnTo>
                  <a:pt x="12" y="829"/>
                </a:lnTo>
                <a:lnTo>
                  <a:pt x="15" y="839"/>
                </a:lnTo>
                <a:close/>
                <a:moveTo>
                  <a:pt x="80" y="794"/>
                </a:moveTo>
                <a:lnTo>
                  <a:pt x="25" y="794"/>
                </a:lnTo>
                <a:lnTo>
                  <a:pt x="25" y="804"/>
                </a:lnTo>
                <a:lnTo>
                  <a:pt x="80" y="804"/>
                </a:lnTo>
                <a:lnTo>
                  <a:pt x="80" y="794"/>
                </a:lnTo>
                <a:close/>
                <a:moveTo>
                  <a:pt x="15" y="798"/>
                </a:moveTo>
                <a:lnTo>
                  <a:pt x="15" y="798"/>
                </a:lnTo>
                <a:lnTo>
                  <a:pt x="15" y="795"/>
                </a:lnTo>
                <a:lnTo>
                  <a:pt x="14" y="794"/>
                </a:lnTo>
                <a:lnTo>
                  <a:pt x="11" y="793"/>
                </a:lnTo>
                <a:lnTo>
                  <a:pt x="8" y="793"/>
                </a:lnTo>
                <a:lnTo>
                  <a:pt x="8" y="793"/>
                </a:lnTo>
                <a:lnTo>
                  <a:pt x="7" y="793"/>
                </a:lnTo>
                <a:lnTo>
                  <a:pt x="4" y="794"/>
                </a:lnTo>
                <a:lnTo>
                  <a:pt x="3" y="795"/>
                </a:lnTo>
                <a:lnTo>
                  <a:pt x="3" y="798"/>
                </a:lnTo>
                <a:lnTo>
                  <a:pt x="3" y="798"/>
                </a:lnTo>
                <a:lnTo>
                  <a:pt x="3" y="801"/>
                </a:lnTo>
                <a:lnTo>
                  <a:pt x="4" y="802"/>
                </a:lnTo>
                <a:lnTo>
                  <a:pt x="7" y="804"/>
                </a:lnTo>
                <a:lnTo>
                  <a:pt x="8" y="805"/>
                </a:lnTo>
                <a:lnTo>
                  <a:pt x="8" y="805"/>
                </a:lnTo>
                <a:lnTo>
                  <a:pt x="11" y="804"/>
                </a:lnTo>
                <a:lnTo>
                  <a:pt x="14" y="802"/>
                </a:lnTo>
                <a:lnTo>
                  <a:pt x="15" y="801"/>
                </a:lnTo>
                <a:lnTo>
                  <a:pt x="15" y="798"/>
                </a:lnTo>
                <a:lnTo>
                  <a:pt x="15" y="798"/>
                </a:lnTo>
                <a:close/>
                <a:moveTo>
                  <a:pt x="25" y="784"/>
                </a:moveTo>
                <a:lnTo>
                  <a:pt x="80" y="763"/>
                </a:lnTo>
                <a:lnTo>
                  <a:pt x="80" y="753"/>
                </a:lnTo>
                <a:lnTo>
                  <a:pt x="25" y="732"/>
                </a:lnTo>
                <a:lnTo>
                  <a:pt x="25" y="742"/>
                </a:lnTo>
                <a:lnTo>
                  <a:pt x="56" y="753"/>
                </a:lnTo>
                <a:lnTo>
                  <a:pt x="56" y="753"/>
                </a:lnTo>
                <a:lnTo>
                  <a:pt x="70" y="757"/>
                </a:lnTo>
                <a:lnTo>
                  <a:pt x="70" y="759"/>
                </a:lnTo>
                <a:lnTo>
                  <a:pt x="70" y="759"/>
                </a:lnTo>
                <a:lnTo>
                  <a:pt x="56" y="763"/>
                </a:lnTo>
                <a:lnTo>
                  <a:pt x="25" y="773"/>
                </a:lnTo>
                <a:lnTo>
                  <a:pt x="25" y="784"/>
                </a:lnTo>
                <a:close/>
                <a:moveTo>
                  <a:pt x="55" y="679"/>
                </a:moveTo>
                <a:lnTo>
                  <a:pt x="55" y="679"/>
                </a:lnTo>
                <a:lnTo>
                  <a:pt x="49" y="679"/>
                </a:lnTo>
                <a:lnTo>
                  <a:pt x="49" y="679"/>
                </a:lnTo>
                <a:lnTo>
                  <a:pt x="42" y="680"/>
                </a:lnTo>
                <a:lnTo>
                  <a:pt x="34" y="683"/>
                </a:lnTo>
                <a:lnTo>
                  <a:pt x="29" y="686"/>
                </a:lnTo>
                <a:lnTo>
                  <a:pt x="27" y="690"/>
                </a:lnTo>
                <a:lnTo>
                  <a:pt x="25" y="696"/>
                </a:lnTo>
                <a:lnTo>
                  <a:pt x="24" y="701"/>
                </a:lnTo>
                <a:lnTo>
                  <a:pt x="24" y="701"/>
                </a:lnTo>
                <a:lnTo>
                  <a:pt x="25" y="707"/>
                </a:lnTo>
                <a:lnTo>
                  <a:pt x="27" y="712"/>
                </a:lnTo>
                <a:lnTo>
                  <a:pt x="29" y="717"/>
                </a:lnTo>
                <a:lnTo>
                  <a:pt x="32" y="719"/>
                </a:lnTo>
                <a:lnTo>
                  <a:pt x="36" y="722"/>
                </a:lnTo>
                <a:lnTo>
                  <a:pt x="42" y="725"/>
                </a:lnTo>
                <a:lnTo>
                  <a:pt x="48" y="727"/>
                </a:lnTo>
                <a:lnTo>
                  <a:pt x="53" y="727"/>
                </a:lnTo>
                <a:lnTo>
                  <a:pt x="53" y="727"/>
                </a:lnTo>
                <a:lnTo>
                  <a:pt x="59" y="727"/>
                </a:lnTo>
                <a:lnTo>
                  <a:pt x="65" y="725"/>
                </a:lnTo>
                <a:lnTo>
                  <a:pt x="69" y="722"/>
                </a:lnTo>
                <a:lnTo>
                  <a:pt x="73" y="719"/>
                </a:lnTo>
                <a:lnTo>
                  <a:pt x="77" y="715"/>
                </a:lnTo>
                <a:lnTo>
                  <a:pt x="79" y="711"/>
                </a:lnTo>
                <a:lnTo>
                  <a:pt x="80" y="705"/>
                </a:lnTo>
                <a:lnTo>
                  <a:pt x="81" y="700"/>
                </a:lnTo>
                <a:lnTo>
                  <a:pt x="81" y="700"/>
                </a:lnTo>
                <a:lnTo>
                  <a:pt x="80" y="689"/>
                </a:lnTo>
                <a:lnTo>
                  <a:pt x="77" y="682"/>
                </a:lnTo>
                <a:lnTo>
                  <a:pt x="70" y="684"/>
                </a:lnTo>
                <a:lnTo>
                  <a:pt x="70" y="684"/>
                </a:lnTo>
                <a:lnTo>
                  <a:pt x="73" y="690"/>
                </a:lnTo>
                <a:lnTo>
                  <a:pt x="73" y="698"/>
                </a:lnTo>
                <a:lnTo>
                  <a:pt x="73" y="698"/>
                </a:lnTo>
                <a:lnTo>
                  <a:pt x="72" y="705"/>
                </a:lnTo>
                <a:lnTo>
                  <a:pt x="69" y="711"/>
                </a:lnTo>
                <a:lnTo>
                  <a:pt x="63" y="715"/>
                </a:lnTo>
                <a:lnTo>
                  <a:pt x="55" y="717"/>
                </a:lnTo>
                <a:lnTo>
                  <a:pt x="55" y="679"/>
                </a:lnTo>
                <a:close/>
                <a:moveTo>
                  <a:pt x="48" y="717"/>
                </a:moveTo>
                <a:lnTo>
                  <a:pt x="48" y="717"/>
                </a:lnTo>
                <a:lnTo>
                  <a:pt x="42" y="715"/>
                </a:lnTo>
                <a:lnTo>
                  <a:pt x="36" y="712"/>
                </a:lnTo>
                <a:lnTo>
                  <a:pt x="32" y="708"/>
                </a:lnTo>
                <a:lnTo>
                  <a:pt x="32" y="705"/>
                </a:lnTo>
                <a:lnTo>
                  <a:pt x="31" y="703"/>
                </a:lnTo>
                <a:lnTo>
                  <a:pt x="31" y="703"/>
                </a:lnTo>
                <a:lnTo>
                  <a:pt x="32" y="698"/>
                </a:lnTo>
                <a:lnTo>
                  <a:pt x="32" y="696"/>
                </a:lnTo>
                <a:lnTo>
                  <a:pt x="36" y="691"/>
                </a:lnTo>
                <a:lnTo>
                  <a:pt x="42" y="689"/>
                </a:lnTo>
                <a:lnTo>
                  <a:pt x="48" y="689"/>
                </a:lnTo>
                <a:lnTo>
                  <a:pt x="48" y="717"/>
                </a:lnTo>
                <a:close/>
                <a:moveTo>
                  <a:pt x="77" y="646"/>
                </a:moveTo>
                <a:lnTo>
                  <a:pt x="77" y="646"/>
                </a:lnTo>
                <a:lnTo>
                  <a:pt x="80" y="639"/>
                </a:lnTo>
                <a:lnTo>
                  <a:pt x="81" y="631"/>
                </a:lnTo>
                <a:lnTo>
                  <a:pt x="81" y="631"/>
                </a:lnTo>
                <a:lnTo>
                  <a:pt x="80" y="622"/>
                </a:lnTo>
                <a:lnTo>
                  <a:pt x="77" y="617"/>
                </a:lnTo>
                <a:lnTo>
                  <a:pt x="72" y="613"/>
                </a:lnTo>
                <a:lnTo>
                  <a:pt x="65" y="611"/>
                </a:lnTo>
                <a:lnTo>
                  <a:pt x="65" y="611"/>
                </a:lnTo>
                <a:lnTo>
                  <a:pt x="59" y="611"/>
                </a:lnTo>
                <a:lnTo>
                  <a:pt x="55" y="614"/>
                </a:lnTo>
                <a:lnTo>
                  <a:pt x="50" y="620"/>
                </a:lnTo>
                <a:lnTo>
                  <a:pt x="48" y="625"/>
                </a:lnTo>
                <a:lnTo>
                  <a:pt x="48" y="625"/>
                </a:lnTo>
                <a:lnTo>
                  <a:pt x="45" y="632"/>
                </a:lnTo>
                <a:lnTo>
                  <a:pt x="42" y="635"/>
                </a:lnTo>
                <a:lnTo>
                  <a:pt x="39" y="635"/>
                </a:lnTo>
                <a:lnTo>
                  <a:pt x="39" y="635"/>
                </a:lnTo>
                <a:lnTo>
                  <a:pt x="36" y="635"/>
                </a:lnTo>
                <a:lnTo>
                  <a:pt x="34" y="634"/>
                </a:lnTo>
                <a:lnTo>
                  <a:pt x="32" y="631"/>
                </a:lnTo>
                <a:lnTo>
                  <a:pt x="31" y="627"/>
                </a:lnTo>
                <a:lnTo>
                  <a:pt x="31" y="627"/>
                </a:lnTo>
                <a:lnTo>
                  <a:pt x="32" y="620"/>
                </a:lnTo>
                <a:lnTo>
                  <a:pt x="35" y="615"/>
                </a:lnTo>
                <a:lnTo>
                  <a:pt x="28" y="613"/>
                </a:lnTo>
                <a:lnTo>
                  <a:pt x="28" y="613"/>
                </a:lnTo>
                <a:lnTo>
                  <a:pt x="25" y="618"/>
                </a:lnTo>
                <a:lnTo>
                  <a:pt x="24" y="627"/>
                </a:lnTo>
                <a:lnTo>
                  <a:pt x="24" y="627"/>
                </a:lnTo>
                <a:lnTo>
                  <a:pt x="25" y="634"/>
                </a:lnTo>
                <a:lnTo>
                  <a:pt x="29" y="639"/>
                </a:lnTo>
                <a:lnTo>
                  <a:pt x="34" y="644"/>
                </a:lnTo>
                <a:lnTo>
                  <a:pt x="41" y="645"/>
                </a:lnTo>
                <a:lnTo>
                  <a:pt x="41" y="645"/>
                </a:lnTo>
                <a:lnTo>
                  <a:pt x="45" y="644"/>
                </a:lnTo>
                <a:lnTo>
                  <a:pt x="49" y="642"/>
                </a:lnTo>
                <a:lnTo>
                  <a:pt x="52" y="637"/>
                </a:lnTo>
                <a:lnTo>
                  <a:pt x="56" y="631"/>
                </a:lnTo>
                <a:lnTo>
                  <a:pt x="56" y="631"/>
                </a:lnTo>
                <a:lnTo>
                  <a:pt x="57" y="625"/>
                </a:lnTo>
                <a:lnTo>
                  <a:pt x="60" y="622"/>
                </a:lnTo>
                <a:lnTo>
                  <a:pt x="62" y="621"/>
                </a:lnTo>
                <a:lnTo>
                  <a:pt x="66" y="621"/>
                </a:lnTo>
                <a:lnTo>
                  <a:pt x="66" y="621"/>
                </a:lnTo>
                <a:lnTo>
                  <a:pt x="69" y="621"/>
                </a:lnTo>
                <a:lnTo>
                  <a:pt x="72" y="622"/>
                </a:lnTo>
                <a:lnTo>
                  <a:pt x="73" y="627"/>
                </a:lnTo>
                <a:lnTo>
                  <a:pt x="73" y="631"/>
                </a:lnTo>
                <a:lnTo>
                  <a:pt x="73" y="631"/>
                </a:lnTo>
                <a:lnTo>
                  <a:pt x="73" y="638"/>
                </a:lnTo>
                <a:lnTo>
                  <a:pt x="70" y="644"/>
                </a:lnTo>
                <a:lnTo>
                  <a:pt x="77" y="646"/>
                </a:lnTo>
                <a:close/>
                <a:moveTo>
                  <a:pt x="70" y="561"/>
                </a:moveTo>
                <a:lnTo>
                  <a:pt x="70" y="561"/>
                </a:lnTo>
                <a:lnTo>
                  <a:pt x="72" y="566"/>
                </a:lnTo>
                <a:lnTo>
                  <a:pt x="73" y="573"/>
                </a:lnTo>
                <a:lnTo>
                  <a:pt x="73" y="573"/>
                </a:lnTo>
                <a:lnTo>
                  <a:pt x="72" y="580"/>
                </a:lnTo>
                <a:lnTo>
                  <a:pt x="67" y="587"/>
                </a:lnTo>
                <a:lnTo>
                  <a:pt x="62" y="590"/>
                </a:lnTo>
                <a:lnTo>
                  <a:pt x="53" y="592"/>
                </a:lnTo>
                <a:lnTo>
                  <a:pt x="53" y="592"/>
                </a:lnTo>
                <a:lnTo>
                  <a:pt x="45" y="592"/>
                </a:lnTo>
                <a:lnTo>
                  <a:pt x="38" y="587"/>
                </a:lnTo>
                <a:lnTo>
                  <a:pt x="35" y="584"/>
                </a:lnTo>
                <a:lnTo>
                  <a:pt x="34" y="582"/>
                </a:lnTo>
                <a:lnTo>
                  <a:pt x="32" y="577"/>
                </a:lnTo>
                <a:lnTo>
                  <a:pt x="32" y="573"/>
                </a:lnTo>
                <a:lnTo>
                  <a:pt x="32" y="573"/>
                </a:lnTo>
                <a:lnTo>
                  <a:pt x="32" y="566"/>
                </a:lnTo>
                <a:lnTo>
                  <a:pt x="35" y="562"/>
                </a:lnTo>
                <a:lnTo>
                  <a:pt x="27" y="559"/>
                </a:lnTo>
                <a:lnTo>
                  <a:pt x="27" y="559"/>
                </a:lnTo>
                <a:lnTo>
                  <a:pt x="25" y="565"/>
                </a:lnTo>
                <a:lnTo>
                  <a:pt x="24" y="573"/>
                </a:lnTo>
                <a:lnTo>
                  <a:pt x="24" y="573"/>
                </a:lnTo>
                <a:lnTo>
                  <a:pt x="25" y="579"/>
                </a:lnTo>
                <a:lnTo>
                  <a:pt x="27" y="584"/>
                </a:lnTo>
                <a:lnTo>
                  <a:pt x="29" y="590"/>
                </a:lnTo>
                <a:lnTo>
                  <a:pt x="32" y="594"/>
                </a:lnTo>
                <a:lnTo>
                  <a:pt x="36" y="597"/>
                </a:lnTo>
                <a:lnTo>
                  <a:pt x="42" y="600"/>
                </a:lnTo>
                <a:lnTo>
                  <a:pt x="48" y="601"/>
                </a:lnTo>
                <a:lnTo>
                  <a:pt x="53" y="603"/>
                </a:lnTo>
                <a:lnTo>
                  <a:pt x="53" y="603"/>
                </a:lnTo>
                <a:lnTo>
                  <a:pt x="59" y="601"/>
                </a:lnTo>
                <a:lnTo>
                  <a:pt x="65" y="600"/>
                </a:lnTo>
                <a:lnTo>
                  <a:pt x="69" y="599"/>
                </a:lnTo>
                <a:lnTo>
                  <a:pt x="73" y="594"/>
                </a:lnTo>
                <a:lnTo>
                  <a:pt x="77" y="592"/>
                </a:lnTo>
                <a:lnTo>
                  <a:pt x="79" y="586"/>
                </a:lnTo>
                <a:lnTo>
                  <a:pt x="80" y="580"/>
                </a:lnTo>
                <a:lnTo>
                  <a:pt x="81" y="575"/>
                </a:lnTo>
                <a:lnTo>
                  <a:pt x="81" y="575"/>
                </a:lnTo>
                <a:lnTo>
                  <a:pt x="80" y="565"/>
                </a:lnTo>
                <a:lnTo>
                  <a:pt x="79" y="559"/>
                </a:lnTo>
                <a:lnTo>
                  <a:pt x="70" y="561"/>
                </a:lnTo>
                <a:close/>
                <a:moveTo>
                  <a:pt x="81" y="525"/>
                </a:moveTo>
                <a:lnTo>
                  <a:pt x="81" y="525"/>
                </a:lnTo>
                <a:lnTo>
                  <a:pt x="80" y="521"/>
                </a:lnTo>
                <a:lnTo>
                  <a:pt x="80" y="516"/>
                </a:lnTo>
                <a:lnTo>
                  <a:pt x="77" y="511"/>
                </a:lnTo>
                <a:lnTo>
                  <a:pt x="74" y="507"/>
                </a:lnTo>
                <a:lnTo>
                  <a:pt x="70" y="504"/>
                </a:lnTo>
                <a:lnTo>
                  <a:pt x="65" y="502"/>
                </a:lnTo>
                <a:lnTo>
                  <a:pt x="59" y="499"/>
                </a:lnTo>
                <a:lnTo>
                  <a:pt x="52" y="499"/>
                </a:lnTo>
                <a:lnTo>
                  <a:pt x="52" y="499"/>
                </a:lnTo>
                <a:lnTo>
                  <a:pt x="46" y="499"/>
                </a:lnTo>
                <a:lnTo>
                  <a:pt x="41" y="500"/>
                </a:lnTo>
                <a:lnTo>
                  <a:pt x="36" y="503"/>
                </a:lnTo>
                <a:lnTo>
                  <a:pt x="32" y="506"/>
                </a:lnTo>
                <a:lnTo>
                  <a:pt x="28" y="510"/>
                </a:lnTo>
                <a:lnTo>
                  <a:pt x="27" y="514"/>
                </a:lnTo>
                <a:lnTo>
                  <a:pt x="25" y="520"/>
                </a:lnTo>
                <a:lnTo>
                  <a:pt x="24" y="525"/>
                </a:lnTo>
                <a:lnTo>
                  <a:pt x="24" y="525"/>
                </a:lnTo>
                <a:lnTo>
                  <a:pt x="25" y="530"/>
                </a:lnTo>
                <a:lnTo>
                  <a:pt x="27" y="535"/>
                </a:lnTo>
                <a:lnTo>
                  <a:pt x="28" y="539"/>
                </a:lnTo>
                <a:lnTo>
                  <a:pt x="32" y="544"/>
                </a:lnTo>
                <a:lnTo>
                  <a:pt x="36" y="547"/>
                </a:lnTo>
                <a:lnTo>
                  <a:pt x="41" y="549"/>
                </a:lnTo>
                <a:lnTo>
                  <a:pt x="46" y="551"/>
                </a:lnTo>
                <a:lnTo>
                  <a:pt x="53" y="552"/>
                </a:lnTo>
                <a:lnTo>
                  <a:pt x="53" y="552"/>
                </a:lnTo>
                <a:lnTo>
                  <a:pt x="59" y="551"/>
                </a:lnTo>
                <a:lnTo>
                  <a:pt x="65" y="549"/>
                </a:lnTo>
                <a:lnTo>
                  <a:pt x="70" y="548"/>
                </a:lnTo>
                <a:lnTo>
                  <a:pt x="73" y="544"/>
                </a:lnTo>
                <a:lnTo>
                  <a:pt x="77" y="541"/>
                </a:lnTo>
                <a:lnTo>
                  <a:pt x="79" y="535"/>
                </a:lnTo>
                <a:lnTo>
                  <a:pt x="80" y="531"/>
                </a:lnTo>
                <a:lnTo>
                  <a:pt x="81" y="525"/>
                </a:lnTo>
                <a:lnTo>
                  <a:pt x="81" y="525"/>
                </a:lnTo>
                <a:close/>
                <a:moveTo>
                  <a:pt x="73" y="525"/>
                </a:moveTo>
                <a:lnTo>
                  <a:pt x="73" y="525"/>
                </a:lnTo>
                <a:lnTo>
                  <a:pt x="72" y="532"/>
                </a:lnTo>
                <a:lnTo>
                  <a:pt x="67" y="537"/>
                </a:lnTo>
                <a:lnTo>
                  <a:pt x="62" y="541"/>
                </a:lnTo>
                <a:lnTo>
                  <a:pt x="53" y="542"/>
                </a:lnTo>
                <a:lnTo>
                  <a:pt x="53" y="542"/>
                </a:lnTo>
                <a:lnTo>
                  <a:pt x="45" y="541"/>
                </a:lnTo>
                <a:lnTo>
                  <a:pt x="38" y="538"/>
                </a:lnTo>
                <a:lnTo>
                  <a:pt x="35" y="535"/>
                </a:lnTo>
                <a:lnTo>
                  <a:pt x="34" y="532"/>
                </a:lnTo>
                <a:lnTo>
                  <a:pt x="32" y="530"/>
                </a:lnTo>
                <a:lnTo>
                  <a:pt x="32" y="525"/>
                </a:lnTo>
                <a:lnTo>
                  <a:pt x="32" y="525"/>
                </a:lnTo>
                <a:lnTo>
                  <a:pt x="32" y="521"/>
                </a:lnTo>
                <a:lnTo>
                  <a:pt x="34" y="517"/>
                </a:lnTo>
                <a:lnTo>
                  <a:pt x="36" y="514"/>
                </a:lnTo>
                <a:lnTo>
                  <a:pt x="39" y="513"/>
                </a:lnTo>
                <a:lnTo>
                  <a:pt x="45" y="510"/>
                </a:lnTo>
                <a:lnTo>
                  <a:pt x="52" y="509"/>
                </a:lnTo>
                <a:lnTo>
                  <a:pt x="52" y="509"/>
                </a:lnTo>
                <a:lnTo>
                  <a:pt x="60" y="510"/>
                </a:lnTo>
                <a:lnTo>
                  <a:pt x="67" y="514"/>
                </a:lnTo>
                <a:lnTo>
                  <a:pt x="72" y="518"/>
                </a:lnTo>
                <a:lnTo>
                  <a:pt x="73" y="525"/>
                </a:lnTo>
                <a:lnTo>
                  <a:pt x="73" y="525"/>
                </a:lnTo>
                <a:close/>
                <a:moveTo>
                  <a:pt x="80" y="486"/>
                </a:moveTo>
                <a:lnTo>
                  <a:pt x="80" y="476"/>
                </a:lnTo>
                <a:lnTo>
                  <a:pt x="50" y="476"/>
                </a:lnTo>
                <a:lnTo>
                  <a:pt x="50" y="476"/>
                </a:lnTo>
                <a:lnTo>
                  <a:pt x="46" y="476"/>
                </a:lnTo>
                <a:lnTo>
                  <a:pt x="46" y="476"/>
                </a:lnTo>
                <a:lnTo>
                  <a:pt x="41" y="475"/>
                </a:lnTo>
                <a:lnTo>
                  <a:pt x="36" y="471"/>
                </a:lnTo>
                <a:lnTo>
                  <a:pt x="35" y="468"/>
                </a:lnTo>
                <a:lnTo>
                  <a:pt x="34" y="462"/>
                </a:lnTo>
                <a:lnTo>
                  <a:pt x="34" y="462"/>
                </a:lnTo>
                <a:lnTo>
                  <a:pt x="34" y="459"/>
                </a:lnTo>
                <a:lnTo>
                  <a:pt x="25" y="459"/>
                </a:lnTo>
                <a:lnTo>
                  <a:pt x="25" y="459"/>
                </a:lnTo>
                <a:lnTo>
                  <a:pt x="24" y="462"/>
                </a:lnTo>
                <a:lnTo>
                  <a:pt x="24" y="462"/>
                </a:lnTo>
                <a:lnTo>
                  <a:pt x="25" y="466"/>
                </a:lnTo>
                <a:lnTo>
                  <a:pt x="28" y="471"/>
                </a:lnTo>
                <a:lnTo>
                  <a:pt x="31" y="475"/>
                </a:lnTo>
                <a:lnTo>
                  <a:pt x="36" y="478"/>
                </a:lnTo>
                <a:lnTo>
                  <a:pt x="36" y="478"/>
                </a:lnTo>
                <a:lnTo>
                  <a:pt x="25" y="478"/>
                </a:lnTo>
                <a:lnTo>
                  <a:pt x="25" y="486"/>
                </a:lnTo>
                <a:lnTo>
                  <a:pt x="25" y="486"/>
                </a:lnTo>
                <a:lnTo>
                  <a:pt x="42" y="486"/>
                </a:lnTo>
                <a:lnTo>
                  <a:pt x="80" y="486"/>
                </a:lnTo>
                <a:close/>
                <a:moveTo>
                  <a:pt x="55" y="406"/>
                </a:moveTo>
                <a:lnTo>
                  <a:pt x="55" y="406"/>
                </a:lnTo>
                <a:lnTo>
                  <a:pt x="49" y="404"/>
                </a:lnTo>
                <a:lnTo>
                  <a:pt x="49" y="404"/>
                </a:lnTo>
                <a:lnTo>
                  <a:pt x="42" y="406"/>
                </a:lnTo>
                <a:lnTo>
                  <a:pt x="34" y="410"/>
                </a:lnTo>
                <a:lnTo>
                  <a:pt x="29" y="413"/>
                </a:lnTo>
                <a:lnTo>
                  <a:pt x="27" y="417"/>
                </a:lnTo>
                <a:lnTo>
                  <a:pt x="25" y="421"/>
                </a:lnTo>
                <a:lnTo>
                  <a:pt x="24" y="427"/>
                </a:lnTo>
                <a:lnTo>
                  <a:pt x="24" y="427"/>
                </a:lnTo>
                <a:lnTo>
                  <a:pt x="25" y="433"/>
                </a:lnTo>
                <a:lnTo>
                  <a:pt x="27" y="438"/>
                </a:lnTo>
                <a:lnTo>
                  <a:pt x="29" y="442"/>
                </a:lnTo>
                <a:lnTo>
                  <a:pt x="32" y="447"/>
                </a:lnTo>
                <a:lnTo>
                  <a:pt x="36" y="449"/>
                </a:lnTo>
                <a:lnTo>
                  <a:pt x="42" y="451"/>
                </a:lnTo>
                <a:lnTo>
                  <a:pt x="48" y="452"/>
                </a:lnTo>
                <a:lnTo>
                  <a:pt x="53" y="454"/>
                </a:lnTo>
                <a:lnTo>
                  <a:pt x="53" y="454"/>
                </a:lnTo>
                <a:lnTo>
                  <a:pt x="59" y="452"/>
                </a:lnTo>
                <a:lnTo>
                  <a:pt x="65" y="451"/>
                </a:lnTo>
                <a:lnTo>
                  <a:pt x="69" y="449"/>
                </a:lnTo>
                <a:lnTo>
                  <a:pt x="73" y="447"/>
                </a:lnTo>
                <a:lnTo>
                  <a:pt x="77" y="442"/>
                </a:lnTo>
                <a:lnTo>
                  <a:pt x="79" y="438"/>
                </a:lnTo>
                <a:lnTo>
                  <a:pt x="80" y="433"/>
                </a:lnTo>
                <a:lnTo>
                  <a:pt x="81" y="427"/>
                </a:lnTo>
                <a:lnTo>
                  <a:pt x="81" y="427"/>
                </a:lnTo>
                <a:lnTo>
                  <a:pt x="80" y="416"/>
                </a:lnTo>
                <a:lnTo>
                  <a:pt x="77" y="409"/>
                </a:lnTo>
                <a:lnTo>
                  <a:pt x="70" y="410"/>
                </a:lnTo>
                <a:lnTo>
                  <a:pt x="70" y="410"/>
                </a:lnTo>
                <a:lnTo>
                  <a:pt x="73" y="416"/>
                </a:lnTo>
                <a:lnTo>
                  <a:pt x="73" y="426"/>
                </a:lnTo>
                <a:lnTo>
                  <a:pt x="73" y="426"/>
                </a:lnTo>
                <a:lnTo>
                  <a:pt x="72" y="433"/>
                </a:lnTo>
                <a:lnTo>
                  <a:pt x="69" y="438"/>
                </a:lnTo>
                <a:lnTo>
                  <a:pt x="63" y="442"/>
                </a:lnTo>
                <a:lnTo>
                  <a:pt x="55" y="444"/>
                </a:lnTo>
                <a:lnTo>
                  <a:pt x="55" y="406"/>
                </a:lnTo>
                <a:close/>
                <a:moveTo>
                  <a:pt x="48" y="444"/>
                </a:moveTo>
                <a:lnTo>
                  <a:pt x="48" y="444"/>
                </a:lnTo>
                <a:lnTo>
                  <a:pt x="42" y="442"/>
                </a:lnTo>
                <a:lnTo>
                  <a:pt x="36" y="440"/>
                </a:lnTo>
                <a:lnTo>
                  <a:pt x="32" y="435"/>
                </a:lnTo>
                <a:lnTo>
                  <a:pt x="32" y="431"/>
                </a:lnTo>
                <a:lnTo>
                  <a:pt x="31" y="428"/>
                </a:lnTo>
                <a:lnTo>
                  <a:pt x="31" y="428"/>
                </a:lnTo>
                <a:lnTo>
                  <a:pt x="32" y="424"/>
                </a:lnTo>
                <a:lnTo>
                  <a:pt x="32" y="421"/>
                </a:lnTo>
                <a:lnTo>
                  <a:pt x="36" y="417"/>
                </a:lnTo>
                <a:lnTo>
                  <a:pt x="42" y="416"/>
                </a:lnTo>
                <a:lnTo>
                  <a:pt x="48" y="414"/>
                </a:lnTo>
                <a:lnTo>
                  <a:pt x="48" y="444"/>
                </a:lnTo>
                <a:close/>
                <a:moveTo>
                  <a:pt x="15" y="367"/>
                </a:moveTo>
                <a:lnTo>
                  <a:pt x="25" y="367"/>
                </a:lnTo>
                <a:lnTo>
                  <a:pt x="25" y="375"/>
                </a:lnTo>
                <a:lnTo>
                  <a:pt x="34" y="375"/>
                </a:lnTo>
                <a:lnTo>
                  <a:pt x="34" y="367"/>
                </a:lnTo>
                <a:lnTo>
                  <a:pt x="63" y="367"/>
                </a:lnTo>
                <a:lnTo>
                  <a:pt x="63" y="367"/>
                </a:lnTo>
                <a:lnTo>
                  <a:pt x="72" y="367"/>
                </a:lnTo>
                <a:lnTo>
                  <a:pt x="77" y="362"/>
                </a:lnTo>
                <a:lnTo>
                  <a:pt x="77" y="362"/>
                </a:lnTo>
                <a:lnTo>
                  <a:pt x="80" y="358"/>
                </a:lnTo>
                <a:lnTo>
                  <a:pt x="81" y="352"/>
                </a:lnTo>
                <a:lnTo>
                  <a:pt x="81" y="352"/>
                </a:lnTo>
                <a:lnTo>
                  <a:pt x="80" y="347"/>
                </a:lnTo>
                <a:lnTo>
                  <a:pt x="80" y="344"/>
                </a:lnTo>
                <a:lnTo>
                  <a:pt x="72" y="344"/>
                </a:lnTo>
                <a:lnTo>
                  <a:pt x="72" y="344"/>
                </a:lnTo>
                <a:lnTo>
                  <a:pt x="73" y="350"/>
                </a:lnTo>
                <a:lnTo>
                  <a:pt x="73" y="350"/>
                </a:lnTo>
                <a:lnTo>
                  <a:pt x="72" y="354"/>
                </a:lnTo>
                <a:lnTo>
                  <a:pt x="70" y="355"/>
                </a:lnTo>
                <a:lnTo>
                  <a:pt x="67" y="357"/>
                </a:lnTo>
                <a:lnTo>
                  <a:pt x="62" y="357"/>
                </a:lnTo>
                <a:lnTo>
                  <a:pt x="34" y="357"/>
                </a:lnTo>
                <a:lnTo>
                  <a:pt x="34" y="343"/>
                </a:lnTo>
                <a:lnTo>
                  <a:pt x="25" y="343"/>
                </a:lnTo>
                <a:lnTo>
                  <a:pt x="25" y="357"/>
                </a:lnTo>
                <a:lnTo>
                  <a:pt x="12" y="357"/>
                </a:lnTo>
                <a:lnTo>
                  <a:pt x="15" y="367"/>
                </a:lnTo>
                <a:close/>
                <a:moveTo>
                  <a:pt x="81" y="309"/>
                </a:moveTo>
                <a:lnTo>
                  <a:pt x="81" y="309"/>
                </a:lnTo>
                <a:lnTo>
                  <a:pt x="80" y="305"/>
                </a:lnTo>
                <a:lnTo>
                  <a:pt x="80" y="300"/>
                </a:lnTo>
                <a:lnTo>
                  <a:pt x="77" y="295"/>
                </a:lnTo>
                <a:lnTo>
                  <a:pt x="74" y="291"/>
                </a:lnTo>
                <a:lnTo>
                  <a:pt x="70" y="288"/>
                </a:lnTo>
                <a:lnTo>
                  <a:pt x="65" y="285"/>
                </a:lnTo>
                <a:lnTo>
                  <a:pt x="59" y="284"/>
                </a:lnTo>
                <a:lnTo>
                  <a:pt x="52" y="282"/>
                </a:lnTo>
                <a:lnTo>
                  <a:pt x="52" y="282"/>
                </a:lnTo>
                <a:lnTo>
                  <a:pt x="46" y="284"/>
                </a:lnTo>
                <a:lnTo>
                  <a:pt x="41" y="285"/>
                </a:lnTo>
                <a:lnTo>
                  <a:pt x="36" y="286"/>
                </a:lnTo>
                <a:lnTo>
                  <a:pt x="32" y="289"/>
                </a:lnTo>
                <a:lnTo>
                  <a:pt x="28" y="293"/>
                </a:lnTo>
                <a:lnTo>
                  <a:pt x="27" y="298"/>
                </a:lnTo>
                <a:lnTo>
                  <a:pt x="25" y="303"/>
                </a:lnTo>
                <a:lnTo>
                  <a:pt x="24" y="309"/>
                </a:lnTo>
                <a:lnTo>
                  <a:pt x="24" y="309"/>
                </a:lnTo>
                <a:lnTo>
                  <a:pt x="25" y="314"/>
                </a:lnTo>
                <a:lnTo>
                  <a:pt x="27" y="319"/>
                </a:lnTo>
                <a:lnTo>
                  <a:pt x="28" y="324"/>
                </a:lnTo>
                <a:lnTo>
                  <a:pt x="32" y="329"/>
                </a:lnTo>
                <a:lnTo>
                  <a:pt x="36" y="331"/>
                </a:lnTo>
                <a:lnTo>
                  <a:pt x="41" y="334"/>
                </a:lnTo>
                <a:lnTo>
                  <a:pt x="46" y="336"/>
                </a:lnTo>
                <a:lnTo>
                  <a:pt x="53" y="336"/>
                </a:lnTo>
                <a:lnTo>
                  <a:pt x="53" y="336"/>
                </a:lnTo>
                <a:lnTo>
                  <a:pt x="59" y="336"/>
                </a:lnTo>
                <a:lnTo>
                  <a:pt x="65" y="334"/>
                </a:lnTo>
                <a:lnTo>
                  <a:pt x="70" y="331"/>
                </a:lnTo>
                <a:lnTo>
                  <a:pt x="73" y="329"/>
                </a:lnTo>
                <a:lnTo>
                  <a:pt x="77" y="324"/>
                </a:lnTo>
                <a:lnTo>
                  <a:pt x="79" y="320"/>
                </a:lnTo>
                <a:lnTo>
                  <a:pt x="80" y="314"/>
                </a:lnTo>
                <a:lnTo>
                  <a:pt x="81" y="310"/>
                </a:lnTo>
                <a:lnTo>
                  <a:pt x="81" y="309"/>
                </a:lnTo>
                <a:close/>
                <a:moveTo>
                  <a:pt x="73" y="309"/>
                </a:moveTo>
                <a:lnTo>
                  <a:pt x="73" y="309"/>
                </a:lnTo>
                <a:lnTo>
                  <a:pt x="72" y="316"/>
                </a:lnTo>
                <a:lnTo>
                  <a:pt x="67" y="322"/>
                </a:lnTo>
                <a:lnTo>
                  <a:pt x="62" y="324"/>
                </a:lnTo>
                <a:lnTo>
                  <a:pt x="53" y="326"/>
                </a:lnTo>
                <a:lnTo>
                  <a:pt x="53" y="326"/>
                </a:lnTo>
                <a:lnTo>
                  <a:pt x="45" y="324"/>
                </a:lnTo>
                <a:lnTo>
                  <a:pt x="38" y="322"/>
                </a:lnTo>
                <a:lnTo>
                  <a:pt x="35" y="320"/>
                </a:lnTo>
                <a:lnTo>
                  <a:pt x="34" y="316"/>
                </a:lnTo>
                <a:lnTo>
                  <a:pt x="32" y="313"/>
                </a:lnTo>
                <a:lnTo>
                  <a:pt x="32" y="309"/>
                </a:lnTo>
                <a:lnTo>
                  <a:pt x="32" y="309"/>
                </a:lnTo>
                <a:lnTo>
                  <a:pt x="32" y="305"/>
                </a:lnTo>
                <a:lnTo>
                  <a:pt x="34" y="302"/>
                </a:lnTo>
                <a:lnTo>
                  <a:pt x="36" y="299"/>
                </a:lnTo>
                <a:lnTo>
                  <a:pt x="39" y="296"/>
                </a:lnTo>
                <a:lnTo>
                  <a:pt x="45" y="293"/>
                </a:lnTo>
                <a:lnTo>
                  <a:pt x="52" y="293"/>
                </a:lnTo>
                <a:lnTo>
                  <a:pt x="52" y="293"/>
                </a:lnTo>
                <a:lnTo>
                  <a:pt x="60" y="293"/>
                </a:lnTo>
                <a:lnTo>
                  <a:pt x="67" y="298"/>
                </a:lnTo>
                <a:lnTo>
                  <a:pt x="72" y="303"/>
                </a:lnTo>
                <a:lnTo>
                  <a:pt x="73" y="309"/>
                </a:lnTo>
                <a:lnTo>
                  <a:pt x="73" y="309"/>
                </a:lnTo>
                <a:close/>
                <a:moveTo>
                  <a:pt x="80" y="246"/>
                </a:moveTo>
                <a:lnTo>
                  <a:pt x="80" y="203"/>
                </a:lnTo>
                <a:lnTo>
                  <a:pt x="72" y="203"/>
                </a:lnTo>
                <a:lnTo>
                  <a:pt x="72" y="236"/>
                </a:lnTo>
                <a:lnTo>
                  <a:pt x="4" y="236"/>
                </a:lnTo>
                <a:lnTo>
                  <a:pt x="4" y="246"/>
                </a:lnTo>
                <a:lnTo>
                  <a:pt x="80" y="246"/>
                </a:lnTo>
                <a:close/>
                <a:moveTo>
                  <a:pt x="80" y="184"/>
                </a:moveTo>
                <a:lnTo>
                  <a:pt x="25" y="184"/>
                </a:lnTo>
                <a:lnTo>
                  <a:pt x="25" y="194"/>
                </a:lnTo>
                <a:lnTo>
                  <a:pt x="80" y="194"/>
                </a:lnTo>
                <a:lnTo>
                  <a:pt x="80" y="184"/>
                </a:lnTo>
                <a:close/>
                <a:moveTo>
                  <a:pt x="15" y="188"/>
                </a:moveTo>
                <a:lnTo>
                  <a:pt x="15" y="188"/>
                </a:lnTo>
                <a:lnTo>
                  <a:pt x="15" y="185"/>
                </a:lnTo>
                <a:lnTo>
                  <a:pt x="14" y="184"/>
                </a:lnTo>
                <a:lnTo>
                  <a:pt x="11" y="182"/>
                </a:lnTo>
                <a:lnTo>
                  <a:pt x="8" y="182"/>
                </a:lnTo>
                <a:lnTo>
                  <a:pt x="8" y="182"/>
                </a:lnTo>
                <a:lnTo>
                  <a:pt x="7" y="182"/>
                </a:lnTo>
                <a:lnTo>
                  <a:pt x="4" y="184"/>
                </a:lnTo>
                <a:lnTo>
                  <a:pt x="3" y="185"/>
                </a:lnTo>
                <a:lnTo>
                  <a:pt x="3" y="188"/>
                </a:lnTo>
                <a:lnTo>
                  <a:pt x="3" y="188"/>
                </a:lnTo>
                <a:lnTo>
                  <a:pt x="3" y="191"/>
                </a:lnTo>
                <a:lnTo>
                  <a:pt x="4" y="192"/>
                </a:lnTo>
                <a:lnTo>
                  <a:pt x="7" y="194"/>
                </a:lnTo>
                <a:lnTo>
                  <a:pt x="8" y="195"/>
                </a:lnTo>
                <a:lnTo>
                  <a:pt x="8" y="195"/>
                </a:lnTo>
                <a:lnTo>
                  <a:pt x="11" y="194"/>
                </a:lnTo>
                <a:lnTo>
                  <a:pt x="14" y="194"/>
                </a:lnTo>
                <a:lnTo>
                  <a:pt x="15" y="191"/>
                </a:lnTo>
                <a:lnTo>
                  <a:pt x="15" y="188"/>
                </a:lnTo>
                <a:lnTo>
                  <a:pt x="15" y="188"/>
                </a:lnTo>
                <a:close/>
                <a:moveTo>
                  <a:pt x="80" y="167"/>
                </a:moveTo>
                <a:lnTo>
                  <a:pt x="80" y="157"/>
                </a:lnTo>
                <a:lnTo>
                  <a:pt x="48" y="157"/>
                </a:lnTo>
                <a:lnTo>
                  <a:pt x="48" y="157"/>
                </a:lnTo>
                <a:lnTo>
                  <a:pt x="42" y="156"/>
                </a:lnTo>
                <a:lnTo>
                  <a:pt x="42" y="156"/>
                </a:lnTo>
                <a:lnTo>
                  <a:pt x="38" y="154"/>
                </a:lnTo>
                <a:lnTo>
                  <a:pt x="35" y="151"/>
                </a:lnTo>
                <a:lnTo>
                  <a:pt x="34" y="147"/>
                </a:lnTo>
                <a:lnTo>
                  <a:pt x="32" y="143"/>
                </a:lnTo>
                <a:lnTo>
                  <a:pt x="32" y="143"/>
                </a:lnTo>
                <a:lnTo>
                  <a:pt x="34" y="137"/>
                </a:lnTo>
                <a:lnTo>
                  <a:pt x="36" y="133"/>
                </a:lnTo>
                <a:lnTo>
                  <a:pt x="42" y="132"/>
                </a:lnTo>
                <a:lnTo>
                  <a:pt x="49" y="130"/>
                </a:lnTo>
                <a:lnTo>
                  <a:pt x="80" y="130"/>
                </a:lnTo>
                <a:lnTo>
                  <a:pt x="80" y="120"/>
                </a:lnTo>
                <a:lnTo>
                  <a:pt x="48" y="120"/>
                </a:lnTo>
                <a:lnTo>
                  <a:pt x="48" y="120"/>
                </a:lnTo>
                <a:lnTo>
                  <a:pt x="41" y="120"/>
                </a:lnTo>
                <a:lnTo>
                  <a:pt x="36" y="122"/>
                </a:lnTo>
                <a:lnTo>
                  <a:pt x="32" y="125"/>
                </a:lnTo>
                <a:lnTo>
                  <a:pt x="29" y="127"/>
                </a:lnTo>
                <a:lnTo>
                  <a:pt x="25" y="133"/>
                </a:lnTo>
                <a:lnTo>
                  <a:pt x="24" y="140"/>
                </a:lnTo>
                <a:lnTo>
                  <a:pt x="24" y="140"/>
                </a:lnTo>
                <a:lnTo>
                  <a:pt x="25" y="146"/>
                </a:lnTo>
                <a:lnTo>
                  <a:pt x="28" y="151"/>
                </a:lnTo>
                <a:lnTo>
                  <a:pt x="31" y="156"/>
                </a:lnTo>
                <a:lnTo>
                  <a:pt x="34" y="157"/>
                </a:lnTo>
                <a:lnTo>
                  <a:pt x="34" y="158"/>
                </a:lnTo>
                <a:lnTo>
                  <a:pt x="25" y="158"/>
                </a:lnTo>
                <a:lnTo>
                  <a:pt x="25" y="167"/>
                </a:lnTo>
                <a:lnTo>
                  <a:pt x="25" y="167"/>
                </a:lnTo>
                <a:lnTo>
                  <a:pt x="41" y="167"/>
                </a:lnTo>
                <a:lnTo>
                  <a:pt x="80" y="167"/>
                </a:lnTo>
                <a:close/>
                <a:moveTo>
                  <a:pt x="25" y="59"/>
                </a:moveTo>
                <a:lnTo>
                  <a:pt x="25" y="68"/>
                </a:lnTo>
                <a:lnTo>
                  <a:pt x="59" y="68"/>
                </a:lnTo>
                <a:lnTo>
                  <a:pt x="59" y="68"/>
                </a:lnTo>
                <a:lnTo>
                  <a:pt x="63" y="70"/>
                </a:lnTo>
                <a:lnTo>
                  <a:pt x="63" y="70"/>
                </a:lnTo>
                <a:lnTo>
                  <a:pt x="67" y="71"/>
                </a:lnTo>
                <a:lnTo>
                  <a:pt x="70" y="74"/>
                </a:lnTo>
                <a:lnTo>
                  <a:pt x="72" y="78"/>
                </a:lnTo>
                <a:lnTo>
                  <a:pt x="73" y="82"/>
                </a:lnTo>
                <a:lnTo>
                  <a:pt x="73" y="82"/>
                </a:lnTo>
                <a:lnTo>
                  <a:pt x="72" y="88"/>
                </a:lnTo>
                <a:lnTo>
                  <a:pt x="67" y="92"/>
                </a:lnTo>
                <a:lnTo>
                  <a:pt x="63" y="94"/>
                </a:lnTo>
                <a:lnTo>
                  <a:pt x="56" y="95"/>
                </a:lnTo>
                <a:lnTo>
                  <a:pt x="25" y="95"/>
                </a:lnTo>
                <a:lnTo>
                  <a:pt x="25" y="105"/>
                </a:lnTo>
                <a:lnTo>
                  <a:pt x="57" y="105"/>
                </a:lnTo>
                <a:lnTo>
                  <a:pt x="57" y="105"/>
                </a:lnTo>
                <a:lnTo>
                  <a:pt x="63" y="104"/>
                </a:lnTo>
                <a:lnTo>
                  <a:pt x="69" y="104"/>
                </a:lnTo>
                <a:lnTo>
                  <a:pt x="73" y="101"/>
                </a:lnTo>
                <a:lnTo>
                  <a:pt x="76" y="98"/>
                </a:lnTo>
                <a:lnTo>
                  <a:pt x="79" y="95"/>
                </a:lnTo>
                <a:lnTo>
                  <a:pt x="80" y="92"/>
                </a:lnTo>
                <a:lnTo>
                  <a:pt x="81" y="85"/>
                </a:lnTo>
                <a:lnTo>
                  <a:pt x="81" y="85"/>
                </a:lnTo>
                <a:lnTo>
                  <a:pt x="80" y="80"/>
                </a:lnTo>
                <a:lnTo>
                  <a:pt x="77" y="74"/>
                </a:lnTo>
                <a:lnTo>
                  <a:pt x="74" y="70"/>
                </a:lnTo>
                <a:lnTo>
                  <a:pt x="72" y="68"/>
                </a:lnTo>
                <a:lnTo>
                  <a:pt x="72" y="67"/>
                </a:lnTo>
                <a:lnTo>
                  <a:pt x="80" y="67"/>
                </a:lnTo>
                <a:lnTo>
                  <a:pt x="80" y="59"/>
                </a:lnTo>
                <a:lnTo>
                  <a:pt x="80" y="59"/>
                </a:lnTo>
                <a:lnTo>
                  <a:pt x="65" y="59"/>
                </a:lnTo>
                <a:lnTo>
                  <a:pt x="25" y="59"/>
                </a:lnTo>
                <a:close/>
                <a:moveTo>
                  <a:pt x="25" y="49"/>
                </a:moveTo>
                <a:lnTo>
                  <a:pt x="52" y="30"/>
                </a:lnTo>
                <a:lnTo>
                  <a:pt x="80" y="50"/>
                </a:lnTo>
                <a:lnTo>
                  <a:pt x="80" y="39"/>
                </a:lnTo>
                <a:lnTo>
                  <a:pt x="67" y="30"/>
                </a:lnTo>
                <a:lnTo>
                  <a:pt x="67" y="30"/>
                </a:lnTo>
                <a:lnTo>
                  <a:pt x="57" y="25"/>
                </a:lnTo>
                <a:lnTo>
                  <a:pt x="57" y="25"/>
                </a:lnTo>
                <a:lnTo>
                  <a:pt x="57" y="25"/>
                </a:lnTo>
                <a:lnTo>
                  <a:pt x="67" y="19"/>
                </a:lnTo>
                <a:lnTo>
                  <a:pt x="80" y="11"/>
                </a:lnTo>
                <a:lnTo>
                  <a:pt x="80" y="0"/>
                </a:lnTo>
                <a:lnTo>
                  <a:pt x="52" y="19"/>
                </a:lnTo>
                <a:lnTo>
                  <a:pt x="25" y="1"/>
                </a:lnTo>
                <a:lnTo>
                  <a:pt x="25" y="11"/>
                </a:lnTo>
                <a:lnTo>
                  <a:pt x="36" y="19"/>
                </a:lnTo>
                <a:lnTo>
                  <a:pt x="36" y="19"/>
                </a:lnTo>
                <a:lnTo>
                  <a:pt x="46" y="25"/>
                </a:lnTo>
                <a:lnTo>
                  <a:pt x="46" y="25"/>
                </a:lnTo>
                <a:lnTo>
                  <a:pt x="46" y="25"/>
                </a:lnTo>
                <a:lnTo>
                  <a:pt x="36" y="30"/>
                </a:lnTo>
                <a:lnTo>
                  <a:pt x="25" y="37"/>
                </a:lnTo>
                <a:lnTo>
                  <a:pt x="25" y="4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024" name="Rectangle 56"/>
          <p:cNvSpPr>
            <a:spLocks noChangeArrowheads="1"/>
          </p:cNvSpPr>
          <p:nvPr/>
        </p:nvSpPr>
        <p:spPr bwMode="auto">
          <a:xfrm>
            <a:off x="455613" y="6057900"/>
            <a:ext cx="8293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800" b="1" i="0">
                <a:solidFill>
                  <a:srgbClr val="000000"/>
                </a:solidFill>
                <a:latin typeface="Myriad Roman" charset="0"/>
              </a:rPr>
              <a:t>lmbench results on Linux (L), Xen (X), VMWare Workstation (V), and UML (U)</a:t>
            </a:r>
            <a:endParaRPr lang="en-GB" sz="3200" b="1" i="0"/>
          </a:p>
        </p:txBody>
      </p:sp>
      <p:sp>
        <p:nvSpPr>
          <p:cNvPr id="212025" name="Freeform 57"/>
          <p:cNvSpPr>
            <a:spLocks/>
          </p:cNvSpPr>
          <p:nvPr/>
        </p:nvSpPr>
        <p:spPr bwMode="auto">
          <a:xfrm>
            <a:off x="949325" y="2111375"/>
            <a:ext cx="7715250" cy="3214688"/>
          </a:xfrm>
          <a:custGeom>
            <a:avLst/>
            <a:gdLst/>
            <a:ahLst/>
            <a:cxnLst>
              <a:cxn ang="0">
                <a:pos x="4860" y="2025"/>
              </a:cxn>
              <a:cxn ang="0">
                <a:pos x="0" y="2025"/>
              </a:cxn>
              <a:cxn ang="0">
                <a:pos x="0" y="2025"/>
              </a:cxn>
              <a:cxn ang="0">
                <a:pos x="0" y="0"/>
              </a:cxn>
            </a:cxnLst>
            <a:rect l="0" t="0" r="r" b="b"/>
            <a:pathLst>
              <a:path w="4860" h="2025">
                <a:moveTo>
                  <a:pt x="4860" y="2025"/>
                </a:moveTo>
                <a:lnTo>
                  <a:pt x="0" y="2025"/>
                </a:lnTo>
                <a:lnTo>
                  <a:pt x="0" y="2025"/>
                </a:lnTo>
                <a:lnTo>
                  <a:pt x="0" y="0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026" name="Rectangle 58"/>
          <p:cNvSpPr>
            <a:spLocks noChangeArrowheads="1"/>
          </p:cNvSpPr>
          <p:nvPr/>
        </p:nvSpPr>
        <p:spPr bwMode="auto">
          <a:xfrm>
            <a:off x="949325" y="2111375"/>
            <a:ext cx="7715250" cy="3214688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053388" cy="1143000"/>
          </a:xfrm>
        </p:spPr>
        <p:txBody>
          <a:bodyPr/>
          <a:lstStyle/>
          <a:p>
            <a:r>
              <a:rPr lang="en-GB"/>
              <a:t>Queued Update Interface (Xen 1.2)</a:t>
            </a:r>
          </a:p>
        </p:txBody>
      </p:sp>
      <p:sp>
        <p:nvSpPr>
          <p:cNvPr id="210948" name="Rectangle 4"/>
          <p:cNvSpPr>
            <a:spLocks noChangeArrowheads="1"/>
          </p:cNvSpPr>
          <p:nvPr/>
        </p:nvSpPr>
        <p:spPr bwMode="auto">
          <a:xfrm>
            <a:off x="3678238" y="5918200"/>
            <a:ext cx="1206500" cy="603250"/>
          </a:xfrm>
          <a:prstGeom prst="rect">
            <a:avLst/>
          </a:prstGeom>
          <a:noFill/>
          <a:ln w="174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949" name="Rectangle 5"/>
          <p:cNvSpPr>
            <a:spLocks noChangeArrowheads="1"/>
          </p:cNvSpPr>
          <p:nvPr/>
        </p:nvSpPr>
        <p:spPr bwMode="auto">
          <a:xfrm>
            <a:off x="3827463" y="6045200"/>
            <a:ext cx="8794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900" i="0">
                <a:solidFill>
                  <a:srgbClr val="000000"/>
                </a:solidFill>
                <a:latin typeface="Myriad Roman" charset="0"/>
              </a:rPr>
              <a:t>MMU</a:t>
            </a:r>
            <a:endParaRPr lang="en-GB" i="0"/>
          </a:p>
        </p:txBody>
      </p:sp>
      <p:sp>
        <p:nvSpPr>
          <p:cNvPr id="210951" name="Freeform 7"/>
          <p:cNvSpPr>
            <a:spLocks noEditPoints="1"/>
          </p:cNvSpPr>
          <p:nvPr/>
        </p:nvSpPr>
        <p:spPr bwMode="auto">
          <a:xfrm>
            <a:off x="1568450" y="3506788"/>
            <a:ext cx="5727700" cy="2109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08" y="0"/>
              </a:cxn>
              <a:cxn ang="0">
                <a:pos x="0" y="1329"/>
              </a:cxn>
              <a:cxn ang="0">
                <a:pos x="3608" y="1329"/>
              </a:cxn>
            </a:cxnLst>
            <a:rect l="0" t="0" r="r" b="b"/>
            <a:pathLst>
              <a:path w="3608" h="1329">
                <a:moveTo>
                  <a:pt x="0" y="0"/>
                </a:moveTo>
                <a:lnTo>
                  <a:pt x="3608" y="0"/>
                </a:lnTo>
                <a:moveTo>
                  <a:pt x="0" y="1329"/>
                </a:moveTo>
                <a:lnTo>
                  <a:pt x="3608" y="1329"/>
                </a:lnTo>
              </a:path>
            </a:pathLst>
          </a:custGeom>
          <a:noFill/>
          <a:ln w="17526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952" name="Line 8"/>
          <p:cNvSpPr>
            <a:spLocks noChangeShapeType="1"/>
          </p:cNvSpPr>
          <p:nvPr/>
        </p:nvSpPr>
        <p:spPr bwMode="auto">
          <a:xfrm>
            <a:off x="2624138" y="3355975"/>
            <a:ext cx="1587" cy="1355725"/>
          </a:xfrm>
          <a:prstGeom prst="line">
            <a:avLst/>
          </a:prstGeom>
          <a:noFill/>
          <a:ln w="25400">
            <a:solidFill>
              <a:srgbClr val="000000"/>
            </a:solidFill>
            <a:miter lim="800000"/>
            <a:headEnd/>
            <a:tailEnd type="arrow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10954" name="Line 10"/>
          <p:cNvSpPr>
            <a:spLocks noChangeShapeType="1"/>
          </p:cNvSpPr>
          <p:nvPr/>
        </p:nvSpPr>
        <p:spPr bwMode="auto">
          <a:xfrm flipH="1" flipV="1">
            <a:off x="2171700" y="2300288"/>
            <a:ext cx="1506538" cy="301625"/>
          </a:xfrm>
          <a:prstGeom prst="line">
            <a:avLst/>
          </a:prstGeom>
          <a:noFill/>
          <a:ln w="25400">
            <a:solidFill>
              <a:srgbClr val="000000"/>
            </a:solidFill>
            <a:miter lim="800000"/>
            <a:headEnd/>
            <a:tailEnd type="arrow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10956" name="Freeform 12"/>
          <p:cNvSpPr>
            <a:spLocks/>
          </p:cNvSpPr>
          <p:nvPr/>
        </p:nvSpPr>
        <p:spPr bwMode="auto">
          <a:xfrm>
            <a:off x="2925763" y="3205163"/>
            <a:ext cx="903287" cy="1506537"/>
          </a:xfrm>
          <a:custGeom>
            <a:avLst/>
            <a:gdLst/>
            <a:ahLst/>
            <a:cxnLst>
              <a:cxn ang="0">
                <a:pos x="0" y="949"/>
              </a:cxn>
              <a:cxn ang="0">
                <a:pos x="0" y="949"/>
              </a:cxn>
              <a:cxn ang="0">
                <a:pos x="5" y="944"/>
              </a:cxn>
              <a:cxn ang="0">
                <a:pos x="10" y="939"/>
              </a:cxn>
              <a:cxn ang="0">
                <a:pos x="21" y="928"/>
              </a:cxn>
              <a:cxn ang="0">
                <a:pos x="31" y="913"/>
              </a:cxn>
              <a:cxn ang="0">
                <a:pos x="47" y="897"/>
              </a:cxn>
              <a:cxn ang="0">
                <a:pos x="68" y="881"/>
              </a:cxn>
              <a:cxn ang="0">
                <a:pos x="89" y="854"/>
              </a:cxn>
              <a:cxn ang="0">
                <a:pos x="110" y="833"/>
              </a:cxn>
              <a:cxn ang="0">
                <a:pos x="137" y="807"/>
              </a:cxn>
              <a:cxn ang="0">
                <a:pos x="158" y="781"/>
              </a:cxn>
              <a:cxn ang="0">
                <a:pos x="184" y="749"/>
              </a:cxn>
              <a:cxn ang="0">
                <a:pos x="211" y="717"/>
              </a:cxn>
              <a:cxn ang="0">
                <a:pos x="237" y="686"/>
              </a:cxn>
              <a:cxn ang="0">
                <a:pos x="263" y="649"/>
              </a:cxn>
              <a:cxn ang="0">
                <a:pos x="290" y="612"/>
              </a:cxn>
              <a:cxn ang="0">
                <a:pos x="321" y="570"/>
              </a:cxn>
              <a:cxn ang="0">
                <a:pos x="348" y="522"/>
              </a:cxn>
              <a:cxn ang="0">
                <a:pos x="379" y="475"/>
              </a:cxn>
              <a:cxn ang="0">
                <a:pos x="406" y="427"/>
              </a:cxn>
              <a:cxn ang="0">
                <a:pos x="432" y="385"/>
              </a:cxn>
              <a:cxn ang="0">
                <a:pos x="453" y="343"/>
              </a:cxn>
              <a:cxn ang="0">
                <a:pos x="469" y="301"/>
              </a:cxn>
              <a:cxn ang="0">
                <a:pos x="485" y="269"/>
              </a:cxn>
              <a:cxn ang="0">
                <a:pos x="501" y="232"/>
              </a:cxn>
              <a:cxn ang="0">
                <a:pos x="511" y="200"/>
              </a:cxn>
              <a:cxn ang="0">
                <a:pos x="522" y="174"/>
              </a:cxn>
              <a:cxn ang="0">
                <a:pos x="532" y="148"/>
              </a:cxn>
              <a:cxn ang="0">
                <a:pos x="538" y="121"/>
              </a:cxn>
              <a:cxn ang="0">
                <a:pos x="543" y="95"/>
              </a:cxn>
              <a:cxn ang="0">
                <a:pos x="553" y="74"/>
              </a:cxn>
              <a:cxn ang="0">
                <a:pos x="559" y="53"/>
              </a:cxn>
              <a:cxn ang="0">
                <a:pos x="559" y="37"/>
              </a:cxn>
              <a:cxn ang="0">
                <a:pos x="564" y="21"/>
              </a:cxn>
              <a:cxn ang="0">
                <a:pos x="569" y="0"/>
              </a:cxn>
            </a:cxnLst>
            <a:rect l="0" t="0" r="r" b="b"/>
            <a:pathLst>
              <a:path w="569" h="949">
                <a:moveTo>
                  <a:pt x="0" y="949"/>
                </a:moveTo>
                <a:lnTo>
                  <a:pt x="0" y="949"/>
                </a:lnTo>
                <a:lnTo>
                  <a:pt x="5" y="944"/>
                </a:lnTo>
                <a:lnTo>
                  <a:pt x="10" y="939"/>
                </a:lnTo>
                <a:lnTo>
                  <a:pt x="21" y="928"/>
                </a:lnTo>
                <a:lnTo>
                  <a:pt x="31" y="913"/>
                </a:lnTo>
                <a:lnTo>
                  <a:pt x="47" y="897"/>
                </a:lnTo>
                <a:lnTo>
                  <a:pt x="68" y="881"/>
                </a:lnTo>
                <a:lnTo>
                  <a:pt x="89" y="854"/>
                </a:lnTo>
                <a:lnTo>
                  <a:pt x="110" y="833"/>
                </a:lnTo>
                <a:lnTo>
                  <a:pt x="137" y="807"/>
                </a:lnTo>
                <a:lnTo>
                  <a:pt x="158" y="781"/>
                </a:lnTo>
                <a:lnTo>
                  <a:pt x="184" y="749"/>
                </a:lnTo>
                <a:lnTo>
                  <a:pt x="211" y="717"/>
                </a:lnTo>
                <a:lnTo>
                  <a:pt x="237" y="686"/>
                </a:lnTo>
                <a:lnTo>
                  <a:pt x="263" y="649"/>
                </a:lnTo>
                <a:lnTo>
                  <a:pt x="290" y="612"/>
                </a:lnTo>
                <a:lnTo>
                  <a:pt x="321" y="570"/>
                </a:lnTo>
                <a:lnTo>
                  <a:pt x="348" y="522"/>
                </a:lnTo>
                <a:lnTo>
                  <a:pt x="379" y="475"/>
                </a:lnTo>
                <a:lnTo>
                  <a:pt x="406" y="427"/>
                </a:lnTo>
                <a:lnTo>
                  <a:pt x="432" y="385"/>
                </a:lnTo>
                <a:lnTo>
                  <a:pt x="453" y="343"/>
                </a:lnTo>
                <a:lnTo>
                  <a:pt x="469" y="301"/>
                </a:lnTo>
                <a:lnTo>
                  <a:pt x="485" y="269"/>
                </a:lnTo>
                <a:lnTo>
                  <a:pt x="501" y="232"/>
                </a:lnTo>
                <a:lnTo>
                  <a:pt x="511" y="200"/>
                </a:lnTo>
                <a:lnTo>
                  <a:pt x="522" y="174"/>
                </a:lnTo>
                <a:lnTo>
                  <a:pt x="532" y="148"/>
                </a:lnTo>
                <a:lnTo>
                  <a:pt x="538" y="121"/>
                </a:lnTo>
                <a:lnTo>
                  <a:pt x="543" y="95"/>
                </a:lnTo>
                <a:lnTo>
                  <a:pt x="553" y="74"/>
                </a:lnTo>
                <a:lnTo>
                  <a:pt x="559" y="53"/>
                </a:lnTo>
                <a:lnTo>
                  <a:pt x="559" y="37"/>
                </a:lnTo>
                <a:lnTo>
                  <a:pt x="564" y="21"/>
                </a:lnTo>
                <a:lnTo>
                  <a:pt x="569" y="0"/>
                </a:lnTo>
              </a:path>
            </a:pathLst>
          </a:custGeom>
          <a:noFill/>
          <a:ln w="25400" cap="flat">
            <a:solidFill>
              <a:srgbClr val="000000"/>
            </a:solidFill>
            <a:prstDash val="solid"/>
            <a:bevel/>
            <a:headEnd type="none" w="med" len="med"/>
            <a:tailEnd type="arrow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10960" name="Rectangle 16"/>
          <p:cNvSpPr>
            <a:spLocks noChangeArrowheads="1"/>
          </p:cNvSpPr>
          <p:nvPr/>
        </p:nvSpPr>
        <p:spPr bwMode="auto">
          <a:xfrm>
            <a:off x="6088063" y="3030538"/>
            <a:ext cx="1614487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900" i="0">
                <a:solidFill>
                  <a:srgbClr val="000000"/>
                </a:solidFill>
                <a:latin typeface="Myriad Roman" charset="0"/>
              </a:rPr>
              <a:t>Guest OS</a:t>
            </a:r>
            <a:endParaRPr lang="en-GB" i="0"/>
          </a:p>
        </p:txBody>
      </p:sp>
      <p:sp>
        <p:nvSpPr>
          <p:cNvPr id="210961" name="Rectangle 17"/>
          <p:cNvSpPr>
            <a:spLocks noChangeArrowheads="1"/>
          </p:cNvSpPr>
          <p:nvPr/>
        </p:nvSpPr>
        <p:spPr bwMode="auto">
          <a:xfrm>
            <a:off x="6088063" y="5140325"/>
            <a:ext cx="1616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900" i="0">
                <a:solidFill>
                  <a:srgbClr val="000000"/>
                </a:solidFill>
                <a:latin typeface="Myriad Roman" charset="0"/>
              </a:rPr>
              <a:t>Xen VMM</a:t>
            </a:r>
            <a:endParaRPr lang="en-GB" i="0"/>
          </a:p>
        </p:txBody>
      </p:sp>
      <p:sp>
        <p:nvSpPr>
          <p:cNvPr id="210962" name="Rectangle 18"/>
          <p:cNvSpPr>
            <a:spLocks noChangeArrowheads="1"/>
          </p:cNvSpPr>
          <p:nvPr/>
        </p:nvSpPr>
        <p:spPr bwMode="auto">
          <a:xfrm>
            <a:off x="6088063" y="5743575"/>
            <a:ext cx="159702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900" i="0">
                <a:solidFill>
                  <a:srgbClr val="000000"/>
                </a:solidFill>
                <a:latin typeface="Myriad Roman" charset="0"/>
              </a:rPr>
              <a:t>Hardware</a:t>
            </a:r>
            <a:endParaRPr lang="en-GB" i="0"/>
          </a:p>
        </p:txBody>
      </p:sp>
      <p:sp>
        <p:nvSpPr>
          <p:cNvPr id="210963" name="Rectangle 19"/>
          <p:cNvSpPr>
            <a:spLocks noChangeArrowheads="1"/>
          </p:cNvSpPr>
          <p:nvPr/>
        </p:nvSpPr>
        <p:spPr bwMode="auto">
          <a:xfrm>
            <a:off x="2170113" y="4746625"/>
            <a:ext cx="12906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i="0">
                <a:solidFill>
                  <a:srgbClr val="000000"/>
                </a:solidFill>
                <a:latin typeface="Myriad Roman" charset="0"/>
              </a:rPr>
              <a:t>validation</a:t>
            </a:r>
            <a:endParaRPr lang="en-GB" i="0"/>
          </a:p>
        </p:txBody>
      </p:sp>
      <p:sp>
        <p:nvSpPr>
          <p:cNvPr id="210964" name="Rectangle 20"/>
          <p:cNvSpPr>
            <a:spLocks noChangeArrowheads="1"/>
          </p:cNvSpPr>
          <p:nvPr/>
        </p:nvSpPr>
        <p:spPr bwMode="auto">
          <a:xfrm>
            <a:off x="1579563" y="2600325"/>
            <a:ext cx="7969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i="0">
                <a:solidFill>
                  <a:srgbClr val="000000"/>
                </a:solidFill>
                <a:latin typeface="Myriad Roman" charset="0"/>
              </a:rPr>
              <a:t>guest</a:t>
            </a:r>
          </a:p>
          <a:p>
            <a:pPr algn="ctr"/>
            <a:r>
              <a:rPr lang="en-GB" i="0">
                <a:solidFill>
                  <a:srgbClr val="000000"/>
                </a:solidFill>
                <a:latin typeface="Myriad Roman" charset="0"/>
              </a:rPr>
              <a:t>writes</a:t>
            </a:r>
            <a:endParaRPr lang="en-GB" i="0"/>
          </a:p>
        </p:txBody>
      </p:sp>
      <p:sp>
        <p:nvSpPr>
          <p:cNvPr id="210966" name="Rectangle 22"/>
          <p:cNvSpPr>
            <a:spLocks noChangeArrowheads="1"/>
          </p:cNvSpPr>
          <p:nvPr/>
        </p:nvSpPr>
        <p:spPr bwMode="auto">
          <a:xfrm>
            <a:off x="1566863" y="1943100"/>
            <a:ext cx="15938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i="0">
                <a:solidFill>
                  <a:srgbClr val="000000"/>
                </a:solidFill>
                <a:latin typeface="Myriad Roman" charset="0"/>
              </a:rPr>
              <a:t>guest reads</a:t>
            </a:r>
            <a:endParaRPr lang="en-GB" i="0"/>
          </a:p>
        </p:txBody>
      </p:sp>
      <p:sp>
        <p:nvSpPr>
          <p:cNvPr id="210967" name="Rectangle 23"/>
          <p:cNvSpPr>
            <a:spLocks noChangeArrowheads="1"/>
          </p:cNvSpPr>
          <p:nvPr/>
        </p:nvSpPr>
        <p:spPr bwMode="auto">
          <a:xfrm>
            <a:off x="4732338" y="2335213"/>
            <a:ext cx="24923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i="0">
                <a:solidFill>
                  <a:srgbClr val="000000"/>
                </a:solidFill>
                <a:latin typeface="Myriad Roman" charset="0"/>
              </a:rPr>
              <a:t>Virtual → Machine</a:t>
            </a:r>
            <a:endParaRPr lang="en-GB" i="0"/>
          </a:p>
        </p:txBody>
      </p:sp>
      <p:sp>
        <p:nvSpPr>
          <p:cNvPr id="210969" name="Rectangle 25"/>
          <p:cNvSpPr>
            <a:spLocks noChangeArrowheads="1"/>
          </p:cNvSpPr>
          <p:nvPr/>
        </p:nvSpPr>
        <p:spPr bwMode="auto">
          <a:xfrm>
            <a:off x="3995738" y="2170113"/>
            <a:ext cx="576262" cy="3238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i="0"/>
          </a:p>
        </p:txBody>
      </p:sp>
      <p:sp>
        <p:nvSpPr>
          <p:cNvPr id="210970" name="Rectangle 26"/>
          <p:cNvSpPr>
            <a:spLocks noChangeArrowheads="1"/>
          </p:cNvSpPr>
          <p:nvPr/>
        </p:nvSpPr>
        <p:spPr bwMode="auto">
          <a:xfrm>
            <a:off x="3995738" y="2817813"/>
            <a:ext cx="576262" cy="3238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i="0"/>
          </a:p>
        </p:txBody>
      </p:sp>
      <p:sp>
        <p:nvSpPr>
          <p:cNvPr id="210971" name="Rectangle 27"/>
          <p:cNvSpPr>
            <a:spLocks noChangeArrowheads="1"/>
          </p:cNvSpPr>
          <p:nvPr/>
        </p:nvSpPr>
        <p:spPr bwMode="auto">
          <a:xfrm>
            <a:off x="4751388" y="2817813"/>
            <a:ext cx="576262" cy="3238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i="0"/>
          </a:p>
        </p:txBody>
      </p:sp>
      <p:sp>
        <p:nvSpPr>
          <p:cNvPr id="210972" name="Rectangle 28"/>
          <p:cNvSpPr>
            <a:spLocks noChangeArrowheads="1"/>
          </p:cNvSpPr>
          <p:nvPr/>
        </p:nvSpPr>
        <p:spPr bwMode="auto">
          <a:xfrm>
            <a:off x="3203575" y="2817813"/>
            <a:ext cx="576263" cy="3238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i="0"/>
          </a:p>
        </p:txBody>
      </p:sp>
      <p:sp>
        <p:nvSpPr>
          <p:cNvPr id="210973" name="Line 29"/>
          <p:cNvSpPr>
            <a:spLocks noChangeShapeType="1"/>
          </p:cNvSpPr>
          <p:nvPr/>
        </p:nvSpPr>
        <p:spPr bwMode="auto">
          <a:xfrm>
            <a:off x="4289425" y="2493963"/>
            <a:ext cx="0" cy="323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0974" name="Line 30"/>
          <p:cNvSpPr>
            <a:spLocks noChangeShapeType="1"/>
          </p:cNvSpPr>
          <p:nvPr/>
        </p:nvSpPr>
        <p:spPr bwMode="auto">
          <a:xfrm flipH="1">
            <a:off x="3460750" y="2493963"/>
            <a:ext cx="679450" cy="323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0975" name="Line 31"/>
          <p:cNvSpPr>
            <a:spLocks noChangeShapeType="1"/>
          </p:cNvSpPr>
          <p:nvPr/>
        </p:nvSpPr>
        <p:spPr bwMode="auto">
          <a:xfrm>
            <a:off x="4457700" y="2493963"/>
            <a:ext cx="582613" cy="323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0976" name="Freeform 32"/>
          <p:cNvSpPr>
            <a:spLocks/>
          </p:cNvSpPr>
          <p:nvPr/>
        </p:nvSpPr>
        <p:spPr bwMode="auto">
          <a:xfrm>
            <a:off x="4260850" y="2284413"/>
            <a:ext cx="527050" cy="36306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3" y="1043"/>
              </a:cxn>
              <a:cxn ang="0">
                <a:pos x="13" y="2287"/>
              </a:cxn>
            </a:cxnLst>
            <a:rect l="0" t="0" r="r" b="b"/>
            <a:pathLst>
              <a:path w="332" h="2287">
                <a:moveTo>
                  <a:pt x="0" y="0"/>
                </a:moveTo>
                <a:cubicBezTo>
                  <a:pt x="54" y="174"/>
                  <a:pt x="332" y="399"/>
                  <a:pt x="323" y="1043"/>
                </a:cubicBezTo>
                <a:cubicBezTo>
                  <a:pt x="314" y="1687"/>
                  <a:pt x="78" y="2028"/>
                  <a:pt x="13" y="2287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arrow" w="lg" len="lg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0999" name="Line 55"/>
          <p:cNvSpPr>
            <a:spLocks noChangeShapeType="1"/>
          </p:cNvSpPr>
          <p:nvPr/>
        </p:nvSpPr>
        <p:spPr bwMode="auto">
          <a:xfrm>
            <a:off x="2484438" y="2708275"/>
            <a:ext cx="0" cy="5381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1000" name="Line 56"/>
          <p:cNvSpPr>
            <a:spLocks noChangeShapeType="1"/>
          </p:cNvSpPr>
          <p:nvPr/>
        </p:nvSpPr>
        <p:spPr bwMode="auto">
          <a:xfrm>
            <a:off x="2736850" y="2708275"/>
            <a:ext cx="0" cy="5381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1002" name="Line 58"/>
          <p:cNvSpPr>
            <a:spLocks noChangeShapeType="1"/>
          </p:cNvSpPr>
          <p:nvPr/>
        </p:nvSpPr>
        <p:spPr bwMode="auto">
          <a:xfrm>
            <a:off x="2484438" y="3246438"/>
            <a:ext cx="2524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1003" name="Line 59"/>
          <p:cNvSpPr>
            <a:spLocks noChangeShapeType="1"/>
          </p:cNvSpPr>
          <p:nvPr/>
        </p:nvSpPr>
        <p:spPr bwMode="auto">
          <a:xfrm>
            <a:off x="2484438" y="3176588"/>
            <a:ext cx="2524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1004" name="Line 60"/>
          <p:cNvSpPr>
            <a:spLocks noChangeShapeType="1"/>
          </p:cNvSpPr>
          <p:nvPr/>
        </p:nvSpPr>
        <p:spPr bwMode="auto">
          <a:xfrm>
            <a:off x="2484438" y="3105150"/>
            <a:ext cx="2524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1005" name="Line 61"/>
          <p:cNvSpPr>
            <a:spLocks noChangeShapeType="1"/>
          </p:cNvSpPr>
          <p:nvPr/>
        </p:nvSpPr>
        <p:spPr bwMode="auto">
          <a:xfrm>
            <a:off x="2484438" y="3033713"/>
            <a:ext cx="2524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1006" name="Line 62"/>
          <p:cNvSpPr>
            <a:spLocks noChangeShapeType="1"/>
          </p:cNvSpPr>
          <p:nvPr/>
        </p:nvSpPr>
        <p:spPr bwMode="auto">
          <a:xfrm>
            <a:off x="2484438" y="2960688"/>
            <a:ext cx="2524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1007" name="Line 63"/>
          <p:cNvSpPr>
            <a:spLocks noChangeShapeType="1"/>
          </p:cNvSpPr>
          <p:nvPr/>
        </p:nvSpPr>
        <p:spPr bwMode="auto">
          <a:xfrm>
            <a:off x="2484438" y="2887663"/>
            <a:ext cx="2524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1008" name="Line 64"/>
          <p:cNvSpPr>
            <a:spLocks noChangeShapeType="1"/>
          </p:cNvSpPr>
          <p:nvPr/>
        </p:nvSpPr>
        <p:spPr bwMode="auto">
          <a:xfrm>
            <a:off x="2484438" y="2814638"/>
            <a:ext cx="2524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737600" cy="1143000"/>
          </a:xfrm>
        </p:spPr>
        <p:txBody>
          <a:bodyPr/>
          <a:lstStyle/>
          <a:p>
            <a:r>
              <a:rPr lang="en-GB"/>
              <a:t>Writeable Page Tables : 1 – write fault </a:t>
            </a:r>
          </a:p>
        </p:txBody>
      </p:sp>
      <p:sp>
        <p:nvSpPr>
          <p:cNvPr id="356355" name="Rectangle 3"/>
          <p:cNvSpPr>
            <a:spLocks noChangeArrowheads="1"/>
          </p:cNvSpPr>
          <p:nvPr/>
        </p:nvSpPr>
        <p:spPr bwMode="auto">
          <a:xfrm>
            <a:off x="3678238" y="5918200"/>
            <a:ext cx="1206500" cy="603250"/>
          </a:xfrm>
          <a:prstGeom prst="rect">
            <a:avLst/>
          </a:prstGeom>
          <a:noFill/>
          <a:ln w="174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6356" name="Rectangle 4"/>
          <p:cNvSpPr>
            <a:spLocks noChangeArrowheads="1"/>
          </p:cNvSpPr>
          <p:nvPr/>
        </p:nvSpPr>
        <p:spPr bwMode="auto">
          <a:xfrm>
            <a:off x="3827463" y="6045200"/>
            <a:ext cx="8794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900" i="0">
                <a:solidFill>
                  <a:srgbClr val="000000"/>
                </a:solidFill>
                <a:latin typeface="Myriad Roman" charset="0"/>
              </a:rPr>
              <a:t>MMU</a:t>
            </a:r>
            <a:endParaRPr lang="en-GB" i="0"/>
          </a:p>
        </p:txBody>
      </p:sp>
      <p:sp>
        <p:nvSpPr>
          <p:cNvPr id="356357" name="Freeform 5"/>
          <p:cNvSpPr>
            <a:spLocks noEditPoints="1"/>
          </p:cNvSpPr>
          <p:nvPr/>
        </p:nvSpPr>
        <p:spPr bwMode="auto">
          <a:xfrm>
            <a:off x="1568450" y="3506788"/>
            <a:ext cx="5727700" cy="2109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08" y="0"/>
              </a:cxn>
              <a:cxn ang="0">
                <a:pos x="0" y="1329"/>
              </a:cxn>
              <a:cxn ang="0">
                <a:pos x="3608" y="1329"/>
              </a:cxn>
            </a:cxnLst>
            <a:rect l="0" t="0" r="r" b="b"/>
            <a:pathLst>
              <a:path w="3608" h="1329">
                <a:moveTo>
                  <a:pt x="0" y="0"/>
                </a:moveTo>
                <a:lnTo>
                  <a:pt x="3608" y="0"/>
                </a:lnTo>
                <a:moveTo>
                  <a:pt x="0" y="1329"/>
                </a:moveTo>
                <a:lnTo>
                  <a:pt x="3608" y="1329"/>
                </a:lnTo>
              </a:path>
            </a:pathLst>
          </a:custGeom>
          <a:noFill/>
          <a:ln w="17526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6358" name="Line 6"/>
          <p:cNvSpPr>
            <a:spLocks noChangeShapeType="1"/>
          </p:cNvSpPr>
          <p:nvPr/>
        </p:nvSpPr>
        <p:spPr bwMode="auto">
          <a:xfrm>
            <a:off x="2016125" y="3355975"/>
            <a:ext cx="1588" cy="1355725"/>
          </a:xfrm>
          <a:prstGeom prst="line">
            <a:avLst/>
          </a:prstGeom>
          <a:noFill/>
          <a:ln w="25400">
            <a:solidFill>
              <a:srgbClr val="000000"/>
            </a:solidFill>
            <a:miter lim="800000"/>
            <a:headEnd/>
            <a:tailEnd type="arrow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56359" name="Line 7"/>
          <p:cNvSpPr>
            <a:spLocks noChangeShapeType="1"/>
          </p:cNvSpPr>
          <p:nvPr/>
        </p:nvSpPr>
        <p:spPr bwMode="auto">
          <a:xfrm flipH="1" flipV="1">
            <a:off x="2171700" y="2170113"/>
            <a:ext cx="1506538" cy="431800"/>
          </a:xfrm>
          <a:prstGeom prst="line">
            <a:avLst/>
          </a:prstGeom>
          <a:noFill/>
          <a:ln w="25400">
            <a:solidFill>
              <a:srgbClr val="000000"/>
            </a:solidFill>
            <a:miter lim="800000"/>
            <a:headEnd/>
            <a:tailEnd type="arrow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56360" name="Rectangle 8"/>
          <p:cNvSpPr>
            <a:spLocks noChangeArrowheads="1"/>
          </p:cNvSpPr>
          <p:nvPr/>
        </p:nvSpPr>
        <p:spPr bwMode="auto">
          <a:xfrm>
            <a:off x="6088063" y="3030538"/>
            <a:ext cx="1614487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900" i="0">
                <a:solidFill>
                  <a:srgbClr val="000000"/>
                </a:solidFill>
                <a:latin typeface="Myriad Roman" charset="0"/>
              </a:rPr>
              <a:t>Guest OS</a:t>
            </a:r>
            <a:endParaRPr lang="en-GB" i="0"/>
          </a:p>
        </p:txBody>
      </p:sp>
      <p:sp>
        <p:nvSpPr>
          <p:cNvPr id="356361" name="Rectangle 9"/>
          <p:cNvSpPr>
            <a:spLocks noChangeArrowheads="1"/>
          </p:cNvSpPr>
          <p:nvPr/>
        </p:nvSpPr>
        <p:spPr bwMode="auto">
          <a:xfrm>
            <a:off x="6088063" y="5140325"/>
            <a:ext cx="1616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900" i="0">
                <a:solidFill>
                  <a:srgbClr val="000000"/>
                </a:solidFill>
                <a:latin typeface="Myriad Roman" charset="0"/>
              </a:rPr>
              <a:t>Xen VMM</a:t>
            </a:r>
            <a:endParaRPr lang="en-GB" i="0"/>
          </a:p>
        </p:txBody>
      </p:sp>
      <p:sp>
        <p:nvSpPr>
          <p:cNvPr id="356362" name="Rectangle 10"/>
          <p:cNvSpPr>
            <a:spLocks noChangeArrowheads="1"/>
          </p:cNvSpPr>
          <p:nvPr/>
        </p:nvSpPr>
        <p:spPr bwMode="auto">
          <a:xfrm>
            <a:off x="6088063" y="5743575"/>
            <a:ext cx="159702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900" i="0">
                <a:solidFill>
                  <a:srgbClr val="000000"/>
                </a:solidFill>
                <a:latin typeface="Myriad Roman" charset="0"/>
              </a:rPr>
              <a:t>Hardware</a:t>
            </a:r>
            <a:endParaRPr lang="en-GB" i="0"/>
          </a:p>
        </p:txBody>
      </p:sp>
      <p:sp>
        <p:nvSpPr>
          <p:cNvPr id="356363" name="Rectangle 11"/>
          <p:cNvSpPr>
            <a:spLocks noChangeArrowheads="1"/>
          </p:cNvSpPr>
          <p:nvPr/>
        </p:nvSpPr>
        <p:spPr bwMode="auto">
          <a:xfrm>
            <a:off x="1295400" y="4746625"/>
            <a:ext cx="13398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i="0">
                <a:solidFill>
                  <a:srgbClr val="000000"/>
                </a:solidFill>
                <a:latin typeface="Myriad Roman" charset="0"/>
              </a:rPr>
              <a:t>page fault</a:t>
            </a:r>
            <a:endParaRPr lang="en-GB" i="0"/>
          </a:p>
        </p:txBody>
      </p:sp>
      <p:sp>
        <p:nvSpPr>
          <p:cNvPr id="356364" name="Rectangle 12"/>
          <p:cNvSpPr>
            <a:spLocks noChangeArrowheads="1"/>
          </p:cNvSpPr>
          <p:nvPr/>
        </p:nvSpPr>
        <p:spPr bwMode="auto">
          <a:xfrm>
            <a:off x="1320800" y="2600325"/>
            <a:ext cx="13208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i="0">
                <a:solidFill>
                  <a:srgbClr val="000000"/>
                </a:solidFill>
                <a:latin typeface="Myriad Roman" charset="0"/>
              </a:rPr>
              <a:t>first guest</a:t>
            </a:r>
          </a:p>
          <a:p>
            <a:pPr algn="ctr"/>
            <a:r>
              <a:rPr lang="en-GB" i="0">
                <a:solidFill>
                  <a:srgbClr val="000000"/>
                </a:solidFill>
                <a:latin typeface="Myriad Roman" charset="0"/>
              </a:rPr>
              <a:t>write</a:t>
            </a:r>
            <a:endParaRPr lang="en-GB" i="0"/>
          </a:p>
        </p:txBody>
      </p:sp>
      <p:sp>
        <p:nvSpPr>
          <p:cNvPr id="356365" name="Rectangle 13"/>
          <p:cNvSpPr>
            <a:spLocks noChangeArrowheads="1"/>
          </p:cNvSpPr>
          <p:nvPr/>
        </p:nvSpPr>
        <p:spPr bwMode="auto">
          <a:xfrm>
            <a:off x="1566863" y="1736725"/>
            <a:ext cx="15938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i="0">
                <a:solidFill>
                  <a:srgbClr val="000000"/>
                </a:solidFill>
                <a:latin typeface="Myriad Roman" charset="0"/>
              </a:rPr>
              <a:t>guest reads</a:t>
            </a:r>
            <a:endParaRPr lang="en-GB" i="0"/>
          </a:p>
        </p:txBody>
      </p:sp>
      <p:sp>
        <p:nvSpPr>
          <p:cNvPr id="356366" name="Rectangle 14"/>
          <p:cNvSpPr>
            <a:spLocks noChangeArrowheads="1"/>
          </p:cNvSpPr>
          <p:nvPr/>
        </p:nvSpPr>
        <p:spPr bwMode="auto">
          <a:xfrm>
            <a:off x="4732338" y="2335213"/>
            <a:ext cx="24923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i="0">
                <a:solidFill>
                  <a:srgbClr val="000000"/>
                </a:solidFill>
                <a:latin typeface="Myriad Roman" charset="0"/>
              </a:rPr>
              <a:t>Virtual → Machine</a:t>
            </a:r>
            <a:endParaRPr lang="en-GB" i="0"/>
          </a:p>
        </p:txBody>
      </p:sp>
      <p:sp>
        <p:nvSpPr>
          <p:cNvPr id="356367" name="Rectangle 15"/>
          <p:cNvSpPr>
            <a:spLocks noChangeArrowheads="1"/>
          </p:cNvSpPr>
          <p:nvPr/>
        </p:nvSpPr>
        <p:spPr bwMode="auto">
          <a:xfrm>
            <a:off x="3995738" y="2170113"/>
            <a:ext cx="576262" cy="3238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i="0"/>
          </a:p>
        </p:txBody>
      </p:sp>
      <p:sp>
        <p:nvSpPr>
          <p:cNvPr id="356368" name="Rectangle 16"/>
          <p:cNvSpPr>
            <a:spLocks noChangeArrowheads="1"/>
          </p:cNvSpPr>
          <p:nvPr/>
        </p:nvSpPr>
        <p:spPr bwMode="auto">
          <a:xfrm>
            <a:off x="3995738" y="2817813"/>
            <a:ext cx="576262" cy="3238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i="0"/>
          </a:p>
        </p:txBody>
      </p:sp>
      <p:sp>
        <p:nvSpPr>
          <p:cNvPr id="356369" name="Rectangle 17"/>
          <p:cNvSpPr>
            <a:spLocks noChangeArrowheads="1"/>
          </p:cNvSpPr>
          <p:nvPr/>
        </p:nvSpPr>
        <p:spPr bwMode="auto">
          <a:xfrm>
            <a:off x="4751388" y="2817813"/>
            <a:ext cx="576262" cy="3238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i="0"/>
          </a:p>
        </p:txBody>
      </p:sp>
      <p:sp>
        <p:nvSpPr>
          <p:cNvPr id="356370" name="Rectangle 18"/>
          <p:cNvSpPr>
            <a:spLocks noChangeArrowheads="1"/>
          </p:cNvSpPr>
          <p:nvPr/>
        </p:nvSpPr>
        <p:spPr bwMode="auto">
          <a:xfrm>
            <a:off x="3203575" y="2817813"/>
            <a:ext cx="576263" cy="3238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i="0"/>
          </a:p>
        </p:txBody>
      </p:sp>
      <p:sp>
        <p:nvSpPr>
          <p:cNvPr id="356371" name="Line 19"/>
          <p:cNvSpPr>
            <a:spLocks noChangeShapeType="1"/>
          </p:cNvSpPr>
          <p:nvPr/>
        </p:nvSpPr>
        <p:spPr bwMode="auto">
          <a:xfrm>
            <a:off x="4289425" y="2493963"/>
            <a:ext cx="0" cy="323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372" name="Line 20"/>
          <p:cNvSpPr>
            <a:spLocks noChangeShapeType="1"/>
          </p:cNvSpPr>
          <p:nvPr/>
        </p:nvSpPr>
        <p:spPr bwMode="auto">
          <a:xfrm flipH="1">
            <a:off x="3460750" y="2493963"/>
            <a:ext cx="679450" cy="323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373" name="Line 21"/>
          <p:cNvSpPr>
            <a:spLocks noChangeShapeType="1"/>
          </p:cNvSpPr>
          <p:nvPr/>
        </p:nvSpPr>
        <p:spPr bwMode="auto">
          <a:xfrm>
            <a:off x="4457700" y="2493963"/>
            <a:ext cx="582613" cy="323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374" name="Freeform 22"/>
          <p:cNvSpPr>
            <a:spLocks/>
          </p:cNvSpPr>
          <p:nvPr/>
        </p:nvSpPr>
        <p:spPr bwMode="auto">
          <a:xfrm>
            <a:off x="4260850" y="2284413"/>
            <a:ext cx="527050" cy="36306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3" y="1043"/>
              </a:cxn>
              <a:cxn ang="0">
                <a:pos x="13" y="2287"/>
              </a:cxn>
            </a:cxnLst>
            <a:rect l="0" t="0" r="r" b="b"/>
            <a:pathLst>
              <a:path w="332" h="2287">
                <a:moveTo>
                  <a:pt x="0" y="0"/>
                </a:moveTo>
                <a:cubicBezTo>
                  <a:pt x="54" y="174"/>
                  <a:pt x="332" y="399"/>
                  <a:pt x="323" y="1043"/>
                </a:cubicBezTo>
                <a:cubicBezTo>
                  <a:pt x="314" y="1687"/>
                  <a:pt x="78" y="2028"/>
                  <a:pt x="13" y="2287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arrow" w="lg" len="lg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053388" cy="1143000"/>
          </a:xfrm>
        </p:spPr>
        <p:txBody>
          <a:bodyPr/>
          <a:lstStyle/>
          <a:p>
            <a:r>
              <a:rPr lang="en-GB"/>
              <a:t>Writeable Page Tables : 2 - Unhook</a:t>
            </a:r>
          </a:p>
        </p:txBody>
      </p:sp>
      <p:sp>
        <p:nvSpPr>
          <p:cNvPr id="345091" name="Rectangle 3"/>
          <p:cNvSpPr>
            <a:spLocks noChangeArrowheads="1"/>
          </p:cNvSpPr>
          <p:nvPr/>
        </p:nvSpPr>
        <p:spPr bwMode="auto">
          <a:xfrm>
            <a:off x="3678238" y="5918200"/>
            <a:ext cx="1206500" cy="603250"/>
          </a:xfrm>
          <a:prstGeom prst="rect">
            <a:avLst/>
          </a:prstGeom>
          <a:noFill/>
          <a:ln w="174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5092" name="Rectangle 4"/>
          <p:cNvSpPr>
            <a:spLocks noChangeArrowheads="1"/>
          </p:cNvSpPr>
          <p:nvPr/>
        </p:nvSpPr>
        <p:spPr bwMode="auto">
          <a:xfrm>
            <a:off x="3827463" y="6045200"/>
            <a:ext cx="8794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900" i="0">
                <a:solidFill>
                  <a:srgbClr val="000000"/>
                </a:solidFill>
                <a:latin typeface="Myriad Roman" charset="0"/>
              </a:rPr>
              <a:t>MMU</a:t>
            </a:r>
            <a:endParaRPr lang="en-GB" i="0"/>
          </a:p>
        </p:txBody>
      </p:sp>
      <p:sp>
        <p:nvSpPr>
          <p:cNvPr id="345093" name="Freeform 5"/>
          <p:cNvSpPr>
            <a:spLocks noEditPoints="1"/>
          </p:cNvSpPr>
          <p:nvPr/>
        </p:nvSpPr>
        <p:spPr bwMode="auto">
          <a:xfrm>
            <a:off x="1568450" y="3506788"/>
            <a:ext cx="5727700" cy="2109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08" y="0"/>
              </a:cxn>
              <a:cxn ang="0">
                <a:pos x="0" y="1329"/>
              </a:cxn>
              <a:cxn ang="0">
                <a:pos x="3608" y="1329"/>
              </a:cxn>
            </a:cxnLst>
            <a:rect l="0" t="0" r="r" b="b"/>
            <a:pathLst>
              <a:path w="3608" h="1329">
                <a:moveTo>
                  <a:pt x="0" y="0"/>
                </a:moveTo>
                <a:lnTo>
                  <a:pt x="3608" y="0"/>
                </a:lnTo>
                <a:moveTo>
                  <a:pt x="0" y="1329"/>
                </a:moveTo>
                <a:lnTo>
                  <a:pt x="3608" y="1329"/>
                </a:lnTo>
              </a:path>
            </a:pathLst>
          </a:custGeom>
          <a:noFill/>
          <a:ln w="17526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5095" name="Line 7"/>
          <p:cNvSpPr>
            <a:spLocks noChangeShapeType="1"/>
          </p:cNvSpPr>
          <p:nvPr/>
        </p:nvSpPr>
        <p:spPr bwMode="auto">
          <a:xfrm flipH="1" flipV="1">
            <a:off x="2195513" y="2097088"/>
            <a:ext cx="1146175" cy="603250"/>
          </a:xfrm>
          <a:prstGeom prst="line">
            <a:avLst/>
          </a:prstGeom>
          <a:noFill/>
          <a:ln w="25400">
            <a:solidFill>
              <a:srgbClr val="000000"/>
            </a:solidFill>
            <a:miter lim="800000"/>
            <a:headEnd/>
            <a:tailEnd type="arrow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45097" name="Rectangle 9"/>
          <p:cNvSpPr>
            <a:spLocks noChangeArrowheads="1"/>
          </p:cNvSpPr>
          <p:nvPr/>
        </p:nvSpPr>
        <p:spPr bwMode="auto">
          <a:xfrm>
            <a:off x="6088063" y="3030538"/>
            <a:ext cx="1614487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900" i="0">
                <a:solidFill>
                  <a:srgbClr val="000000"/>
                </a:solidFill>
                <a:latin typeface="Myriad Roman" charset="0"/>
              </a:rPr>
              <a:t>Guest OS</a:t>
            </a:r>
            <a:endParaRPr lang="en-GB" i="0"/>
          </a:p>
        </p:txBody>
      </p:sp>
      <p:sp>
        <p:nvSpPr>
          <p:cNvPr id="345098" name="Rectangle 10"/>
          <p:cNvSpPr>
            <a:spLocks noChangeArrowheads="1"/>
          </p:cNvSpPr>
          <p:nvPr/>
        </p:nvSpPr>
        <p:spPr bwMode="auto">
          <a:xfrm>
            <a:off x="6088063" y="5140325"/>
            <a:ext cx="1616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900" i="0">
                <a:solidFill>
                  <a:srgbClr val="000000"/>
                </a:solidFill>
                <a:latin typeface="Myriad Roman" charset="0"/>
              </a:rPr>
              <a:t>Xen VMM</a:t>
            </a:r>
            <a:endParaRPr lang="en-GB" i="0"/>
          </a:p>
        </p:txBody>
      </p:sp>
      <p:sp>
        <p:nvSpPr>
          <p:cNvPr id="345099" name="Rectangle 11"/>
          <p:cNvSpPr>
            <a:spLocks noChangeArrowheads="1"/>
          </p:cNvSpPr>
          <p:nvPr/>
        </p:nvSpPr>
        <p:spPr bwMode="auto">
          <a:xfrm>
            <a:off x="6088063" y="5743575"/>
            <a:ext cx="159702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900" i="0">
                <a:solidFill>
                  <a:srgbClr val="000000"/>
                </a:solidFill>
                <a:latin typeface="Myriad Roman" charset="0"/>
              </a:rPr>
              <a:t>Hardware</a:t>
            </a:r>
            <a:endParaRPr lang="en-GB" i="0"/>
          </a:p>
        </p:txBody>
      </p:sp>
      <p:sp>
        <p:nvSpPr>
          <p:cNvPr id="345101" name="Rectangle 13"/>
          <p:cNvSpPr>
            <a:spLocks noChangeArrowheads="1"/>
          </p:cNvSpPr>
          <p:nvPr/>
        </p:nvSpPr>
        <p:spPr bwMode="auto">
          <a:xfrm>
            <a:off x="754063" y="2517775"/>
            <a:ext cx="16271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i="0">
                <a:solidFill>
                  <a:srgbClr val="000000"/>
                </a:solidFill>
                <a:latin typeface="Myriad Roman" charset="0"/>
              </a:rPr>
              <a:t>guest writes</a:t>
            </a:r>
            <a:endParaRPr lang="en-GB" i="0"/>
          </a:p>
        </p:txBody>
      </p:sp>
      <p:sp>
        <p:nvSpPr>
          <p:cNvPr id="345102" name="Rectangle 14"/>
          <p:cNvSpPr>
            <a:spLocks noChangeArrowheads="1"/>
          </p:cNvSpPr>
          <p:nvPr/>
        </p:nvSpPr>
        <p:spPr bwMode="auto">
          <a:xfrm>
            <a:off x="1566863" y="1736725"/>
            <a:ext cx="15938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i="0">
                <a:solidFill>
                  <a:srgbClr val="000000"/>
                </a:solidFill>
                <a:latin typeface="Myriad Roman" charset="0"/>
              </a:rPr>
              <a:t>guest reads</a:t>
            </a:r>
            <a:endParaRPr lang="en-GB" i="0"/>
          </a:p>
        </p:txBody>
      </p:sp>
      <p:sp>
        <p:nvSpPr>
          <p:cNvPr id="345103" name="Rectangle 15"/>
          <p:cNvSpPr>
            <a:spLocks noChangeArrowheads="1"/>
          </p:cNvSpPr>
          <p:nvPr/>
        </p:nvSpPr>
        <p:spPr bwMode="auto">
          <a:xfrm>
            <a:off x="4732338" y="2335213"/>
            <a:ext cx="24923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i="0">
                <a:solidFill>
                  <a:srgbClr val="000000"/>
                </a:solidFill>
                <a:latin typeface="Myriad Roman" charset="0"/>
              </a:rPr>
              <a:t>Virtual → Machine</a:t>
            </a:r>
            <a:endParaRPr lang="en-GB" i="0"/>
          </a:p>
        </p:txBody>
      </p:sp>
      <p:sp>
        <p:nvSpPr>
          <p:cNvPr id="345104" name="Rectangle 16"/>
          <p:cNvSpPr>
            <a:spLocks noChangeArrowheads="1"/>
          </p:cNvSpPr>
          <p:nvPr/>
        </p:nvSpPr>
        <p:spPr bwMode="auto">
          <a:xfrm>
            <a:off x="3995738" y="2170113"/>
            <a:ext cx="576262" cy="3238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i="0"/>
          </a:p>
        </p:txBody>
      </p:sp>
      <p:sp>
        <p:nvSpPr>
          <p:cNvPr id="345105" name="Rectangle 17"/>
          <p:cNvSpPr>
            <a:spLocks noChangeArrowheads="1"/>
          </p:cNvSpPr>
          <p:nvPr/>
        </p:nvSpPr>
        <p:spPr bwMode="auto">
          <a:xfrm>
            <a:off x="3995738" y="2817813"/>
            <a:ext cx="576262" cy="3238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i="0"/>
          </a:p>
        </p:txBody>
      </p:sp>
      <p:sp>
        <p:nvSpPr>
          <p:cNvPr id="345106" name="Rectangle 18"/>
          <p:cNvSpPr>
            <a:spLocks noChangeArrowheads="1"/>
          </p:cNvSpPr>
          <p:nvPr/>
        </p:nvSpPr>
        <p:spPr bwMode="auto">
          <a:xfrm>
            <a:off x="4751388" y="2817813"/>
            <a:ext cx="576262" cy="3238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i="0"/>
          </a:p>
        </p:txBody>
      </p:sp>
      <p:sp>
        <p:nvSpPr>
          <p:cNvPr id="345107" name="Rectangle 19"/>
          <p:cNvSpPr>
            <a:spLocks noChangeArrowheads="1"/>
          </p:cNvSpPr>
          <p:nvPr/>
        </p:nvSpPr>
        <p:spPr bwMode="auto">
          <a:xfrm>
            <a:off x="3203575" y="2817813"/>
            <a:ext cx="576263" cy="3238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i="0"/>
          </a:p>
        </p:txBody>
      </p:sp>
      <p:sp>
        <p:nvSpPr>
          <p:cNvPr id="345108" name="Line 20"/>
          <p:cNvSpPr>
            <a:spLocks noChangeShapeType="1"/>
          </p:cNvSpPr>
          <p:nvPr/>
        </p:nvSpPr>
        <p:spPr bwMode="auto">
          <a:xfrm>
            <a:off x="4289425" y="2493963"/>
            <a:ext cx="0" cy="323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5109" name="Line 21"/>
          <p:cNvSpPr>
            <a:spLocks noChangeShapeType="1"/>
          </p:cNvSpPr>
          <p:nvPr/>
        </p:nvSpPr>
        <p:spPr bwMode="auto">
          <a:xfrm flipH="1">
            <a:off x="3460750" y="2493963"/>
            <a:ext cx="679450" cy="323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5110" name="Line 22"/>
          <p:cNvSpPr>
            <a:spLocks noChangeShapeType="1"/>
          </p:cNvSpPr>
          <p:nvPr/>
        </p:nvSpPr>
        <p:spPr bwMode="auto">
          <a:xfrm>
            <a:off x="4457700" y="2493963"/>
            <a:ext cx="582613" cy="323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5111" name="Freeform 23"/>
          <p:cNvSpPr>
            <a:spLocks/>
          </p:cNvSpPr>
          <p:nvPr/>
        </p:nvSpPr>
        <p:spPr bwMode="auto">
          <a:xfrm>
            <a:off x="4260850" y="2284413"/>
            <a:ext cx="527050" cy="36306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3" y="1043"/>
              </a:cxn>
              <a:cxn ang="0">
                <a:pos x="13" y="2287"/>
              </a:cxn>
            </a:cxnLst>
            <a:rect l="0" t="0" r="r" b="b"/>
            <a:pathLst>
              <a:path w="332" h="2287">
                <a:moveTo>
                  <a:pt x="0" y="0"/>
                </a:moveTo>
                <a:cubicBezTo>
                  <a:pt x="54" y="174"/>
                  <a:pt x="332" y="399"/>
                  <a:pt x="323" y="1043"/>
                </a:cubicBezTo>
                <a:cubicBezTo>
                  <a:pt x="314" y="1687"/>
                  <a:pt x="78" y="2028"/>
                  <a:pt x="13" y="2287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arrow" w="lg" len="lg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5112" name="Line 24"/>
          <p:cNvSpPr>
            <a:spLocks noChangeShapeType="1"/>
          </p:cNvSpPr>
          <p:nvPr/>
        </p:nvSpPr>
        <p:spPr bwMode="auto">
          <a:xfrm flipH="1" flipV="1">
            <a:off x="1568450" y="2882900"/>
            <a:ext cx="1846263" cy="114300"/>
          </a:xfrm>
          <a:prstGeom prst="line">
            <a:avLst/>
          </a:prstGeom>
          <a:noFill/>
          <a:ln w="25400">
            <a:solidFill>
              <a:srgbClr val="000000"/>
            </a:solidFill>
            <a:miter lim="800000"/>
            <a:headEnd type="arrow" w="lg" len="lg"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45113" name="Text Box 25"/>
          <p:cNvSpPr txBox="1">
            <a:spLocks noChangeArrowheads="1"/>
          </p:cNvSpPr>
          <p:nvPr/>
        </p:nvSpPr>
        <p:spPr bwMode="auto">
          <a:xfrm>
            <a:off x="3625850" y="2335213"/>
            <a:ext cx="663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3200" b="1" i="0">
                <a:solidFill>
                  <a:schemeClr val="accent1"/>
                </a:solidFill>
                <a:latin typeface="Tahoma" pitchFamily="34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486775" cy="1143000"/>
          </a:xfrm>
        </p:spPr>
        <p:txBody>
          <a:bodyPr/>
          <a:lstStyle/>
          <a:p>
            <a:r>
              <a:rPr lang="en-GB"/>
              <a:t>Writeable Page Tables : 3 - First Use</a:t>
            </a:r>
          </a:p>
        </p:txBody>
      </p:sp>
      <p:sp>
        <p:nvSpPr>
          <p:cNvPr id="347139" name="Rectangle 3"/>
          <p:cNvSpPr>
            <a:spLocks noChangeArrowheads="1"/>
          </p:cNvSpPr>
          <p:nvPr/>
        </p:nvSpPr>
        <p:spPr bwMode="auto">
          <a:xfrm>
            <a:off x="3678238" y="5918200"/>
            <a:ext cx="1206500" cy="603250"/>
          </a:xfrm>
          <a:prstGeom prst="rect">
            <a:avLst/>
          </a:prstGeom>
          <a:noFill/>
          <a:ln w="174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7140" name="Rectangle 4"/>
          <p:cNvSpPr>
            <a:spLocks noChangeArrowheads="1"/>
          </p:cNvSpPr>
          <p:nvPr/>
        </p:nvSpPr>
        <p:spPr bwMode="auto">
          <a:xfrm>
            <a:off x="3827463" y="6045200"/>
            <a:ext cx="8794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900" i="0">
                <a:solidFill>
                  <a:srgbClr val="000000"/>
                </a:solidFill>
                <a:latin typeface="Myriad Roman" charset="0"/>
              </a:rPr>
              <a:t>MMU</a:t>
            </a:r>
            <a:endParaRPr lang="en-GB" i="0"/>
          </a:p>
        </p:txBody>
      </p:sp>
      <p:sp>
        <p:nvSpPr>
          <p:cNvPr id="347141" name="Freeform 5"/>
          <p:cNvSpPr>
            <a:spLocks noEditPoints="1"/>
          </p:cNvSpPr>
          <p:nvPr/>
        </p:nvSpPr>
        <p:spPr bwMode="auto">
          <a:xfrm>
            <a:off x="1568450" y="3506788"/>
            <a:ext cx="5727700" cy="2109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08" y="0"/>
              </a:cxn>
              <a:cxn ang="0">
                <a:pos x="0" y="1329"/>
              </a:cxn>
              <a:cxn ang="0">
                <a:pos x="3608" y="1329"/>
              </a:cxn>
            </a:cxnLst>
            <a:rect l="0" t="0" r="r" b="b"/>
            <a:pathLst>
              <a:path w="3608" h="1329">
                <a:moveTo>
                  <a:pt x="0" y="0"/>
                </a:moveTo>
                <a:lnTo>
                  <a:pt x="3608" y="0"/>
                </a:lnTo>
                <a:moveTo>
                  <a:pt x="0" y="1329"/>
                </a:moveTo>
                <a:lnTo>
                  <a:pt x="3608" y="1329"/>
                </a:lnTo>
              </a:path>
            </a:pathLst>
          </a:custGeom>
          <a:noFill/>
          <a:ln w="17526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7142" name="Line 6"/>
          <p:cNvSpPr>
            <a:spLocks noChangeShapeType="1"/>
          </p:cNvSpPr>
          <p:nvPr/>
        </p:nvSpPr>
        <p:spPr bwMode="auto">
          <a:xfrm flipH="1" flipV="1">
            <a:off x="2195513" y="2097088"/>
            <a:ext cx="1146175" cy="603250"/>
          </a:xfrm>
          <a:prstGeom prst="line">
            <a:avLst/>
          </a:prstGeom>
          <a:noFill/>
          <a:ln w="25400">
            <a:solidFill>
              <a:srgbClr val="000000"/>
            </a:solidFill>
            <a:miter lim="800000"/>
            <a:headEnd/>
            <a:tailEnd type="arrow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47144" name="Rectangle 8"/>
          <p:cNvSpPr>
            <a:spLocks noChangeArrowheads="1"/>
          </p:cNvSpPr>
          <p:nvPr/>
        </p:nvSpPr>
        <p:spPr bwMode="auto">
          <a:xfrm>
            <a:off x="6088063" y="3030538"/>
            <a:ext cx="1614487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900" i="0">
                <a:solidFill>
                  <a:srgbClr val="000000"/>
                </a:solidFill>
                <a:latin typeface="Myriad Roman" charset="0"/>
              </a:rPr>
              <a:t>Guest OS</a:t>
            </a:r>
            <a:endParaRPr lang="en-GB" i="0"/>
          </a:p>
        </p:txBody>
      </p:sp>
      <p:sp>
        <p:nvSpPr>
          <p:cNvPr id="347145" name="Rectangle 9"/>
          <p:cNvSpPr>
            <a:spLocks noChangeArrowheads="1"/>
          </p:cNvSpPr>
          <p:nvPr/>
        </p:nvSpPr>
        <p:spPr bwMode="auto">
          <a:xfrm>
            <a:off x="6088063" y="5140325"/>
            <a:ext cx="1616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900" i="0">
                <a:solidFill>
                  <a:srgbClr val="000000"/>
                </a:solidFill>
                <a:latin typeface="Myriad Roman" charset="0"/>
              </a:rPr>
              <a:t>Xen VMM</a:t>
            </a:r>
            <a:endParaRPr lang="en-GB" i="0"/>
          </a:p>
        </p:txBody>
      </p:sp>
      <p:sp>
        <p:nvSpPr>
          <p:cNvPr id="347146" name="Rectangle 10"/>
          <p:cNvSpPr>
            <a:spLocks noChangeArrowheads="1"/>
          </p:cNvSpPr>
          <p:nvPr/>
        </p:nvSpPr>
        <p:spPr bwMode="auto">
          <a:xfrm>
            <a:off x="6088063" y="5743575"/>
            <a:ext cx="159702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900" i="0">
                <a:solidFill>
                  <a:srgbClr val="000000"/>
                </a:solidFill>
                <a:latin typeface="Myriad Roman" charset="0"/>
              </a:rPr>
              <a:t>Hardware</a:t>
            </a:r>
            <a:endParaRPr lang="en-GB" i="0"/>
          </a:p>
        </p:txBody>
      </p:sp>
      <p:sp>
        <p:nvSpPr>
          <p:cNvPr id="347147" name="Rectangle 11"/>
          <p:cNvSpPr>
            <a:spLocks noChangeArrowheads="1"/>
          </p:cNvSpPr>
          <p:nvPr/>
        </p:nvSpPr>
        <p:spPr bwMode="auto">
          <a:xfrm>
            <a:off x="2949575" y="4656138"/>
            <a:ext cx="13398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i="0">
                <a:solidFill>
                  <a:srgbClr val="000000"/>
                </a:solidFill>
                <a:latin typeface="Myriad Roman" charset="0"/>
              </a:rPr>
              <a:t>page fault</a:t>
            </a:r>
            <a:endParaRPr lang="en-GB" i="0"/>
          </a:p>
        </p:txBody>
      </p:sp>
      <p:sp>
        <p:nvSpPr>
          <p:cNvPr id="347148" name="Rectangle 12"/>
          <p:cNvSpPr>
            <a:spLocks noChangeArrowheads="1"/>
          </p:cNvSpPr>
          <p:nvPr/>
        </p:nvSpPr>
        <p:spPr bwMode="auto">
          <a:xfrm>
            <a:off x="754063" y="2517775"/>
            <a:ext cx="16271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i="0">
                <a:solidFill>
                  <a:srgbClr val="000000"/>
                </a:solidFill>
                <a:latin typeface="Myriad Roman" charset="0"/>
              </a:rPr>
              <a:t>guest writes</a:t>
            </a:r>
            <a:endParaRPr lang="en-GB" i="0"/>
          </a:p>
        </p:txBody>
      </p:sp>
      <p:sp>
        <p:nvSpPr>
          <p:cNvPr id="347149" name="Rectangle 13"/>
          <p:cNvSpPr>
            <a:spLocks noChangeArrowheads="1"/>
          </p:cNvSpPr>
          <p:nvPr/>
        </p:nvSpPr>
        <p:spPr bwMode="auto">
          <a:xfrm>
            <a:off x="1566863" y="1736725"/>
            <a:ext cx="15938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i="0">
                <a:solidFill>
                  <a:srgbClr val="000000"/>
                </a:solidFill>
                <a:latin typeface="Myriad Roman" charset="0"/>
              </a:rPr>
              <a:t>guest reads</a:t>
            </a:r>
            <a:endParaRPr lang="en-GB" i="0"/>
          </a:p>
        </p:txBody>
      </p:sp>
      <p:sp>
        <p:nvSpPr>
          <p:cNvPr id="347150" name="Rectangle 14"/>
          <p:cNvSpPr>
            <a:spLocks noChangeArrowheads="1"/>
          </p:cNvSpPr>
          <p:nvPr/>
        </p:nvSpPr>
        <p:spPr bwMode="auto">
          <a:xfrm>
            <a:off x="4732338" y="2335213"/>
            <a:ext cx="24923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i="0">
                <a:solidFill>
                  <a:srgbClr val="000000"/>
                </a:solidFill>
                <a:latin typeface="Myriad Roman" charset="0"/>
              </a:rPr>
              <a:t>Virtual → Machine</a:t>
            </a:r>
            <a:endParaRPr lang="en-GB" i="0"/>
          </a:p>
        </p:txBody>
      </p:sp>
      <p:sp>
        <p:nvSpPr>
          <p:cNvPr id="347151" name="Rectangle 15"/>
          <p:cNvSpPr>
            <a:spLocks noChangeArrowheads="1"/>
          </p:cNvSpPr>
          <p:nvPr/>
        </p:nvSpPr>
        <p:spPr bwMode="auto">
          <a:xfrm>
            <a:off x="3995738" y="2170113"/>
            <a:ext cx="576262" cy="3238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i="0"/>
          </a:p>
        </p:txBody>
      </p:sp>
      <p:sp>
        <p:nvSpPr>
          <p:cNvPr id="347152" name="Rectangle 16"/>
          <p:cNvSpPr>
            <a:spLocks noChangeArrowheads="1"/>
          </p:cNvSpPr>
          <p:nvPr/>
        </p:nvSpPr>
        <p:spPr bwMode="auto">
          <a:xfrm>
            <a:off x="3995738" y="2817813"/>
            <a:ext cx="576262" cy="3238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i="0"/>
          </a:p>
        </p:txBody>
      </p:sp>
      <p:sp>
        <p:nvSpPr>
          <p:cNvPr id="347153" name="Rectangle 17"/>
          <p:cNvSpPr>
            <a:spLocks noChangeArrowheads="1"/>
          </p:cNvSpPr>
          <p:nvPr/>
        </p:nvSpPr>
        <p:spPr bwMode="auto">
          <a:xfrm>
            <a:off x="4751388" y="2817813"/>
            <a:ext cx="576262" cy="3238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i="0"/>
          </a:p>
        </p:txBody>
      </p:sp>
      <p:sp>
        <p:nvSpPr>
          <p:cNvPr id="347154" name="Rectangle 18"/>
          <p:cNvSpPr>
            <a:spLocks noChangeArrowheads="1"/>
          </p:cNvSpPr>
          <p:nvPr/>
        </p:nvSpPr>
        <p:spPr bwMode="auto">
          <a:xfrm>
            <a:off x="3203575" y="2817813"/>
            <a:ext cx="576263" cy="3238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i="0"/>
          </a:p>
        </p:txBody>
      </p:sp>
      <p:sp>
        <p:nvSpPr>
          <p:cNvPr id="347155" name="Line 19"/>
          <p:cNvSpPr>
            <a:spLocks noChangeShapeType="1"/>
          </p:cNvSpPr>
          <p:nvPr/>
        </p:nvSpPr>
        <p:spPr bwMode="auto">
          <a:xfrm>
            <a:off x="4289425" y="2493963"/>
            <a:ext cx="0" cy="323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7156" name="Line 20"/>
          <p:cNvSpPr>
            <a:spLocks noChangeShapeType="1"/>
          </p:cNvSpPr>
          <p:nvPr/>
        </p:nvSpPr>
        <p:spPr bwMode="auto">
          <a:xfrm flipH="1">
            <a:off x="3460750" y="2493963"/>
            <a:ext cx="679450" cy="323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7157" name="Line 21"/>
          <p:cNvSpPr>
            <a:spLocks noChangeShapeType="1"/>
          </p:cNvSpPr>
          <p:nvPr/>
        </p:nvSpPr>
        <p:spPr bwMode="auto">
          <a:xfrm>
            <a:off x="4457700" y="2493963"/>
            <a:ext cx="582613" cy="323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7158" name="Freeform 22"/>
          <p:cNvSpPr>
            <a:spLocks/>
          </p:cNvSpPr>
          <p:nvPr/>
        </p:nvSpPr>
        <p:spPr bwMode="auto">
          <a:xfrm>
            <a:off x="4260850" y="2284413"/>
            <a:ext cx="527050" cy="36306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3" y="1043"/>
              </a:cxn>
              <a:cxn ang="0">
                <a:pos x="13" y="2287"/>
              </a:cxn>
            </a:cxnLst>
            <a:rect l="0" t="0" r="r" b="b"/>
            <a:pathLst>
              <a:path w="332" h="2287">
                <a:moveTo>
                  <a:pt x="0" y="0"/>
                </a:moveTo>
                <a:cubicBezTo>
                  <a:pt x="54" y="174"/>
                  <a:pt x="332" y="399"/>
                  <a:pt x="323" y="1043"/>
                </a:cubicBezTo>
                <a:cubicBezTo>
                  <a:pt x="314" y="1687"/>
                  <a:pt x="78" y="2028"/>
                  <a:pt x="13" y="2287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arrow" w="lg" len="lg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7159" name="Line 23"/>
          <p:cNvSpPr>
            <a:spLocks noChangeShapeType="1"/>
          </p:cNvSpPr>
          <p:nvPr/>
        </p:nvSpPr>
        <p:spPr bwMode="auto">
          <a:xfrm flipH="1" flipV="1">
            <a:off x="1568450" y="2882900"/>
            <a:ext cx="1846263" cy="114300"/>
          </a:xfrm>
          <a:prstGeom prst="line">
            <a:avLst/>
          </a:prstGeom>
          <a:noFill/>
          <a:ln w="25400">
            <a:solidFill>
              <a:srgbClr val="000000"/>
            </a:solidFill>
            <a:miter lim="800000"/>
            <a:headEnd type="arrow" w="lg" len="lg"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47160" name="Text Box 24"/>
          <p:cNvSpPr txBox="1">
            <a:spLocks noChangeArrowheads="1"/>
          </p:cNvSpPr>
          <p:nvPr/>
        </p:nvSpPr>
        <p:spPr bwMode="auto">
          <a:xfrm>
            <a:off x="3625850" y="2335213"/>
            <a:ext cx="663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3200" b="1" i="0">
                <a:solidFill>
                  <a:schemeClr val="accent1"/>
                </a:solidFill>
                <a:latin typeface="Tahoma" pitchFamily="34" charset="0"/>
              </a:rPr>
              <a:t>X</a:t>
            </a:r>
          </a:p>
        </p:txBody>
      </p:sp>
      <p:sp>
        <p:nvSpPr>
          <p:cNvPr id="347161" name="Freeform 25"/>
          <p:cNvSpPr>
            <a:spLocks/>
          </p:cNvSpPr>
          <p:nvPr/>
        </p:nvSpPr>
        <p:spPr bwMode="auto">
          <a:xfrm>
            <a:off x="3509963" y="2622550"/>
            <a:ext cx="484187" cy="2070100"/>
          </a:xfrm>
          <a:custGeom>
            <a:avLst/>
            <a:gdLst/>
            <a:ahLst/>
            <a:cxnLst>
              <a:cxn ang="0">
                <a:pos x="212" y="0"/>
              </a:cxn>
              <a:cxn ang="0">
                <a:pos x="254" y="618"/>
              </a:cxn>
              <a:cxn ang="0">
                <a:pos x="0" y="1304"/>
              </a:cxn>
            </a:cxnLst>
            <a:rect l="0" t="0" r="r" b="b"/>
            <a:pathLst>
              <a:path w="305" h="1304">
                <a:moveTo>
                  <a:pt x="212" y="0"/>
                </a:moveTo>
                <a:cubicBezTo>
                  <a:pt x="219" y="102"/>
                  <a:pt x="305" y="313"/>
                  <a:pt x="254" y="618"/>
                </a:cubicBezTo>
                <a:cubicBezTo>
                  <a:pt x="203" y="923"/>
                  <a:pt x="53" y="1161"/>
                  <a:pt x="0" y="1304"/>
                </a:cubicBezTo>
              </a:path>
            </a:pathLst>
          </a:custGeom>
          <a:noFill/>
          <a:ln w="25400" cmpd="sng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161338" cy="1143000"/>
          </a:xfrm>
        </p:spPr>
        <p:txBody>
          <a:bodyPr/>
          <a:lstStyle/>
          <a:p>
            <a:r>
              <a:rPr lang="en-GB"/>
              <a:t>Writeable Page Tables : 4 – Re-hook</a:t>
            </a:r>
          </a:p>
        </p:txBody>
      </p:sp>
      <p:sp>
        <p:nvSpPr>
          <p:cNvPr id="349187" name="Rectangle 3"/>
          <p:cNvSpPr>
            <a:spLocks noChangeArrowheads="1"/>
          </p:cNvSpPr>
          <p:nvPr/>
        </p:nvSpPr>
        <p:spPr bwMode="auto">
          <a:xfrm>
            <a:off x="3678238" y="5918200"/>
            <a:ext cx="1206500" cy="603250"/>
          </a:xfrm>
          <a:prstGeom prst="rect">
            <a:avLst/>
          </a:prstGeom>
          <a:noFill/>
          <a:ln w="174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188" name="Rectangle 4"/>
          <p:cNvSpPr>
            <a:spLocks noChangeArrowheads="1"/>
          </p:cNvSpPr>
          <p:nvPr/>
        </p:nvSpPr>
        <p:spPr bwMode="auto">
          <a:xfrm>
            <a:off x="3827463" y="6045200"/>
            <a:ext cx="8794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900" i="0">
                <a:solidFill>
                  <a:srgbClr val="000000"/>
                </a:solidFill>
                <a:latin typeface="Myriad Roman" charset="0"/>
              </a:rPr>
              <a:t>MMU</a:t>
            </a:r>
            <a:endParaRPr lang="en-GB" i="0"/>
          </a:p>
        </p:txBody>
      </p:sp>
      <p:sp>
        <p:nvSpPr>
          <p:cNvPr id="349189" name="Freeform 5"/>
          <p:cNvSpPr>
            <a:spLocks noEditPoints="1"/>
          </p:cNvSpPr>
          <p:nvPr/>
        </p:nvSpPr>
        <p:spPr bwMode="auto">
          <a:xfrm>
            <a:off x="1568450" y="3506788"/>
            <a:ext cx="5727700" cy="2109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08" y="0"/>
              </a:cxn>
              <a:cxn ang="0">
                <a:pos x="0" y="1329"/>
              </a:cxn>
              <a:cxn ang="0">
                <a:pos x="3608" y="1329"/>
              </a:cxn>
            </a:cxnLst>
            <a:rect l="0" t="0" r="r" b="b"/>
            <a:pathLst>
              <a:path w="3608" h="1329">
                <a:moveTo>
                  <a:pt x="0" y="0"/>
                </a:moveTo>
                <a:lnTo>
                  <a:pt x="3608" y="0"/>
                </a:lnTo>
                <a:moveTo>
                  <a:pt x="0" y="1329"/>
                </a:moveTo>
                <a:lnTo>
                  <a:pt x="3608" y="1329"/>
                </a:lnTo>
              </a:path>
            </a:pathLst>
          </a:custGeom>
          <a:noFill/>
          <a:ln w="17526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190" name="Line 6"/>
          <p:cNvSpPr>
            <a:spLocks noChangeShapeType="1"/>
          </p:cNvSpPr>
          <p:nvPr/>
        </p:nvSpPr>
        <p:spPr bwMode="auto">
          <a:xfrm flipH="1" flipV="1">
            <a:off x="2195513" y="2097088"/>
            <a:ext cx="1146175" cy="603250"/>
          </a:xfrm>
          <a:prstGeom prst="line">
            <a:avLst/>
          </a:prstGeom>
          <a:noFill/>
          <a:ln w="25400">
            <a:solidFill>
              <a:srgbClr val="000000"/>
            </a:solidFill>
            <a:miter lim="800000"/>
            <a:headEnd/>
            <a:tailEnd type="arrow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49191" name="Rectangle 7"/>
          <p:cNvSpPr>
            <a:spLocks noChangeArrowheads="1"/>
          </p:cNvSpPr>
          <p:nvPr/>
        </p:nvSpPr>
        <p:spPr bwMode="auto">
          <a:xfrm>
            <a:off x="6088063" y="3030538"/>
            <a:ext cx="1614487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900" i="0">
                <a:solidFill>
                  <a:srgbClr val="000000"/>
                </a:solidFill>
                <a:latin typeface="Myriad Roman" charset="0"/>
              </a:rPr>
              <a:t>Guest OS</a:t>
            </a:r>
            <a:endParaRPr lang="en-GB" i="0"/>
          </a:p>
        </p:txBody>
      </p:sp>
      <p:sp>
        <p:nvSpPr>
          <p:cNvPr id="349192" name="Rectangle 8"/>
          <p:cNvSpPr>
            <a:spLocks noChangeArrowheads="1"/>
          </p:cNvSpPr>
          <p:nvPr/>
        </p:nvSpPr>
        <p:spPr bwMode="auto">
          <a:xfrm>
            <a:off x="6088063" y="5140325"/>
            <a:ext cx="1616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900" i="0">
                <a:solidFill>
                  <a:srgbClr val="000000"/>
                </a:solidFill>
                <a:latin typeface="Myriad Roman" charset="0"/>
              </a:rPr>
              <a:t>Xen VMM</a:t>
            </a:r>
            <a:endParaRPr lang="en-GB" i="0"/>
          </a:p>
        </p:txBody>
      </p:sp>
      <p:sp>
        <p:nvSpPr>
          <p:cNvPr id="349193" name="Rectangle 9"/>
          <p:cNvSpPr>
            <a:spLocks noChangeArrowheads="1"/>
          </p:cNvSpPr>
          <p:nvPr/>
        </p:nvSpPr>
        <p:spPr bwMode="auto">
          <a:xfrm>
            <a:off x="6088063" y="5743575"/>
            <a:ext cx="159702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900" i="0">
                <a:solidFill>
                  <a:srgbClr val="000000"/>
                </a:solidFill>
                <a:latin typeface="Myriad Roman" charset="0"/>
              </a:rPr>
              <a:t>Hardware</a:t>
            </a:r>
            <a:endParaRPr lang="en-GB" i="0"/>
          </a:p>
        </p:txBody>
      </p:sp>
      <p:sp>
        <p:nvSpPr>
          <p:cNvPr id="349194" name="Rectangle 10"/>
          <p:cNvSpPr>
            <a:spLocks noChangeArrowheads="1"/>
          </p:cNvSpPr>
          <p:nvPr/>
        </p:nvSpPr>
        <p:spPr bwMode="auto">
          <a:xfrm>
            <a:off x="2114550" y="4179888"/>
            <a:ext cx="10525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i="0">
                <a:solidFill>
                  <a:srgbClr val="000000"/>
                </a:solidFill>
                <a:latin typeface="Myriad Roman" charset="0"/>
              </a:rPr>
              <a:t>validate</a:t>
            </a:r>
            <a:endParaRPr lang="en-GB" i="0"/>
          </a:p>
        </p:txBody>
      </p:sp>
      <p:sp>
        <p:nvSpPr>
          <p:cNvPr id="349195" name="Rectangle 11"/>
          <p:cNvSpPr>
            <a:spLocks noChangeArrowheads="1"/>
          </p:cNvSpPr>
          <p:nvPr/>
        </p:nvSpPr>
        <p:spPr bwMode="auto">
          <a:xfrm>
            <a:off x="754063" y="2517775"/>
            <a:ext cx="16271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i="0">
                <a:solidFill>
                  <a:srgbClr val="000000"/>
                </a:solidFill>
                <a:latin typeface="Myriad Roman" charset="0"/>
              </a:rPr>
              <a:t>guest writes</a:t>
            </a:r>
            <a:endParaRPr lang="en-GB" i="0"/>
          </a:p>
        </p:txBody>
      </p:sp>
      <p:sp>
        <p:nvSpPr>
          <p:cNvPr id="349196" name="Rectangle 12"/>
          <p:cNvSpPr>
            <a:spLocks noChangeArrowheads="1"/>
          </p:cNvSpPr>
          <p:nvPr/>
        </p:nvSpPr>
        <p:spPr bwMode="auto">
          <a:xfrm>
            <a:off x="1566863" y="1736725"/>
            <a:ext cx="15938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i="0">
                <a:solidFill>
                  <a:srgbClr val="000000"/>
                </a:solidFill>
                <a:latin typeface="Myriad Roman" charset="0"/>
              </a:rPr>
              <a:t>guest reads</a:t>
            </a:r>
            <a:endParaRPr lang="en-GB" i="0"/>
          </a:p>
        </p:txBody>
      </p:sp>
      <p:sp>
        <p:nvSpPr>
          <p:cNvPr id="349197" name="Rectangle 13"/>
          <p:cNvSpPr>
            <a:spLocks noChangeArrowheads="1"/>
          </p:cNvSpPr>
          <p:nvPr/>
        </p:nvSpPr>
        <p:spPr bwMode="auto">
          <a:xfrm>
            <a:off x="4732338" y="2335213"/>
            <a:ext cx="24923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i="0">
                <a:solidFill>
                  <a:srgbClr val="000000"/>
                </a:solidFill>
                <a:latin typeface="Myriad Roman" charset="0"/>
              </a:rPr>
              <a:t>Virtual → Machine</a:t>
            </a:r>
            <a:endParaRPr lang="en-GB" i="0"/>
          </a:p>
        </p:txBody>
      </p:sp>
      <p:sp>
        <p:nvSpPr>
          <p:cNvPr id="349198" name="Rectangle 14"/>
          <p:cNvSpPr>
            <a:spLocks noChangeArrowheads="1"/>
          </p:cNvSpPr>
          <p:nvPr/>
        </p:nvSpPr>
        <p:spPr bwMode="auto">
          <a:xfrm>
            <a:off x="3995738" y="2170113"/>
            <a:ext cx="576262" cy="3238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i="0"/>
          </a:p>
        </p:txBody>
      </p:sp>
      <p:sp>
        <p:nvSpPr>
          <p:cNvPr id="349199" name="Rectangle 15"/>
          <p:cNvSpPr>
            <a:spLocks noChangeArrowheads="1"/>
          </p:cNvSpPr>
          <p:nvPr/>
        </p:nvSpPr>
        <p:spPr bwMode="auto">
          <a:xfrm>
            <a:off x="3995738" y="2817813"/>
            <a:ext cx="576262" cy="3238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i="0"/>
          </a:p>
        </p:txBody>
      </p:sp>
      <p:sp>
        <p:nvSpPr>
          <p:cNvPr id="349200" name="Rectangle 16"/>
          <p:cNvSpPr>
            <a:spLocks noChangeArrowheads="1"/>
          </p:cNvSpPr>
          <p:nvPr/>
        </p:nvSpPr>
        <p:spPr bwMode="auto">
          <a:xfrm>
            <a:off x="4751388" y="2817813"/>
            <a:ext cx="576262" cy="3238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i="0"/>
          </a:p>
        </p:txBody>
      </p:sp>
      <p:sp>
        <p:nvSpPr>
          <p:cNvPr id="349201" name="Rectangle 17"/>
          <p:cNvSpPr>
            <a:spLocks noChangeArrowheads="1"/>
          </p:cNvSpPr>
          <p:nvPr/>
        </p:nvSpPr>
        <p:spPr bwMode="auto">
          <a:xfrm>
            <a:off x="3203575" y="2817813"/>
            <a:ext cx="576263" cy="3238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i="0"/>
          </a:p>
        </p:txBody>
      </p:sp>
      <p:sp>
        <p:nvSpPr>
          <p:cNvPr id="349202" name="Line 18"/>
          <p:cNvSpPr>
            <a:spLocks noChangeShapeType="1"/>
          </p:cNvSpPr>
          <p:nvPr/>
        </p:nvSpPr>
        <p:spPr bwMode="auto">
          <a:xfrm>
            <a:off x="4289425" y="2493963"/>
            <a:ext cx="0" cy="323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9203" name="Line 19"/>
          <p:cNvSpPr>
            <a:spLocks noChangeShapeType="1"/>
          </p:cNvSpPr>
          <p:nvPr/>
        </p:nvSpPr>
        <p:spPr bwMode="auto">
          <a:xfrm flipH="1">
            <a:off x="3460750" y="2493963"/>
            <a:ext cx="679450" cy="323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9204" name="Line 20"/>
          <p:cNvSpPr>
            <a:spLocks noChangeShapeType="1"/>
          </p:cNvSpPr>
          <p:nvPr/>
        </p:nvSpPr>
        <p:spPr bwMode="auto">
          <a:xfrm>
            <a:off x="4457700" y="2493963"/>
            <a:ext cx="582613" cy="323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9205" name="Freeform 21"/>
          <p:cNvSpPr>
            <a:spLocks/>
          </p:cNvSpPr>
          <p:nvPr/>
        </p:nvSpPr>
        <p:spPr bwMode="auto">
          <a:xfrm>
            <a:off x="4260850" y="2284413"/>
            <a:ext cx="527050" cy="36306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3" y="1043"/>
              </a:cxn>
              <a:cxn ang="0">
                <a:pos x="13" y="2287"/>
              </a:cxn>
            </a:cxnLst>
            <a:rect l="0" t="0" r="r" b="b"/>
            <a:pathLst>
              <a:path w="332" h="2287">
                <a:moveTo>
                  <a:pt x="0" y="0"/>
                </a:moveTo>
                <a:cubicBezTo>
                  <a:pt x="54" y="174"/>
                  <a:pt x="332" y="399"/>
                  <a:pt x="323" y="1043"/>
                </a:cubicBezTo>
                <a:cubicBezTo>
                  <a:pt x="314" y="1687"/>
                  <a:pt x="78" y="2028"/>
                  <a:pt x="13" y="2287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arrow" w="lg" len="lg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9206" name="Line 22"/>
          <p:cNvSpPr>
            <a:spLocks noChangeShapeType="1"/>
          </p:cNvSpPr>
          <p:nvPr/>
        </p:nvSpPr>
        <p:spPr bwMode="auto">
          <a:xfrm flipH="1" flipV="1">
            <a:off x="1568450" y="2882900"/>
            <a:ext cx="0" cy="1482725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miter lim="800000"/>
            <a:headEnd type="arrow" w="lg" len="lg"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49210" name="Freeform 26"/>
          <p:cNvSpPr>
            <a:spLocks/>
          </p:cNvSpPr>
          <p:nvPr/>
        </p:nvSpPr>
        <p:spPr bwMode="auto">
          <a:xfrm>
            <a:off x="3186113" y="2971800"/>
            <a:ext cx="242887" cy="1722438"/>
          </a:xfrm>
          <a:custGeom>
            <a:avLst/>
            <a:gdLst/>
            <a:ahLst/>
            <a:cxnLst>
              <a:cxn ang="0">
                <a:pos x="48" y="1085"/>
              </a:cxn>
              <a:cxn ang="0">
                <a:pos x="17" y="584"/>
              </a:cxn>
              <a:cxn ang="0">
                <a:pos x="153" y="0"/>
              </a:cxn>
            </a:cxnLst>
            <a:rect l="0" t="0" r="r" b="b"/>
            <a:pathLst>
              <a:path w="153" h="1085">
                <a:moveTo>
                  <a:pt x="48" y="1085"/>
                </a:moveTo>
                <a:cubicBezTo>
                  <a:pt x="43" y="1002"/>
                  <a:pt x="0" y="765"/>
                  <a:pt x="17" y="584"/>
                </a:cubicBezTo>
                <a:cubicBezTo>
                  <a:pt x="35" y="403"/>
                  <a:pt x="125" y="122"/>
                  <a:pt x="153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I/O Architecture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/>
              <a:t>Xen </a:t>
            </a:r>
            <a:r>
              <a:rPr lang="en-GB" i="1"/>
              <a:t>IO-Spaces  </a:t>
            </a:r>
            <a:r>
              <a:rPr lang="en-GB"/>
              <a:t>delegate guest OSes protected access to specified h/w devices</a:t>
            </a:r>
          </a:p>
          <a:p>
            <a:pPr lvl="1">
              <a:lnSpc>
                <a:spcPct val="90000"/>
              </a:lnSpc>
            </a:pPr>
            <a:r>
              <a:rPr lang="en-GB"/>
              <a:t>Virtual PCI configuration space</a:t>
            </a:r>
          </a:p>
          <a:p>
            <a:pPr lvl="1">
              <a:lnSpc>
                <a:spcPct val="90000"/>
              </a:lnSpc>
            </a:pPr>
            <a:r>
              <a:rPr lang="en-GB"/>
              <a:t>Virtual interrupts</a:t>
            </a:r>
          </a:p>
          <a:p>
            <a:pPr>
              <a:lnSpc>
                <a:spcPct val="90000"/>
              </a:lnSpc>
            </a:pPr>
            <a:r>
              <a:rPr lang="en-GB"/>
              <a:t>Devices are virtualised and exported to other VMs via </a:t>
            </a:r>
            <a:r>
              <a:rPr lang="en-GB" i="1"/>
              <a:t>Device Channels</a:t>
            </a:r>
          </a:p>
          <a:p>
            <a:pPr lvl="1">
              <a:lnSpc>
                <a:spcPct val="90000"/>
              </a:lnSpc>
            </a:pPr>
            <a:r>
              <a:rPr lang="en-GB"/>
              <a:t>Safe asynchronous shared memory transport</a:t>
            </a:r>
          </a:p>
          <a:p>
            <a:pPr lvl="1">
              <a:lnSpc>
                <a:spcPct val="90000"/>
              </a:lnSpc>
            </a:pPr>
            <a:r>
              <a:rPr lang="en-GB"/>
              <a:t>‘Backend’ drivers export to ‘frontend’ drivers</a:t>
            </a:r>
          </a:p>
          <a:p>
            <a:pPr lvl="1">
              <a:lnSpc>
                <a:spcPct val="90000"/>
              </a:lnSpc>
            </a:pPr>
            <a:r>
              <a:rPr lang="en-GB"/>
              <a:t>Net: use normal bridging, routing, iptables</a:t>
            </a:r>
          </a:p>
          <a:p>
            <a:pPr lvl="1">
              <a:lnSpc>
                <a:spcPct val="90000"/>
              </a:lnSpc>
            </a:pPr>
            <a:r>
              <a:rPr lang="en-GB"/>
              <a:t>Block: export any blk dev e.g. sda4,loop0,vg3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830263"/>
            <a:r>
              <a:rPr lang="en-GB"/>
              <a:t>Xen 2.0 Architecture</a:t>
            </a:r>
            <a:endParaRPr lang="en-US"/>
          </a:p>
        </p:txBody>
      </p:sp>
      <p:grpSp>
        <p:nvGrpSpPr>
          <p:cNvPr id="372739" name="Group 3"/>
          <p:cNvGrpSpPr>
            <a:grpSpLocks/>
          </p:cNvGrpSpPr>
          <p:nvPr/>
        </p:nvGrpSpPr>
        <p:grpSpPr bwMode="auto">
          <a:xfrm>
            <a:off x="1485900" y="1568450"/>
            <a:ext cx="6453188" cy="4846638"/>
            <a:chOff x="1323" y="709"/>
            <a:chExt cx="3568" cy="2779"/>
          </a:xfrm>
        </p:grpSpPr>
        <p:sp>
          <p:nvSpPr>
            <p:cNvPr id="372740" name="Rectangle 4"/>
            <p:cNvSpPr>
              <a:spLocks noChangeArrowheads="1"/>
            </p:cNvSpPr>
            <p:nvPr/>
          </p:nvSpPr>
          <p:spPr bwMode="auto">
            <a:xfrm>
              <a:off x="1323" y="2807"/>
              <a:ext cx="3568" cy="367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GB" sz="1200" i="0">
                <a:latin typeface="Arial" pitchFamily="34" charset="0"/>
              </a:endParaRPr>
            </a:p>
          </p:txBody>
        </p:sp>
        <p:sp>
          <p:nvSpPr>
            <p:cNvPr id="372741" name="Rectangle 5"/>
            <p:cNvSpPr>
              <a:spLocks noChangeArrowheads="1"/>
            </p:cNvSpPr>
            <p:nvPr/>
          </p:nvSpPr>
          <p:spPr bwMode="auto">
            <a:xfrm>
              <a:off x="2775" y="2855"/>
              <a:ext cx="649" cy="11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GB" sz="1200" i="0">
                  <a:latin typeface="Arial" pitchFamily="34" charset="0"/>
                </a:rPr>
                <a:t>Event Channel</a:t>
              </a:r>
              <a:endParaRPr lang="en-US" sz="1200" i="0">
                <a:latin typeface="Arial" pitchFamily="34" charset="0"/>
              </a:endParaRPr>
            </a:p>
          </p:txBody>
        </p:sp>
        <p:sp>
          <p:nvSpPr>
            <p:cNvPr id="372742" name="Rectangle 6"/>
            <p:cNvSpPr>
              <a:spLocks noChangeArrowheads="1"/>
            </p:cNvSpPr>
            <p:nvPr/>
          </p:nvSpPr>
          <p:spPr bwMode="auto">
            <a:xfrm>
              <a:off x="4161" y="2851"/>
              <a:ext cx="650" cy="11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GB" sz="1200" i="0">
                  <a:latin typeface="Arial" pitchFamily="34" charset="0"/>
                </a:rPr>
                <a:t>Virtual MMU</a:t>
              </a:r>
              <a:endParaRPr lang="en-US" sz="1200" i="0">
                <a:latin typeface="Arial" pitchFamily="34" charset="0"/>
              </a:endParaRPr>
            </a:p>
          </p:txBody>
        </p:sp>
        <p:sp>
          <p:nvSpPr>
            <p:cNvPr id="372743" name="Rectangle 7"/>
            <p:cNvSpPr>
              <a:spLocks noChangeArrowheads="1"/>
            </p:cNvSpPr>
            <p:nvPr/>
          </p:nvSpPr>
          <p:spPr bwMode="auto">
            <a:xfrm>
              <a:off x="3468" y="2851"/>
              <a:ext cx="649" cy="11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GB" sz="1200" i="0">
                  <a:latin typeface="Arial" pitchFamily="34" charset="0"/>
                </a:rPr>
                <a:t>Virtual CPU </a:t>
              </a:r>
              <a:endParaRPr lang="en-US" sz="1200" i="0">
                <a:latin typeface="Arial" pitchFamily="34" charset="0"/>
              </a:endParaRPr>
            </a:p>
          </p:txBody>
        </p:sp>
        <p:sp>
          <p:nvSpPr>
            <p:cNvPr id="372744" name="Rectangle 8"/>
            <p:cNvSpPr>
              <a:spLocks noChangeArrowheads="1"/>
            </p:cNvSpPr>
            <p:nvPr/>
          </p:nvSpPr>
          <p:spPr bwMode="auto">
            <a:xfrm>
              <a:off x="1388" y="2855"/>
              <a:ext cx="650" cy="11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GB" sz="1200" i="0">
                  <a:latin typeface="Arial" pitchFamily="34" charset="0"/>
                </a:rPr>
                <a:t>Control IF</a:t>
              </a:r>
              <a:endParaRPr lang="en-US" sz="1200" i="0">
                <a:latin typeface="Arial" pitchFamily="34" charset="0"/>
              </a:endParaRPr>
            </a:p>
          </p:txBody>
        </p:sp>
        <p:sp>
          <p:nvSpPr>
            <p:cNvPr id="372745" name="Rectangle 9"/>
            <p:cNvSpPr>
              <a:spLocks noChangeArrowheads="1"/>
            </p:cNvSpPr>
            <p:nvPr/>
          </p:nvSpPr>
          <p:spPr bwMode="auto">
            <a:xfrm>
              <a:off x="1323" y="3294"/>
              <a:ext cx="3568" cy="19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2746" name="Rectangle 10"/>
            <p:cNvSpPr>
              <a:spLocks noChangeArrowheads="1"/>
            </p:cNvSpPr>
            <p:nvPr/>
          </p:nvSpPr>
          <p:spPr bwMode="auto">
            <a:xfrm>
              <a:off x="1340" y="3334"/>
              <a:ext cx="3535" cy="113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GB" sz="1400" i="0">
                  <a:latin typeface="Arial" pitchFamily="34" charset="0"/>
                </a:rPr>
                <a:t>Hardware (SMP, MMU, physical memory, Ethernet, SCSI/IDE)</a:t>
              </a:r>
              <a:endParaRPr lang="en-US" sz="1400" i="0">
                <a:latin typeface="Arial" pitchFamily="34" charset="0"/>
              </a:endParaRPr>
            </a:p>
          </p:txBody>
        </p:sp>
        <p:sp>
          <p:nvSpPr>
            <p:cNvPr id="372747" name="Rectangle 11"/>
            <p:cNvSpPr>
              <a:spLocks noChangeArrowheads="1"/>
            </p:cNvSpPr>
            <p:nvPr/>
          </p:nvSpPr>
          <p:spPr bwMode="auto">
            <a:xfrm>
              <a:off x="1323" y="1476"/>
              <a:ext cx="779" cy="1079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2748" name="Rectangle 12"/>
            <p:cNvSpPr>
              <a:spLocks noChangeArrowheads="1"/>
            </p:cNvSpPr>
            <p:nvPr/>
          </p:nvSpPr>
          <p:spPr bwMode="auto">
            <a:xfrm>
              <a:off x="1323" y="921"/>
              <a:ext cx="779" cy="50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2749" name="Text Box 13"/>
            <p:cNvSpPr txBox="1">
              <a:spLocks noChangeArrowheads="1"/>
            </p:cNvSpPr>
            <p:nvPr/>
          </p:nvSpPr>
          <p:spPr bwMode="auto">
            <a:xfrm>
              <a:off x="1673" y="2120"/>
              <a:ext cx="358" cy="36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GB" sz="1200" i="0">
                  <a:latin typeface="Arial" pitchFamily="34" charset="0"/>
                </a:rPr>
                <a:t>Native</a:t>
              </a:r>
            </a:p>
            <a:p>
              <a:pPr algn="ctr" eaLnBrk="1" hangingPunct="1"/>
              <a:r>
                <a:rPr lang="en-GB" sz="1200" i="0">
                  <a:latin typeface="Arial" pitchFamily="34" charset="0"/>
                </a:rPr>
                <a:t>Device</a:t>
              </a:r>
            </a:p>
            <a:p>
              <a:pPr algn="ctr" eaLnBrk="1" hangingPunct="1"/>
              <a:r>
                <a:rPr lang="en-GB" sz="1200" i="0">
                  <a:latin typeface="Arial" pitchFamily="34" charset="0"/>
                </a:rPr>
                <a:t>Driver</a:t>
              </a:r>
              <a:endParaRPr lang="en-US" sz="1200" i="0">
                <a:latin typeface="Arial" pitchFamily="34" charset="0"/>
              </a:endParaRPr>
            </a:p>
          </p:txBody>
        </p:sp>
        <p:sp>
          <p:nvSpPr>
            <p:cNvPr id="372750" name="Text Box 14"/>
            <p:cNvSpPr txBox="1">
              <a:spLocks noChangeArrowheads="1"/>
            </p:cNvSpPr>
            <p:nvPr/>
          </p:nvSpPr>
          <p:spPr bwMode="auto">
            <a:xfrm>
              <a:off x="1425" y="1535"/>
              <a:ext cx="576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GB" sz="1600" i="0">
                  <a:latin typeface="Arial" pitchFamily="34" charset="0"/>
                </a:rPr>
                <a:t>GuestOS</a:t>
              </a:r>
            </a:p>
            <a:p>
              <a:pPr algn="ctr" eaLnBrk="1" hangingPunct="1"/>
              <a:r>
                <a:rPr lang="en-GB" sz="1400" i="0">
                  <a:latin typeface="Arial" pitchFamily="34" charset="0"/>
                </a:rPr>
                <a:t>(XenLinux)</a:t>
              </a:r>
              <a:endParaRPr lang="en-US" sz="1400" i="0">
                <a:latin typeface="Arial" pitchFamily="34" charset="0"/>
              </a:endParaRPr>
            </a:p>
          </p:txBody>
        </p:sp>
        <p:sp>
          <p:nvSpPr>
            <p:cNvPr id="372751" name="Text Box 15"/>
            <p:cNvSpPr txBox="1">
              <a:spLocks noChangeArrowheads="1"/>
            </p:cNvSpPr>
            <p:nvPr/>
          </p:nvSpPr>
          <p:spPr bwMode="auto">
            <a:xfrm>
              <a:off x="1370" y="907"/>
              <a:ext cx="683" cy="4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GB" sz="1600" i="0">
                  <a:latin typeface="Arial" pitchFamily="34" charset="0"/>
                </a:rPr>
                <a:t>Device </a:t>
              </a:r>
            </a:p>
            <a:p>
              <a:pPr algn="ctr" eaLnBrk="1" hangingPunct="1"/>
              <a:r>
                <a:rPr lang="en-GB" sz="1600" i="0">
                  <a:latin typeface="Arial" pitchFamily="34" charset="0"/>
                </a:rPr>
                <a:t>Manager &amp; </a:t>
              </a:r>
            </a:p>
            <a:p>
              <a:pPr algn="ctr" eaLnBrk="1" hangingPunct="1"/>
              <a:r>
                <a:rPr lang="en-GB" sz="1600" i="0">
                  <a:latin typeface="Arial" pitchFamily="34" charset="0"/>
                </a:rPr>
                <a:t>Control s/w</a:t>
              </a:r>
              <a:endParaRPr lang="en-US" sz="1600" i="0">
                <a:latin typeface="Arial" pitchFamily="34" charset="0"/>
              </a:endParaRPr>
            </a:p>
          </p:txBody>
        </p:sp>
        <p:sp>
          <p:nvSpPr>
            <p:cNvPr id="372752" name="Text Box 16"/>
            <p:cNvSpPr txBox="1">
              <a:spLocks noChangeArrowheads="1"/>
            </p:cNvSpPr>
            <p:nvPr/>
          </p:nvSpPr>
          <p:spPr bwMode="auto">
            <a:xfrm>
              <a:off x="1532" y="709"/>
              <a:ext cx="333" cy="1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GB" sz="1600" i="0">
                  <a:latin typeface="Arial" pitchFamily="34" charset="0"/>
                </a:rPr>
                <a:t>VM0</a:t>
              </a:r>
              <a:endParaRPr lang="en-US" sz="1600" i="0">
                <a:latin typeface="Arial" pitchFamily="34" charset="0"/>
              </a:endParaRPr>
            </a:p>
          </p:txBody>
        </p:sp>
        <p:sp>
          <p:nvSpPr>
            <p:cNvPr id="372753" name="Rectangle 17"/>
            <p:cNvSpPr>
              <a:spLocks noChangeArrowheads="1"/>
            </p:cNvSpPr>
            <p:nvPr/>
          </p:nvSpPr>
          <p:spPr bwMode="auto">
            <a:xfrm>
              <a:off x="2253" y="1476"/>
              <a:ext cx="778" cy="1079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2754" name="Rectangle 18"/>
            <p:cNvSpPr>
              <a:spLocks noChangeArrowheads="1"/>
            </p:cNvSpPr>
            <p:nvPr/>
          </p:nvSpPr>
          <p:spPr bwMode="auto">
            <a:xfrm>
              <a:off x="2253" y="921"/>
              <a:ext cx="778" cy="50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2755" name="Text Box 19"/>
            <p:cNvSpPr txBox="1">
              <a:spLocks noChangeArrowheads="1"/>
            </p:cNvSpPr>
            <p:nvPr/>
          </p:nvSpPr>
          <p:spPr bwMode="auto">
            <a:xfrm>
              <a:off x="2312" y="2103"/>
              <a:ext cx="358" cy="3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GB" sz="1200" i="0">
                  <a:latin typeface="Arial" pitchFamily="34" charset="0"/>
                </a:rPr>
                <a:t>Native</a:t>
              </a:r>
            </a:p>
            <a:p>
              <a:pPr algn="ctr" eaLnBrk="1" hangingPunct="1"/>
              <a:r>
                <a:rPr lang="en-GB" sz="1200" i="0">
                  <a:latin typeface="Arial" pitchFamily="34" charset="0"/>
                </a:rPr>
                <a:t>Device</a:t>
              </a:r>
            </a:p>
            <a:p>
              <a:pPr algn="ctr" eaLnBrk="1" hangingPunct="1"/>
              <a:r>
                <a:rPr lang="en-GB" sz="1200" i="0">
                  <a:latin typeface="Arial" pitchFamily="34" charset="0"/>
                </a:rPr>
                <a:t>Driver</a:t>
              </a:r>
              <a:endParaRPr lang="en-US" sz="1200" i="0">
                <a:latin typeface="Arial" pitchFamily="34" charset="0"/>
              </a:endParaRPr>
            </a:p>
          </p:txBody>
        </p:sp>
        <p:sp>
          <p:nvSpPr>
            <p:cNvPr id="372756" name="Text Box 20"/>
            <p:cNvSpPr txBox="1">
              <a:spLocks noChangeArrowheads="1"/>
            </p:cNvSpPr>
            <p:nvPr/>
          </p:nvSpPr>
          <p:spPr bwMode="auto">
            <a:xfrm>
              <a:off x="2355" y="1535"/>
              <a:ext cx="576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GB" sz="1600" i="0">
                  <a:latin typeface="Arial" pitchFamily="34" charset="0"/>
                </a:rPr>
                <a:t>GuestOS</a:t>
              </a:r>
            </a:p>
            <a:p>
              <a:pPr algn="ctr" eaLnBrk="1" hangingPunct="1"/>
              <a:r>
                <a:rPr lang="en-GB" sz="1400" i="0">
                  <a:latin typeface="Arial" pitchFamily="34" charset="0"/>
                </a:rPr>
                <a:t>(XenLinux)</a:t>
              </a:r>
              <a:endParaRPr lang="en-US" sz="1400" i="0">
                <a:latin typeface="Arial" pitchFamily="34" charset="0"/>
              </a:endParaRPr>
            </a:p>
          </p:txBody>
        </p:sp>
        <p:sp>
          <p:nvSpPr>
            <p:cNvPr id="372757" name="Text Box 21"/>
            <p:cNvSpPr txBox="1">
              <a:spLocks noChangeArrowheads="1"/>
            </p:cNvSpPr>
            <p:nvPr/>
          </p:nvSpPr>
          <p:spPr bwMode="auto">
            <a:xfrm>
              <a:off x="2308" y="907"/>
              <a:ext cx="669" cy="4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GB" sz="1600" i="0">
                  <a:latin typeface="Arial" pitchFamily="34" charset="0"/>
                </a:rPr>
                <a:t>Unmodified</a:t>
              </a:r>
            </a:p>
            <a:p>
              <a:pPr algn="ctr" eaLnBrk="1" hangingPunct="1"/>
              <a:r>
                <a:rPr lang="en-GB" sz="1600" i="0">
                  <a:latin typeface="Arial" pitchFamily="34" charset="0"/>
                </a:rPr>
                <a:t>User</a:t>
              </a:r>
            </a:p>
            <a:p>
              <a:pPr algn="ctr" eaLnBrk="1" hangingPunct="1"/>
              <a:r>
                <a:rPr lang="en-GB" sz="1600" i="0">
                  <a:latin typeface="Arial" pitchFamily="34" charset="0"/>
                </a:rPr>
                <a:t>Software</a:t>
              </a:r>
              <a:endParaRPr lang="en-US" sz="1600" i="0">
                <a:latin typeface="Arial" pitchFamily="34" charset="0"/>
              </a:endParaRPr>
            </a:p>
          </p:txBody>
        </p:sp>
        <p:sp>
          <p:nvSpPr>
            <p:cNvPr id="372758" name="Text Box 22"/>
            <p:cNvSpPr txBox="1">
              <a:spLocks noChangeArrowheads="1"/>
            </p:cNvSpPr>
            <p:nvPr/>
          </p:nvSpPr>
          <p:spPr bwMode="auto">
            <a:xfrm>
              <a:off x="2461" y="709"/>
              <a:ext cx="332" cy="1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GB" sz="1600" i="0">
                  <a:latin typeface="Arial" pitchFamily="34" charset="0"/>
                </a:rPr>
                <a:t>VM1</a:t>
              </a:r>
              <a:endParaRPr lang="en-US" sz="1600" i="0">
                <a:latin typeface="Arial" pitchFamily="34" charset="0"/>
              </a:endParaRPr>
            </a:p>
          </p:txBody>
        </p:sp>
        <p:sp>
          <p:nvSpPr>
            <p:cNvPr id="372759" name="Rectangle 23"/>
            <p:cNvSpPr>
              <a:spLocks noChangeArrowheads="1"/>
            </p:cNvSpPr>
            <p:nvPr/>
          </p:nvSpPr>
          <p:spPr bwMode="auto">
            <a:xfrm>
              <a:off x="3182" y="1476"/>
              <a:ext cx="779" cy="1079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2760" name="Rectangle 24"/>
            <p:cNvSpPr>
              <a:spLocks noChangeArrowheads="1"/>
            </p:cNvSpPr>
            <p:nvPr/>
          </p:nvSpPr>
          <p:spPr bwMode="auto">
            <a:xfrm>
              <a:off x="3182" y="921"/>
              <a:ext cx="779" cy="50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2761" name="Text Box 25"/>
            <p:cNvSpPr txBox="1">
              <a:spLocks noChangeArrowheads="1"/>
            </p:cNvSpPr>
            <p:nvPr/>
          </p:nvSpPr>
          <p:spPr bwMode="auto">
            <a:xfrm>
              <a:off x="3239" y="2209"/>
              <a:ext cx="653" cy="26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GB" sz="1200" i="0">
                  <a:solidFill>
                    <a:schemeClr val="bg1"/>
                  </a:solidFill>
                  <a:latin typeface="Arial" pitchFamily="34" charset="0"/>
                </a:rPr>
                <a:t>Front-End</a:t>
              </a:r>
            </a:p>
            <a:p>
              <a:pPr algn="ctr" eaLnBrk="1" hangingPunct="1"/>
              <a:r>
                <a:rPr lang="en-GB" sz="1200" i="0">
                  <a:solidFill>
                    <a:schemeClr val="bg1"/>
                  </a:solidFill>
                  <a:latin typeface="Arial" pitchFamily="34" charset="0"/>
                </a:rPr>
                <a:t>Device Drivers</a:t>
              </a:r>
              <a:endParaRPr lang="en-US" sz="1200" i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372762" name="Text Box 26"/>
            <p:cNvSpPr txBox="1">
              <a:spLocks noChangeArrowheads="1"/>
            </p:cNvSpPr>
            <p:nvPr/>
          </p:nvSpPr>
          <p:spPr bwMode="auto">
            <a:xfrm>
              <a:off x="3283" y="1535"/>
              <a:ext cx="576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GB" sz="1600" i="0">
                  <a:latin typeface="Arial" pitchFamily="34" charset="0"/>
                </a:rPr>
                <a:t>GuestOS</a:t>
              </a:r>
            </a:p>
            <a:p>
              <a:pPr algn="ctr" eaLnBrk="1" hangingPunct="1"/>
              <a:r>
                <a:rPr lang="en-GB" sz="1400" i="0">
                  <a:latin typeface="Arial" pitchFamily="34" charset="0"/>
                </a:rPr>
                <a:t>(XenLinux)</a:t>
              </a:r>
              <a:endParaRPr lang="en-US" sz="1400" i="0">
                <a:latin typeface="Arial" pitchFamily="34" charset="0"/>
              </a:endParaRPr>
            </a:p>
          </p:txBody>
        </p:sp>
        <p:sp>
          <p:nvSpPr>
            <p:cNvPr id="372763" name="Text Box 27"/>
            <p:cNvSpPr txBox="1">
              <a:spLocks noChangeArrowheads="1"/>
            </p:cNvSpPr>
            <p:nvPr/>
          </p:nvSpPr>
          <p:spPr bwMode="auto">
            <a:xfrm>
              <a:off x="3236" y="907"/>
              <a:ext cx="669" cy="4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GB" sz="1600" i="0">
                  <a:latin typeface="Arial" pitchFamily="34" charset="0"/>
                </a:rPr>
                <a:t>Unmodified</a:t>
              </a:r>
            </a:p>
            <a:p>
              <a:pPr algn="ctr" eaLnBrk="1" hangingPunct="1"/>
              <a:r>
                <a:rPr lang="en-GB" sz="1600" i="0">
                  <a:latin typeface="Arial" pitchFamily="34" charset="0"/>
                </a:rPr>
                <a:t>User</a:t>
              </a:r>
            </a:p>
            <a:p>
              <a:pPr algn="ctr" eaLnBrk="1" hangingPunct="1"/>
              <a:r>
                <a:rPr lang="en-GB" sz="1600" i="0">
                  <a:latin typeface="Arial" pitchFamily="34" charset="0"/>
                </a:rPr>
                <a:t>Software</a:t>
              </a:r>
              <a:endParaRPr lang="en-US" sz="1600" i="0">
                <a:latin typeface="Arial" pitchFamily="34" charset="0"/>
              </a:endParaRPr>
            </a:p>
          </p:txBody>
        </p:sp>
        <p:sp>
          <p:nvSpPr>
            <p:cNvPr id="372764" name="Text Box 28"/>
            <p:cNvSpPr txBox="1">
              <a:spLocks noChangeArrowheads="1"/>
            </p:cNvSpPr>
            <p:nvPr/>
          </p:nvSpPr>
          <p:spPr bwMode="auto">
            <a:xfrm>
              <a:off x="3391" y="709"/>
              <a:ext cx="333" cy="1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GB" sz="1600" i="0">
                  <a:latin typeface="Arial" pitchFamily="34" charset="0"/>
                </a:rPr>
                <a:t>VM2</a:t>
              </a:r>
              <a:endParaRPr lang="en-US" sz="1600" i="0">
                <a:latin typeface="Arial" pitchFamily="34" charset="0"/>
              </a:endParaRPr>
            </a:p>
          </p:txBody>
        </p:sp>
        <p:sp>
          <p:nvSpPr>
            <p:cNvPr id="372765" name="Rectangle 29"/>
            <p:cNvSpPr>
              <a:spLocks noChangeArrowheads="1"/>
            </p:cNvSpPr>
            <p:nvPr/>
          </p:nvSpPr>
          <p:spPr bwMode="auto">
            <a:xfrm>
              <a:off x="4113" y="1476"/>
              <a:ext cx="778" cy="1079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2766" name="Rectangle 30"/>
            <p:cNvSpPr>
              <a:spLocks noChangeArrowheads="1"/>
            </p:cNvSpPr>
            <p:nvPr/>
          </p:nvSpPr>
          <p:spPr bwMode="auto">
            <a:xfrm>
              <a:off x="4113" y="921"/>
              <a:ext cx="778" cy="50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2767" name="Text Box 31"/>
            <p:cNvSpPr txBox="1">
              <a:spLocks noChangeArrowheads="1"/>
            </p:cNvSpPr>
            <p:nvPr/>
          </p:nvSpPr>
          <p:spPr bwMode="auto">
            <a:xfrm>
              <a:off x="4172" y="2209"/>
              <a:ext cx="653" cy="26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GB" sz="1200" i="0">
                  <a:solidFill>
                    <a:schemeClr val="bg1"/>
                  </a:solidFill>
                  <a:latin typeface="Arial" pitchFamily="34" charset="0"/>
                </a:rPr>
                <a:t>Front-End</a:t>
              </a:r>
            </a:p>
            <a:p>
              <a:pPr algn="ctr" eaLnBrk="1" hangingPunct="1"/>
              <a:r>
                <a:rPr lang="en-GB" sz="1200" i="0">
                  <a:solidFill>
                    <a:schemeClr val="bg1"/>
                  </a:solidFill>
                  <a:latin typeface="Arial" pitchFamily="34" charset="0"/>
                </a:rPr>
                <a:t>Device Drivers</a:t>
              </a:r>
              <a:endParaRPr lang="en-US" sz="1200" i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372768" name="Text Box 32"/>
            <p:cNvSpPr txBox="1">
              <a:spLocks noChangeArrowheads="1"/>
            </p:cNvSpPr>
            <p:nvPr/>
          </p:nvSpPr>
          <p:spPr bwMode="auto">
            <a:xfrm>
              <a:off x="4218" y="1535"/>
              <a:ext cx="564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GB" sz="1600" i="0">
                  <a:latin typeface="Arial" pitchFamily="34" charset="0"/>
                </a:rPr>
                <a:t>GuestOS</a:t>
              </a:r>
            </a:p>
            <a:p>
              <a:pPr algn="ctr" eaLnBrk="1" hangingPunct="1"/>
              <a:r>
                <a:rPr lang="en-GB" sz="1400" i="0">
                  <a:latin typeface="Arial" pitchFamily="34" charset="0"/>
                </a:rPr>
                <a:t>(XenBSD)</a:t>
              </a:r>
              <a:endParaRPr lang="en-US" sz="1400" i="0">
                <a:latin typeface="Arial" pitchFamily="34" charset="0"/>
              </a:endParaRPr>
            </a:p>
          </p:txBody>
        </p:sp>
        <p:sp>
          <p:nvSpPr>
            <p:cNvPr id="372769" name="Text Box 33"/>
            <p:cNvSpPr txBox="1">
              <a:spLocks noChangeArrowheads="1"/>
            </p:cNvSpPr>
            <p:nvPr/>
          </p:nvSpPr>
          <p:spPr bwMode="auto">
            <a:xfrm>
              <a:off x="4168" y="907"/>
              <a:ext cx="669" cy="4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GB" sz="1600" i="0">
                  <a:latin typeface="Arial" pitchFamily="34" charset="0"/>
                </a:rPr>
                <a:t>Unmodified</a:t>
              </a:r>
            </a:p>
            <a:p>
              <a:pPr algn="ctr" eaLnBrk="1" hangingPunct="1"/>
              <a:r>
                <a:rPr lang="en-GB" sz="1600" i="0">
                  <a:latin typeface="Arial" pitchFamily="34" charset="0"/>
                </a:rPr>
                <a:t>User</a:t>
              </a:r>
            </a:p>
            <a:p>
              <a:pPr algn="ctr" eaLnBrk="1" hangingPunct="1"/>
              <a:r>
                <a:rPr lang="en-GB" sz="1600" i="0">
                  <a:latin typeface="Arial" pitchFamily="34" charset="0"/>
                </a:rPr>
                <a:t>Software</a:t>
              </a:r>
              <a:endParaRPr lang="en-US" sz="1600" i="0">
                <a:latin typeface="Arial" pitchFamily="34" charset="0"/>
              </a:endParaRPr>
            </a:p>
          </p:txBody>
        </p:sp>
        <p:sp>
          <p:nvSpPr>
            <p:cNvPr id="372770" name="Text Box 34"/>
            <p:cNvSpPr txBox="1">
              <a:spLocks noChangeArrowheads="1"/>
            </p:cNvSpPr>
            <p:nvPr/>
          </p:nvSpPr>
          <p:spPr bwMode="auto">
            <a:xfrm>
              <a:off x="4320" y="709"/>
              <a:ext cx="333" cy="1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GB" sz="1600" i="0">
                  <a:latin typeface="Arial" pitchFamily="34" charset="0"/>
                </a:rPr>
                <a:t>VM3</a:t>
              </a:r>
              <a:endParaRPr lang="en-US" sz="1600" i="0">
                <a:latin typeface="Arial" pitchFamily="34" charset="0"/>
              </a:endParaRPr>
            </a:p>
          </p:txBody>
        </p:sp>
        <p:sp>
          <p:nvSpPr>
            <p:cNvPr id="372771" name="Line 35"/>
            <p:cNvSpPr>
              <a:spLocks noChangeShapeType="1"/>
            </p:cNvSpPr>
            <p:nvPr/>
          </p:nvSpPr>
          <p:spPr bwMode="auto">
            <a:xfrm>
              <a:off x="2024" y="2422"/>
              <a:ext cx="213" cy="87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2772" name="Line 36"/>
            <p:cNvSpPr>
              <a:spLocks noChangeShapeType="1"/>
            </p:cNvSpPr>
            <p:nvPr/>
          </p:nvSpPr>
          <p:spPr bwMode="auto">
            <a:xfrm flipH="1">
              <a:off x="2511" y="2404"/>
              <a:ext cx="148" cy="87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2773" name="Rectangle 37"/>
            <p:cNvSpPr>
              <a:spLocks noChangeArrowheads="1"/>
            </p:cNvSpPr>
            <p:nvPr/>
          </p:nvSpPr>
          <p:spPr bwMode="auto">
            <a:xfrm>
              <a:off x="2082" y="2855"/>
              <a:ext cx="648" cy="11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GB" sz="1200" i="0">
                  <a:latin typeface="Arial" pitchFamily="34" charset="0"/>
                </a:rPr>
                <a:t>Safe HW IF</a:t>
              </a:r>
              <a:endParaRPr lang="en-US" sz="1200" i="0">
                <a:latin typeface="Arial" pitchFamily="34" charset="0"/>
              </a:endParaRPr>
            </a:p>
          </p:txBody>
        </p:sp>
        <p:sp>
          <p:nvSpPr>
            <p:cNvPr id="372774" name="Text Box 38"/>
            <p:cNvSpPr txBox="1">
              <a:spLocks noChangeArrowheads="1"/>
            </p:cNvSpPr>
            <p:nvPr/>
          </p:nvSpPr>
          <p:spPr bwMode="auto">
            <a:xfrm>
              <a:off x="2181" y="2953"/>
              <a:ext cx="1865" cy="2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GB" sz="2000" i="0">
                  <a:solidFill>
                    <a:schemeClr val="bg1"/>
                  </a:solidFill>
                  <a:latin typeface="Arial" pitchFamily="34" charset="0"/>
                </a:rPr>
                <a:t>Xen Virtual Machine Monitor</a:t>
              </a:r>
              <a:endParaRPr lang="en-US" sz="2000" i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372775" name="Text Box 39"/>
            <p:cNvSpPr txBox="1">
              <a:spLocks noChangeArrowheads="1"/>
            </p:cNvSpPr>
            <p:nvPr/>
          </p:nvSpPr>
          <p:spPr bwMode="auto">
            <a:xfrm>
              <a:off x="1340" y="1881"/>
              <a:ext cx="727" cy="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sz="1200" i="0">
                  <a:solidFill>
                    <a:schemeClr val="bg1"/>
                  </a:solidFill>
                  <a:latin typeface="Arial" pitchFamily="34" charset="0"/>
                </a:rPr>
                <a:t>Back-End</a:t>
              </a:r>
              <a:endParaRPr lang="en-US" sz="1200" i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372776" name="Text Box 40"/>
            <p:cNvSpPr txBox="1">
              <a:spLocks noChangeArrowheads="1"/>
            </p:cNvSpPr>
            <p:nvPr/>
          </p:nvSpPr>
          <p:spPr bwMode="auto">
            <a:xfrm>
              <a:off x="2271" y="1881"/>
              <a:ext cx="727" cy="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sz="1200" i="0">
                  <a:solidFill>
                    <a:schemeClr val="bg1"/>
                  </a:solidFill>
                  <a:latin typeface="Arial" pitchFamily="34" charset="0"/>
                </a:rPr>
                <a:t>Back-End</a:t>
              </a:r>
              <a:endParaRPr lang="en-US" sz="1200" i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372777" name="Line 41"/>
            <p:cNvSpPr>
              <a:spLocks noChangeShapeType="1"/>
            </p:cNvSpPr>
            <p:nvPr/>
          </p:nvSpPr>
          <p:spPr bwMode="auto">
            <a:xfrm flipV="1">
              <a:off x="1371" y="2059"/>
              <a:ext cx="0" cy="6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2778" name="Line 42"/>
            <p:cNvSpPr>
              <a:spLocks noChangeShapeType="1"/>
            </p:cNvSpPr>
            <p:nvPr/>
          </p:nvSpPr>
          <p:spPr bwMode="auto">
            <a:xfrm>
              <a:off x="1371" y="2749"/>
              <a:ext cx="3367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2779" name="Line 43"/>
            <p:cNvSpPr>
              <a:spLocks noChangeShapeType="1"/>
            </p:cNvSpPr>
            <p:nvPr/>
          </p:nvSpPr>
          <p:spPr bwMode="auto">
            <a:xfrm flipV="1">
              <a:off x="4726" y="2508"/>
              <a:ext cx="5" cy="24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2780" name="Line 44"/>
            <p:cNvSpPr>
              <a:spLocks noChangeShapeType="1"/>
            </p:cNvSpPr>
            <p:nvPr/>
          </p:nvSpPr>
          <p:spPr bwMode="auto">
            <a:xfrm flipV="1">
              <a:off x="1441" y="2065"/>
              <a:ext cx="0" cy="64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2781" name="Line 45"/>
            <p:cNvSpPr>
              <a:spLocks noChangeShapeType="1"/>
            </p:cNvSpPr>
            <p:nvPr/>
          </p:nvSpPr>
          <p:spPr bwMode="auto">
            <a:xfrm>
              <a:off x="1441" y="2707"/>
              <a:ext cx="2387" cy="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2782" name="Line 46"/>
            <p:cNvSpPr>
              <a:spLocks noChangeShapeType="1"/>
            </p:cNvSpPr>
            <p:nvPr/>
          </p:nvSpPr>
          <p:spPr bwMode="auto">
            <a:xfrm flipV="1">
              <a:off x="3818" y="2502"/>
              <a:ext cx="3" cy="209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2783" name="Line 47"/>
            <p:cNvSpPr>
              <a:spLocks noChangeShapeType="1"/>
            </p:cNvSpPr>
            <p:nvPr/>
          </p:nvSpPr>
          <p:spPr bwMode="auto">
            <a:xfrm flipV="1">
              <a:off x="2753" y="2061"/>
              <a:ext cx="4" cy="61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2784" name="Line 48"/>
            <p:cNvSpPr>
              <a:spLocks noChangeShapeType="1"/>
            </p:cNvSpPr>
            <p:nvPr/>
          </p:nvSpPr>
          <p:spPr bwMode="auto">
            <a:xfrm flipV="1">
              <a:off x="2749" y="2669"/>
              <a:ext cx="1755" cy="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2785" name="Line 49"/>
            <p:cNvSpPr>
              <a:spLocks noChangeShapeType="1"/>
            </p:cNvSpPr>
            <p:nvPr/>
          </p:nvSpPr>
          <p:spPr bwMode="auto">
            <a:xfrm flipV="1">
              <a:off x="4498" y="2506"/>
              <a:ext cx="0" cy="16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2786" name="Line 50"/>
            <p:cNvSpPr>
              <a:spLocks noChangeShapeType="1"/>
            </p:cNvSpPr>
            <p:nvPr/>
          </p:nvSpPr>
          <p:spPr bwMode="auto">
            <a:xfrm flipV="1">
              <a:off x="2849" y="2069"/>
              <a:ext cx="0" cy="54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2787" name="Line 51"/>
            <p:cNvSpPr>
              <a:spLocks noChangeShapeType="1"/>
            </p:cNvSpPr>
            <p:nvPr/>
          </p:nvSpPr>
          <p:spPr bwMode="auto">
            <a:xfrm flipV="1">
              <a:off x="2849" y="2617"/>
              <a:ext cx="795" cy="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2788" name="Line 52"/>
            <p:cNvSpPr>
              <a:spLocks noChangeShapeType="1"/>
            </p:cNvSpPr>
            <p:nvPr/>
          </p:nvSpPr>
          <p:spPr bwMode="auto">
            <a:xfrm flipV="1">
              <a:off x="3642" y="2510"/>
              <a:ext cx="0" cy="109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System Performance</a:t>
            </a:r>
          </a:p>
        </p:txBody>
      </p:sp>
      <p:sp>
        <p:nvSpPr>
          <p:cNvPr id="374787" name="Line 3"/>
          <p:cNvSpPr>
            <a:spLocks noChangeShapeType="1"/>
          </p:cNvSpPr>
          <p:nvPr/>
        </p:nvSpPr>
        <p:spPr bwMode="auto">
          <a:xfrm>
            <a:off x="788988" y="5554663"/>
            <a:ext cx="813593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4788" name="Line 4"/>
          <p:cNvSpPr>
            <a:spLocks noChangeShapeType="1"/>
          </p:cNvSpPr>
          <p:nvPr/>
        </p:nvSpPr>
        <p:spPr bwMode="auto">
          <a:xfrm>
            <a:off x="788988" y="5246688"/>
            <a:ext cx="813593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4789" name="Line 5"/>
          <p:cNvSpPr>
            <a:spLocks noChangeShapeType="1"/>
          </p:cNvSpPr>
          <p:nvPr/>
        </p:nvSpPr>
        <p:spPr bwMode="auto">
          <a:xfrm>
            <a:off x="788988" y="4940300"/>
            <a:ext cx="813593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4790" name="Line 6"/>
          <p:cNvSpPr>
            <a:spLocks noChangeShapeType="1"/>
          </p:cNvSpPr>
          <p:nvPr/>
        </p:nvSpPr>
        <p:spPr bwMode="auto">
          <a:xfrm>
            <a:off x="788988" y="4633913"/>
            <a:ext cx="813593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4791" name="Line 7"/>
          <p:cNvSpPr>
            <a:spLocks noChangeShapeType="1"/>
          </p:cNvSpPr>
          <p:nvPr/>
        </p:nvSpPr>
        <p:spPr bwMode="auto">
          <a:xfrm>
            <a:off x="788988" y="4324350"/>
            <a:ext cx="813593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4792" name="Line 8"/>
          <p:cNvSpPr>
            <a:spLocks noChangeShapeType="1"/>
          </p:cNvSpPr>
          <p:nvPr/>
        </p:nvSpPr>
        <p:spPr bwMode="auto">
          <a:xfrm>
            <a:off x="788988" y="4016375"/>
            <a:ext cx="813593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4793" name="Line 9"/>
          <p:cNvSpPr>
            <a:spLocks noChangeShapeType="1"/>
          </p:cNvSpPr>
          <p:nvPr/>
        </p:nvSpPr>
        <p:spPr bwMode="auto">
          <a:xfrm>
            <a:off x="788988" y="3706813"/>
            <a:ext cx="813593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4794" name="Line 10"/>
          <p:cNvSpPr>
            <a:spLocks noChangeShapeType="1"/>
          </p:cNvSpPr>
          <p:nvPr/>
        </p:nvSpPr>
        <p:spPr bwMode="auto">
          <a:xfrm>
            <a:off x="788988" y="3398838"/>
            <a:ext cx="813593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4795" name="Line 11"/>
          <p:cNvSpPr>
            <a:spLocks noChangeShapeType="1"/>
          </p:cNvSpPr>
          <p:nvPr/>
        </p:nvSpPr>
        <p:spPr bwMode="auto">
          <a:xfrm>
            <a:off x="788988" y="3089275"/>
            <a:ext cx="8135937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4796" name="Line 12"/>
          <p:cNvSpPr>
            <a:spLocks noChangeShapeType="1"/>
          </p:cNvSpPr>
          <p:nvPr/>
        </p:nvSpPr>
        <p:spPr bwMode="auto">
          <a:xfrm>
            <a:off x="788988" y="2782888"/>
            <a:ext cx="813593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4797" name="Line 13"/>
          <p:cNvSpPr>
            <a:spLocks noChangeShapeType="1"/>
          </p:cNvSpPr>
          <p:nvPr/>
        </p:nvSpPr>
        <p:spPr bwMode="auto">
          <a:xfrm>
            <a:off x="788988" y="2473325"/>
            <a:ext cx="813593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4798" name="Line 14"/>
          <p:cNvSpPr>
            <a:spLocks noChangeShapeType="1"/>
          </p:cNvSpPr>
          <p:nvPr/>
        </p:nvSpPr>
        <p:spPr bwMode="auto">
          <a:xfrm>
            <a:off x="788988" y="2165350"/>
            <a:ext cx="813593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4799" name="Rectangle 15"/>
          <p:cNvSpPr>
            <a:spLocks noChangeArrowheads="1"/>
          </p:cNvSpPr>
          <p:nvPr/>
        </p:nvSpPr>
        <p:spPr bwMode="auto">
          <a:xfrm>
            <a:off x="1216025" y="2473325"/>
            <a:ext cx="309563" cy="3081338"/>
          </a:xfrm>
          <a:prstGeom prst="rect">
            <a:avLst/>
          </a:prstGeom>
          <a:solidFill>
            <a:srgbClr val="0000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4800" name="Rectangle 16"/>
          <p:cNvSpPr>
            <a:spLocks noChangeArrowheads="1"/>
          </p:cNvSpPr>
          <p:nvPr/>
        </p:nvSpPr>
        <p:spPr bwMode="auto">
          <a:xfrm>
            <a:off x="1317625" y="5613400"/>
            <a:ext cx="936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 b="1" i="0">
                <a:solidFill>
                  <a:srgbClr val="000000"/>
                </a:solidFill>
                <a:latin typeface="Myriad Roman" charset="0"/>
              </a:rPr>
              <a:t>L</a:t>
            </a:r>
            <a:endParaRPr lang="en-GB" sz="2800" b="1" i="0"/>
          </a:p>
        </p:txBody>
      </p:sp>
      <p:sp>
        <p:nvSpPr>
          <p:cNvPr id="374801" name="Freeform 17"/>
          <p:cNvSpPr>
            <a:spLocks noEditPoints="1"/>
          </p:cNvSpPr>
          <p:nvPr/>
        </p:nvSpPr>
        <p:spPr bwMode="auto">
          <a:xfrm>
            <a:off x="1325563" y="2193925"/>
            <a:ext cx="90487" cy="190500"/>
          </a:xfrm>
          <a:custGeom>
            <a:avLst/>
            <a:gdLst/>
            <a:ahLst/>
            <a:cxnLst>
              <a:cxn ang="0">
                <a:pos x="2" y="106"/>
              </a:cxn>
              <a:cxn ang="0">
                <a:pos x="26" y="110"/>
              </a:cxn>
              <a:cxn ang="0">
                <a:pos x="26" y="103"/>
              </a:cxn>
              <a:cxn ang="0">
                <a:pos x="28" y="92"/>
              </a:cxn>
              <a:cxn ang="0">
                <a:pos x="37" y="88"/>
              </a:cxn>
              <a:cxn ang="0">
                <a:pos x="41" y="89"/>
              </a:cxn>
              <a:cxn ang="0">
                <a:pos x="47" y="96"/>
              </a:cxn>
              <a:cxn ang="0">
                <a:pos x="48" y="101"/>
              </a:cxn>
              <a:cxn ang="0">
                <a:pos x="45" y="112"/>
              </a:cxn>
              <a:cxn ang="0">
                <a:pos x="51" y="113"/>
              </a:cxn>
              <a:cxn ang="0">
                <a:pos x="54" y="101"/>
              </a:cxn>
              <a:cxn ang="0">
                <a:pos x="52" y="92"/>
              </a:cxn>
              <a:cxn ang="0">
                <a:pos x="42" y="82"/>
              </a:cxn>
              <a:cxn ang="0">
                <a:pos x="35" y="81"/>
              </a:cxn>
              <a:cxn ang="0">
                <a:pos x="28" y="84"/>
              </a:cxn>
              <a:cxn ang="0">
                <a:pos x="23" y="88"/>
              </a:cxn>
              <a:cxn ang="0">
                <a:pos x="21" y="94"/>
              </a:cxn>
              <a:cxn ang="0">
                <a:pos x="20" y="99"/>
              </a:cxn>
              <a:cxn ang="0">
                <a:pos x="7" y="102"/>
              </a:cxn>
              <a:cxn ang="0">
                <a:pos x="2" y="82"/>
              </a:cxn>
              <a:cxn ang="0">
                <a:pos x="0" y="43"/>
              </a:cxn>
              <a:cxn ang="0">
                <a:pos x="2" y="49"/>
              </a:cxn>
              <a:cxn ang="0">
                <a:pos x="9" y="64"/>
              </a:cxn>
              <a:cxn ang="0">
                <a:pos x="13" y="68"/>
              </a:cxn>
              <a:cxn ang="0">
                <a:pos x="24" y="73"/>
              </a:cxn>
              <a:cxn ang="0">
                <a:pos x="31" y="74"/>
              </a:cxn>
              <a:cxn ang="0">
                <a:pos x="48" y="68"/>
              </a:cxn>
              <a:cxn ang="0">
                <a:pos x="54" y="56"/>
              </a:cxn>
              <a:cxn ang="0">
                <a:pos x="52" y="49"/>
              </a:cxn>
              <a:cxn ang="0">
                <a:pos x="42" y="39"/>
              </a:cxn>
              <a:cxn ang="0">
                <a:pos x="35" y="39"/>
              </a:cxn>
              <a:cxn ang="0">
                <a:pos x="24" y="43"/>
              </a:cxn>
              <a:cxn ang="0">
                <a:pos x="19" y="54"/>
              </a:cxn>
              <a:cxn ang="0">
                <a:pos x="20" y="57"/>
              </a:cxn>
              <a:cxn ang="0">
                <a:pos x="26" y="66"/>
              </a:cxn>
              <a:cxn ang="0">
                <a:pos x="26" y="67"/>
              </a:cxn>
              <a:cxn ang="0">
                <a:pos x="13" y="61"/>
              </a:cxn>
              <a:cxn ang="0">
                <a:pos x="7" y="49"/>
              </a:cxn>
              <a:cxn ang="0">
                <a:pos x="6" y="43"/>
              </a:cxn>
              <a:cxn ang="0">
                <a:pos x="48" y="56"/>
              </a:cxn>
              <a:cxn ang="0">
                <a:pos x="47" y="60"/>
              </a:cxn>
              <a:cxn ang="0">
                <a:pos x="40" y="66"/>
              </a:cxn>
              <a:cxn ang="0">
                <a:pos x="34" y="67"/>
              </a:cxn>
              <a:cxn ang="0">
                <a:pos x="31" y="66"/>
              </a:cxn>
              <a:cxn ang="0">
                <a:pos x="26" y="61"/>
              </a:cxn>
              <a:cxn ang="0">
                <a:pos x="24" y="56"/>
              </a:cxn>
              <a:cxn ang="0">
                <a:pos x="26" y="52"/>
              </a:cxn>
              <a:cxn ang="0">
                <a:pos x="31" y="46"/>
              </a:cxn>
              <a:cxn ang="0">
                <a:pos x="35" y="46"/>
              </a:cxn>
              <a:cxn ang="0">
                <a:pos x="45" y="49"/>
              </a:cxn>
              <a:cxn ang="0">
                <a:pos x="48" y="56"/>
              </a:cxn>
              <a:cxn ang="0">
                <a:pos x="2" y="32"/>
              </a:cxn>
              <a:cxn ang="0">
                <a:pos x="7" y="7"/>
              </a:cxn>
              <a:cxn ang="0">
                <a:pos x="52" y="29"/>
              </a:cxn>
              <a:cxn ang="0">
                <a:pos x="6" y="0"/>
              </a:cxn>
              <a:cxn ang="0">
                <a:pos x="2" y="32"/>
              </a:cxn>
            </a:cxnLst>
            <a:rect l="0" t="0" r="r" b="b"/>
            <a:pathLst>
              <a:path w="54" h="113">
                <a:moveTo>
                  <a:pt x="2" y="82"/>
                </a:moveTo>
                <a:lnTo>
                  <a:pt x="2" y="106"/>
                </a:lnTo>
                <a:lnTo>
                  <a:pt x="26" y="110"/>
                </a:lnTo>
                <a:lnTo>
                  <a:pt x="26" y="110"/>
                </a:lnTo>
                <a:lnTo>
                  <a:pt x="26" y="103"/>
                </a:lnTo>
                <a:lnTo>
                  <a:pt x="26" y="103"/>
                </a:lnTo>
                <a:lnTo>
                  <a:pt x="26" y="96"/>
                </a:lnTo>
                <a:lnTo>
                  <a:pt x="28" y="92"/>
                </a:lnTo>
                <a:lnTo>
                  <a:pt x="33" y="89"/>
                </a:lnTo>
                <a:lnTo>
                  <a:pt x="37" y="88"/>
                </a:lnTo>
                <a:lnTo>
                  <a:pt x="37" y="88"/>
                </a:lnTo>
                <a:lnTo>
                  <a:pt x="41" y="89"/>
                </a:lnTo>
                <a:lnTo>
                  <a:pt x="45" y="92"/>
                </a:lnTo>
                <a:lnTo>
                  <a:pt x="47" y="96"/>
                </a:lnTo>
                <a:lnTo>
                  <a:pt x="48" y="101"/>
                </a:lnTo>
                <a:lnTo>
                  <a:pt x="48" y="101"/>
                </a:lnTo>
                <a:lnTo>
                  <a:pt x="47" y="106"/>
                </a:lnTo>
                <a:lnTo>
                  <a:pt x="45" y="112"/>
                </a:lnTo>
                <a:lnTo>
                  <a:pt x="51" y="113"/>
                </a:lnTo>
                <a:lnTo>
                  <a:pt x="51" y="113"/>
                </a:lnTo>
                <a:lnTo>
                  <a:pt x="52" y="108"/>
                </a:lnTo>
                <a:lnTo>
                  <a:pt x="54" y="101"/>
                </a:lnTo>
                <a:lnTo>
                  <a:pt x="54" y="101"/>
                </a:lnTo>
                <a:lnTo>
                  <a:pt x="52" y="92"/>
                </a:lnTo>
                <a:lnTo>
                  <a:pt x="48" y="87"/>
                </a:lnTo>
                <a:lnTo>
                  <a:pt x="42" y="82"/>
                </a:lnTo>
                <a:lnTo>
                  <a:pt x="35" y="81"/>
                </a:lnTo>
                <a:lnTo>
                  <a:pt x="35" y="81"/>
                </a:lnTo>
                <a:lnTo>
                  <a:pt x="31" y="82"/>
                </a:lnTo>
                <a:lnTo>
                  <a:pt x="28" y="84"/>
                </a:lnTo>
                <a:lnTo>
                  <a:pt x="26" y="85"/>
                </a:lnTo>
                <a:lnTo>
                  <a:pt x="23" y="88"/>
                </a:lnTo>
                <a:lnTo>
                  <a:pt x="23" y="88"/>
                </a:lnTo>
                <a:lnTo>
                  <a:pt x="21" y="94"/>
                </a:lnTo>
                <a:lnTo>
                  <a:pt x="20" y="99"/>
                </a:lnTo>
                <a:lnTo>
                  <a:pt x="20" y="99"/>
                </a:lnTo>
                <a:lnTo>
                  <a:pt x="20" y="103"/>
                </a:lnTo>
                <a:lnTo>
                  <a:pt x="7" y="102"/>
                </a:lnTo>
                <a:lnTo>
                  <a:pt x="7" y="82"/>
                </a:lnTo>
                <a:lnTo>
                  <a:pt x="2" y="82"/>
                </a:lnTo>
                <a:close/>
                <a:moveTo>
                  <a:pt x="0" y="43"/>
                </a:moveTo>
                <a:lnTo>
                  <a:pt x="0" y="43"/>
                </a:lnTo>
                <a:lnTo>
                  <a:pt x="2" y="49"/>
                </a:lnTo>
                <a:lnTo>
                  <a:pt x="2" y="49"/>
                </a:lnTo>
                <a:lnTo>
                  <a:pt x="3" y="57"/>
                </a:lnTo>
                <a:lnTo>
                  <a:pt x="9" y="64"/>
                </a:lnTo>
                <a:lnTo>
                  <a:pt x="9" y="64"/>
                </a:lnTo>
                <a:lnTo>
                  <a:pt x="13" y="68"/>
                </a:lnTo>
                <a:lnTo>
                  <a:pt x="19" y="71"/>
                </a:lnTo>
                <a:lnTo>
                  <a:pt x="24" y="73"/>
                </a:lnTo>
                <a:lnTo>
                  <a:pt x="31" y="74"/>
                </a:lnTo>
                <a:lnTo>
                  <a:pt x="31" y="74"/>
                </a:lnTo>
                <a:lnTo>
                  <a:pt x="41" y="73"/>
                </a:lnTo>
                <a:lnTo>
                  <a:pt x="48" y="68"/>
                </a:lnTo>
                <a:lnTo>
                  <a:pt x="52" y="63"/>
                </a:lnTo>
                <a:lnTo>
                  <a:pt x="54" y="56"/>
                </a:lnTo>
                <a:lnTo>
                  <a:pt x="54" y="56"/>
                </a:lnTo>
                <a:lnTo>
                  <a:pt x="52" y="49"/>
                </a:lnTo>
                <a:lnTo>
                  <a:pt x="48" y="43"/>
                </a:lnTo>
                <a:lnTo>
                  <a:pt x="42" y="39"/>
                </a:lnTo>
                <a:lnTo>
                  <a:pt x="35" y="39"/>
                </a:lnTo>
                <a:lnTo>
                  <a:pt x="35" y="39"/>
                </a:lnTo>
                <a:lnTo>
                  <a:pt x="28" y="39"/>
                </a:lnTo>
                <a:lnTo>
                  <a:pt x="24" y="43"/>
                </a:lnTo>
                <a:lnTo>
                  <a:pt x="20" y="47"/>
                </a:lnTo>
                <a:lnTo>
                  <a:pt x="19" y="54"/>
                </a:lnTo>
                <a:lnTo>
                  <a:pt x="19" y="54"/>
                </a:lnTo>
                <a:lnTo>
                  <a:pt x="20" y="57"/>
                </a:lnTo>
                <a:lnTo>
                  <a:pt x="21" y="61"/>
                </a:lnTo>
                <a:lnTo>
                  <a:pt x="26" y="66"/>
                </a:lnTo>
                <a:lnTo>
                  <a:pt x="26" y="67"/>
                </a:lnTo>
                <a:lnTo>
                  <a:pt x="26" y="67"/>
                </a:lnTo>
                <a:lnTo>
                  <a:pt x="19" y="64"/>
                </a:lnTo>
                <a:lnTo>
                  <a:pt x="13" y="61"/>
                </a:lnTo>
                <a:lnTo>
                  <a:pt x="9" y="56"/>
                </a:lnTo>
                <a:lnTo>
                  <a:pt x="7" y="49"/>
                </a:lnTo>
                <a:lnTo>
                  <a:pt x="7" y="49"/>
                </a:lnTo>
                <a:lnTo>
                  <a:pt x="6" y="43"/>
                </a:lnTo>
                <a:lnTo>
                  <a:pt x="0" y="43"/>
                </a:lnTo>
                <a:close/>
                <a:moveTo>
                  <a:pt x="48" y="56"/>
                </a:moveTo>
                <a:lnTo>
                  <a:pt x="48" y="56"/>
                </a:lnTo>
                <a:lnTo>
                  <a:pt x="47" y="60"/>
                </a:lnTo>
                <a:lnTo>
                  <a:pt x="44" y="64"/>
                </a:lnTo>
                <a:lnTo>
                  <a:pt x="40" y="66"/>
                </a:lnTo>
                <a:lnTo>
                  <a:pt x="34" y="67"/>
                </a:lnTo>
                <a:lnTo>
                  <a:pt x="34" y="67"/>
                </a:lnTo>
                <a:lnTo>
                  <a:pt x="31" y="66"/>
                </a:lnTo>
                <a:lnTo>
                  <a:pt x="31" y="66"/>
                </a:lnTo>
                <a:lnTo>
                  <a:pt x="28" y="64"/>
                </a:lnTo>
                <a:lnTo>
                  <a:pt x="26" y="61"/>
                </a:lnTo>
                <a:lnTo>
                  <a:pt x="24" y="59"/>
                </a:lnTo>
                <a:lnTo>
                  <a:pt x="24" y="56"/>
                </a:lnTo>
                <a:lnTo>
                  <a:pt x="24" y="56"/>
                </a:lnTo>
                <a:lnTo>
                  <a:pt x="26" y="52"/>
                </a:lnTo>
                <a:lnTo>
                  <a:pt x="27" y="49"/>
                </a:lnTo>
                <a:lnTo>
                  <a:pt x="31" y="46"/>
                </a:lnTo>
                <a:lnTo>
                  <a:pt x="35" y="46"/>
                </a:lnTo>
                <a:lnTo>
                  <a:pt x="35" y="46"/>
                </a:lnTo>
                <a:lnTo>
                  <a:pt x="41" y="46"/>
                </a:lnTo>
                <a:lnTo>
                  <a:pt x="45" y="49"/>
                </a:lnTo>
                <a:lnTo>
                  <a:pt x="47" y="52"/>
                </a:lnTo>
                <a:lnTo>
                  <a:pt x="48" y="56"/>
                </a:lnTo>
                <a:lnTo>
                  <a:pt x="48" y="56"/>
                </a:lnTo>
                <a:close/>
                <a:moveTo>
                  <a:pt x="2" y="32"/>
                </a:moveTo>
                <a:lnTo>
                  <a:pt x="7" y="32"/>
                </a:lnTo>
                <a:lnTo>
                  <a:pt x="7" y="7"/>
                </a:lnTo>
                <a:lnTo>
                  <a:pt x="7" y="7"/>
                </a:lnTo>
                <a:lnTo>
                  <a:pt x="52" y="29"/>
                </a:lnTo>
                <a:lnTo>
                  <a:pt x="52" y="21"/>
                </a:lnTo>
                <a:lnTo>
                  <a:pt x="6" y="0"/>
                </a:lnTo>
                <a:lnTo>
                  <a:pt x="2" y="0"/>
                </a:lnTo>
                <a:lnTo>
                  <a:pt x="2" y="3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4802" name="Rectangle 18"/>
          <p:cNvSpPr>
            <a:spLocks noChangeArrowheads="1"/>
          </p:cNvSpPr>
          <p:nvPr/>
        </p:nvSpPr>
        <p:spPr bwMode="auto">
          <a:xfrm>
            <a:off x="1600200" y="2473325"/>
            <a:ext cx="311150" cy="3081338"/>
          </a:xfrm>
          <a:prstGeom prst="rect">
            <a:avLst/>
          </a:prstGeom>
          <a:solidFill>
            <a:srgbClr val="3B3BAB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4803" name="Rectangle 19"/>
          <p:cNvSpPr>
            <a:spLocks noChangeArrowheads="1"/>
          </p:cNvSpPr>
          <p:nvPr/>
        </p:nvSpPr>
        <p:spPr bwMode="auto">
          <a:xfrm>
            <a:off x="1698625" y="5613400"/>
            <a:ext cx="101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 b="1" i="0">
                <a:solidFill>
                  <a:srgbClr val="000000"/>
                </a:solidFill>
                <a:latin typeface="Myriad Roman" charset="0"/>
              </a:rPr>
              <a:t>X</a:t>
            </a:r>
            <a:endParaRPr lang="en-GB" sz="2800" b="1" i="0"/>
          </a:p>
        </p:txBody>
      </p:sp>
      <p:sp>
        <p:nvSpPr>
          <p:cNvPr id="374804" name="Freeform 20"/>
          <p:cNvSpPr>
            <a:spLocks noEditPoints="1"/>
          </p:cNvSpPr>
          <p:nvPr/>
        </p:nvSpPr>
        <p:spPr bwMode="auto">
          <a:xfrm>
            <a:off x="1712913" y="2193925"/>
            <a:ext cx="87312" cy="190500"/>
          </a:xfrm>
          <a:custGeom>
            <a:avLst/>
            <a:gdLst/>
            <a:ahLst/>
            <a:cxnLst>
              <a:cxn ang="0">
                <a:pos x="0" y="106"/>
              </a:cxn>
              <a:cxn ang="0">
                <a:pos x="26" y="110"/>
              </a:cxn>
              <a:cxn ang="0">
                <a:pos x="24" y="103"/>
              </a:cxn>
              <a:cxn ang="0">
                <a:pos x="27" y="92"/>
              </a:cxn>
              <a:cxn ang="0">
                <a:pos x="35" y="88"/>
              </a:cxn>
              <a:cxn ang="0">
                <a:pos x="41" y="89"/>
              </a:cxn>
              <a:cxn ang="0">
                <a:pos x="47" y="96"/>
              </a:cxn>
              <a:cxn ang="0">
                <a:pos x="47" y="101"/>
              </a:cxn>
              <a:cxn ang="0">
                <a:pos x="44" y="112"/>
              </a:cxn>
              <a:cxn ang="0">
                <a:pos x="49" y="113"/>
              </a:cxn>
              <a:cxn ang="0">
                <a:pos x="52" y="101"/>
              </a:cxn>
              <a:cxn ang="0">
                <a:pos x="51" y="92"/>
              </a:cxn>
              <a:cxn ang="0">
                <a:pos x="42" y="82"/>
              </a:cxn>
              <a:cxn ang="0">
                <a:pos x="35" y="81"/>
              </a:cxn>
              <a:cxn ang="0">
                <a:pos x="27" y="84"/>
              </a:cxn>
              <a:cxn ang="0">
                <a:pos x="21" y="88"/>
              </a:cxn>
              <a:cxn ang="0">
                <a:pos x="20" y="94"/>
              </a:cxn>
              <a:cxn ang="0">
                <a:pos x="19" y="99"/>
              </a:cxn>
              <a:cxn ang="0">
                <a:pos x="6" y="102"/>
              </a:cxn>
              <a:cxn ang="0">
                <a:pos x="0" y="82"/>
              </a:cxn>
              <a:cxn ang="0">
                <a:pos x="0" y="43"/>
              </a:cxn>
              <a:cxn ang="0">
                <a:pos x="0" y="49"/>
              </a:cxn>
              <a:cxn ang="0">
                <a:pos x="7" y="64"/>
              </a:cxn>
              <a:cxn ang="0">
                <a:pos x="12" y="68"/>
              </a:cxn>
              <a:cxn ang="0">
                <a:pos x="24" y="73"/>
              </a:cxn>
              <a:cxn ang="0">
                <a:pos x="31" y="74"/>
              </a:cxn>
              <a:cxn ang="0">
                <a:pos x="47" y="68"/>
              </a:cxn>
              <a:cxn ang="0">
                <a:pos x="52" y="56"/>
              </a:cxn>
              <a:cxn ang="0">
                <a:pos x="51" y="49"/>
              </a:cxn>
              <a:cxn ang="0">
                <a:pos x="41" y="39"/>
              </a:cxn>
              <a:cxn ang="0">
                <a:pos x="34" y="39"/>
              </a:cxn>
              <a:cxn ang="0">
                <a:pos x="23" y="43"/>
              </a:cxn>
              <a:cxn ang="0">
                <a:pos x="19" y="54"/>
              </a:cxn>
              <a:cxn ang="0">
                <a:pos x="19" y="57"/>
              </a:cxn>
              <a:cxn ang="0">
                <a:pos x="24" y="66"/>
              </a:cxn>
              <a:cxn ang="0">
                <a:pos x="24" y="67"/>
              </a:cxn>
              <a:cxn ang="0">
                <a:pos x="13" y="61"/>
              </a:cxn>
              <a:cxn ang="0">
                <a:pos x="6" y="49"/>
              </a:cxn>
              <a:cxn ang="0">
                <a:pos x="6" y="43"/>
              </a:cxn>
              <a:cxn ang="0">
                <a:pos x="47" y="56"/>
              </a:cxn>
              <a:cxn ang="0">
                <a:pos x="47" y="60"/>
              </a:cxn>
              <a:cxn ang="0">
                <a:pos x="38" y="66"/>
              </a:cxn>
              <a:cxn ang="0">
                <a:pos x="33" y="67"/>
              </a:cxn>
              <a:cxn ang="0">
                <a:pos x="30" y="66"/>
              </a:cxn>
              <a:cxn ang="0">
                <a:pos x="26" y="61"/>
              </a:cxn>
              <a:cxn ang="0">
                <a:pos x="23" y="56"/>
              </a:cxn>
              <a:cxn ang="0">
                <a:pos x="24" y="52"/>
              </a:cxn>
              <a:cxn ang="0">
                <a:pos x="30" y="46"/>
              </a:cxn>
              <a:cxn ang="0">
                <a:pos x="35" y="46"/>
              </a:cxn>
              <a:cxn ang="0">
                <a:pos x="44" y="49"/>
              </a:cxn>
              <a:cxn ang="0">
                <a:pos x="47" y="56"/>
              </a:cxn>
              <a:cxn ang="0">
                <a:pos x="0" y="32"/>
              </a:cxn>
              <a:cxn ang="0">
                <a:pos x="6" y="7"/>
              </a:cxn>
              <a:cxn ang="0">
                <a:pos x="52" y="29"/>
              </a:cxn>
              <a:cxn ang="0">
                <a:pos x="5" y="0"/>
              </a:cxn>
              <a:cxn ang="0">
                <a:pos x="0" y="32"/>
              </a:cxn>
            </a:cxnLst>
            <a:rect l="0" t="0" r="r" b="b"/>
            <a:pathLst>
              <a:path w="52" h="113">
                <a:moveTo>
                  <a:pt x="0" y="82"/>
                </a:moveTo>
                <a:lnTo>
                  <a:pt x="0" y="106"/>
                </a:lnTo>
                <a:lnTo>
                  <a:pt x="26" y="110"/>
                </a:lnTo>
                <a:lnTo>
                  <a:pt x="26" y="110"/>
                </a:lnTo>
                <a:lnTo>
                  <a:pt x="24" y="103"/>
                </a:lnTo>
                <a:lnTo>
                  <a:pt x="24" y="103"/>
                </a:lnTo>
                <a:lnTo>
                  <a:pt x="26" y="96"/>
                </a:lnTo>
                <a:lnTo>
                  <a:pt x="27" y="92"/>
                </a:lnTo>
                <a:lnTo>
                  <a:pt x="31" y="89"/>
                </a:lnTo>
                <a:lnTo>
                  <a:pt x="35" y="88"/>
                </a:lnTo>
                <a:lnTo>
                  <a:pt x="35" y="88"/>
                </a:lnTo>
                <a:lnTo>
                  <a:pt x="41" y="89"/>
                </a:lnTo>
                <a:lnTo>
                  <a:pt x="44" y="92"/>
                </a:lnTo>
                <a:lnTo>
                  <a:pt x="47" y="96"/>
                </a:lnTo>
                <a:lnTo>
                  <a:pt x="47" y="101"/>
                </a:lnTo>
                <a:lnTo>
                  <a:pt x="47" y="101"/>
                </a:lnTo>
                <a:lnTo>
                  <a:pt x="47" y="106"/>
                </a:lnTo>
                <a:lnTo>
                  <a:pt x="44" y="112"/>
                </a:lnTo>
                <a:lnTo>
                  <a:pt x="49" y="113"/>
                </a:lnTo>
                <a:lnTo>
                  <a:pt x="49" y="113"/>
                </a:lnTo>
                <a:lnTo>
                  <a:pt x="52" y="108"/>
                </a:lnTo>
                <a:lnTo>
                  <a:pt x="52" y="101"/>
                </a:lnTo>
                <a:lnTo>
                  <a:pt x="52" y="101"/>
                </a:lnTo>
                <a:lnTo>
                  <a:pt x="51" y="92"/>
                </a:lnTo>
                <a:lnTo>
                  <a:pt x="48" y="87"/>
                </a:lnTo>
                <a:lnTo>
                  <a:pt x="42" y="82"/>
                </a:lnTo>
                <a:lnTo>
                  <a:pt x="35" y="81"/>
                </a:lnTo>
                <a:lnTo>
                  <a:pt x="35" y="81"/>
                </a:lnTo>
                <a:lnTo>
                  <a:pt x="31" y="82"/>
                </a:lnTo>
                <a:lnTo>
                  <a:pt x="27" y="84"/>
                </a:lnTo>
                <a:lnTo>
                  <a:pt x="24" y="85"/>
                </a:lnTo>
                <a:lnTo>
                  <a:pt x="21" y="88"/>
                </a:lnTo>
                <a:lnTo>
                  <a:pt x="21" y="88"/>
                </a:lnTo>
                <a:lnTo>
                  <a:pt x="20" y="94"/>
                </a:lnTo>
                <a:lnTo>
                  <a:pt x="19" y="99"/>
                </a:lnTo>
                <a:lnTo>
                  <a:pt x="19" y="99"/>
                </a:lnTo>
                <a:lnTo>
                  <a:pt x="20" y="103"/>
                </a:lnTo>
                <a:lnTo>
                  <a:pt x="6" y="102"/>
                </a:lnTo>
                <a:lnTo>
                  <a:pt x="6" y="82"/>
                </a:lnTo>
                <a:lnTo>
                  <a:pt x="0" y="82"/>
                </a:lnTo>
                <a:close/>
                <a:moveTo>
                  <a:pt x="0" y="43"/>
                </a:moveTo>
                <a:lnTo>
                  <a:pt x="0" y="43"/>
                </a:lnTo>
                <a:lnTo>
                  <a:pt x="0" y="49"/>
                </a:lnTo>
                <a:lnTo>
                  <a:pt x="0" y="49"/>
                </a:lnTo>
                <a:lnTo>
                  <a:pt x="3" y="57"/>
                </a:lnTo>
                <a:lnTo>
                  <a:pt x="7" y="64"/>
                </a:lnTo>
                <a:lnTo>
                  <a:pt x="7" y="64"/>
                </a:lnTo>
                <a:lnTo>
                  <a:pt x="12" y="68"/>
                </a:lnTo>
                <a:lnTo>
                  <a:pt x="17" y="71"/>
                </a:lnTo>
                <a:lnTo>
                  <a:pt x="24" y="73"/>
                </a:lnTo>
                <a:lnTo>
                  <a:pt x="31" y="74"/>
                </a:lnTo>
                <a:lnTo>
                  <a:pt x="31" y="74"/>
                </a:lnTo>
                <a:lnTo>
                  <a:pt x="40" y="73"/>
                </a:lnTo>
                <a:lnTo>
                  <a:pt x="47" y="68"/>
                </a:lnTo>
                <a:lnTo>
                  <a:pt x="51" y="63"/>
                </a:lnTo>
                <a:lnTo>
                  <a:pt x="52" y="56"/>
                </a:lnTo>
                <a:lnTo>
                  <a:pt x="52" y="56"/>
                </a:lnTo>
                <a:lnTo>
                  <a:pt x="51" y="49"/>
                </a:lnTo>
                <a:lnTo>
                  <a:pt x="47" y="43"/>
                </a:lnTo>
                <a:lnTo>
                  <a:pt x="41" y="39"/>
                </a:lnTo>
                <a:lnTo>
                  <a:pt x="34" y="39"/>
                </a:lnTo>
                <a:lnTo>
                  <a:pt x="34" y="39"/>
                </a:lnTo>
                <a:lnTo>
                  <a:pt x="28" y="39"/>
                </a:lnTo>
                <a:lnTo>
                  <a:pt x="23" y="43"/>
                </a:lnTo>
                <a:lnTo>
                  <a:pt x="19" y="47"/>
                </a:lnTo>
                <a:lnTo>
                  <a:pt x="19" y="54"/>
                </a:lnTo>
                <a:lnTo>
                  <a:pt x="19" y="54"/>
                </a:lnTo>
                <a:lnTo>
                  <a:pt x="19" y="57"/>
                </a:lnTo>
                <a:lnTo>
                  <a:pt x="20" y="61"/>
                </a:lnTo>
                <a:lnTo>
                  <a:pt x="24" y="66"/>
                </a:lnTo>
                <a:lnTo>
                  <a:pt x="24" y="67"/>
                </a:lnTo>
                <a:lnTo>
                  <a:pt x="24" y="67"/>
                </a:lnTo>
                <a:lnTo>
                  <a:pt x="17" y="64"/>
                </a:lnTo>
                <a:lnTo>
                  <a:pt x="13" y="61"/>
                </a:lnTo>
                <a:lnTo>
                  <a:pt x="9" y="56"/>
                </a:lnTo>
                <a:lnTo>
                  <a:pt x="6" y="49"/>
                </a:lnTo>
                <a:lnTo>
                  <a:pt x="6" y="49"/>
                </a:lnTo>
                <a:lnTo>
                  <a:pt x="6" y="43"/>
                </a:lnTo>
                <a:lnTo>
                  <a:pt x="0" y="43"/>
                </a:lnTo>
                <a:close/>
                <a:moveTo>
                  <a:pt x="47" y="56"/>
                </a:moveTo>
                <a:lnTo>
                  <a:pt x="47" y="56"/>
                </a:lnTo>
                <a:lnTo>
                  <a:pt x="47" y="60"/>
                </a:lnTo>
                <a:lnTo>
                  <a:pt x="42" y="64"/>
                </a:lnTo>
                <a:lnTo>
                  <a:pt x="38" y="66"/>
                </a:lnTo>
                <a:lnTo>
                  <a:pt x="33" y="67"/>
                </a:lnTo>
                <a:lnTo>
                  <a:pt x="33" y="67"/>
                </a:lnTo>
                <a:lnTo>
                  <a:pt x="30" y="66"/>
                </a:lnTo>
                <a:lnTo>
                  <a:pt x="30" y="66"/>
                </a:lnTo>
                <a:lnTo>
                  <a:pt x="27" y="64"/>
                </a:lnTo>
                <a:lnTo>
                  <a:pt x="26" y="61"/>
                </a:lnTo>
                <a:lnTo>
                  <a:pt x="24" y="59"/>
                </a:lnTo>
                <a:lnTo>
                  <a:pt x="23" y="56"/>
                </a:lnTo>
                <a:lnTo>
                  <a:pt x="23" y="56"/>
                </a:lnTo>
                <a:lnTo>
                  <a:pt x="24" y="52"/>
                </a:lnTo>
                <a:lnTo>
                  <a:pt x="27" y="49"/>
                </a:lnTo>
                <a:lnTo>
                  <a:pt x="30" y="46"/>
                </a:lnTo>
                <a:lnTo>
                  <a:pt x="35" y="46"/>
                </a:lnTo>
                <a:lnTo>
                  <a:pt x="35" y="46"/>
                </a:lnTo>
                <a:lnTo>
                  <a:pt x="40" y="46"/>
                </a:lnTo>
                <a:lnTo>
                  <a:pt x="44" y="49"/>
                </a:lnTo>
                <a:lnTo>
                  <a:pt x="47" y="52"/>
                </a:lnTo>
                <a:lnTo>
                  <a:pt x="47" y="56"/>
                </a:lnTo>
                <a:lnTo>
                  <a:pt x="47" y="56"/>
                </a:lnTo>
                <a:close/>
                <a:moveTo>
                  <a:pt x="0" y="32"/>
                </a:moveTo>
                <a:lnTo>
                  <a:pt x="6" y="32"/>
                </a:lnTo>
                <a:lnTo>
                  <a:pt x="6" y="7"/>
                </a:lnTo>
                <a:lnTo>
                  <a:pt x="6" y="7"/>
                </a:lnTo>
                <a:lnTo>
                  <a:pt x="52" y="29"/>
                </a:lnTo>
                <a:lnTo>
                  <a:pt x="52" y="21"/>
                </a:lnTo>
                <a:lnTo>
                  <a:pt x="5" y="0"/>
                </a:lnTo>
                <a:lnTo>
                  <a:pt x="0" y="0"/>
                </a:lnTo>
                <a:lnTo>
                  <a:pt x="0" y="3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4805" name="Rectangle 21"/>
          <p:cNvSpPr>
            <a:spLocks noChangeArrowheads="1"/>
          </p:cNvSpPr>
          <p:nvPr/>
        </p:nvSpPr>
        <p:spPr bwMode="auto">
          <a:xfrm>
            <a:off x="1989138" y="2535238"/>
            <a:ext cx="311150" cy="3019425"/>
          </a:xfrm>
          <a:prstGeom prst="rect">
            <a:avLst/>
          </a:prstGeom>
          <a:solidFill>
            <a:srgbClr val="7878D4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4806" name="Rectangle 22"/>
          <p:cNvSpPr>
            <a:spLocks noChangeArrowheads="1"/>
          </p:cNvSpPr>
          <p:nvPr/>
        </p:nvSpPr>
        <p:spPr bwMode="auto">
          <a:xfrm>
            <a:off x="2082800" y="5613400"/>
            <a:ext cx="101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 b="1" i="0">
                <a:solidFill>
                  <a:srgbClr val="000000"/>
                </a:solidFill>
                <a:latin typeface="Myriad Roman" charset="0"/>
              </a:rPr>
              <a:t>V</a:t>
            </a:r>
            <a:endParaRPr lang="en-GB" sz="2800" b="1" i="0"/>
          </a:p>
        </p:txBody>
      </p:sp>
      <p:sp>
        <p:nvSpPr>
          <p:cNvPr id="374807" name="Freeform 23"/>
          <p:cNvSpPr>
            <a:spLocks noEditPoints="1"/>
          </p:cNvSpPr>
          <p:nvPr/>
        </p:nvSpPr>
        <p:spPr bwMode="auto">
          <a:xfrm>
            <a:off x="2101850" y="2249488"/>
            <a:ext cx="87313" cy="196850"/>
          </a:xfrm>
          <a:custGeom>
            <a:avLst/>
            <a:gdLst/>
            <a:ahLst/>
            <a:cxnLst>
              <a:cxn ang="0">
                <a:pos x="0" y="111"/>
              </a:cxn>
              <a:cxn ang="0">
                <a:pos x="24" y="114"/>
              </a:cxn>
              <a:cxn ang="0">
                <a:pos x="24" y="107"/>
              </a:cxn>
              <a:cxn ang="0">
                <a:pos x="27" y="96"/>
              </a:cxn>
              <a:cxn ang="0">
                <a:pos x="35" y="91"/>
              </a:cxn>
              <a:cxn ang="0">
                <a:pos x="40" y="93"/>
              </a:cxn>
              <a:cxn ang="0">
                <a:pos x="45" y="100"/>
              </a:cxn>
              <a:cxn ang="0">
                <a:pos x="47" y="104"/>
              </a:cxn>
              <a:cxn ang="0">
                <a:pos x="44" y="115"/>
              </a:cxn>
              <a:cxn ang="0">
                <a:pos x="48" y="117"/>
              </a:cxn>
              <a:cxn ang="0">
                <a:pos x="52" y="104"/>
              </a:cxn>
              <a:cxn ang="0">
                <a:pos x="51" y="97"/>
              </a:cxn>
              <a:cxn ang="0">
                <a:pos x="41" y="86"/>
              </a:cxn>
              <a:cxn ang="0">
                <a:pos x="34" y="84"/>
              </a:cxn>
              <a:cxn ang="0">
                <a:pos x="26" y="87"/>
              </a:cxn>
              <a:cxn ang="0">
                <a:pos x="21" y="93"/>
              </a:cxn>
              <a:cxn ang="0">
                <a:pos x="19" y="97"/>
              </a:cxn>
              <a:cxn ang="0">
                <a:pos x="19" y="104"/>
              </a:cxn>
              <a:cxn ang="0">
                <a:pos x="6" y="105"/>
              </a:cxn>
              <a:cxn ang="0">
                <a:pos x="0" y="86"/>
              </a:cxn>
              <a:cxn ang="0">
                <a:pos x="0" y="70"/>
              </a:cxn>
              <a:cxn ang="0">
                <a:pos x="24" y="73"/>
              </a:cxn>
              <a:cxn ang="0">
                <a:pos x="24" y="66"/>
              </a:cxn>
              <a:cxn ang="0">
                <a:pos x="27" y="55"/>
              </a:cxn>
              <a:cxn ang="0">
                <a:pos x="35" y="52"/>
              </a:cxn>
              <a:cxn ang="0">
                <a:pos x="40" y="52"/>
              </a:cxn>
              <a:cxn ang="0">
                <a:pos x="45" y="59"/>
              </a:cxn>
              <a:cxn ang="0">
                <a:pos x="47" y="63"/>
              </a:cxn>
              <a:cxn ang="0">
                <a:pos x="44" y="75"/>
              </a:cxn>
              <a:cxn ang="0">
                <a:pos x="48" y="76"/>
              </a:cxn>
              <a:cxn ang="0">
                <a:pos x="52" y="63"/>
              </a:cxn>
              <a:cxn ang="0">
                <a:pos x="51" y="56"/>
              </a:cxn>
              <a:cxn ang="0">
                <a:pos x="41" y="47"/>
              </a:cxn>
              <a:cxn ang="0">
                <a:pos x="34" y="45"/>
              </a:cxn>
              <a:cxn ang="0">
                <a:pos x="26" y="47"/>
              </a:cxn>
              <a:cxn ang="0">
                <a:pos x="21" y="52"/>
              </a:cxn>
              <a:cxn ang="0">
                <a:pos x="19" y="58"/>
              </a:cxn>
              <a:cxn ang="0">
                <a:pos x="19" y="63"/>
              </a:cxn>
              <a:cxn ang="0">
                <a:pos x="6" y="65"/>
              </a:cxn>
              <a:cxn ang="0">
                <a:pos x="0" y="45"/>
              </a:cxn>
              <a:cxn ang="0">
                <a:pos x="37" y="9"/>
              </a:cxn>
              <a:cxn ang="0">
                <a:pos x="31" y="0"/>
              </a:cxn>
              <a:cxn ang="0">
                <a:pos x="0" y="9"/>
              </a:cxn>
              <a:cxn ang="0">
                <a:pos x="33" y="38"/>
              </a:cxn>
              <a:cxn ang="0">
                <a:pos x="37" y="14"/>
              </a:cxn>
              <a:cxn ang="0">
                <a:pos x="51" y="9"/>
              </a:cxn>
              <a:cxn ang="0">
                <a:pos x="31" y="31"/>
              </a:cxn>
              <a:cxn ang="0">
                <a:pos x="14" y="19"/>
              </a:cxn>
              <a:cxn ang="0">
                <a:pos x="6" y="14"/>
              </a:cxn>
              <a:cxn ang="0">
                <a:pos x="14" y="14"/>
              </a:cxn>
              <a:cxn ang="0">
                <a:pos x="31" y="31"/>
              </a:cxn>
            </a:cxnLst>
            <a:rect l="0" t="0" r="r" b="b"/>
            <a:pathLst>
              <a:path w="52" h="117">
                <a:moveTo>
                  <a:pt x="0" y="86"/>
                </a:moveTo>
                <a:lnTo>
                  <a:pt x="0" y="111"/>
                </a:lnTo>
                <a:lnTo>
                  <a:pt x="24" y="114"/>
                </a:lnTo>
                <a:lnTo>
                  <a:pt x="24" y="114"/>
                </a:lnTo>
                <a:lnTo>
                  <a:pt x="24" y="107"/>
                </a:lnTo>
                <a:lnTo>
                  <a:pt x="24" y="107"/>
                </a:lnTo>
                <a:lnTo>
                  <a:pt x="24" y="100"/>
                </a:lnTo>
                <a:lnTo>
                  <a:pt x="27" y="96"/>
                </a:lnTo>
                <a:lnTo>
                  <a:pt x="30" y="93"/>
                </a:lnTo>
                <a:lnTo>
                  <a:pt x="35" y="91"/>
                </a:lnTo>
                <a:lnTo>
                  <a:pt x="35" y="91"/>
                </a:lnTo>
                <a:lnTo>
                  <a:pt x="40" y="93"/>
                </a:lnTo>
                <a:lnTo>
                  <a:pt x="44" y="96"/>
                </a:lnTo>
                <a:lnTo>
                  <a:pt x="45" y="100"/>
                </a:lnTo>
                <a:lnTo>
                  <a:pt x="47" y="104"/>
                </a:lnTo>
                <a:lnTo>
                  <a:pt x="47" y="104"/>
                </a:lnTo>
                <a:lnTo>
                  <a:pt x="45" y="111"/>
                </a:lnTo>
                <a:lnTo>
                  <a:pt x="44" y="115"/>
                </a:lnTo>
                <a:lnTo>
                  <a:pt x="48" y="117"/>
                </a:lnTo>
                <a:lnTo>
                  <a:pt x="48" y="117"/>
                </a:lnTo>
                <a:lnTo>
                  <a:pt x="51" y="111"/>
                </a:lnTo>
                <a:lnTo>
                  <a:pt x="52" y="104"/>
                </a:lnTo>
                <a:lnTo>
                  <a:pt x="52" y="104"/>
                </a:lnTo>
                <a:lnTo>
                  <a:pt x="51" y="97"/>
                </a:lnTo>
                <a:lnTo>
                  <a:pt x="47" y="90"/>
                </a:lnTo>
                <a:lnTo>
                  <a:pt x="41" y="86"/>
                </a:lnTo>
                <a:lnTo>
                  <a:pt x="34" y="84"/>
                </a:lnTo>
                <a:lnTo>
                  <a:pt x="34" y="84"/>
                </a:lnTo>
                <a:lnTo>
                  <a:pt x="30" y="86"/>
                </a:lnTo>
                <a:lnTo>
                  <a:pt x="26" y="87"/>
                </a:lnTo>
                <a:lnTo>
                  <a:pt x="23" y="90"/>
                </a:lnTo>
                <a:lnTo>
                  <a:pt x="21" y="93"/>
                </a:lnTo>
                <a:lnTo>
                  <a:pt x="21" y="93"/>
                </a:lnTo>
                <a:lnTo>
                  <a:pt x="19" y="97"/>
                </a:lnTo>
                <a:lnTo>
                  <a:pt x="19" y="104"/>
                </a:lnTo>
                <a:lnTo>
                  <a:pt x="19" y="104"/>
                </a:lnTo>
                <a:lnTo>
                  <a:pt x="19" y="107"/>
                </a:lnTo>
                <a:lnTo>
                  <a:pt x="6" y="105"/>
                </a:lnTo>
                <a:lnTo>
                  <a:pt x="6" y="86"/>
                </a:lnTo>
                <a:lnTo>
                  <a:pt x="0" y="86"/>
                </a:lnTo>
                <a:close/>
                <a:moveTo>
                  <a:pt x="0" y="45"/>
                </a:moveTo>
                <a:lnTo>
                  <a:pt x="0" y="70"/>
                </a:lnTo>
                <a:lnTo>
                  <a:pt x="24" y="73"/>
                </a:lnTo>
                <a:lnTo>
                  <a:pt x="24" y="73"/>
                </a:lnTo>
                <a:lnTo>
                  <a:pt x="24" y="66"/>
                </a:lnTo>
                <a:lnTo>
                  <a:pt x="24" y="66"/>
                </a:lnTo>
                <a:lnTo>
                  <a:pt x="24" y="59"/>
                </a:lnTo>
                <a:lnTo>
                  <a:pt x="27" y="55"/>
                </a:lnTo>
                <a:lnTo>
                  <a:pt x="30" y="52"/>
                </a:lnTo>
                <a:lnTo>
                  <a:pt x="35" y="52"/>
                </a:lnTo>
                <a:lnTo>
                  <a:pt x="35" y="52"/>
                </a:lnTo>
                <a:lnTo>
                  <a:pt x="40" y="52"/>
                </a:lnTo>
                <a:lnTo>
                  <a:pt x="44" y="55"/>
                </a:lnTo>
                <a:lnTo>
                  <a:pt x="45" y="59"/>
                </a:lnTo>
                <a:lnTo>
                  <a:pt x="47" y="63"/>
                </a:lnTo>
                <a:lnTo>
                  <a:pt x="47" y="63"/>
                </a:lnTo>
                <a:lnTo>
                  <a:pt x="45" y="70"/>
                </a:lnTo>
                <a:lnTo>
                  <a:pt x="44" y="75"/>
                </a:lnTo>
                <a:lnTo>
                  <a:pt x="48" y="76"/>
                </a:lnTo>
                <a:lnTo>
                  <a:pt x="48" y="76"/>
                </a:lnTo>
                <a:lnTo>
                  <a:pt x="51" y="72"/>
                </a:lnTo>
                <a:lnTo>
                  <a:pt x="52" y="63"/>
                </a:lnTo>
                <a:lnTo>
                  <a:pt x="52" y="63"/>
                </a:lnTo>
                <a:lnTo>
                  <a:pt x="51" y="56"/>
                </a:lnTo>
                <a:lnTo>
                  <a:pt x="47" y="51"/>
                </a:lnTo>
                <a:lnTo>
                  <a:pt x="41" y="47"/>
                </a:lnTo>
                <a:lnTo>
                  <a:pt x="34" y="45"/>
                </a:lnTo>
                <a:lnTo>
                  <a:pt x="34" y="45"/>
                </a:lnTo>
                <a:lnTo>
                  <a:pt x="30" y="45"/>
                </a:lnTo>
                <a:lnTo>
                  <a:pt x="26" y="47"/>
                </a:lnTo>
                <a:lnTo>
                  <a:pt x="23" y="49"/>
                </a:lnTo>
                <a:lnTo>
                  <a:pt x="21" y="52"/>
                </a:lnTo>
                <a:lnTo>
                  <a:pt x="21" y="52"/>
                </a:lnTo>
                <a:lnTo>
                  <a:pt x="19" y="58"/>
                </a:lnTo>
                <a:lnTo>
                  <a:pt x="19" y="63"/>
                </a:lnTo>
                <a:lnTo>
                  <a:pt x="19" y="63"/>
                </a:lnTo>
                <a:lnTo>
                  <a:pt x="19" y="68"/>
                </a:lnTo>
                <a:lnTo>
                  <a:pt x="6" y="65"/>
                </a:lnTo>
                <a:lnTo>
                  <a:pt x="6" y="45"/>
                </a:lnTo>
                <a:lnTo>
                  <a:pt x="0" y="45"/>
                </a:lnTo>
                <a:close/>
                <a:moveTo>
                  <a:pt x="51" y="9"/>
                </a:moveTo>
                <a:lnTo>
                  <a:pt x="37" y="9"/>
                </a:lnTo>
                <a:lnTo>
                  <a:pt x="37" y="0"/>
                </a:lnTo>
                <a:lnTo>
                  <a:pt x="31" y="0"/>
                </a:lnTo>
                <a:lnTo>
                  <a:pt x="31" y="9"/>
                </a:lnTo>
                <a:lnTo>
                  <a:pt x="0" y="9"/>
                </a:lnTo>
                <a:lnTo>
                  <a:pt x="0" y="16"/>
                </a:lnTo>
                <a:lnTo>
                  <a:pt x="33" y="38"/>
                </a:lnTo>
                <a:lnTo>
                  <a:pt x="37" y="38"/>
                </a:lnTo>
                <a:lnTo>
                  <a:pt x="37" y="14"/>
                </a:lnTo>
                <a:lnTo>
                  <a:pt x="51" y="14"/>
                </a:lnTo>
                <a:lnTo>
                  <a:pt x="51" y="9"/>
                </a:lnTo>
                <a:close/>
                <a:moveTo>
                  <a:pt x="31" y="31"/>
                </a:moveTo>
                <a:lnTo>
                  <a:pt x="31" y="31"/>
                </a:lnTo>
                <a:lnTo>
                  <a:pt x="14" y="19"/>
                </a:lnTo>
                <a:lnTo>
                  <a:pt x="14" y="19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14" y="14"/>
                </a:lnTo>
                <a:lnTo>
                  <a:pt x="31" y="14"/>
                </a:lnTo>
                <a:lnTo>
                  <a:pt x="31" y="3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4808" name="Rectangle 24"/>
          <p:cNvSpPr>
            <a:spLocks noChangeArrowheads="1"/>
          </p:cNvSpPr>
          <p:nvPr/>
        </p:nvSpPr>
        <p:spPr bwMode="auto">
          <a:xfrm>
            <a:off x="2378075" y="2566988"/>
            <a:ext cx="307975" cy="2987675"/>
          </a:xfrm>
          <a:prstGeom prst="rect">
            <a:avLst/>
          </a:prstGeom>
          <a:solidFill>
            <a:srgbClr val="B3B3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4809" name="Rectangle 25"/>
          <p:cNvSpPr>
            <a:spLocks noChangeArrowheads="1"/>
          </p:cNvSpPr>
          <p:nvPr/>
        </p:nvSpPr>
        <p:spPr bwMode="auto">
          <a:xfrm>
            <a:off x="2470150" y="5613400"/>
            <a:ext cx="1095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 b="1" i="0">
                <a:solidFill>
                  <a:srgbClr val="000000"/>
                </a:solidFill>
                <a:latin typeface="Myriad Roman" charset="0"/>
              </a:rPr>
              <a:t>U</a:t>
            </a:r>
            <a:endParaRPr lang="en-GB" sz="2800" b="1" i="0"/>
          </a:p>
        </p:txBody>
      </p:sp>
      <p:sp>
        <p:nvSpPr>
          <p:cNvPr id="374810" name="Freeform 26"/>
          <p:cNvSpPr>
            <a:spLocks noEditPoints="1"/>
          </p:cNvSpPr>
          <p:nvPr/>
        </p:nvSpPr>
        <p:spPr bwMode="auto">
          <a:xfrm>
            <a:off x="2487613" y="2282825"/>
            <a:ext cx="90487" cy="193675"/>
          </a:xfrm>
          <a:custGeom>
            <a:avLst/>
            <a:gdLst/>
            <a:ahLst/>
            <a:cxnLst>
              <a:cxn ang="0">
                <a:pos x="25" y="112"/>
              </a:cxn>
              <a:cxn ang="0">
                <a:pos x="25" y="105"/>
              </a:cxn>
              <a:cxn ang="0">
                <a:pos x="32" y="91"/>
              </a:cxn>
              <a:cxn ang="0">
                <a:pos x="41" y="91"/>
              </a:cxn>
              <a:cxn ang="0">
                <a:pos x="48" y="102"/>
              </a:cxn>
              <a:cxn ang="0">
                <a:pos x="45" y="113"/>
              </a:cxn>
              <a:cxn ang="0">
                <a:pos x="52" y="109"/>
              </a:cxn>
              <a:cxn ang="0">
                <a:pos x="52" y="95"/>
              </a:cxn>
              <a:cxn ang="0">
                <a:pos x="35" y="84"/>
              </a:cxn>
              <a:cxn ang="0">
                <a:pos x="27" y="85"/>
              </a:cxn>
              <a:cxn ang="0">
                <a:pos x="23" y="91"/>
              </a:cxn>
              <a:cxn ang="0">
                <a:pos x="20" y="102"/>
              </a:cxn>
              <a:cxn ang="0">
                <a:pos x="7" y="84"/>
              </a:cxn>
              <a:cxn ang="0">
                <a:pos x="2" y="69"/>
              </a:cxn>
              <a:cxn ang="0">
                <a:pos x="25" y="64"/>
              </a:cxn>
              <a:cxn ang="0">
                <a:pos x="28" y="53"/>
              </a:cxn>
              <a:cxn ang="0">
                <a:pos x="37" y="50"/>
              </a:cxn>
              <a:cxn ang="0">
                <a:pos x="46" y="57"/>
              </a:cxn>
              <a:cxn ang="0">
                <a:pos x="46" y="69"/>
              </a:cxn>
              <a:cxn ang="0">
                <a:pos x="51" y="74"/>
              </a:cxn>
              <a:cxn ang="0">
                <a:pos x="53" y="62"/>
              </a:cxn>
              <a:cxn ang="0">
                <a:pos x="42" y="45"/>
              </a:cxn>
              <a:cxn ang="0">
                <a:pos x="31" y="43"/>
              </a:cxn>
              <a:cxn ang="0">
                <a:pos x="23" y="50"/>
              </a:cxn>
              <a:cxn ang="0">
                <a:pos x="20" y="62"/>
              </a:cxn>
              <a:cxn ang="0">
                <a:pos x="7" y="63"/>
              </a:cxn>
              <a:cxn ang="0">
                <a:pos x="53" y="18"/>
              </a:cxn>
              <a:cxn ang="0">
                <a:pos x="52" y="11"/>
              </a:cxn>
              <a:cxn ang="0">
                <a:pos x="38" y="1"/>
              </a:cxn>
              <a:cxn ang="0">
                <a:pos x="16" y="1"/>
              </a:cxn>
              <a:cxn ang="0">
                <a:pos x="2" y="10"/>
              </a:cxn>
              <a:cxn ang="0">
                <a:pos x="0" y="17"/>
              </a:cxn>
              <a:cxn ang="0">
                <a:pos x="4" y="28"/>
              </a:cxn>
              <a:cxn ang="0">
                <a:pos x="27" y="35"/>
              </a:cxn>
              <a:cxn ang="0">
                <a:pos x="46" y="31"/>
              </a:cxn>
              <a:cxn ang="0">
                <a:pos x="52" y="22"/>
              </a:cxn>
              <a:cxn ang="0">
                <a:pos x="48" y="18"/>
              </a:cxn>
              <a:cxn ang="0">
                <a:pos x="42" y="25"/>
              </a:cxn>
              <a:cxn ang="0">
                <a:pos x="27" y="28"/>
              </a:cxn>
              <a:cxn ang="0">
                <a:pos x="7" y="22"/>
              </a:cxn>
              <a:cxn ang="0">
                <a:pos x="7" y="13"/>
              </a:cxn>
              <a:cxn ang="0">
                <a:pos x="27" y="7"/>
              </a:cxn>
              <a:cxn ang="0">
                <a:pos x="42" y="10"/>
              </a:cxn>
              <a:cxn ang="0">
                <a:pos x="48" y="18"/>
              </a:cxn>
            </a:cxnLst>
            <a:rect l="0" t="0" r="r" b="b"/>
            <a:pathLst>
              <a:path w="53" h="115">
                <a:moveTo>
                  <a:pt x="2" y="84"/>
                </a:moveTo>
                <a:lnTo>
                  <a:pt x="2" y="109"/>
                </a:lnTo>
                <a:lnTo>
                  <a:pt x="25" y="112"/>
                </a:lnTo>
                <a:lnTo>
                  <a:pt x="25" y="112"/>
                </a:lnTo>
                <a:lnTo>
                  <a:pt x="25" y="105"/>
                </a:lnTo>
                <a:lnTo>
                  <a:pt x="25" y="105"/>
                </a:lnTo>
                <a:lnTo>
                  <a:pt x="25" y="98"/>
                </a:lnTo>
                <a:lnTo>
                  <a:pt x="28" y="94"/>
                </a:lnTo>
                <a:lnTo>
                  <a:pt x="32" y="91"/>
                </a:lnTo>
                <a:lnTo>
                  <a:pt x="37" y="91"/>
                </a:lnTo>
                <a:lnTo>
                  <a:pt x="37" y="91"/>
                </a:lnTo>
                <a:lnTo>
                  <a:pt x="41" y="91"/>
                </a:lnTo>
                <a:lnTo>
                  <a:pt x="45" y="94"/>
                </a:lnTo>
                <a:lnTo>
                  <a:pt x="46" y="98"/>
                </a:lnTo>
                <a:lnTo>
                  <a:pt x="48" y="102"/>
                </a:lnTo>
                <a:lnTo>
                  <a:pt x="48" y="102"/>
                </a:lnTo>
                <a:lnTo>
                  <a:pt x="46" y="109"/>
                </a:lnTo>
                <a:lnTo>
                  <a:pt x="45" y="113"/>
                </a:lnTo>
                <a:lnTo>
                  <a:pt x="51" y="115"/>
                </a:lnTo>
                <a:lnTo>
                  <a:pt x="51" y="115"/>
                </a:lnTo>
                <a:lnTo>
                  <a:pt x="52" y="109"/>
                </a:lnTo>
                <a:lnTo>
                  <a:pt x="53" y="102"/>
                </a:lnTo>
                <a:lnTo>
                  <a:pt x="53" y="102"/>
                </a:lnTo>
                <a:lnTo>
                  <a:pt x="52" y="95"/>
                </a:lnTo>
                <a:lnTo>
                  <a:pt x="48" y="88"/>
                </a:lnTo>
                <a:lnTo>
                  <a:pt x="42" y="85"/>
                </a:lnTo>
                <a:lnTo>
                  <a:pt x="35" y="84"/>
                </a:lnTo>
                <a:lnTo>
                  <a:pt x="35" y="84"/>
                </a:lnTo>
                <a:lnTo>
                  <a:pt x="31" y="84"/>
                </a:lnTo>
                <a:lnTo>
                  <a:pt x="27" y="85"/>
                </a:lnTo>
                <a:lnTo>
                  <a:pt x="24" y="88"/>
                </a:lnTo>
                <a:lnTo>
                  <a:pt x="23" y="91"/>
                </a:lnTo>
                <a:lnTo>
                  <a:pt x="23" y="91"/>
                </a:lnTo>
                <a:lnTo>
                  <a:pt x="20" y="95"/>
                </a:lnTo>
                <a:lnTo>
                  <a:pt x="20" y="102"/>
                </a:lnTo>
                <a:lnTo>
                  <a:pt x="20" y="102"/>
                </a:lnTo>
                <a:lnTo>
                  <a:pt x="20" y="106"/>
                </a:lnTo>
                <a:lnTo>
                  <a:pt x="7" y="104"/>
                </a:lnTo>
                <a:lnTo>
                  <a:pt x="7" y="84"/>
                </a:lnTo>
                <a:lnTo>
                  <a:pt x="2" y="84"/>
                </a:lnTo>
                <a:close/>
                <a:moveTo>
                  <a:pt x="2" y="45"/>
                </a:moveTo>
                <a:lnTo>
                  <a:pt x="2" y="69"/>
                </a:lnTo>
                <a:lnTo>
                  <a:pt x="25" y="71"/>
                </a:lnTo>
                <a:lnTo>
                  <a:pt x="25" y="71"/>
                </a:lnTo>
                <a:lnTo>
                  <a:pt x="25" y="64"/>
                </a:lnTo>
                <a:lnTo>
                  <a:pt x="25" y="64"/>
                </a:lnTo>
                <a:lnTo>
                  <a:pt x="25" y="59"/>
                </a:lnTo>
                <a:lnTo>
                  <a:pt x="28" y="53"/>
                </a:lnTo>
                <a:lnTo>
                  <a:pt x="32" y="50"/>
                </a:lnTo>
                <a:lnTo>
                  <a:pt x="37" y="50"/>
                </a:lnTo>
                <a:lnTo>
                  <a:pt x="37" y="50"/>
                </a:lnTo>
                <a:lnTo>
                  <a:pt x="41" y="50"/>
                </a:lnTo>
                <a:lnTo>
                  <a:pt x="45" y="53"/>
                </a:lnTo>
                <a:lnTo>
                  <a:pt x="46" y="57"/>
                </a:lnTo>
                <a:lnTo>
                  <a:pt x="48" y="62"/>
                </a:lnTo>
                <a:lnTo>
                  <a:pt x="48" y="62"/>
                </a:lnTo>
                <a:lnTo>
                  <a:pt x="46" y="69"/>
                </a:lnTo>
                <a:lnTo>
                  <a:pt x="45" y="73"/>
                </a:lnTo>
                <a:lnTo>
                  <a:pt x="51" y="74"/>
                </a:lnTo>
                <a:lnTo>
                  <a:pt x="51" y="74"/>
                </a:lnTo>
                <a:lnTo>
                  <a:pt x="52" y="70"/>
                </a:lnTo>
                <a:lnTo>
                  <a:pt x="53" y="62"/>
                </a:lnTo>
                <a:lnTo>
                  <a:pt x="53" y="62"/>
                </a:lnTo>
                <a:lnTo>
                  <a:pt x="52" y="55"/>
                </a:lnTo>
                <a:lnTo>
                  <a:pt x="48" y="49"/>
                </a:lnTo>
                <a:lnTo>
                  <a:pt x="42" y="45"/>
                </a:lnTo>
                <a:lnTo>
                  <a:pt x="35" y="43"/>
                </a:lnTo>
                <a:lnTo>
                  <a:pt x="35" y="43"/>
                </a:lnTo>
                <a:lnTo>
                  <a:pt x="31" y="43"/>
                </a:lnTo>
                <a:lnTo>
                  <a:pt x="27" y="45"/>
                </a:lnTo>
                <a:lnTo>
                  <a:pt x="24" y="48"/>
                </a:lnTo>
                <a:lnTo>
                  <a:pt x="23" y="50"/>
                </a:lnTo>
                <a:lnTo>
                  <a:pt x="23" y="50"/>
                </a:lnTo>
                <a:lnTo>
                  <a:pt x="20" y="56"/>
                </a:lnTo>
                <a:lnTo>
                  <a:pt x="20" y="62"/>
                </a:lnTo>
                <a:lnTo>
                  <a:pt x="20" y="62"/>
                </a:lnTo>
                <a:lnTo>
                  <a:pt x="20" y="66"/>
                </a:lnTo>
                <a:lnTo>
                  <a:pt x="7" y="63"/>
                </a:lnTo>
                <a:lnTo>
                  <a:pt x="7" y="45"/>
                </a:lnTo>
                <a:lnTo>
                  <a:pt x="2" y="45"/>
                </a:lnTo>
                <a:close/>
                <a:moveTo>
                  <a:pt x="53" y="18"/>
                </a:moveTo>
                <a:lnTo>
                  <a:pt x="53" y="18"/>
                </a:lnTo>
                <a:lnTo>
                  <a:pt x="52" y="14"/>
                </a:lnTo>
                <a:lnTo>
                  <a:pt x="52" y="11"/>
                </a:lnTo>
                <a:lnTo>
                  <a:pt x="49" y="7"/>
                </a:lnTo>
                <a:lnTo>
                  <a:pt x="46" y="6"/>
                </a:lnTo>
                <a:lnTo>
                  <a:pt x="38" y="1"/>
                </a:lnTo>
                <a:lnTo>
                  <a:pt x="27" y="0"/>
                </a:lnTo>
                <a:lnTo>
                  <a:pt x="27" y="0"/>
                </a:lnTo>
                <a:lnTo>
                  <a:pt x="16" y="1"/>
                </a:lnTo>
                <a:lnTo>
                  <a:pt x="7" y="4"/>
                </a:lnTo>
                <a:lnTo>
                  <a:pt x="4" y="7"/>
                </a:lnTo>
                <a:lnTo>
                  <a:pt x="2" y="10"/>
                </a:lnTo>
                <a:lnTo>
                  <a:pt x="0" y="14"/>
                </a:lnTo>
                <a:lnTo>
                  <a:pt x="0" y="17"/>
                </a:lnTo>
                <a:lnTo>
                  <a:pt x="0" y="17"/>
                </a:lnTo>
                <a:lnTo>
                  <a:pt x="0" y="21"/>
                </a:lnTo>
                <a:lnTo>
                  <a:pt x="2" y="24"/>
                </a:lnTo>
                <a:lnTo>
                  <a:pt x="4" y="28"/>
                </a:lnTo>
                <a:lnTo>
                  <a:pt x="7" y="29"/>
                </a:lnTo>
                <a:lnTo>
                  <a:pt x="16" y="34"/>
                </a:lnTo>
                <a:lnTo>
                  <a:pt x="27" y="35"/>
                </a:lnTo>
                <a:lnTo>
                  <a:pt x="27" y="35"/>
                </a:lnTo>
                <a:lnTo>
                  <a:pt x="38" y="34"/>
                </a:lnTo>
                <a:lnTo>
                  <a:pt x="46" y="31"/>
                </a:lnTo>
                <a:lnTo>
                  <a:pt x="49" y="28"/>
                </a:lnTo>
                <a:lnTo>
                  <a:pt x="52" y="25"/>
                </a:lnTo>
                <a:lnTo>
                  <a:pt x="52" y="22"/>
                </a:lnTo>
                <a:lnTo>
                  <a:pt x="53" y="18"/>
                </a:lnTo>
                <a:lnTo>
                  <a:pt x="53" y="18"/>
                </a:lnTo>
                <a:close/>
                <a:moveTo>
                  <a:pt x="48" y="18"/>
                </a:moveTo>
                <a:lnTo>
                  <a:pt x="48" y="18"/>
                </a:lnTo>
                <a:lnTo>
                  <a:pt x="46" y="22"/>
                </a:lnTo>
                <a:lnTo>
                  <a:pt x="42" y="25"/>
                </a:lnTo>
                <a:lnTo>
                  <a:pt x="35" y="28"/>
                </a:lnTo>
                <a:lnTo>
                  <a:pt x="27" y="28"/>
                </a:lnTo>
                <a:lnTo>
                  <a:pt x="27" y="28"/>
                </a:lnTo>
                <a:lnTo>
                  <a:pt x="18" y="28"/>
                </a:lnTo>
                <a:lnTo>
                  <a:pt x="11" y="25"/>
                </a:lnTo>
                <a:lnTo>
                  <a:pt x="7" y="22"/>
                </a:lnTo>
                <a:lnTo>
                  <a:pt x="6" y="18"/>
                </a:lnTo>
                <a:lnTo>
                  <a:pt x="6" y="18"/>
                </a:lnTo>
                <a:lnTo>
                  <a:pt x="7" y="13"/>
                </a:lnTo>
                <a:lnTo>
                  <a:pt x="11" y="10"/>
                </a:lnTo>
                <a:lnTo>
                  <a:pt x="18" y="8"/>
                </a:lnTo>
                <a:lnTo>
                  <a:pt x="27" y="7"/>
                </a:lnTo>
                <a:lnTo>
                  <a:pt x="27" y="7"/>
                </a:lnTo>
                <a:lnTo>
                  <a:pt x="35" y="8"/>
                </a:lnTo>
                <a:lnTo>
                  <a:pt x="42" y="10"/>
                </a:lnTo>
                <a:lnTo>
                  <a:pt x="46" y="13"/>
                </a:lnTo>
                <a:lnTo>
                  <a:pt x="48" y="18"/>
                </a:lnTo>
                <a:lnTo>
                  <a:pt x="48" y="1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4811" name="Rectangle 27"/>
          <p:cNvSpPr>
            <a:spLocks noChangeArrowheads="1"/>
          </p:cNvSpPr>
          <p:nvPr/>
        </p:nvSpPr>
        <p:spPr bwMode="auto">
          <a:xfrm>
            <a:off x="1133475" y="5894388"/>
            <a:ext cx="17272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300" b="1" i="0">
                <a:solidFill>
                  <a:srgbClr val="000000"/>
                </a:solidFill>
                <a:latin typeface="Myriad Roman" charset="0"/>
              </a:rPr>
              <a:t>SPEC INT2000 (score)</a:t>
            </a:r>
            <a:endParaRPr lang="en-GB" sz="2800" b="1" i="0"/>
          </a:p>
        </p:txBody>
      </p:sp>
      <p:sp>
        <p:nvSpPr>
          <p:cNvPr id="374812" name="Rectangle 28"/>
          <p:cNvSpPr>
            <a:spLocks noChangeArrowheads="1"/>
          </p:cNvSpPr>
          <p:nvPr/>
        </p:nvSpPr>
        <p:spPr bwMode="auto">
          <a:xfrm>
            <a:off x="3152775" y="2473325"/>
            <a:ext cx="306388" cy="3081338"/>
          </a:xfrm>
          <a:prstGeom prst="rect">
            <a:avLst/>
          </a:prstGeom>
          <a:solidFill>
            <a:srgbClr val="0000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4813" name="Rectangle 29"/>
          <p:cNvSpPr>
            <a:spLocks noChangeArrowheads="1"/>
          </p:cNvSpPr>
          <p:nvPr/>
        </p:nvSpPr>
        <p:spPr bwMode="auto">
          <a:xfrm>
            <a:off x="3252788" y="5613400"/>
            <a:ext cx="936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 b="1" i="0">
                <a:solidFill>
                  <a:srgbClr val="000000"/>
                </a:solidFill>
                <a:latin typeface="Myriad Roman" charset="0"/>
              </a:rPr>
              <a:t>L</a:t>
            </a:r>
            <a:endParaRPr lang="en-GB" sz="2800" b="1" i="0"/>
          </a:p>
        </p:txBody>
      </p:sp>
      <p:sp>
        <p:nvSpPr>
          <p:cNvPr id="374814" name="Freeform 30"/>
          <p:cNvSpPr>
            <a:spLocks noEditPoints="1"/>
          </p:cNvSpPr>
          <p:nvPr/>
        </p:nvSpPr>
        <p:spPr bwMode="auto">
          <a:xfrm>
            <a:off x="3263900" y="2195513"/>
            <a:ext cx="88900" cy="188912"/>
          </a:xfrm>
          <a:custGeom>
            <a:avLst/>
            <a:gdLst/>
            <a:ahLst/>
            <a:cxnLst>
              <a:cxn ang="0">
                <a:pos x="46" y="102"/>
              </a:cxn>
              <a:cxn ang="0">
                <a:pos x="42" y="98"/>
              </a:cxn>
              <a:cxn ang="0">
                <a:pos x="22" y="81"/>
              </a:cxn>
              <a:cxn ang="0">
                <a:pos x="10" y="81"/>
              </a:cxn>
              <a:cxn ang="0">
                <a:pos x="0" y="95"/>
              </a:cxn>
              <a:cxn ang="0">
                <a:pos x="5" y="111"/>
              </a:cxn>
              <a:cxn ang="0">
                <a:pos x="7" y="104"/>
              </a:cxn>
              <a:cxn ang="0">
                <a:pos x="7" y="93"/>
              </a:cxn>
              <a:cxn ang="0">
                <a:pos x="15" y="87"/>
              </a:cxn>
              <a:cxn ang="0">
                <a:pos x="28" y="93"/>
              </a:cxn>
              <a:cxn ang="0">
                <a:pos x="47" y="112"/>
              </a:cxn>
              <a:cxn ang="0">
                <a:pos x="0" y="42"/>
              </a:cxn>
              <a:cxn ang="0">
                <a:pos x="1" y="48"/>
              </a:cxn>
              <a:cxn ang="0">
                <a:pos x="8" y="63"/>
              </a:cxn>
              <a:cxn ang="0">
                <a:pos x="24" y="72"/>
              </a:cxn>
              <a:cxn ang="0">
                <a:pos x="40" y="72"/>
              </a:cxn>
              <a:cxn ang="0">
                <a:pos x="53" y="55"/>
              </a:cxn>
              <a:cxn ang="0">
                <a:pos x="47" y="42"/>
              </a:cxn>
              <a:cxn ang="0">
                <a:pos x="35" y="38"/>
              </a:cxn>
              <a:cxn ang="0">
                <a:pos x="19" y="46"/>
              </a:cxn>
              <a:cxn ang="0">
                <a:pos x="19" y="56"/>
              </a:cxn>
              <a:cxn ang="0">
                <a:pos x="24" y="66"/>
              </a:cxn>
              <a:cxn ang="0">
                <a:pos x="12" y="60"/>
              </a:cxn>
              <a:cxn ang="0">
                <a:pos x="7" y="48"/>
              </a:cxn>
              <a:cxn ang="0">
                <a:pos x="47" y="55"/>
              </a:cxn>
              <a:cxn ang="0">
                <a:pos x="43" y="63"/>
              </a:cxn>
              <a:cxn ang="0">
                <a:pos x="33" y="66"/>
              </a:cxn>
              <a:cxn ang="0">
                <a:pos x="28" y="63"/>
              </a:cxn>
              <a:cxn ang="0">
                <a:pos x="24" y="55"/>
              </a:cxn>
              <a:cxn ang="0">
                <a:pos x="26" y="48"/>
              </a:cxn>
              <a:cxn ang="0">
                <a:pos x="35" y="45"/>
              </a:cxn>
              <a:cxn ang="0">
                <a:pos x="46" y="51"/>
              </a:cxn>
              <a:cxn ang="0">
                <a:pos x="49" y="31"/>
              </a:cxn>
              <a:cxn ang="0">
                <a:pos x="53" y="18"/>
              </a:cxn>
              <a:cxn ang="0">
                <a:pos x="49" y="4"/>
              </a:cxn>
              <a:cxn ang="0">
                <a:pos x="38" y="0"/>
              </a:cxn>
              <a:cxn ang="0">
                <a:pos x="26" y="7"/>
              </a:cxn>
              <a:cxn ang="0">
                <a:pos x="25" y="11"/>
              </a:cxn>
              <a:cxn ang="0">
                <a:pos x="17" y="3"/>
              </a:cxn>
              <a:cxn ang="0">
                <a:pos x="8" y="3"/>
              </a:cxn>
              <a:cxn ang="0">
                <a:pos x="0" y="17"/>
              </a:cxn>
              <a:cxn ang="0">
                <a:pos x="4" y="30"/>
              </a:cxn>
              <a:cxn ang="0">
                <a:pos x="7" y="24"/>
              </a:cxn>
              <a:cxn ang="0">
                <a:pos x="7" y="14"/>
              </a:cxn>
              <a:cxn ang="0">
                <a:pos x="14" y="9"/>
              </a:cxn>
              <a:cxn ang="0">
                <a:pos x="19" y="13"/>
              </a:cxn>
              <a:cxn ang="0">
                <a:pos x="22" y="24"/>
              </a:cxn>
              <a:cxn ang="0">
                <a:pos x="28" y="20"/>
              </a:cxn>
              <a:cxn ang="0">
                <a:pos x="33" y="9"/>
              </a:cxn>
              <a:cxn ang="0">
                <a:pos x="40" y="7"/>
              </a:cxn>
              <a:cxn ang="0">
                <a:pos x="47" y="18"/>
              </a:cxn>
              <a:cxn ang="0">
                <a:pos x="45" y="30"/>
              </a:cxn>
            </a:cxnLst>
            <a:rect l="0" t="0" r="r" b="b"/>
            <a:pathLst>
              <a:path w="53" h="112">
                <a:moveTo>
                  <a:pt x="52" y="79"/>
                </a:moveTo>
                <a:lnTo>
                  <a:pt x="46" y="79"/>
                </a:lnTo>
                <a:lnTo>
                  <a:pt x="46" y="102"/>
                </a:lnTo>
                <a:lnTo>
                  <a:pt x="46" y="102"/>
                </a:lnTo>
                <a:lnTo>
                  <a:pt x="42" y="98"/>
                </a:lnTo>
                <a:lnTo>
                  <a:pt x="42" y="98"/>
                </a:lnTo>
                <a:lnTo>
                  <a:pt x="35" y="91"/>
                </a:lnTo>
                <a:lnTo>
                  <a:pt x="28" y="86"/>
                </a:lnTo>
                <a:lnTo>
                  <a:pt x="22" y="81"/>
                </a:lnTo>
                <a:lnTo>
                  <a:pt x="15" y="80"/>
                </a:lnTo>
                <a:lnTo>
                  <a:pt x="15" y="80"/>
                </a:lnTo>
                <a:lnTo>
                  <a:pt x="10" y="81"/>
                </a:lnTo>
                <a:lnTo>
                  <a:pt x="5" y="84"/>
                </a:lnTo>
                <a:lnTo>
                  <a:pt x="1" y="88"/>
                </a:lnTo>
                <a:lnTo>
                  <a:pt x="0" y="95"/>
                </a:lnTo>
                <a:lnTo>
                  <a:pt x="0" y="95"/>
                </a:lnTo>
                <a:lnTo>
                  <a:pt x="1" y="104"/>
                </a:lnTo>
                <a:lnTo>
                  <a:pt x="5" y="111"/>
                </a:lnTo>
                <a:lnTo>
                  <a:pt x="10" y="108"/>
                </a:lnTo>
                <a:lnTo>
                  <a:pt x="10" y="108"/>
                </a:lnTo>
                <a:lnTo>
                  <a:pt x="7" y="104"/>
                </a:lnTo>
                <a:lnTo>
                  <a:pt x="5" y="97"/>
                </a:lnTo>
                <a:lnTo>
                  <a:pt x="5" y="97"/>
                </a:lnTo>
                <a:lnTo>
                  <a:pt x="7" y="93"/>
                </a:lnTo>
                <a:lnTo>
                  <a:pt x="8" y="90"/>
                </a:lnTo>
                <a:lnTo>
                  <a:pt x="12" y="88"/>
                </a:lnTo>
                <a:lnTo>
                  <a:pt x="15" y="87"/>
                </a:lnTo>
                <a:lnTo>
                  <a:pt x="15" y="87"/>
                </a:lnTo>
                <a:lnTo>
                  <a:pt x="21" y="88"/>
                </a:lnTo>
                <a:lnTo>
                  <a:pt x="28" y="93"/>
                </a:lnTo>
                <a:lnTo>
                  <a:pt x="35" y="98"/>
                </a:lnTo>
                <a:lnTo>
                  <a:pt x="42" y="107"/>
                </a:lnTo>
                <a:lnTo>
                  <a:pt x="47" y="112"/>
                </a:lnTo>
                <a:lnTo>
                  <a:pt x="52" y="112"/>
                </a:lnTo>
                <a:lnTo>
                  <a:pt x="52" y="79"/>
                </a:lnTo>
                <a:close/>
                <a:moveTo>
                  <a:pt x="0" y="42"/>
                </a:moveTo>
                <a:lnTo>
                  <a:pt x="0" y="42"/>
                </a:lnTo>
                <a:lnTo>
                  <a:pt x="1" y="48"/>
                </a:lnTo>
                <a:lnTo>
                  <a:pt x="1" y="48"/>
                </a:lnTo>
                <a:lnTo>
                  <a:pt x="3" y="56"/>
                </a:lnTo>
                <a:lnTo>
                  <a:pt x="8" y="63"/>
                </a:lnTo>
                <a:lnTo>
                  <a:pt x="8" y="63"/>
                </a:lnTo>
                <a:lnTo>
                  <a:pt x="12" y="67"/>
                </a:lnTo>
                <a:lnTo>
                  <a:pt x="18" y="70"/>
                </a:lnTo>
                <a:lnTo>
                  <a:pt x="24" y="72"/>
                </a:lnTo>
                <a:lnTo>
                  <a:pt x="31" y="73"/>
                </a:lnTo>
                <a:lnTo>
                  <a:pt x="31" y="73"/>
                </a:lnTo>
                <a:lnTo>
                  <a:pt x="40" y="72"/>
                </a:lnTo>
                <a:lnTo>
                  <a:pt x="47" y="67"/>
                </a:lnTo>
                <a:lnTo>
                  <a:pt x="52" y="62"/>
                </a:lnTo>
                <a:lnTo>
                  <a:pt x="53" y="55"/>
                </a:lnTo>
                <a:lnTo>
                  <a:pt x="53" y="55"/>
                </a:lnTo>
                <a:lnTo>
                  <a:pt x="52" y="48"/>
                </a:lnTo>
                <a:lnTo>
                  <a:pt x="47" y="42"/>
                </a:lnTo>
                <a:lnTo>
                  <a:pt x="42" y="38"/>
                </a:lnTo>
                <a:lnTo>
                  <a:pt x="35" y="38"/>
                </a:lnTo>
                <a:lnTo>
                  <a:pt x="35" y="38"/>
                </a:lnTo>
                <a:lnTo>
                  <a:pt x="28" y="38"/>
                </a:lnTo>
                <a:lnTo>
                  <a:pt x="22" y="42"/>
                </a:lnTo>
                <a:lnTo>
                  <a:pt x="19" y="46"/>
                </a:lnTo>
                <a:lnTo>
                  <a:pt x="18" y="53"/>
                </a:lnTo>
                <a:lnTo>
                  <a:pt x="18" y="53"/>
                </a:lnTo>
                <a:lnTo>
                  <a:pt x="19" y="56"/>
                </a:lnTo>
                <a:lnTo>
                  <a:pt x="19" y="60"/>
                </a:lnTo>
                <a:lnTo>
                  <a:pt x="24" y="65"/>
                </a:lnTo>
                <a:lnTo>
                  <a:pt x="24" y="66"/>
                </a:lnTo>
                <a:lnTo>
                  <a:pt x="24" y="66"/>
                </a:lnTo>
                <a:lnTo>
                  <a:pt x="18" y="63"/>
                </a:lnTo>
                <a:lnTo>
                  <a:pt x="12" y="60"/>
                </a:lnTo>
                <a:lnTo>
                  <a:pt x="8" y="55"/>
                </a:lnTo>
                <a:lnTo>
                  <a:pt x="7" y="48"/>
                </a:lnTo>
                <a:lnTo>
                  <a:pt x="7" y="48"/>
                </a:lnTo>
                <a:lnTo>
                  <a:pt x="5" y="42"/>
                </a:lnTo>
                <a:lnTo>
                  <a:pt x="0" y="42"/>
                </a:lnTo>
                <a:close/>
                <a:moveTo>
                  <a:pt x="47" y="55"/>
                </a:moveTo>
                <a:lnTo>
                  <a:pt x="47" y="55"/>
                </a:lnTo>
                <a:lnTo>
                  <a:pt x="46" y="59"/>
                </a:lnTo>
                <a:lnTo>
                  <a:pt x="43" y="63"/>
                </a:lnTo>
                <a:lnTo>
                  <a:pt x="39" y="65"/>
                </a:lnTo>
                <a:lnTo>
                  <a:pt x="33" y="66"/>
                </a:lnTo>
                <a:lnTo>
                  <a:pt x="33" y="66"/>
                </a:lnTo>
                <a:lnTo>
                  <a:pt x="29" y="65"/>
                </a:lnTo>
                <a:lnTo>
                  <a:pt x="29" y="65"/>
                </a:lnTo>
                <a:lnTo>
                  <a:pt x="28" y="63"/>
                </a:lnTo>
                <a:lnTo>
                  <a:pt x="25" y="60"/>
                </a:lnTo>
                <a:lnTo>
                  <a:pt x="24" y="58"/>
                </a:lnTo>
                <a:lnTo>
                  <a:pt x="24" y="55"/>
                </a:lnTo>
                <a:lnTo>
                  <a:pt x="24" y="55"/>
                </a:lnTo>
                <a:lnTo>
                  <a:pt x="25" y="51"/>
                </a:lnTo>
                <a:lnTo>
                  <a:pt x="26" y="48"/>
                </a:lnTo>
                <a:lnTo>
                  <a:pt x="31" y="45"/>
                </a:lnTo>
                <a:lnTo>
                  <a:pt x="35" y="45"/>
                </a:lnTo>
                <a:lnTo>
                  <a:pt x="35" y="45"/>
                </a:lnTo>
                <a:lnTo>
                  <a:pt x="40" y="45"/>
                </a:lnTo>
                <a:lnTo>
                  <a:pt x="45" y="48"/>
                </a:lnTo>
                <a:lnTo>
                  <a:pt x="46" y="51"/>
                </a:lnTo>
                <a:lnTo>
                  <a:pt x="47" y="55"/>
                </a:lnTo>
                <a:lnTo>
                  <a:pt x="47" y="55"/>
                </a:lnTo>
                <a:close/>
                <a:moveTo>
                  <a:pt x="49" y="31"/>
                </a:moveTo>
                <a:lnTo>
                  <a:pt x="49" y="31"/>
                </a:lnTo>
                <a:lnTo>
                  <a:pt x="52" y="27"/>
                </a:lnTo>
                <a:lnTo>
                  <a:pt x="53" y="18"/>
                </a:lnTo>
                <a:lnTo>
                  <a:pt x="53" y="18"/>
                </a:lnTo>
                <a:lnTo>
                  <a:pt x="52" y="10"/>
                </a:lnTo>
                <a:lnTo>
                  <a:pt x="49" y="4"/>
                </a:lnTo>
                <a:lnTo>
                  <a:pt x="43" y="2"/>
                </a:lnTo>
                <a:lnTo>
                  <a:pt x="38" y="0"/>
                </a:lnTo>
                <a:lnTo>
                  <a:pt x="38" y="0"/>
                </a:lnTo>
                <a:lnTo>
                  <a:pt x="32" y="0"/>
                </a:lnTo>
                <a:lnTo>
                  <a:pt x="29" y="3"/>
                </a:lnTo>
                <a:lnTo>
                  <a:pt x="26" y="7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2" y="7"/>
                </a:lnTo>
                <a:lnTo>
                  <a:pt x="19" y="4"/>
                </a:lnTo>
                <a:lnTo>
                  <a:pt x="17" y="3"/>
                </a:lnTo>
                <a:lnTo>
                  <a:pt x="12" y="2"/>
                </a:lnTo>
                <a:lnTo>
                  <a:pt x="12" y="2"/>
                </a:lnTo>
                <a:lnTo>
                  <a:pt x="8" y="3"/>
                </a:lnTo>
                <a:lnTo>
                  <a:pt x="4" y="6"/>
                </a:lnTo>
                <a:lnTo>
                  <a:pt x="1" y="10"/>
                </a:lnTo>
                <a:lnTo>
                  <a:pt x="0" y="17"/>
                </a:lnTo>
                <a:lnTo>
                  <a:pt x="0" y="17"/>
                </a:lnTo>
                <a:lnTo>
                  <a:pt x="1" y="24"/>
                </a:lnTo>
                <a:lnTo>
                  <a:pt x="4" y="30"/>
                </a:lnTo>
                <a:lnTo>
                  <a:pt x="10" y="28"/>
                </a:lnTo>
                <a:lnTo>
                  <a:pt x="10" y="28"/>
                </a:lnTo>
                <a:lnTo>
                  <a:pt x="7" y="24"/>
                </a:lnTo>
                <a:lnTo>
                  <a:pt x="5" y="17"/>
                </a:lnTo>
                <a:lnTo>
                  <a:pt x="5" y="17"/>
                </a:lnTo>
                <a:lnTo>
                  <a:pt x="7" y="14"/>
                </a:lnTo>
                <a:lnTo>
                  <a:pt x="8" y="11"/>
                </a:lnTo>
                <a:lnTo>
                  <a:pt x="11" y="9"/>
                </a:lnTo>
                <a:lnTo>
                  <a:pt x="14" y="9"/>
                </a:lnTo>
                <a:lnTo>
                  <a:pt x="14" y="9"/>
                </a:lnTo>
                <a:lnTo>
                  <a:pt x="17" y="10"/>
                </a:lnTo>
                <a:lnTo>
                  <a:pt x="19" y="13"/>
                </a:lnTo>
                <a:lnTo>
                  <a:pt x="21" y="16"/>
                </a:lnTo>
                <a:lnTo>
                  <a:pt x="22" y="20"/>
                </a:lnTo>
                <a:lnTo>
                  <a:pt x="22" y="24"/>
                </a:lnTo>
                <a:lnTo>
                  <a:pt x="28" y="24"/>
                </a:lnTo>
                <a:lnTo>
                  <a:pt x="28" y="20"/>
                </a:lnTo>
                <a:lnTo>
                  <a:pt x="28" y="20"/>
                </a:lnTo>
                <a:lnTo>
                  <a:pt x="28" y="16"/>
                </a:lnTo>
                <a:lnTo>
                  <a:pt x="29" y="11"/>
                </a:lnTo>
                <a:lnTo>
                  <a:pt x="33" y="9"/>
                </a:lnTo>
                <a:lnTo>
                  <a:pt x="38" y="7"/>
                </a:lnTo>
                <a:lnTo>
                  <a:pt x="38" y="7"/>
                </a:lnTo>
                <a:lnTo>
                  <a:pt x="40" y="7"/>
                </a:lnTo>
                <a:lnTo>
                  <a:pt x="45" y="10"/>
                </a:lnTo>
                <a:lnTo>
                  <a:pt x="46" y="13"/>
                </a:lnTo>
                <a:lnTo>
                  <a:pt x="47" y="18"/>
                </a:lnTo>
                <a:lnTo>
                  <a:pt x="47" y="18"/>
                </a:lnTo>
                <a:lnTo>
                  <a:pt x="46" y="25"/>
                </a:lnTo>
                <a:lnTo>
                  <a:pt x="45" y="30"/>
                </a:lnTo>
                <a:lnTo>
                  <a:pt x="49" y="3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4815" name="Rectangle 31"/>
          <p:cNvSpPr>
            <a:spLocks noChangeArrowheads="1"/>
          </p:cNvSpPr>
          <p:nvPr/>
        </p:nvSpPr>
        <p:spPr bwMode="auto">
          <a:xfrm>
            <a:off x="3538538" y="2566988"/>
            <a:ext cx="311150" cy="2987675"/>
          </a:xfrm>
          <a:prstGeom prst="rect">
            <a:avLst/>
          </a:prstGeom>
          <a:solidFill>
            <a:srgbClr val="3B3BAB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4816" name="Rectangle 32"/>
          <p:cNvSpPr>
            <a:spLocks noChangeArrowheads="1"/>
          </p:cNvSpPr>
          <p:nvPr/>
        </p:nvSpPr>
        <p:spPr bwMode="auto">
          <a:xfrm>
            <a:off x="3632200" y="5613400"/>
            <a:ext cx="101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 b="1" i="0">
                <a:solidFill>
                  <a:srgbClr val="000000"/>
                </a:solidFill>
                <a:latin typeface="Myriad Roman" charset="0"/>
              </a:rPr>
              <a:t>X</a:t>
            </a:r>
            <a:endParaRPr lang="en-GB" sz="2800" b="1" i="0"/>
          </a:p>
        </p:txBody>
      </p:sp>
      <p:sp>
        <p:nvSpPr>
          <p:cNvPr id="374817" name="Freeform 33"/>
          <p:cNvSpPr>
            <a:spLocks noEditPoints="1"/>
          </p:cNvSpPr>
          <p:nvPr/>
        </p:nvSpPr>
        <p:spPr bwMode="auto">
          <a:xfrm>
            <a:off x="3651250" y="2305050"/>
            <a:ext cx="87313" cy="171450"/>
          </a:xfrm>
          <a:custGeom>
            <a:avLst/>
            <a:gdLst/>
            <a:ahLst/>
            <a:cxnLst>
              <a:cxn ang="0">
                <a:pos x="52" y="70"/>
              </a:cxn>
              <a:cxn ang="0">
                <a:pos x="45" y="70"/>
              </a:cxn>
              <a:cxn ang="0">
                <a:pos x="45" y="92"/>
              </a:cxn>
              <a:cxn ang="0">
                <a:pos x="45" y="92"/>
              </a:cxn>
              <a:cxn ang="0">
                <a:pos x="42" y="88"/>
              </a:cxn>
              <a:cxn ang="0">
                <a:pos x="42" y="88"/>
              </a:cxn>
              <a:cxn ang="0">
                <a:pos x="33" y="81"/>
              </a:cxn>
              <a:cxn ang="0">
                <a:pos x="28" y="75"/>
              </a:cxn>
              <a:cxn ang="0">
                <a:pos x="21" y="72"/>
              </a:cxn>
              <a:cxn ang="0">
                <a:pos x="14" y="71"/>
              </a:cxn>
              <a:cxn ang="0">
                <a:pos x="14" y="71"/>
              </a:cxn>
              <a:cxn ang="0">
                <a:pos x="8" y="71"/>
              </a:cxn>
              <a:cxn ang="0">
                <a:pos x="4" y="74"/>
              </a:cxn>
              <a:cxn ang="0">
                <a:pos x="0" y="79"/>
              </a:cxn>
              <a:cxn ang="0">
                <a:pos x="0" y="86"/>
              </a:cxn>
              <a:cxn ang="0">
                <a:pos x="0" y="86"/>
              </a:cxn>
              <a:cxn ang="0">
                <a:pos x="1" y="95"/>
              </a:cxn>
              <a:cxn ang="0">
                <a:pos x="4" y="100"/>
              </a:cxn>
              <a:cxn ang="0">
                <a:pos x="10" y="98"/>
              </a:cxn>
              <a:cxn ang="0">
                <a:pos x="10" y="98"/>
              </a:cxn>
              <a:cxn ang="0">
                <a:pos x="7" y="93"/>
              </a:cxn>
              <a:cxn ang="0">
                <a:pos x="5" y="88"/>
              </a:cxn>
              <a:cxn ang="0">
                <a:pos x="5" y="88"/>
              </a:cxn>
              <a:cxn ang="0">
                <a:pos x="5" y="82"/>
              </a:cxn>
              <a:cxn ang="0">
                <a:pos x="8" y="79"/>
              </a:cxn>
              <a:cxn ang="0">
                <a:pos x="11" y="78"/>
              </a:cxn>
              <a:cxn ang="0">
                <a:pos x="15" y="78"/>
              </a:cxn>
              <a:cxn ang="0">
                <a:pos x="15" y="78"/>
              </a:cxn>
              <a:cxn ang="0">
                <a:pos x="21" y="78"/>
              </a:cxn>
              <a:cxn ang="0">
                <a:pos x="26" y="82"/>
              </a:cxn>
              <a:cxn ang="0">
                <a:pos x="33" y="88"/>
              </a:cxn>
              <a:cxn ang="0">
                <a:pos x="42" y="96"/>
              </a:cxn>
              <a:cxn ang="0">
                <a:pos x="47" y="102"/>
              </a:cxn>
              <a:cxn ang="0">
                <a:pos x="52" y="102"/>
              </a:cxn>
              <a:cxn ang="0">
                <a:pos x="52" y="70"/>
              </a:cxn>
              <a:cxn ang="0">
                <a:pos x="0" y="61"/>
              </a:cxn>
              <a:cxn ang="0">
                <a:pos x="5" y="61"/>
              </a:cxn>
              <a:cxn ang="0">
                <a:pos x="5" y="36"/>
              </a:cxn>
              <a:cxn ang="0">
                <a:pos x="5" y="36"/>
              </a:cxn>
              <a:cxn ang="0">
                <a:pos x="52" y="58"/>
              </a:cxn>
              <a:cxn ang="0">
                <a:pos x="52" y="50"/>
              </a:cxn>
              <a:cxn ang="0">
                <a:pos x="4" y="29"/>
              </a:cxn>
              <a:cxn ang="0">
                <a:pos x="0" y="29"/>
              </a:cxn>
              <a:cxn ang="0">
                <a:pos x="0" y="61"/>
              </a:cxn>
              <a:cxn ang="0">
                <a:pos x="52" y="7"/>
              </a:cxn>
              <a:cxn ang="0">
                <a:pos x="52" y="0"/>
              </a:cxn>
              <a:cxn ang="0">
                <a:pos x="0" y="0"/>
              </a:cxn>
              <a:cxn ang="0">
                <a:pos x="0" y="5"/>
              </a:cxn>
              <a:cxn ang="0">
                <a:pos x="5" y="16"/>
              </a:cxn>
              <a:cxn ang="0">
                <a:pos x="11" y="15"/>
              </a:cxn>
              <a:cxn ang="0">
                <a:pos x="7" y="7"/>
              </a:cxn>
              <a:cxn ang="0">
                <a:pos x="7" y="7"/>
              </a:cxn>
              <a:cxn ang="0">
                <a:pos x="52" y="7"/>
              </a:cxn>
            </a:cxnLst>
            <a:rect l="0" t="0" r="r" b="b"/>
            <a:pathLst>
              <a:path w="52" h="102">
                <a:moveTo>
                  <a:pt x="52" y="70"/>
                </a:moveTo>
                <a:lnTo>
                  <a:pt x="45" y="70"/>
                </a:lnTo>
                <a:lnTo>
                  <a:pt x="45" y="92"/>
                </a:lnTo>
                <a:lnTo>
                  <a:pt x="45" y="92"/>
                </a:lnTo>
                <a:lnTo>
                  <a:pt x="42" y="88"/>
                </a:lnTo>
                <a:lnTo>
                  <a:pt x="42" y="88"/>
                </a:lnTo>
                <a:lnTo>
                  <a:pt x="33" y="81"/>
                </a:lnTo>
                <a:lnTo>
                  <a:pt x="28" y="75"/>
                </a:lnTo>
                <a:lnTo>
                  <a:pt x="21" y="72"/>
                </a:lnTo>
                <a:lnTo>
                  <a:pt x="14" y="71"/>
                </a:lnTo>
                <a:lnTo>
                  <a:pt x="14" y="71"/>
                </a:lnTo>
                <a:lnTo>
                  <a:pt x="8" y="71"/>
                </a:lnTo>
                <a:lnTo>
                  <a:pt x="4" y="74"/>
                </a:lnTo>
                <a:lnTo>
                  <a:pt x="0" y="79"/>
                </a:lnTo>
                <a:lnTo>
                  <a:pt x="0" y="86"/>
                </a:lnTo>
                <a:lnTo>
                  <a:pt x="0" y="86"/>
                </a:lnTo>
                <a:lnTo>
                  <a:pt x="1" y="95"/>
                </a:lnTo>
                <a:lnTo>
                  <a:pt x="4" y="100"/>
                </a:lnTo>
                <a:lnTo>
                  <a:pt x="10" y="98"/>
                </a:lnTo>
                <a:lnTo>
                  <a:pt x="10" y="98"/>
                </a:lnTo>
                <a:lnTo>
                  <a:pt x="7" y="93"/>
                </a:lnTo>
                <a:lnTo>
                  <a:pt x="5" y="88"/>
                </a:lnTo>
                <a:lnTo>
                  <a:pt x="5" y="88"/>
                </a:lnTo>
                <a:lnTo>
                  <a:pt x="5" y="82"/>
                </a:lnTo>
                <a:lnTo>
                  <a:pt x="8" y="79"/>
                </a:lnTo>
                <a:lnTo>
                  <a:pt x="11" y="78"/>
                </a:lnTo>
                <a:lnTo>
                  <a:pt x="15" y="78"/>
                </a:lnTo>
                <a:lnTo>
                  <a:pt x="15" y="78"/>
                </a:lnTo>
                <a:lnTo>
                  <a:pt x="21" y="78"/>
                </a:lnTo>
                <a:lnTo>
                  <a:pt x="26" y="82"/>
                </a:lnTo>
                <a:lnTo>
                  <a:pt x="33" y="88"/>
                </a:lnTo>
                <a:lnTo>
                  <a:pt x="42" y="96"/>
                </a:lnTo>
                <a:lnTo>
                  <a:pt x="47" y="102"/>
                </a:lnTo>
                <a:lnTo>
                  <a:pt x="52" y="102"/>
                </a:lnTo>
                <a:lnTo>
                  <a:pt x="52" y="70"/>
                </a:lnTo>
                <a:close/>
                <a:moveTo>
                  <a:pt x="0" y="61"/>
                </a:moveTo>
                <a:lnTo>
                  <a:pt x="5" y="61"/>
                </a:lnTo>
                <a:lnTo>
                  <a:pt x="5" y="36"/>
                </a:lnTo>
                <a:lnTo>
                  <a:pt x="5" y="36"/>
                </a:lnTo>
                <a:lnTo>
                  <a:pt x="52" y="58"/>
                </a:lnTo>
                <a:lnTo>
                  <a:pt x="52" y="50"/>
                </a:lnTo>
                <a:lnTo>
                  <a:pt x="4" y="29"/>
                </a:lnTo>
                <a:lnTo>
                  <a:pt x="0" y="29"/>
                </a:lnTo>
                <a:lnTo>
                  <a:pt x="0" y="61"/>
                </a:lnTo>
                <a:close/>
                <a:moveTo>
                  <a:pt x="52" y="7"/>
                </a:moveTo>
                <a:lnTo>
                  <a:pt x="52" y="0"/>
                </a:lnTo>
                <a:lnTo>
                  <a:pt x="0" y="0"/>
                </a:lnTo>
                <a:lnTo>
                  <a:pt x="0" y="5"/>
                </a:lnTo>
                <a:lnTo>
                  <a:pt x="5" y="16"/>
                </a:lnTo>
                <a:lnTo>
                  <a:pt x="11" y="15"/>
                </a:lnTo>
                <a:lnTo>
                  <a:pt x="7" y="7"/>
                </a:lnTo>
                <a:lnTo>
                  <a:pt x="7" y="7"/>
                </a:lnTo>
                <a:lnTo>
                  <a:pt x="52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4818" name="Rectangle 34"/>
          <p:cNvSpPr>
            <a:spLocks noChangeArrowheads="1"/>
          </p:cNvSpPr>
          <p:nvPr/>
        </p:nvSpPr>
        <p:spPr bwMode="auto">
          <a:xfrm>
            <a:off x="3927475" y="3122613"/>
            <a:ext cx="311150" cy="2432050"/>
          </a:xfrm>
          <a:prstGeom prst="rect">
            <a:avLst/>
          </a:prstGeom>
          <a:solidFill>
            <a:srgbClr val="7878D4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4819" name="Rectangle 35"/>
          <p:cNvSpPr>
            <a:spLocks noChangeArrowheads="1"/>
          </p:cNvSpPr>
          <p:nvPr/>
        </p:nvSpPr>
        <p:spPr bwMode="auto">
          <a:xfrm>
            <a:off x="4021138" y="5613400"/>
            <a:ext cx="101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 b="1" i="0">
                <a:solidFill>
                  <a:srgbClr val="000000"/>
                </a:solidFill>
                <a:latin typeface="Myriad Roman" charset="0"/>
              </a:rPr>
              <a:t>V</a:t>
            </a:r>
            <a:endParaRPr lang="en-GB" sz="2800" b="1" i="0"/>
          </a:p>
        </p:txBody>
      </p:sp>
      <p:sp>
        <p:nvSpPr>
          <p:cNvPr id="374820" name="Freeform 36"/>
          <p:cNvSpPr>
            <a:spLocks noEditPoints="1"/>
          </p:cNvSpPr>
          <p:nvPr/>
        </p:nvSpPr>
        <p:spPr bwMode="auto">
          <a:xfrm>
            <a:off x="4038600" y="2836863"/>
            <a:ext cx="88900" cy="193675"/>
          </a:xfrm>
          <a:custGeom>
            <a:avLst/>
            <a:gdLst/>
            <a:ahLst/>
            <a:cxnLst>
              <a:cxn ang="0">
                <a:pos x="51" y="111"/>
              </a:cxn>
              <a:cxn ang="0">
                <a:pos x="51" y="95"/>
              </a:cxn>
              <a:cxn ang="0">
                <a:pos x="37" y="84"/>
              </a:cxn>
              <a:cxn ang="0">
                <a:pos x="29" y="87"/>
              </a:cxn>
              <a:cxn ang="0">
                <a:pos x="25" y="95"/>
              </a:cxn>
              <a:cxn ang="0">
                <a:pos x="19" y="88"/>
              </a:cxn>
              <a:cxn ang="0">
                <a:pos x="12" y="86"/>
              </a:cxn>
              <a:cxn ang="0">
                <a:pos x="1" y="94"/>
              </a:cxn>
              <a:cxn ang="0">
                <a:pos x="1" y="108"/>
              </a:cxn>
              <a:cxn ang="0">
                <a:pos x="9" y="112"/>
              </a:cxn>
              <a:cxn ang="0">
                <a:pos x="5" y="102"/>
              </a:cxn>
              <a:cxn ang="0">
                <a:pos x="11" y="94"/>
              </a:cxn>
              <a:cxn ang="0">
                <a:pos x="18" y="94"/>
              </a:cxn>
              <a:cxn ang="0">
                <a:pos x="22" y="105"/>
              </a:cxn>
              <a:cxn ang="0">
                <a:pos x="28" y="105"/>
              </a:cxn>
              <a:cxn ang="0">
                <a:pos x="29" y="95"/>
              </a:cxn>
              <a:cxn ang="0">
                <a:pos x="37" y="91"/>
              </a:cxn>
              <a:cxn ang="0">
                <a:pos x="46" y="97"/>
              </a:cxn>
              <a:cxn ang="0">
                <a:pos x="46" y="109"/>
              </a:cxn>
              <a:cxn ang="0">
                <a:pos x="49" y="76"/>
              </a:cxn>
              <a:cxn ang="0">
                <a:pos x="53" y="63"/>
              </a:cxn>
              <a:cxn ang="0">
                <a:pos x="49" y="49"/>
              </a:cxn>
              <a:cxn ang="0">
                <a:pos x="37" y="44"/>
              </a:cxn>
              <a:cxn ang="0">
                <a:pos x="26" y="51"/>
              </a:cxn>
              <a:cxn ang="0">
                <a:pos x="25" y="55"/>
              </a:cxn>
              <a:cxn ang="0">
                <a:pos x="16" y="46"/>
              </a:cxn>
              <a:cxn ang="0">
                <a:pos x="8" y="46"/>
              </a:cxn>
              <a:cxn ang="0">
                <a:pos x="0" y="60"/>
              </a:cxn>
              <a:cxn ang="0">
                <a:pos x="4" y="74"/>
              </a:cxn>
              <a:cxn ang="0">
                <a:pos x="7" y="67"/>
              </a:cxn>
              <a:cxn ang="0">
                <a:pos x="7" y="58"/>
              </a:cxn>
              <a:cxn ang="0">
                <a:pos x="14" y="53"/>
              </a:cxn>
              <a:cxn ang="0">
                <a:pos x="19" y="56"/>
              </a:cxn>
              <a:cxn ang="0">
                <a:pos x="22" y="69"/>
              </a:cxn>
              <a:cxn ang="0">
                <a:pos x="28" y="65"/>
              </a:cxn>
              <a:cxn ang="0">
                <a:pos x="33" y="52"/>
              </a:cxn>
              <a:cxn ang="0">
                <a:pos x="40" y="52"/>
              </a:cxn>
              <a:cxn ang="0">
                <a:pos x="47" y="63"/>
              </a:cxn>
              <a:cxn ang="0">
                <a:pos x="44" y="74"/>
              </a:cxn>
              <a:cxn ang="0">
                <a:pos x="37" y="7"/>
              </a:cxn>
              <a:cxn ang="0">
                <a:pos x="33" y="7"/>
              </a:cxn>
              <a:cxn ang="0">
                <a:pos x="33" y="38"/>
              </a:cxn>
              <a:cxn ang="0">
                <a:pos x="51" y="14"/>
              </a:cxn>
              <a:cxn ang="0">
                <a:pos x="32" y="31"/>
              </a:cxn>
              <a:cxn ang="0">
                <a:pos x="8" y="14"/>
              </a:cxn>
              <a:cxn ang="0">
                <a:pos x="15" y="14"/>
              </a:cxn>
            </a:cxnLst>
            <a:rect l="0" t="0" r="r" b="b"/>
            <a:pathLst>
              <a:path w="53" h="116">
                <a:moveTo>
                  <a:pt x="49" y="116"/>
                </a:moveTo>
                <a:lnTo>
                  <a:pt x="49" y="116"/>
                </a:lnTo>
                <a:lnTo>
                  <a:pt x="51" y="111"/>
                </a:lnTo>
                <a:lnTo>
                  <a:pt x="53" y="102"/>
                </a:lnTo>
                <a:lnTo>
                  <a:pt x="53" y="102"/>
                </a:lnTo>
                <a:lnTo>
                  <a:pt x="51" y="95"/>
                </a:lnTo>
                <a:lnTo>
                  <a:pt x="49" y="88"/>
                </a:lnTo>
                <a:lnTo>
                  <a:pt x="43" y="86"/>
                </a:lnTo>
                <a:lnTo>
                  <a:pt x="37" y="84"/>
                </a:lnTo>
                <a:lnTo>
                  <a:pt x="37" y="84"/>
                </a:lnTo>
                <a:lnTo>
                  <a:pt x="33" y="86"/>
                </a:lnTo>
                <a:lnTo>
                  <a:pt x="29" y="87"/>
                </a:lnTo>
                <a:lnTo>
                  <a:pt x="26" y="91"/>
                </a:lnTo>
                <a:lnTo>
                  <a:pt x="25" y="95"/>
                </a:lnTo>
                <a:lnTo>
                  <a:pt x="25" y="95"/>
                </a:lnTo>
                <a:lnTo>
                  <a:pt x="25" y="95"/>
                </a:lnTo>
                <a:lnTo>
                  <a:pt x="22" y="91"/>
                </a:lnTo>
                <a:lnTo>
                  <a:pt x="19" y="88"/>
                </a:lnTo>
                <a:lnTo>
                  <a:pt x="16" y="87"/>
                </a:lnTo>
                <a:lnTo>
                  <a:pt x="12" y="86"/>
                </a:lnTo>
                <a:lnTo>
                  <a:pt x="12" y="86"/>
                </a:lnTo>
                <a:lnTo>
                  <a:pt x="8" y="87"/>
                </a:lnTo>
                <a:lnTo>
                  <a:pt x="4" y="90"/>
                </a:lnTo>
                <a:lnTo>
                  <a:pt x="1" y="94"/>
                </a:lnTo>
                <a:lnTo>
                  <a:pt x="0" y="101"/>
                </a:lnTo>
                <a:lnTo>
                  <a:pt x="0" y="101"/>
                </a:lnTo>
                <a:lnTo>
                  <a:pt x="1" y="108"/>
                </a:lnTo>
                <a:lnTo>
                  <a:pt x="4" y="114"/>
                </a:lnTo>
                <a:lnTo>
                  <a:pt x="9" y="112"/>
                </a:lnTo>
                <a:lnTo>
                  <a:pt x="9" y="112"/>
                </a:lnTo>
                <a:lnTo>
                  <a:pt x="7" y="108"/>
                </a:lnTo>
                <a:lnTo>
                  <a:pt x="5" y="102"/>
                </a:lnTo>
                <a:lnTo>
                  <a:pt x="5" y="102"/>
                </a:lnTo>
                <a:lnTo>
                  <a:pt x="7" y="98"/>
                </a:lnTo>
                <a:lnTo>
                  <a:pt x="8" y="95"/>
                </a:lnTo>
                <a:lnTo>
                  <a:pt x="11" y="94"/>
                </a:lnTo>
                <a:lnTo>
                  <a:pt x="14" y="93"/>
                </a:lnTo>
                <a:lnTo>
                  <a:pt x="14" y="93"/>
                </a:lnTo>
                <a:lnTo>
                  <a:pt x="18" y="94"/>
                </a:lnTo>
                <a:lnTo>
                  <a:pt x="19" y="97"/>
                </a:lnTo>
                <a:lnTo>
                  <a:pt x="22" y="101"/>
                </a:lnTo>
                <a:lnTo>
                  <a:pt x="22" y="105"/>
                </a:lnTo>
                <a:lnTo>
                  <a:pt x="22" y="108"/>
                </a:lnTo>
                <a:lnTo>
                  <a:pt x="28" y="108"/>
                </a:lnTo>
                <a:lnTo>
                  <a:pt x="28" y="105"/>
                </a:lnTo>
                <a:lnTo>
                  <a:pt x="28" y="105"/>
                </a:lnTo>
                <a:lnTo>
                  <a:pt x="28" y="100"/>
                </a:lnTo>
                <a:lnTo>
                  <a:pt x="29" y="95"/>
                </a:lnTo>
                <a:lnTo>
                  <a:pt x="33" y="93"/>
                </a:lnTo>
                <a:lnTo>
                  <a:pt x="37" y="91"/>
                </a:lnTo>
                <a:lnTo>
                  <a:pt x="37" y="91"/>
                </a:lnTo>
                <a:lnTo>
                  <a:pt x="40" y="93"/>
                </a:lnTo>
                <a:lnTo>
                  <a:pt x="44" y="94"/>
                </a:lnTo>
                <a:lnTo>
                  <a:pt x="46" y="97"/>
                </a:lnTo>
                <a:lnTo>
                  <a:pt x="47" y="102"/>
                </a:lnTo>
                <a:lnTo>
                  <a:pt x="47" y="102"/>
                </a:lnTo>
                <a:lnTo>
                  <a:pt x="46" y="109"/>
                </a:lnTo>
                <a:lnTo>
                  <a:pt x="44" y="114"/>
                </a:lnTo>
                <a:lnTo>
                  <a:pt x="49" y="116"/>
                </a:lnTo>
                <a:close/>
                <a:moveTo>
                  <a:pt x="49" y="76"/>
                </a:moveTo>
                <a:lnTo>
                  <a:pt x="49" y="76"/>
                </a:lnTo>
                <a:lnTo>
                  <a:pt x="51" y="70"/>
                </a:lnTo>
                <a:lnTo>
                  <a:pt x="53" y="63"/>
                </a:lnTo>
                <a:lnTo>
                  <a:pt x="53" y="63"/>
                </a:lnTo>
                <a:lnTo>
                  <a:pt x="51" y="55"/>
                </a:lnTo>
                <a:lnTo>
                  <a:pt x="49" y="49"/>
                </a:lnTo>
                <a:lnTo>
                  <a:pt x="43" y="45"/>
                </a:lnTo>
                <a:lnTo>
                  <a:pt x="37" y="44"/>
                </a:lnTo>
                <a:lnTo>
                  <a:pt x="37" y="44"/>
                </a:lnTo>
                <a:lnTo>
                  <a:pt x="33" y="45"/>
                </a:lnTo>
                <a:lnTo>
                  <a:pt x="29" y="48"/>
                </a:lnTo>
                <a:lnTo>
                  <a:pt x="26" y="51"/>
                </a:lnTo>
                <a:lnTo>
                  <a:pt x="25" y="55"/>
                </a:lnTo>
                <a:lnTo>
                  <a:pt x="25" y="55"/>
                </a:lnTo>
                <a:lnTo>
                  <a:pt x="25" y="55"/>
                </a:lnTo>
                <a:lnTo>
                  <a:pt x="22" y="52"/>
                </a:lnTo>
                <a:lnTo>
                  <a:pt x="19" y="48"/>
                </a:lnTo>
                <a:lnTo>
                  <a:pt x="16" y="46"/>
                </a:lnTo>
                <a:lnTo>
                  <a:pt x="12" y="46"/>
                </a:lnTo>
                <a:lnTo>
                  <a:pt x="12" y="46"/>
                </a:lnTo>
                <a:lnTo>
                  <a:pt x="8" y="46"/>
                </a:lnTo>
                <a:lnTo>
                  <a:pt x="4" y="49"/>
                </a:lnTo>
                <a:lnTo>
                  <a:pt x="1" y="55"/>
                </a:lnTo>
                <a:lnTo>
                  <a:pt x="0" y="60"/>
                </a:lnTo>
                <a:lnTo>
                  <a:pt x="0" y="60"/>
                </a:lnTo>
                <a:lnTo>
                  <a:pt x="1" y="69"/>
                </a:lnTo>
                <a:lnTo>
                  <a:pt x="4" y="74"/>
                </a:lnTo>
                <a:lnTo>
                  <a:pt x="9" y="72"/>
                </a:lnTo>
                <a:lnTo>
                  <a:pt x="9" y="72"/>
                </a:lnTo>
                <a:lnTo>
                  <a:pt x="7" y="67"/>
                </a:lnTo>
                <a:lnTo>
                  <a:pt x="5" y="62"/>
                </a:lnTo>
                <a:lnTo>
                  <a:pt x="5" y="62"/>
                </a:lnTo>
                <a:lnTo>
                  <a:pt x="7" y="58"/>
                </a:lnTo>
                <a:lnTo>
                  <a:pt x="8" y="55"/>
                </a:lnTo>
                <a:lnTo>
                  <a:pt x="11" y="53"/>
                </a:lnTo>
                <a:lnTo>
                  <a:pt x="14" y="53"/>
                </a:lnTo>
                <a:lnTo>
                  <a:pt x="14" y="53"/>
                </a:lnTo>
                <a:lnTo>
                  <a:pt x="18" y="53"/>
                </a:lnTo>
                <a:lnTo>
                  <a:pt x="19" y="56"/>
                </a:lnTo>
                <a:lnTo>
                  <a:pt x="22" y="60"/>
                </a:lnTo>
                <a:lnTo>
                  <a:pt x="22" y="65"/>
                </a:lnTo>
                <a:lnTo>
                  <a:pt x="22" y="69"/>
                </a:lnTo>
                <a:lnTo>
                  <a:pt x="28" y="69"/>
                </a:lnTo>
                <a:lnTo>
                  <a:pt x="28" y="65"/>
                </a:lnTo>
                <a:lnTo>
                  <a:pt x="28" y="65"/>
                </a:lnTo>
                <a:lnTo>
                  <a:pt x="28" y="59"/>
                </a:lnTo>
                <a:lnTo>
                  <a:pt x="29" y="55"/>
                </a:lnTo>
                <a:lnTo>
                  <a:pt x="33" y="52"/>
                </a:lnTo>
                <a:lnTo>
                  <a:pt x="37" y="51"/>
                </a:lnTo>
                <a:lnTo>
                  <a:pt x="37" y="51"/>
                </a:lnTo>
                <a:lnTo>
                  <a:pt x="40" y="52"/>
                </a:lnTo>
                <a:lnTo>
                  <a:pt x="44" y="53"/>
                </a:lnTo>
                <a:lnTo>
                  <a:pt x="46" y="58"/>
                </a:lnTo>
                <a:lnTo>
                  <a:pt x="47" y="63"/>
                </a:lnTo>
                <a:lnTo>
                  <a:pt x="47" y="63"/>
                </a:lnTo>
                <a:lnTo>
                  <a:pt x="46" y="69"/>
                </a:lnTo>
                <a:lnTo>
                  <a:pt x="44" y="74"/>
                </a:lnTo>
                <a:lnTo>
                  <a:pt x="49" y="76"/>
                </a:lnTo>
                <a:close/>
                <a:moveTo>
                  <a:pt x="51" y="7"/>
                </a:moveTo>
                <a:lnTo>
                  <a:pt x="37" y="7"/>
                </a:lnTo>
                <a:lnTo>
                  <a:pt x="37" y="0"/>
                </a:lnTo>
                <a:lnTo>
                  <a:pt x="33" y="0"/>
                </a:lnTo>
                <a:lnTo>
                  <a:pt x="33" y="7"/>
                </a:lnTo>
                <a:lnTo>
                  <a:pt x="1" y="7"/>
                </a:lnTo>
                <a:lnTo>
                  <a:pt x="1" y="16"/>
                </a:lnTo>
                <a:lnTo>
                  <a:pt x="33" y="38"/>
                </a:lnTo>
                <a:lnTo>
                  <a:pt x="37" y="38"/>
                </a:lnTo>
                <a:lnTo>
                  <a:pt x="37" y="14"/>
                </a:lnTo>
                <a:lnTo>
                  <a:pt x="51" y="14"/>
                </a:lnTo>
                <a:lnTo>
                  <a:pt x="51" y="7"/>
                </a:lnTo>
                <a:close/>
                <a:moveTo>
                  <a:pt x="33" y="31"/>
                </a:moveTo>
                <a:lnTo>
                  <a:pt x="32" y="31"/>
                </a:lnTo>
                <a:lnTo>
                  <a:pt x="15" y="18"/>
                </a:lnTo>
                <a:lnTo>
                  <a:pt x="15" y="18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15" y="14"/>
                </a:lnTo>
                <a:lnTo>
                  <a:pt x="33" y="14"/>
                </a:lnTo>
                <a:lnTo>
                  <a:pt x="33" y="3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4821" name="Rectangle 37"/>
          <p:cNvSpPr>
            <a:spLocks noChangeArrowheads="1"/>
          </p:cNvSpPr>
          <p:nvPr/>
        </p:nvSpPr>
        <p:spPr bwMode="auto">
          <a:xfrm>
            <a:off x="4311650" y="4046538"/>
            <a:ext cx="311150" cy="1508125"/>
          </a:xfrm>
          <a:prstGeom prst="rect">
            <a:avLst/>
          </a:prstGeom>
          <a:solidFill>
            <a:srgbClr val="B3B3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4822" name="Rectangle 38"/>
          <p:cNvSpPr>
            <a:spLocks noChangeArrowheads="1"/>
          </p:cNvSpPr>
          <p:nvPr/>
        </p:nvSpPr>
        <p:spPr bwMode="auto">
          <a:xfrm>
            <a:off x="4405313" y="5613400"/>
            <a:ext cx="1095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 b="1" i="0">
                <a:solidFill>
                  <a:srgbClr val="000000"/>
                </a:solidFill>
                <a:latin typeface="Myriad Roman" charset="0"/>
              </a:rPr>
              <a:t>U</a:t>
            </a:r>
            <a:endParaRPr lang="en-GB" sz="2800" b="1" i="0"/>
          </a:p>
        </p:txBody>
      </p:sp>
      <p:sp>
        <p:nvSpPr>
          <p:cNvPr id="374823" name="Freeform 39"/>
          <p:cNvSpPr>
            <a:spLocks noEditPoints="1"/>
          </p:cNvSpPr>
          <p:nvPr/>
        </p:nvSpPr>
        <p:spPr bwMode="auto">
          <a:xfrm>
            <a:off x="4425950" y="3765550"/>
            <a:ext cx="85725" cy="192088"/>
          </a:xfrm>
          <a:custGeom>
            <a:avLst/>
            <a:gdLst/>
            <a:ahLst/>
            <a:cxnLst>
              <a:cxn ang="0">
                <a:pos x="25" y="109"/>
              </a:cxn>
              <a:cxn ang="0">
                <a:pos x="23" y="102"/>
              </a:cxn>
              <a:cxn ang="0">
                <a:pos x="30" y="90"/>
              </a:cxn>
              <a:cxn ang="0">
                <a:pos x="40" y="90"/>
              </a:cxn>
              <a:cxn ang="0">
                <a:pos x="46" y="100"/>
              </a:cxn>
              <a:cxn ang="0">
                <a:pos x="43" y="111"/>
              </a:cxn>
              <a:cxn ang="0">
                <a:pos x="51" y="108"/>
              </a:cxn>
              <a:cxn ang="0">
                <a:pos x="50" y="93"/>
              </a:cxn>
              <a:cxn ang="0">
                <a:pos x="35" y="81"/>
              </a:cxn>
              <a:cxn ang="0">
                <a:pos x="26" y="83"/>
              </a:cxn>
              <a:cxn ang="0">
                <a:pos x="21" y="88"/>
              </a:cxn>
              <a:cxn ang="0">
                <a:pos x="18" y="100"/>
              </a:cxn>
              <a:cxn ang="0">
                <a:pos x="5" y="83"/>
              </a:cxn>
              <a:cxn ang="0">
                <a:pos x="49" y="73"/>
              </a:cxn>
              <a:cxn ang="0">
                <a:pos x="51" y="59"/>
              </a:cxn>
              <a:cxn ang="0">
                <a:pos x="42" y="42"/>
              </a:cxn>
              <a:cxn ang="0">
                <a:pos x="32" y="42"/>
              </a:cxn>
              <a:cxn ang="0">
                <a:pos x="23" y="52"/>
              </a:cxn>
              <a:cxn ang="0">
                <a:pos x="21" y="48"/>
              </a:cxn>
              <a:cxn ang="0">
                <a:pos x="11" y="42"/>
              </a:cxn>
              <a:cxn ang="0">
                <a:pos x="2" y="46"/>
              </a:cxn>
              <a:cxn ang="0">
                <a:pos x="0" y="58"/>
              </a:cxn>
              <a:cxn ang="0">
                <a:pos x="8" y="69"/>
              </a:cxn>
              <a:cxn ang="0">
                <a:pos x="5" y="59"/>
              </a:cxn>
              <a:cxn ang="0">
                <a:pos x="7" y="52"/>
              </a:cxn>
              <a:cxn ang="0">
                <a:pos x="12" y="49"/>
              </a:cxn>
              <a:cxn ang="0">
                <a:pos x="21" y="58"/>
              </a:cxn>
              <a:cxn ang="0">
                <a:pos x="26" y="65"/>
              </a:cxn>
              <a:cxn ang="0">
                <a:pos x="26" y="56"/>
              </a:cxn>
              <a:cxn ang="0">
                <a:pos x="36" y="48"/>
              </a:cxn>
              <a:cxn ang="0">
                <a:pos x="43" y="51"/>
              </a:cxn>
              <a:cxn ang="0">
                <a:pos x="46" y="59"/>
              </a:cxn>
              <a:cxn ang="0">
                <a:pos x="49" y="73"/>
              </a:cxn>
              <a:cxn ang="0">
                <a:pos x="25" y="30"/>
              </a:cxn>
              <a:cxn ang="0">
                <a:pos x="23" y="23"/>
              </a:cxn>
              <a:cxn ang="0">
                <a:pos x="30" y="9"/>
              </a:cxn>
              <a:cxn ang="0">
                <a:pos x="40" y="9"/>
              </a:cxn>
              <a:cxn ang="0">
                <a:pos x="46" y="20"/>
              </a:cxn>
              <a:cxn ang="0">
                <a:pos x="43" y="31"/>
              </a:cxn>
              <a:cxn ang="0">
                <a:pos x="51" y="27"/>
              </a:cxn>
              <a:cxn ang="0">
                <a:pos x="50" y="13"/>
              </a:cxn>
              <a:cxn ang="0">
                <a:pos x="35" y="0"/>
              </a:cxn>
              <a:cxn ang="0">
                <a:pos x="26" y="3"/>
              </a:cxn>
              <a:cxn ang="0">
                <a:pos x="21" y="9"/>
              </a:cxn>
              <a:cxn ang="0">
                <a:pos x="18" y="20"/>
              </a:cxn>
              <a:cxn ang="0">
                <a:pos x="5" y="2"/>
              </a:cxn>
            </a:cxnLst>
            <a:rect l="0" t="0" r="r" b="b"/>
            <a:pathLst>
              <a:path w="51" h="114">
                <a:moveTo>
                  <a:pt x="0" y="83"/>
                </a:moveTo>
                <a:lnTo>
                  <a:pt x="0" y="107"/>
                </a:lnTo>
                <a:lnTo>
                  <a:pt x="25" y="109"/>
                </a:lnTo>
                <a:lnTo>
                  <a:pt x="25" y="109"/>
                </a:lnTo>
                <a:lnTo>
                  <a:pt x="23" y="102"/>
                </a:lnTo>
                <a:lnTo>
                  <a:pt x="23" y="102"/>
                </a:lnTo>
                <a:lnTo>
                  <a:pt x="25" y="97"/>
                </a:lnTo>
                <a:lnTo>
                  <a:pt x="26" y="91"/>
                </a:lnTo>
                <a:lnTo>
                  <a:pt x="30" y="90"/>
                </a:lnTo>
                <a:lnTo>
                  <a:pt x="35" y="88"/>
                </a:lnTo>
                <a:lnTo>
                  <a:pt x="35" y="88"/>
                </a:lnTo>
                <a:lnTo>
                  <a:pt x="40" y="90"/>
                </a:lnTo>
                <a:lnTo>
                  <a:pt x="43" y="91"/>
                </a:lnTo>
                <a:lnTo>
                  <a:pt x="46" y="95"/>
                </a:lnTo>
                <a:lnTo>
                  <a:pt x="46" y="100"/>
                </a:lnTo>
                <a:lnTo>
                  <a:pt x="46" y="100"/>
                </a:lnTo>
                <a:lnTo>
                  <a:pt x="46" y="107"/>
                </a:lnTo>
                <a:lnTo>
                  <a:pt x="43" y="111"/>
                </a:lnTo>
                <a:lnTo>
                  <a:pt x="49" y="114"/>
                </a:lnTo>
                <a:lnTo>
                  <a:pt x="49" y="114"/>
                </a:lnTo>
                <a:lnTo>
                  <a:pt x="51" y="108"/>
                </a:lnTo>
                <a:lnTo>
                  <a:pt x="51" y="100"/>
                </a:lnTo>
                <a:lnTo>
                  <a:pt x="51" y="100"/>
                </a:lnTo>
                <a:lnTo>
                  <a:pt x="50" y="93"/>
                </a:lnTo>
                <a:lnTo>
                  <a:pt x="47" y="87"/>
                </a:lnTo>
                <a:lnTo>
                  <a:pt x="42" y="83"/>
                </a:lnTo>
                <a:lnTo>
                  <a:pt x="35" y="81"/>
                </a:lnTo>
                <a:lnTo>
                  <a:pt x="35" y="81"/>
                </a:lnTo>
                <a:lnTo>
                  <a:pt x="30" y="81"/>
                </a:lnTo>
                <a:lnTo>
                  <a:pt x="26" y="83"/>
                </a:lnTo>
                <a:lnTo>
                  <a:pt x="23" y="86"/>
                </a:lnTo>
                <a:lnTo>
                  <a:pt x="21" y="88"/>
                </a:lnTo>
                <a:lnTo>
                  <a:pt x="21" y="88"/>
                </a:lnTo>
                <a:lnTo>
                  <a:pt x="19" y="94"/>
                </a:lnTo>
                <a:lnTo>
                  <a:pt x="18" y="100"/>
                </a:lnTo>
                <a:lnTo>
                  <a:pt x="18" y="100"/>
                </a:lnTo>
                <a:lnTo>
                  <a:pt x="19" y="104"/>
                </a:lnTo>
                <a:lnTo>
                  <a:pt x="5" y="102"/>
                </a:lnTo>
                <a:lnTo>
                  <a:pt x="5" y="83"/>
                </a:lnTo>
                <a:lnTo>
                  <a:pt x="0" y="83"/>
                </a:lnTo>
                <a:close/>
                <a:moveTo>
                  <a:pt x="49" y="73"/>
                </a:moveTo>
                <a:lnTo>
                  <a:pt x="49" y="73"/>
                </a:lnTo>
                <a:lnTo>
                  <a:pt x="50" y="67"/>
                </a:lnTo>
                <a:lnTo>
                  <a:pt x="51" y="59"/>
                </a:lnTo>
                <a:lnTo>
                  <a:pt x="51" y="59"/>
                </a:lnTo>
                <a:lnTo>
                  <a:pt x="50" y="52"/>
                </a:lnTo>
                <a:lnTo>
                  <a:pt x="47" y="45"/>
                </a:lnTo>
                <a:lnTo>
                  <a:pt x="42" y="42"/>
                </a:lnTo>
                <a:lnTo>
                  <a:pt x="36" y="41"/>
                </a:lnTo>
                <a:lnTo>
                  <a:pt x="36" y="41"/>
                </a:lnTo>
                <a:lnTo>
                  <a:pt x="32" y="42"/>
                </a:lnTo>
                <a:lnTo>
                  <a:pt x="28" y="44"/>
                </a:lnTo>
                <a:lnTo>
                  <a:pt x="25" y="48"/>
                </a:lnTo>
                <a:lnTo>
                  <a:pt x="23" y="52"/>
                </a:lnTo>
                <a:lnTo>
                  <a:pt x="23" y="52"/>
                </a:lnTo>
                <a:lnTo>
                  <a:pt x="23" y="52"/>
                </a:lnTo>
                <a:lnTo>
                  <a:pt x="21" y="48"/>
                </a:lnTo>
                <a:lnTo>
                  <a:pt x="18" y="45"/>
                </a:lnTo>
                <a:lnTo>
                  <a:pt x="15" y="44"/>
                </a:lnTo>
                <a:lnTo>
                  <a:pt x="11" y="42"/>
                </a:lnTo>
                <a:lnTo>
                  <a:pt x="11" y="42"/>
                </a:lnTo>
                <a:lnTo>
                  <a:pt x="7" y="44"/>
                </a:lnTo>
                <a:lnTo>
                  <a:pt x="2" y="46"/>
                </a:lnTo>
                <a:lnTo>
                  <a:pt x="0" y="51"/>
                </a:lnTo>
                <a:lnTo>
                  <a:pt x="0" y="58"/>
                </a:lnTo>
                <a:lnTo>
                  <a:pt x="0" y="58"/>
                </a:lnTo>
                <a:lnTo>
                  <a:pt x="0" y="65"/>
                </a:lnTo>
                <a:lnTo>
                  <a:pt x="2" y="70"/>
                </a:lnTo>
                <a:lnTo>
                  <a:pt x="8" y="69"/>
                </a:lnTo>
                <a:lnTo>
                  <a:pt x="8" y="69"/>
                </a:lnTo>
                <a:lnTo>
                  <a:pt x="5" y="65"/>
                </a:lnTo>
                <a:lnTo>
                  <a:pt x="5" y="59"/>
                </a:lnTo>
                <a:lnTo>
                  <a:pt x="5" y="59"/>
                </a:lnTo>
                <a:lnTo>
                  <a:pt x="5" y="55"/>
                </a:lnTo>
                <a:lnTo>
                  <a:pt x="7" y="52"/>
                </a:lnTo>
                <a:lnTo>
                  <a:pt x="9" y="51"/>
                </a:lnTo>
                <a:lnTo>
                  <a:pt x="12" y="49"/>
                </a:lnTo>
                <a:lnTo>
                  <a:pt x="12" y="49"/>
                </a:lnTo>
                <a:lnTo>
                  <a:pt x="16" y="51"/>
                </a:lnTo>
                <a:lnTo>
                  <a:pt x="19" y="53"/>
                </a:lnTo>
                <a:lnTo>
                  <a:pt x="21" y="58"/>
                </a:lnTo>
                <a:lnTo>
                  <a:pt x="21" y="62"/>
                </a:lnTo>
                <a:lnTo>
                  <a:pt x="21" y="65"/>
                </a:lnTo>
                <a:lnTo>
                  <a:pt x="26" y="65"/>
                </a:lnTo>
                <a:lnTo>
                  <a:pt x="26" y="62"/>
                </a:lnTo>
                <a:lnTo>
                  <a:pt x="26" y="62"/>
                </a:lnTo>
                <a:lnTo>
                  <a:pt x="26" y="56"/>
                </a:lnTo>
                <a:lnTo>
                  <a:pt x="29" y="52"/>
                </a:lnTo>
                <a:lnTo>
                  <a:pt x="32" y="49"/>
                </a:lnTo>
                <a:lnTo>
                  <a:pt x="36" y="48"/>
                </a:lnTo>
                <a:lnTo>
                  <a:pt x="36" y="48"/>
                </a:lnTo>
                <a:lnTo>
                  <a:pt x="40" y="49"/>
                </a:lnTo>
                <a:lnTo>
                  <a:pt x="43" y="51"/>
                </a:lnTo>
                <a:lnTo>
                  <a:pt x="46" y="53"/>
                </a:lnTo>
                <a:lnTo>
                  <a:pt x="46" y="59"/>
                </a:lnTo>
                <a:lnTo>
                  <a:pt x="46" y="59"/>
                </a:lnTo>
                <a:lnTo>
                  <a:pt x="44" y="66"/>
                </a:lnTo>
                <a:lnTo>
                  <a:pt x="43" y="70"/>
                </a:lnTo>
                <a:lnTo>
                  <a:pt x="49" y="73"/>
                </a:lnTo>
                <a:close/>
                <a:moveTo>
                  <a:pt x="0" y="2"/>
                </a:moveTo>
                <a:lnTo>
                  <a:pt x="0" y="27"/>
                </a:lnTo>
                <a:lnTo>
                  <a:pt x="25" y="30"/>
                </a:lnTo>
                <a:lnTo>
                  <a:pt x="25" y="30"/>
                </a:lnTo>
                <a:lnTo>
                  <a:pt x="23" y="23"/>
                </a:lnTo>
                <a:lnTo>
                  <a:pt x="23" y="23"/>
                </a:lnTo>
                <a:lnTo>
                  <a:pt x="25" y="16"/>
                </a:lnTo>
                <a:lnTo>
                  <a:pt x="26" y="11"/>
                </a:lnTo>
                <a:lnTo>
                  <a:pt x="30" y="9"/>
                </a:lnTo>
                <a:lnTo>
                  <a:pt x="35" y="7"/>
                </a:lnTo>
                <a:lnTo>
                  <a:pt x="35" y="7"/>
                </a:lnTo>
                <a:lnTo>
                  <a:pt x="40" y="9"/>
                </a:lnTo>
                <a:lnTo>
                  <a:pt x="43" y="11"/>
                </a:lnTo>
                <a:lnTo>
                  <a:pt x="46" y="16"/>
                </a:lnTo>
                <a:lnTo>
                  <a:pt x="46" y="20"/>
                </a:lnTo>
                <a:lnTo>
                  <a:pt x="46" y="20"/>
                </a:lnTo>
                <a:lnTo>
                  <a:pt x="46" y="27"/>
                </a:lnTo>
                <a:lnTo>
                  <a:pt x="43" y="31"/>
                </a:lnTo>
                <a:lnTo>
                  <a:pt x="49" y="32"/>
                </a:lnTo>
                <a:lnTo>
                  <a:pt x="49" y="32"/>
                </a:lnTo>
                <a:lnTo>
                  <a:pt x="51" y="27"/>
                </a:lnTo>
                <a:lnTo>
                  <a:pt x="51" y="20"/>
                </a:lnTo>
                <a:lnTo>
                  <a:pt x="51" y="20"/>
                </a:lnTo>
                <a:lnTo>
                  <a:pt x="50" y="13"/>
                </a:lnTo>
                <a:lnTo>
                  <a:pt x="47" y="6"/>
                </a:lnTo>
                <a:lnTo>
                  <a:pt x="42" y="2"/>
                </a:lnTo>
                <a:lnTo>
                  <a:pt x="35" y="0"/>
                </a:lnTo>
                <a:lnTo>
                  <a:pt x="35" y="0"/>
                </a:lnTo>
                <a:lnTo>
                  <a:pt x="30" y="2"/>
                </a:lnTo>
                <a:lnTo>
                  <a:pt x="26" y="3"/>
                </a:lnTo>
                <a:lnTo>
                  <a:pt x="23" y="6"/>
                </a:lnTo>
                <a:lnTo>
                  <a:pt x="21" y="9"/>
                </a:lnTo>
                <a:lnTo>
                  <a:pt x="21" y="9"/>
                </a:lnTo>
                <a:lnTo>
                  <a:pt x="19" y="13"/>
                </a:lnTo>
                <a:lnTo>
                  <a:pt x="18" y="20"/>
                </a:lnTo>
                <a:lnTo>
                  <a:pt x="18" y="20"/>
                </a:lnTo>
                <a:lnTo>
                  <a:pt x="19" y="23"/>
                </a:lnTo>
                <a:lnTo>
                  <a:pt x="5" y="21"/>
                </a:lnTo>
                <a:lnTo>
                  <a:pt x="5" y="2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4824" name="Rectangle 40"/>
          <p:cNvSpPr>
            <a:spLocks noChangeArrowheads="1"/>
          </p:cNvSpPr>
          <p:nvPr/>
        </p:nvSpPr>
        <p:spPr bwMode="auto">
          <a:xfrm>
            <a:off x="3128963" y="5894388"/>
            <a:ext cx="15208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300" b="1" i="0">
                <a:solidFill>
                  <a:srgbClr val="000000"/>
                </a:solidFill>
                <a:latin typeface="Myriad Roman" charset="0"/>
              </a:rPr>
              <a:t>Linux build time (s)</a:t>
            </a:r>
            <a:endParaRPr lang="en-GB" sz="2800" b="1" i="0"/>
          </a:p>
        </p:txBody>
      </p:sp>
      <p:sp>
        <p:nvSpPr>
          <p:cNvPr id="374825" name="Rectangle 41"/>
          <p:cNvSpPr>
            <a:spLocks noChangeArrowheads="1"/>
          </p:cNvSpPr>
          <p:nvPr/>
        </p:nvSpPr>
        <p:spPr bwMode="auto">
          <a:xfrm>
            <a:off x="5087938" y="2473325"/>
            <a:ext cx="309562" cy="3081338"/>
          </a:xfrm>
          <a:prstGeom prst="rect">
            <a:avLst/>
          </a:prstGeom>
          <a:solidFill>
            <a:srgbClr val="0000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4826" name="Rectangle 42"/>
          <p:cNvSpPr>
            <a:spLocks noChangeArrowheads="1"/>
          </p:cNvSpPr>
          <p:nvPr/>
        </p:nvSpPr>
        <p:spPr bwMode="auto">
          <a:xfrm>
            <a:off x="5191125" y="5613400"/>
            <a:ext cx="936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 b="1" i="0">
                <a:solidFill>
                  <a:srgbClr val="000000"/>
                </a:solidFill>
                <a:latin typeface="Myriad Roman" charset="0"/>
              </a:rPr>
              <a:t>L</a:t>
            </a:r>
            <a:endParaRPr lang="en-GB" sz="2800" b="1" i="0"/>
          </a:p>
        </p:txBody>
      </p:sp>
      <p:sp>
        <p:nvSpPr>
          <p:cNvPr id="374827" name="Freeform 43"/>
          <p:cNvSpPr>
            <a:spLocks noEditPoints="1"/>
          </p:cNvSpPr>
          <p:nvPr/>
        </p:nvSpPr>
        <p:spPr bwMode="auto">
          <a:xfrm>
            <a:off x="5199063" y="2124075"/>
            <a:ext cx="87312" cy="250825"/>
          </a:xfrm>
          <a:custGeom>
            <a:avLst/>
            <a:gdLst/>
            <a:ahLst/>
            <a:cxnLst>
              <a:cxn ang="0">
                <a:pos x="52" y="140"/>
              </a:cxn>
              <a:cxn ang="0">
                <a:pos x="52" y="133"/>
              </a:cxn>
              <a:cxn ang="0">
                <a:pos x="0" y="133"/>
              </a:cxn>
              <a:cxn ang="0">
                <a:pos x="0" y="138"/>
              </a:cxn>
              <a:cxn ang="0">
                <a:pos x="7" y="150"/>
              </a:cxn>
              <a:cxn ang="0">
                <a:pos x="11" y="148"/>
              </a:cxn>
              <a:cxn ang="0">
                <a:pos x="7" y="140"/>
              </a:cxn>
              <a:cxn ang="0">
                <a:pos x="7" y="140"/>
              </a:cxn>
              <a:cxn ang="0">
                <a:pos x="52" y="140"/>
              </a:cxn>
              <a:cxn ang="0">
                <a:pos x="0" y="113"/>
              </a:cxn>
              <a:cxn ang="0">
                <a:pos x="7" y="113"/>
              </a:cxn>
              <a:cxn ang="0">
                <a:pos x="7" y="89"/>
              </a:cxn>
              <a:cxn ang="0">
                <a:pos x="7" y="89"/>
              </a:cxn>
              <a:cxn ang="0">
                <a:pos x="52" y="110"/>
              </a:cxn>
              <a:cxn ang="0">
                <a:pos x="52" y="103"/>
              </a:cxn>
              <a:cxn ang="0">
                <a:pos x="6" y="81"/>
              </a:cxn>
              <a:cxn ang="0">
                <a:pos x="0" y="81"/>
              </a:cxn>
              <a:cxn ang="0">
                <a:pos x="0" y="113"/>
              </a:cxn>
              <a:cxn ang="0">
                <a:pos x="52" y="60"/>
              </a:cxn>
              <a:cxn ang="0">
                <a:pos x="52" y="53"/>
              </a:cxn>
              <a:cxn ang="0">
                <a:pos x="0" y="53"/>
              </a:cxn>
              <a:cxn ang="0">
                <a:pos x="0" y="59"/>
              </a:cxn>
              <a:cxn ang="0">
                <a:pos x="7" y="70"/>
              </a:cxn>
              <a:cxn ang="0">
                <a:pos x="11" y="68"/>
              </a:cxn>
              <a:cxn ang="0">
                <a:pos x="7" y="60"/>
              </a:cxn>
              <a:cxn ang="0">
                <a:pos x="7" y="60"/>
              </a:cxn>
              <a:cxn ang="0">
                <a:pos x="52" y="60"/>
              </a:cxn>
              <a:cxn ang="0">
                <a:pos x="52" y="7"/>
              </a:cxn>
              <a:cxn ang="0">
                <a:pos x="38" y="7"/>
              </a:cxn>
              <a:cxn ang="0">
                <a:pos x="38" y="0"/>
              </a:cxn>
              <a:cxn ang="0">
                <a:pos x="32" y="0"/>
              </a:cxn>
              <a:cxn ang="0">
                <a:pos x="32" y="7"/>
              </a:cxn>
              <a:cxn ang="0">
                <a:pos x="0" y="7"/>
              </a:cxn>
              <a:cxn ang="0">
                <a:pos x="0" y="14"/>
              </a:cxn>
              <a:cxn ang="0">
                <a:pos x="34" y="36"/>
              </a:cxn>
              <a:cxn ang="0">
                <a:pos x="38" y="36"/>
              </a:cxn>
              <a:cxn ang="0">
                <a:pos x="38" y="12"/>
              </a:cxn>
              <a:cxn ang="0">
                <a:pos x="52" y="12"/>
              </a:cxn>
              <a:cxn ang="0">
                <a:pos x="52" y="7"/>
              </a:cxn>
              <a:cxn ang="0">
                <a:pos x="32" y="29"/>
              </a:cxn>
              <a:cxn ang="0">
                <a:pos x="32" y="29"/>
              </a:cxn>
              <a:cxn ang="0">
                <a:pos x="16" y="17"/>
              </a:cxn>
              <a:cxn ang="0">
                <a:pos x="16" y="17"/>
              </a:cxn>
              <a:cxn ang="0">
                <a:pos x="7" y="12"/>
              </a:cxn>
              <a:cxn ang="0">
                <a:pos x="7" y="12"/>
              </a:cxn>
              <a:cxn ang="0">
                <a:pos x="7" y="12"/>
              </a:cxn>
              <a:cxn ang="0">
                <a:pos x="16" y="12"/>
              </a:cxn>
              <a:cxn ang="0">
                <a:pos x="32" y="12"/>
              </a:cxn>
              <a:cxn ang="0">
                <a:pos x="32" y="29"/>
              </a:cxn>
            </a:cxnLst>
            <a:rect l="0" t="0" r="r" b="b"/>
            <a:pathLst>
              <a:path w="52" h="150">
                <a:moveTo>
                  <a:pt x="52" y="140"/>
                </a:moveTo>
                <a:lnTo>
                  <a:pt x="52" y="133"/>
                </a:lnTo>
                <a:lnTo>
                  <a:pt x="0" y="133"/>
                </a:lnTo>
                <a:lnTo>
                  <a:pt x="0" y="138"/>
                </a:lnTo>
                <a:lnTo>
                  <a:pt x="7" y="150"/>
                </a:lnTo>
                <a:lnTo>
                  <a:pt x="11" y="148"/>
                </a:lnTo>
                <a:lnTo>
                  <a:pt x="7" y="140"/>
                </a:lnTo>
                <a:lnTo>
                  <a:pt x="7" y="140"/>
                </a:lnTo>
                <a:lnTo>
                  <a:pt x="52" y="140"/>
                </a:lnTo>
                <a:close/>
                <a:moveTo>
                  <a:pt x="0" y="113"/>
                </a:moveTo>
                <a:lnTo>
                  <a:pt x="7" y="113"/>
                </a:lnTo>
                <a:lnTo>
                  <a:pt x="7" y="89"/>
                </a:lnTo>
                <a:lnTo>
                  <a:pt x="7" y="89"/>
                </a:lnTo>
                <a:lnTo>
                  <a:pt x="52" y="110"/>
                </a:lnTo>
                <a:lnTo>
                  <a:pt x="52" y="103"/>
                </a:lnTo>
                <a:lnTo>
                  <a:pt x="6" y="81"/>
                </a:lnTo>
                <a:lnTo>
                  <a:pt x="0" y="81"/>
                </a:lnTo>
                <a:lnTo>
                  <a:pt x="0" y="113"/>
                </a:lnTo>
                <a:close/>
                <a:moveTo>
                  <a:pt x="52" y="60"/>
                </a:moveTo>
                <a:lnTo>
                  <a:pt x="52" y="53"/>
                </a:lnTo>
                <a:lnTo>
                  <a:pt x="0" y="53"/>
                </a:lnTo>
                <a:lnTo>
                  <a:pt x="0" y="59"/>
                </a:lnTo>
                <a:lnTo>
                  <a:pt x="7" y="70"/>
                </a:lnTo>
                <a:lnTo>
                  <a:pt x="11" y="68"/>
                </a:lnTo>
                <a:lnTo>
                  <a:pt x="7" y="60"/>
                </a:lnTo>
                <a:lnTo>
                  <a:pt x="7" y="60"/>
                </a:lnTo>
                <a:lnTo>
                  <a:pt x="52" y="60"/>
                </a:lnTo>
                <a:close/>
                <a:moveTo>
                  <a:pt x="52" y="7"/>
                </a:moveTo>
                <a:lnTo>
                  <a:pt x="38" y="7"/>
                </a:lnTo>
                <a:lnTo>
                  <a:pt x="38" y="0"/>
                </a:lnTo>
                <a:lnTo>
                  <a:pt x="32" y="0"/>
                </a:lnTo>
                <a:lnTo>
                  <a:pt x="32" y="7"/>
                </a:lnTo>
                <a:lnTo>
                  <a:pt x="0" y="7"/>
                </a:lnTo>
                <a:lnTo>
                  <a:pt x="0" y="14"/>
                </a:lnTo>
                <a:lnTo>
                  <a:pt x="34" y="36"/>
                </a:lnTo>
                <a:lnTo>
                  <a:pt x="38" y="36"/>
                </a:lnTo>
                <a:lnTo>
                  <a:pt x="38" y="12"/>
                </a:lnTo>
                <a:lnTo>
                  <a:pt x="52" y="12"/>
                </a:lnTo>
                <a:lnTo>
                  <a:pt x="52" y="7"/>
                </a:lnTo>
                <a:close/>
                <a:moveTo>
                  <a:pt x="32" y="29"/>
                </a:moveTo>
                <a:lnTo>
                  <a:pt x="32" y="29"/>
                </a:lnTo>
                <a:lnTo>
                  <a:pt x="16" y="17"/>
                </a:lnTo>
                <a:lnTo>
                  <a:pt x="16" y="17"/>
                </a:lnTo>
                <a:lnTo>
                  <a:pt x="7" y="12"/>
                </a:lnTo>
                <a:lnTo>
                  <a:pt x="7" y="12"/>
                </a:lnTo>
                <a:lnTo>
                  <a:pt x="7" y="12"/>
                </a:lnTo>
                <a:lnTo>
                  <a:pt x="16" y="12"/>
                </a:lnTo>
                <a:lnTo>
                  <a:pt x="32" y="12"/>
                </a:lnTo>
                <a:lnTo>
                  <a:pt x="32" y="2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4828" name="Rectangle 44"/>
          <p:cNvSpPr>
            <a:spLocks noChangeArrowheads="1"/>
          </p:cNvSpPr>
          <p:nvPr/>
        </p:nvSpPr>
        <p:spPr bwMode="auto">
          <a:xfrm>
            <a:off x="5475288" y="2628900"/>
            <a:ext cx="311150" cy="2925763"/>
          </a:xfrm>
          <a:prstGeom prst="rect">
            <a:avLst/>
          </a:prstGeom>
          <a:solidFill>
            <a:srgbClr val="3B3BAB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4829" name="Rectangle 45"/>
          <p:cNvSpPr>
            <a:spLocks noChangeArrowheads="1"/>
          </p:cNvSpPr>
          <p:nvPr/>
        </p:nvSpPr>
        <p:spPr bwMode="auto">
          <a:xfrm>
            <a:off x="5568950" y="5613400"/>
            <a:ext cx="101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 b="1" i="0">
                <a:solidFill>
                  <a:srgbClr val="000000"/>
                </a:solidFill>
                <a:latin typeface="Myriad Roman" charset="0"/>
              </a:rPr>
              <a:t>X</a:t>
            </a:r>
            <a:endParaRPr lang="en-GB" sz="2800" b="1" i="0"/>
          </a:p>
        </p:txBody>
      </p:sp>
      <p:sp>
        <p:nvSpPr>
          <p:cNvPr id="374830" name="Freeform 46"/>
          <p:cNvSpPr>
            <a:spLocks noEditPoints="1"/>
          </p:cNvSpPr>
          <p:nvPr/>
        </p:nvSpPr>
        <p:spPr bwMode="auto">
          <a:xfrm>
            <a:off x="5586413" y="2281238"/>
            <a:ext cx="88900" cy="249237"/>
          </a:xfrm>
          <a:custGeom>
            <a:avLst/>
            <a:gdLst/>
            <a:ahLst/>
            <a:cxnLst>
              <a:cxn ang="0">
                <a:pos x="1" y="131"/>
              </a:cxn>
              <a:cxn ang="0">
                <a:pos x="13" y="147"/>
              </a:cxn>
              <a:cxn ang="0">
                <a:pos x="52" y="137"/>
              </a:cxn>
              <a:cxn ang="0">
                <a:pos x="1" y="88"/>
              </a:cxn>
              <a:cxn ang="0">
                <a:pos x="8" y="105"/>
              </a:cxn>
              <a:cxn ang="0">
                <a:pos x="18" y="110"/>
              </a:cxn>
              <a:cxn ang="0">
                <a:pos x="32" y="113"/>
              </a:cxn>
              <a:cxn ang="0">
                <a:pos x="52" y="103"/>
              </a:cxn>
              <a:cxn ang="0">
                <a:pos x="52" y="88"/>
              </a:cxn>
              <a:cxn ang="0">
                <a:pos x="35" y="78"/>
              </a:cxn>
              <a:cxn ang="0">
                <a:pos x="24" y="82"/>
              </a:cxn>
              <a:cxn ang="0">
                <a:pos x="18" y="93"/>
              </a:cxn>
              <a:cxn ang="0">
                <a:pos x="25" y="106"/>
              </a:cxn>
              <a:cxn ang="0">
                <a:pos x="18" y="105"/>
              </a:cxn>
              <a:cxn ang="0">
                <a:pos x="7" y="88"/>
              </a:cxn>
              <a:cxn ang="0">
                <a:pos x="0" y="84"/>
              </a:cxn>
              <a:cxn ang="0">
                <a:pos x="46" y="100"/>
              </a:cxn>
              <a:cxn ang="0">
                <a:pos x="34" y="106"/>
              </a:cxn>
              <a:cxn ang="0">
                <a:pos x="31" y="106"/>
              </a:cxn>
              <a:cxn ang="0">
                <a:pos x="25" y="99"/>
              </a:cxn>
              <a:cxn ang="0">
                <a:pos x="25" y="92"/>
              </a:cxn>
              <a:cxn ang="0">
                <a:pos x="36" y="85"/>
              </a:cxn>
              <a:cxn ang="0">
                <a:pos x="45" y="88"/>
              </a:cxn>
              <a:cxn ang="0">
                <a:pos x="48" y="95"/>
              </a:cxn>
              <a:cxn ang="0">
                <a:pos x="52" y="67"/>
              </a:cxn>
              <a:cxn ang="0">
                <a:pos x="52" y="51"/>
              </a:cxn>
              <a:cxn ang="0">
                <a:pos x="38" y="40"/>
              </a:cxn>
              <a:cxn ang="0">
                <a:pos x="29" y="44"/>
              </a:cxn>
              <a:cxn ang="0">
                <a:pos x="25" y="51"/>
              </a:cxn>
              <a:cxn ang="0">
                <a:pos x="20" y="44"/>
              </a:cxn>
              <a:cxn ang="0">
                <a:pos x="13" y="43"/>
              </a:cxn>
              <a:cxn ang="0">
                <a:pos x="1" y="50"/>
              </a:cxn>
              <a:cxn ang="0">
                <a:pos x="1" y="65"/>
              </a:cxn>
              <a:cxn ang="0">
                <a:pos x="10" y="68"/>
              </a:cxn>
              <a:cxn ang="0">
                <a:pos x="6" y="58"/>
              </a:cxn>
              <a:cxn ang="0">
                <a:pos x="11" y="50"/>
              </a:cxn>
              <a:cxn ang="0">
                <a:pos x="18" y="50"/>
              </a:cxn>
              <a:cxn ang="0">
                <a:pos x="22" y="61"/>
              </a:cxn>
              <a:cxn ang="0">
                <a:pos x="28" y="61"/>
              </a:cxn>
              <a:cxn ang="0">
                <a:pos x="29" y="51"/>
              </a:cxn>
              <a:cxn ang="0">
                <a:pos x="38" y="47"/>
              </a:cxn>
              <a:cxn ang="0">
                <a:pos x="46" y="54"/>
              </a:cxn>
              <a:cxn ang="0">
                <a:pos x="46" y="65"/>
              </a:cxn>
              <a:cxn ang="0">
                <a:pos x="50" y="32"/>
              </a:cxn>
              <a:cxn ang="0">
                <a:pos x="53" y="19"/>
              </a:cxn>
              <a:cxn ang="0">
                <a:pos x="49" y="5"/>
              </a:cxn>
              <a:cxn ang="0">
                <a:pos x="38" y="0"/>
              </a:cxn>
              <a:cxn ang="0">
                <a:pos x="27" y="7"/>
              </a:cxn>
              <a:cxn ang="0">
                <a:pos x="25" y="12"/>
              </a:cxn>
              <a:cxn ang="0">
                <a:pos x="17" y="2"/>
              </a:cxn>
              <a:cxn ang="0">
                <a:pos x="8" y="2"/>
              </a:cxn>
              <a:cxn ang="0">
                <a:pos x="0" y="16"/>
              </a:cxn>
              <a:cxn ang="0">
                <a:pos x="4" y="30"/>
              </a:cxn>
              <a:cxn ang="0">
                <a:pos x="7" y="23"/>
              </a:cxn>
              <a:cxn ang="0">
                <a:pos x="7" y="14"/>
              </a:cxn>
              <a:cxn ang="0">
                <a:pos x="14" y="9"/>
              </a:cxn>
              <a:cxn ang="0">
                <a:pos x="21" y="14"/>
              </a:cxn>
              <a:cxn ang="0">
                <a:pos x="22" y="25"/>
              </a:cxn>
              <a:cxn ang="0">
                <a:pos x="28" y="21"/>
              </a:cxn>
              <a:cxn ang="0">
                <a:pos x="34" y="8"/>
              </a:cxn>
              <a:cxn ang="0">
                <a:pos x="41" y="8"/>
              </a:cxn>
              <a:cxn ang="0">
                <a:pos x="48" y="19"/>
              </a:cxn>
              <a:cxn ang="0">
                <a:pos x="45" y="30"/>
              </a:cxn>
            </a:cxnLst>
            <a:rect l="0" t="0" r="r" b="b"/>
            <a:pathLst>
              <a:path w="53" h="148">
                <a:moveTo>
                  <a:pt x="52" y="137"/>
                </a:moveTo>
                <a:lnTo>
                  <a:pt x="52" y="131"/>
                </a:lnTo>
                <a:lnTo>
                  <a:pt x="1" y="131"/>
                </a:lnTo>
                <a:lnTo>
                  <a:pt x="1" y="137"/>
                </a:lnTo>
                <a:lnTo>
                  <a:pt x="7" y="148"/>
                </a:lnTo>
                <a:lnTo>
                  <a:pt x="13" y="147"/>
                </a:lnTo>
                <a:lnTo>
                  <a:pt x="8" y="138"/>
                </a:lnTo>
                <a:lnTo>
                  <a:pt x="8" y="137"/>
                </a:lnTo>
                <a:lnTo>
                  <a:pt x="52" y="137"/>
                </a:lnTo>
                <a:close/>
                <a:moveTo>
                  <a:pt x="0" y="84"/>
                </a:moveTo>
                <a:lnTo>
                  <a:pt x="0" y="84"/>
                </a:lnTo>
                <a:lnTo>
                  <a:pt x="1" y="88"/>
                </a:lnTo>
                <a:lnTo>
                  <a:pt x="1" y="88"/>
                </a:lnTo>
                <a:lnTo>
                  <a:pt x="4" y="98"/>
                </a:lnTo>
                <a:lnTo>
                  <a:pt x="8" y="105"/>
                </a:lnTo>
                <a:lnTo>
                  <a:pt x="8" y="105"/>
                </a:lnTo>
                <a:lnTo>
                  <a:pt x="13" y="107"/>
                </a:lnTo>
                <a:lnTo>
                  <a:pt x="18" y="110"/>
                </a:lnTo>
                <a:lnTo>
                  <a:pt x="24" y="113"/>
                </a:lnTo>
                <a:lnTo>
                  <a:pt x="32" y="113"/>
                </a:lnTo>
                <a:lnTo>
                  <a:pt x="32" y="113"/>
                </a:lnTo>
                <a:lnTo>
                  <a:pt x="41" y="112"/>
                </a:lnTo>
                <a:lnTo>
                  <a:pt x="48" y="109"/>
                </a:lnTo>
                <a:lnTo>
                  <a:pt x="52" y="103"/>
                </a:lnTo>
                <a:lnTo>
                  <a:pt x="53" y="95"/>
                </a:lnTo>
                <a:lnTo>
                  <a:pt x="53" y="95"/>
                </a:lnTo>
                <a:lnTo>
                  <a:pt x="52" y="88"/>
                </a:lnTo>
                <a:lnTo>
                  <a:pt x="48" y="82"/>
                </a:lnTo>
                <a:lnTo>
                  <a:pt x="42" y="79"/>
                </a:lnTo>
                <a:lnTo>
                  <a:pt x="35" y="78"/>
                </a:lnTo>
                <a:lnTo>
                  <a:pt x="35" y="78"/>
                </a:lnTo>
                <a:lnTo>
                  <a:pt x="28" y="79"/>
                </a:lnTo>
                <a:lnTo>
                  <a:pt x="24" y="82"/>
                </a:lnTo>
                <a:lnTo>
                  <a:pt x="20" y="88"/>
                </a:lnTo>
                <a:lnTo>
                  <a:pt x="18" y="93"/>
                </a:lnTo>
                <a:lnTo>
                  <a:pt x="18" y="93"/>
                </a:lnTo>
                <a:lnTo>
                  <a:pt x="20" y="98"/>
                </a:lnTo>
                <a:lnTo>
                  <a:pt x="21" y="100"/>
                </a:lnTo>
                <a:lnTo>
                  <a:pt x="25" y="106"/>
                </a:lnTo>
                <a:lnTo>
                  <a:pt x="25" y="106"/>
                </a:lnTo>
                <a:lnTo>
                  <a:pt x="25" y="106"/>
                </a:lnTo>
                <a:lnTo>
                  <a:pt x="18" y="105"/>
                </a:lnTo>
                <a:lnTo>
                  <a:pt x="13" y="100"/>
                </a:lnTo>
                <a:lnTo>
                  <a:pt x="8" y="96"/>
                </a:lnTo>
                <a:lnTo>
                  <a:pt x="7" y="88"/>
                </a:lnTo>
                <a:lnTo>
                  <a:pt x="7" y="88"/>
                </a:lnTo>
                <a:lnTo>
                  <a:pt x="6" y="84"/>
                </a:lnTo>
                <a:lnTo>
                  <a:pt x="0" y="84"/>
                </a:lnTo>
                <a:close/>
                <a:moveTo>
                  <a:pt x="48" y="95"/>
                </a:moveTo>
                <a:lnTo>
                  <a:pt x="48" y="95"/>
                </a:lnTo>
                <a:lnTo>
                  <a:pt x="46" y="100"/>
                </a:lnTo>
                <a:lnTo>
                  <a:pt x="43" y="103"/>
                </a:lnTo>
                <a:lnTo>
                  <a:pt x="39" y="106"/>
                </a:lnTo>
                <a:lnTo>
                  <a:pt x="34" y="106"/>
                </a:lnTo>
                <a:lnTo>
                  <a:pt x="34" y="106"/>
                </a:lnTo>
                <a:lnTo>
                  <a:pt x="31" y="106"/>
                </a:lnTo>
                <a:lnTo>
                  <a:pt x="31" y="106"/>
                </a:lnTo>
                <a:lnTo>
                  <a:pt x="28" y="103"/>
                </a:lnTo>
                <a:lnTo>
                  <a:pt x="25" y="102"/>
                </a:lnTo>
                <a:lnTo>
                  <a:pt x="25" y="99"/>
                </a:lnTo>
                <a:lnTo>
                  <a:pt x="24" y="96"/>
                </a:lnTo>
                <a:lnTo>
                  <a:pt x="24" y="96"/>
                </a:lnTo>
                <a:lnTo>
                  <a:pt x="25" y="92"/>
                </a:lnTo>
                <a:lnTo>
                  <a:pt x="27" y="88"/>
                </a:lnTo>
                <a:lnTo>
                  <a:pt x="31" y="86"/>
                </a:lnTo>
                <a:lnTo>
                  <a:pt x="36" y="85"/>
                </a:lnTo>
                <a:lnTo>
                  <a:pt x="36" y="85"/>
                </a:lnTo>
                <a:lnTo>
                  <a:pt x="41" y="86"/>
                </a:lnTo>
                <a:lnTo>
                  <a:pt x="45" y="88"/>
                </a:lnTo>
                <a:lnTo>
                  <a:pt x="48" y="91"/>
                </a:lnTo>
                <a:lnTo>
                  <a:pt x="48" y="95"/>
                </a:lnTo>
                <a:lnTo>
                  <a:pt x="48" y="95"/>
                </a:lnTo>
                <a:close/>
                <a:moveTo>
                  <a:pt x="50" y="72"/>
                </a:moveTo>
                <a:lnTo>
                  <a:pt x="50" y="72"/>
                </a:lnTo>
                <a:lnTo>
                  <a:pt x="52" y="67"/>
                </a:lnTo>
                <a:lnTo>
                  <a:pt x="53" y="58"/>
                </a:lnTo>
                <a:lnTo>
                  <a:pt x="53" y="58"/>
                </a:lnTo>
                <a:lnTo>
                  <a:pt x="52" y="51"/>
                </a:lnTo>
                <a:lnTo>
                  <a:pt x="49" y="46"/>
                </a:lnTo>
                <a:lnTo>
                  <a:pt x="43" y="42"/>
                </a:lnTo>
                <a:lnTo>
                  <a:pt x="38" y="40"/>
                </a:lnTo>
                <a:lnTo>
                  <a:pt x="38" y="40"/>
                </a:lnTo>
                <a:lnTo>
                  <a:pt x="34" y="42"/>
                </a:lnTo>
                <a:lnTo>
                  <a:pt x="29" y="44"/>
                </a:lnTo>
                <a:lnTo>
                  <a:pt x="27" y="47"/>
                </a:lnTo>
                <a:lnTo>
                  <a:pt x="25" y="51"/>
                </a:lnTo>
                <a:lnTo>
                  <a:pt x="25" y="51"/>
                </a:lnTo>
                <a:lnTo>
                  <a:pt x="25" y="51"/>
                </a:lnTo>
                <a:lnTo>
                  <a:pt x="22" y="47"/>
                </a:lnTo>
                <a:lnTo>
                  <a:pt x="20" y="44"/>
                </a:lnTo>
                <a:lnTo>
                  <a:pt x="17" y="43"/>
                </a:lnTo>
                <a:lnTo>
                  <a:pt x="13" y="43"/>
                </a:lnTo>
                <a:lnTo>
                  <a:pt x="13" y="43"/>
                </a:lnTo>
                <a:lnTo>
                  <a:pt x="8" y="43"/>
                </a:lnTo>
                <a:lnTo>
                  <a:pt x="4" y="46"/>
                </a:lnTo>
                <a:lnTo>
                  <a:pt x="1" y="50"/>
                </a:lnTo>
                <a:lnTo>
                  <a:pt x="0" y="57"/>
                </a:lnTo>
                <a:lnTo>
                  <a:pt x="0" y="57"/>
                </a:lnTo>
                <a:lnTo>
                  <a:pt x="1" y="65"/>
                </a:lnTo>
                <a:lnTo>
                  <a:pt x="4" y="71"/>
                </a:lnTo>
                <a:lnTo>
                  <a:pt x="10" y="68"/>
                </a:lnTo>
                <a:lnTo>
                  <a:pt x="10" y="68"/>
                </a:lnTo>
                <a:lnTo>
                  <a:pt x="7" y="64"/>
                </a:lnTo>
                <a:lnTo>
                  <a:pt x="6" y="58"/>
                </a:lnTo>
                <a:lnTo>
                  <a:pt x="6" y="58"/>
                </a:lnTo>
                <a:lnTo>
                  <a:pt x="7" y="54"/>
                </a:lnTo>
                <a:lnTo>
                  <a:pt x="8" y="51"/>
                </a:lnTo>
                <a:lnTo>
                  <a:pt x="11" y="50"/>
                </a:lnTo>
                <a:lnTo>
                  <a:pt x="14" y="50"/>
                </a:lnTo>
                <a:lnTo>
                  <a:pt x="14" y="50"/>
                </a:lnTo>
                <a:lnTo>
                  <a:pt x="18" y="50"/>
                </a:lnTo>
                <a:lnTo>
                  <a:pt x="21" y="53"/>
                </a:lnTo>
                <a:lnTo>
                  <a:pt x="22" y="57"/>
                </a:lnTo>
                <a:lnTo>
                  <a:pt x="22" y="61"/>
                </a:lnTo>
                <a:lnTo>
                  <a:pt x="22" y="64"/>
                </a:lnTo>
                <a:lnTo>
                  <a:pt x="28" y="64"/>
                </a:lnTo>
                <a:lnTo>
                  <a:pt x="28" y="61"/>
                </a:lnTo>
                <a:lnTo>
                  <a:pt x="28" y="61"/>
                </a:lnTo>
                <a:lnTo>
                  <a:pt x="28" y="56"/>
                </a:lnTo>
                <a:lnTo>
                  <a:pt x="29" y="51"/>
                </a:lnTo>
                <a:lnTo>
                  <a:pt x="34" y="49"/>
                </a:lnTo>
                <a:lnTo>
                  <a:pt x="38" y="47"/>
                </a:lnTo>
                <a:lnTo>
                  <a:pt x="38" y="47"/>
                </a:lnTo>
                <a:lnTo>
                  <a:pt x="41" y="49"/>
                </a:lnTo>
                <a:lnTo>
                  <a:pt x="45" y="50"/>
                </a:lnTo>
                <a:lnTo>
                  <a:pt x="46" y="54"/>
                </a:lnTo>
                <a:lnTo>
                  <a:pt x="48" y="58"/>
                </a:lnTo>
                <a:lnTo>
                  <a:pt x="48" y="58"/>
                </a:lnTo>
                <a:lnTo>
                  <a:pt x="46" y="65"/>
                </a:lnTo>
                <a:lnTo>
                  <a:pt x="45" y="71"/>
                </a:lnTo>
                <a:lnTo>
                  <a:pt x="50" y="72"/>
                </a:lnTo>
                <a:close/>
                <a:moveTo>
                  <a:pt x="50" y="32"/>
                </a:moveTo>
                <a:lnTo>
                  <a:pt x="50" y="32"/>
                </a:lnTo>
                <a:lnTo>
                  <a:pt x="52" y="26"/>
                </a:lnTo>
                <a:lnTo>
                  <a:pt x="53" y="19"/>
                </a:lnTo>
                <a:lnTo>
                  <a:pt x="53" y="19"/>
                </a:lnTo>
                <a:lnTo>
                  <a:pt x="52" y="11"/>
                </a:lnTo>
                <a:lnTo>
                  <a:pt x="49" y="5"/>
                </a:lnTo>
                <a:lnTo>
                  <a:pt x="43" y="1"/>
                </a:lnTo>
                <a:lnTo>
                  <a:pt x="38" y="0"/>
                </a:lnTo>
                <a:lnTo>
                  <a:pt x="38" y="0"/>
                </a:lnTo>
                <a:lnTo>
                  <a:pt x="34" y="1"/>
                </a:lnTo>
                <a:lnTo>
                  <a:pt x="29" y="4"/>
                </a:lnTo>
                <a:lnTo>
                  <a:pt x="27" y="7"/>
                </a:lnTo>
                <a:lnTo>
                  <a:pt x="25" y="12"/>
                </a:lnTo>
                <a:lnTo>
                  <a:pt x="25" y="12"/>
                </a:lnTo>
                <a:lnTo>
                  <a:pt x="25" y="12"/>
                </a:lnTo>
                <a:lnTo>
                  <a:pt x="22" y="8"/>
                </a:lnTo>
                <a:lnTo>
                  <a:pt x="20" y="5"/>
                </a:lnTo>
                <a:lnTo>
                  <a:pt x="17" y="2"/>
                </a:lnTo>
                <a:lnTo>
                  <a:pt x="13" y="2"/>
                </a:lnTo>
                <a:lnTo>
                  <a:pt x="13" y="2"/>
                </a:lnTo>
                <a:lnTo>
                  <a:pt x="8" y="2"/>
                </a:lnTo>
                <a:lnTo>
                  <a:pt x="4" y="5"/>
                </a:lnTo>
                <a:lnTo>
                  <a:pt x="1" y="11"/>
                </a:lnTo>
                <a:lnTo>
                  <a:pt x="0" y="16"/>
                </a:lnTo>
                <a:lnTo>
                  <a:pt x="0" y="16"/>
                </a:lnTo>
                <a:lnTo>
                  <a:pt x="1" y="25"/>
                </a:lnTo>
                <a:lnTo>
                  <a:pt x="4" y="30"/>
                </a:lnTo>
                <a:lnTo>
                  <a:pt x="10" y="28"/>
                </a:lnTo>
                <a:lnTo>
                  <a:pt x="10" y="28"/>
                </a:lnTo>
                <a:lnTo>
                  <a:pt x="7" y="23"/>
                </a:lnTo>
                <a:lnTo>
                  <a:pt x="6" y="18"/>
                </a:lnTo>
                <a:lnTo>
                  <a:pt x="6" y="18"/>
                </a:lnTo>
                <a:lnTo>
                  <a:pt x="7" y="14"/>
                </a:lnTo>
                <a:lnTo>
                  <a:pt x="8" y="11"/>
                </a:lnTo>
                <a:lnTo>
                  <a:pt x="11" y="9"/>
                </a:lnTo>
                <a:lnTo>
                  <a:pt x="14" y="9"/>
                </a:lnTo>
                <a:lnTo>
                  <a:pt x="14" y="9"/>
                </a:lnTo>
                <a:lnTo>
                  <a:pt x="18" y="11"/>
                </a:lnTo>
                <a:lnTo>
                  <a:pt x="21" y="14"/>
                </a:lnTo>
                <a:lnTo>
                  <a:pt x="22" y="16"/>
                </a:lnTo>
                <a:lnTo>
                  <a:pt x="22" y="21"/>
                </a:lnTo>
                <a:lnTo>
                  <a:pt x="22" y="25"/>
                </a:lnTo>
                <a:lnTo>
                  <a:pt x="28" y="25"/>
                </a:lnTo>
                <a:lnTo>
                  <a:pt x="28" y="21"/>
                </a:lnTo>
                <a:lnTo>
                  <a:pt x="28" y="21"/>
                </a:lnTo>
                <a:lnTo>
                  <a:pt x="28" y="15"/>
                </a:lnTo>
                <a:lnTo>
                  <a:pt x="29" y="11"/>
                </a:lnTo>
                <a:lnTo>
                  <a:pt x="34" y="8"/>
                </a:lnTo>
                <a:lnTo>
                  <a:pt x="38" y="8"/>
                </a:lnTo>
                <a:lnTo>
                  <a:pt x="38" y="8"/>
                </a:lnTo>
                <a:lnTo>
                  <a:pt x="41" y="8"/>
                </a:lnTo>
                <a:lnTo>
                  <a:pt x="45" y="9"/>
                </a:lnTo>
                <a:lnTo>
                  <a:pt x="46" y="14"/>
                </a:lnTo>
                <a:lnTo>
                  <a:pt x="48" y="19"/>
                </a:lnTo>
                <a:lnTo>
                  <a:pt x="48" y="19"/>
                </a:lnTo>
                <a:lnTo>
                  <a:pt x="46" y="26"/>
                </a:lnTo>
                <a:lnTo>
                  <a:pt x="45" y="30"/>
                </a:lnTo>
                <a:lnTo>
                  <a:pt x="50" y="3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4831" name="Rectangle 47"/>
          <p:cNvSpPr>
            <a:spLocks noChangeArrowheads="1"/>
          </p:cNvSpPr>
          <p:nvPr/>
        </p:nvSpPr>
        <p:spPr bwMode="auto">
          <a:xfrm>
            <a:off x="5862638" y="5186363"/>
            <a:ext cx="309562" cy="368300"/>
          </a:xfrm>
          <a:prstGeom prst="rect">
            <a:avLst/>
          </a:prstGeom>
          <a:solidFill>
            <a:srgbClr val="7878D4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4832" name="Rectangle 48"/>
          <p:cNvSpPr>
            <a:spLocks noChangeArrowheads="1"/>
          </p:cNvSpPr>
          <p:nvPr/>
        </p:nvSpPr>
        <p:spPr bwMode="auto">
          <a:xfrm>
            <a:off x="5957888" y="5613400"/>
            <a:ext cx="101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 b="1" i="0">
                <a:solidFill>
                  <a:srgbClr val="000000"/>
                </a:solidFill>
                <a:latin typeface="Myriad Roman" charset="0"/>
              </a:rPr>
              <a:t>V</a:t>
            </a:r>
            <a:endParaRPr lang="en-GB" sz="2800" b="1" i="0"/>
          </a:p>
        </p:txBody>
      </p:sp>
      <p:sp>
        <p:nvSpPr>
          <p:cNvPr id="374833" name="Freeform 49"/>
          <p:cNvSpPr>
            <a:spLocks noEditPoints="1"/>
          </p:cNvSpPr>
          <p:nvPr/>
        </p:nvSpPr>
        <p:spPr bwMode="auto">
          <a:xfrm>
            <a:off x="5973763" y="4903788"/>
            <a:ext cx="88900" cy="184150"/>
          </a:xfrm>
          <a:custGeom>
            <a:avLst/>
            <a:gdLst/>
            <a:ahLst/>
            <a:cxnLst>
              <a:cxn ang="0">
                <a:pos x="1" y="92"/>
              </a:cxn>
              <a:cxn ang="0">
                <a:pos x="13" y="107"/>
              </a:cxn>
              <a:cxn ang="0">
                <a:pos x="52" y="99"/>
              </a:cxn>
              <a:cxn ang="0">
                <a:pos x="53" y="64"/>
              </a:cxn>
              <a:cxn ang="0">
                <a:pos x="46" y="49"/>
              </a:cxn>
              <a:cxn ang="0">
                <a:pos x="36" y="43"/>
              </a:cxn>
              <a:cxn ang="0">
                <a:pos x="22" y="40"/>
              </a:cxn>
              <a:cxn ang="0">
                <a:pos x="1" y="50"/>
              </a:cxn>
              <a:cxn ang="0">
                <a:pos x="1" y="64"/>
              </a:cxn>
              <a:cxn ang="0">
                <a:pos x="18" y="74"/>
              </a:cxn>
              <a:cxn ang="0">
                <a:pos x="29" y="70"/>
              </a:cxn>
              <a:cxn ang="0">
                <a:pos x="34" y="60"/>
              </a:cxn>
              <a:cxn ang="0">
                <a:pos x="28" y="47"/>
              </a:cxn>
              <a:cxn ang="0">
                <a:pos x="42" y="54"/>
              </a:cxn>
              <a:cxn ang="0">
                <a:pos x="48" y="64"/>
              </a:cxn>
              <a:cxn ang="0">
                <a:pos x="53" y="70"/>
              </a:cxn>
              <a:cxn ang="0">
                <a:pos x="7" y="53"/>
              </a:cxn>
              <a:cxn ang="0">
                <a:pos x="21" y="47"/>
              </a:cxn>
              <a:cxn ang="0">
                <a:pos x="24" y="47"/>
              </a:cxn>
              <a:cxn ang="0">
                <a:pos x="29" y="57"/>
              </a:cxn>
              <a:cxn ang="0">
                <a:pos x="25" y="64"/>
              </a:cxn>
              <a:cxn ang="0">
                <a:pos x="18" y="67"/>
              </a:cxn>
              <a:cxn ang="0">
                <a:pos x="7" y="61"/>
              </a:cxn>
              <a:cxn ang="0">
                <a:pos x="53" y="29"/>
              </a:cxn>
              <a:cxn ang="0">
                <a:pos x="53" y="23"/>
              </a:cxn>
              <a:cxn ang="0">
                <a:pos x="46" y="8"/>
              </a:cxn>
              <a:cxn ang="0">
                <a:pos x="29" y="1"/>
              </a:cxn>
              <a:cxn ang="0">
                <a:pos x="13" y="1"/>
              </a:cxn>
              <a:cxn ang="0">
                <a:pos x="0" y="16"/>
              </a:cxn>
              <a:cxn ang="0">
                <a:pos x="6" y="29"/>
              </a:cxn>
              <a:cxn ang="0">
                <a:pos x="18" y="35"/>
              </a:cxn>
              <a:cxn ang="0">
                <a:pos x="32" y="25"/>
              </a:cxn>
              <a:cxn ang="0">
                <a:pos x="32" y="12"/>
              </a:cxn>
              <a:cxn ang="0">
                <a:pos x="28" y="7"/>
              </a:cxn>
              <a:cxn ang="0">
                <a:pos x="42" y="14"/>
              </a:cxn>
              <a:cxn ang="0">
                <a:pos x="48" y="23"/>
              </a:cxn>
              <a:cxn ang="0">
                <a:pos x="6" y="16"/>
              </a:cxn>
              <a:cxn ang="0">
                <a:pos x="10" y="9"/>
              </a:cxn>
              <a:cxn ang="0">
                <a:pos x="21" y="7"/>
              </a:cxn>
              <a:cxn ang="0">
                <a:pos x="27" y="11"/>
              </a:cxn>
              <a:cxn ang="0">
                <a:pos x="29" y="18"/>
              </a:cxn>
              <a:cxn ang="0">
                <a:pos x="22" y="26"/>
              </a:cxn>
              <a:cxn ang="0">
                <a:pos x="13" y="26"/>
              </a:cxn>
              <a:cxn ang="0">
                <a:pos x="6" y="18"/>
              </a:cxn>
            </a:cxnLst>
            <a:rect l="0" t="0" r="r" b="b"/>
            <a:pathLst>
              <a:path w="53" h="109">
                <a:moveTo>
                  <a:pt x="52" y="99"/>
                </a:moveTo>
                <a:lnTo>
                  <a:pt x="52" y="92"/>
                </a:lnTo>
                <a:lnTo>
                  <a:pt x="1" y="92"/>
                </a:lnTo>
                <a:lnTo>
                  <a:pt x="1" y="98"/>
                </a:lnTo>
                <a:lnTo>
                  <a:pt x="7" y="109"/>
                </a:lnTo>
                <a:lnTo>
                  <a:pt x="13" y="107"/>
                </a:lnTo>
                <a:lnTo>
                  <a:pt x="7" y="99"/>
                </a:lnTo>
                <a:lnTo>
                  <a:pt x="7" y="99"/>
                </a:lnTo>
                <a:lnTo>
                  <a:pt x="52" y="99"/>
                </a:lnTo>
                <a:close/>
                <a:moveTo>
                  <a:pt x="53" y="70"/>
                </a:moveTo>
                <a:lnTo>
                  <a:pt x="53" y="70"/>
                </a:lnTo>
                <a:lnTo>
                  <a:pt x="53" y="64"/>
                </a:lnTo>
                <a:lnTo>
                  <a:pt x="53" y="64"/>
                </a:lnTo>
                <a:lnTo>
                  <a:pt x="50" y="56"/>
                </a:lnTo>
                <a:lnTo>
                  <a:pt x="46" y="49"/>
                </a:lnTo>
                <a:lnTo>
                  <a:pt x="46" y="49"/>
                </a:lnTo>
                <a:lnTo>
                  <a:pt x="42" y="46"/>
                </a:lnTo>
                <a:lnTo>
                  <a:pt x="36" y="43"/>
                </a:lnTo>
                <a:lnTo>
                  <a:pt x="29" y="40"/>
                </a:lnTo>
                <a:lnTo>
                  <a:pt x="22" y="40"/>
                </a:lnTo>
                <a:lnTo>
                  <a:pt x="22" y="40"/>
                </a:lnTo>
                <a:lnTo>
                  <a:pt x="13" y="42"/>
                </a:lnTo>
                <a:lnTo>
                  <a:pt x="6" y="44"/>
                </a:lnTo>
                <a:lnTo>
                  <a:pt x="1" y="50"/>
                </a:lnTo>
                <a:lnTo>
                  <a:pt x="0" y="57"/>
                </a:lnTo>
                <a:lnTo>
                  <a:pt x="0" y="57"/>
                </a:lnTo>
                <a:lnTo>
                  <a:pt x="1" y="64"/>
                </a:lnTo>
                <a:lnTo>
                  <a:pt x="6" y="70"/>
                </a:lnTo>
                <a:lnTo>
                  <a:pt x="11" y="72"/>
                </a:lnTo>
                <a:lnTo>
                  <a:pt x="18" y="74"/>
                </a:lnTo>
                <a:lnTo>
                  <a:pt x="18" y="74"/>
                </a:lnTo>
                <a:lnTo>
                  <a:pt x="25" y="74"/>
                </a:lnTo>
                <a:lnTo>
                  <a:pt x="29" y="70"/>
                </a:lnTo>
                <a:lnTo>
                  <a:pt x="32" y="65"/>
                </a:lnTo>
                <a:lnTo>
                  <a:pt x="34" y="60"/>
                </a:lnTo>
                <a:lnTo>
                  <a:pt x="34" y="60"/>
                </a:lnTo>
                <a:lnTo>
                  <a:pt x="32" y="53"/>
                </a:lnTo>
                <a:lnTo>
                  <a:pt x="28" y="47"/>
                </a:lnTo>
                <a:lnTo>
                  <a:pt x="28" y="47"/>
                </a:lnTo>
                <a:lnTo>
                  <a:pt x="28" y="47"/>
                </a:lnTo>
                <a:lnTo>
                  <a:pt x="36" y="49"/>
                </a:lnTo>
                <a:lnTo>
                  <a:pt x="42" y="54"/>
                </a:lnTo>
                <a:lnTo>
                  <a:pt x="42" y="54"/>
                </a:lnTo>
                <a:lnTo>
                  <a:pt x="45" y="58"/>
                </a:lnTo>
                <a:lnTo>
                  <a:pt x="48" y="64"/>
                </a:lnTo>
                <a:lnTo>
                  <a:pt x="48" y="64"/>
                </a:lnTo>
                <a:lnTo>
                  <a:pt x="48" y="70"/>
                </a:lnTo>
                <a:lnTo>
                  <a:pt x="53" y="70"/>
                </a:lnTo>
                <a:close/>
                <a:moveTo>
                  <a:pt x="6" y="57"/>
                </a:moveTo>
                <a:lnTo>
                  <a:pt x="6" y="57"/>
                </a:lnTo>
                <a:lnTo>
                  <a:pt x="7" y="53"/>
                </a:lnTo>
                <a:lnTo>
                  <a:pt x="10" y="50"/>
                </a:lnTo>
                <a:lnTo>
                  <a:pt x="15" y="47"/>
                </a:lnTo>
                <a:lnTo>
                  <a:pt x="21" y="47"/>
                </a:lnTo>
                <a:lnTo>
                  <a:pt x="21" y="47"/>
                </a:lnTo>
                <a:lnTo>
                  <a:pt x="24" y="47"/>
                </a:lnTo>
                <a:lnTo>
                  <a:pt x="24" y="47"/>
                </a:lnTo>
                <a:lnTo>
                  <a:pt x="27" y="51"/>
                </a:lnTo>
                <a:lnTo>
                  <a:pt x="28" y="54"/>
                </a:lnTo>
                <a:lnTo>
                  <a:pt x="29" y="57"/>
                </a:lnTo>
                <a:lnTo>
                  <a:pt x="29" y="57"/>
                </a:lnTo>
                <a:lnTo>
                  <a:pt x="28" y="61"/>
                </a:lnTo>
                <a:lnTo>
                  <a:pt x="25" y="64"/>
                </a:lnTo>
                <a:lnTo>
                  <a:pt x="22" y="67"/>
                </a:lnTo>
                <a:lnTo>
                  <a:pt x="18" y="67"/>
                </a:lnTo>
                <a:lnTo>
                  <a:pt x="18" y="67"/>
                </a:lnTo>
                <a:lnTo>
                  <a:pt x="13" y="67"/>
                </a:lnTo>
                <a:lnTo>
                  <a:pt x="8" y="64"/>
                </a:lnTo>
                <a:lnTo>
                  <a:pt x="7" y="61"/>
                </a:lnTo>
                <a:lnTo>
                  <a:pt x="6" y="57"/>
                </a:lnTo>
                <a:lnTo>
                  <a:pt x="6" y="57"/>
                </a:lnTo>
                <a:close/>
                <a:moveTo>
                  <a:pt x="53" y="29"/>
                </a:moveTo>
                <a:lnTo>
                  <a:pt x="53" y="29"/>
                </a:lnTo>
                <a:lnTo>
                  <a:pt x="53" y="23"/>
                </a:lnTo>
                <a:lnTo>
                  <a:pt x="53" y="23"/>
                </a:lnTo>
                <a:lnTo>
                  <a:pt x="50" y="15"/>
                </a:lnTo>
                <a:lnTo>
                  <a:pt x="46" y="8"/>
                </a:lnTo>
                <a:lnTo>
                  <a:pt x="46" y="8"/>
                </a:lnTo>
                <a:lnTo>
                  <a:pt x="42" y="5"/>
                </a:lnTo>
                <a:lnTo>
                  <a:pt x="36" y="2"/>
                </a:lnTo>
                <a:lnTo>
                  <a:pt x="29" y="1"/>
                </a:lnTo>
                <a:lnTo>
                  <a:pt x="22" y="0"/>
                </a:lnTo>
                <a:lnTo>
                  <a:pt x="22" y="0"/>
                </a:lnTo>
                <a:lnTo>
                  <a:pt x="13" y="1"/>
                </a:lnTo>
                <a:lnTo>
                  <a:pt x="6" y="4"/>
                </a:lnTo>
                <a:lnTo>
                  <a:pt x="1" y="9"/>
                </a:lnTo>
                <a:lnTo>
                  <a:pt x="0" y="16"/>
                </a:lnTo>
                <a:lnTo>
                  <a:pt x="0" y="16"/>
                </a:lnTo>
                <a:lnTo>
                  <a:pt x="1" y="23"/>
                </a:lnTo>
                <a:lnTo>
                  <a:pt x="6" y="29"/>
                </a:lnTo>
                <a:lnTo>
                  <a:pt x="11" y="33"/>
                </a:lnTo>
                <a:lnTo>
                  <a:pt x="18" y="35"/>
                </a:lnTo>
                <a:lnTo>
                  <a:pt x="18" y="35"/>
                </a:lnTo>
                <a:lnTo>
                  <a:pt x="25" y="33"/>
                </a:lnTo>
                <a:lnTo>
                  <a:pt x="29" y="30"/>
                </a:lnTo>
                <a:lnTo>
                  <a:pt x="32" y="25"/>
                </a:lnTo>
                <a:lnTo>
                  <a:pt x="34" y="19"/>
                </a:lnTo>
                <a:lnTo>
                  <a:pt x="34" y="19"/>
                </a:lnTo>
                <a:lnTo>
                  <a:pt x="32" y="12"/>
                </a:lnTo>
                <a:lnTo>
                  <a:pt x="28" y="7"/>
                </a:lnTo>
                <a:lnTo>
                  <a:pt x="28" y="7"/>
                </a:lnTo>
                <a:lnTo>
                  <a:pt x="28" y="7"/>
                </a:lnTo>
                <a:lnTo>
                  <a:pt x="36" y="9"/>
                </a:lnTo>
                <a:lnTo>
                  <a:pt x="42" y="14"/>
                </a:lnTo>
                <a:lnTo>
                  <a:pt x="42" y="14"/>
                </a:lnTo>
                <a:lnTo>
                  <a:pt x="45" y="18"/>
                </a:lnTo>
                <a:lnTo>
                  <a:pt x="48" y="23"/>
                </a:lnTo>
                <a:lnTo>
                  <a:pt x="48" y="23"/>
                </a:lnTo>
                <a:lnTo>
                  <a:pt x="48" y="29"/>
                </a:lnTo>
                <a:lnTo>
                  <a:pt x="53" y="29"/>
                </a:lnTo>
                <a:close/>
                <a:moveTo>
                  <a:pt x="6" y="16"/>
                </a:moveTo>
                <a:lnTo>
                  <a:pt x="6" y="16"/>
                </a:lnTo>
                <a:lnTo>
                  <a:pt x="7" y="12"/>
                </a:lnTo>
                <a:lnTo>
                  <a:pt x="10" y="9"/>
                </a:lnTo>
                <a:lnTo>
                  <a:pt x="15" y="7"/>
                </a:lnTo>
                <a:lnTo>
                  <a:pt x="21" y="7"/>
                </a:lnTo>
                <a:lnTo>
                  <a:pt x="21" y="7"/>
                </a:lnTo>
                <a:lnTo>
                  <a:pt x="24" y="7"/>
                </a:lnTo>
                <a:lnTo>
                  <a:pt x="24" y="7"/>
                </a:lnTo>
                <a:lnTo>
                  <a:pt x="27" y="11"/>
                </a:lnTo>
                <a:lnTo>
                  <a:pt x="28" y="14"/>
                </a:lnTo>
                <a:lnTo>
                  <a:pt x="29" y="18"/>
                </a:lnTo>
                <a:lnTo>
                  <a:pt x="29" y="18"/>
                </a:lnTo>
                <a:lnTo>
                  <a:pt x="28" y="22"/>
                </a:lnTo>
                <a:lnTo>
                  <a:pt x="25" y="25"/>
                </a:lnTo>
                <a:lnTo>
                  <a:pt x="22" y="26"/>
                </a:lnTo>
                <a:lnTo>
                  <a:pt x="18" y="28"/>
                </a:lnTo>
                <a:lnTo>
                  <a:pt x="18" y="28"/>
                </a:lnTo>
                <a:lnTo>
                  <a:pt x="13" y="26"/>
                </a:lnTo>
                <a:lnTo>
                  <a:pt x="8" y="25"/>
                </a:lnTo>
                <a:lnTo>
                  <a:pt x="7" y="21"/>
                </a:lnTo>
                <a:lnTo>
                  <a:pt x="6" y="18"/>
                </a:lnTo>
                <a:lnTo>
                  <a:pt x="6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4834" name="Rectangle 50"/>
          <p:cNvSpPr>
            <a:spLocks noChangeArrowheads="1"/>
          </p:cNvSpPr>
          <p:nvPr/>
        </p:nvSpPr>
        <p:spPr bwMode="auto">
          <a:xfrm>
            <a:off x="6249988" y="5033963"/>
            <a:ext cx="311150" cy="520700"/>
          </a:xfrm>
          <a:prstGeom prst="rect">
            <a:avLst/>
          </a:prstGeom>
          <a:solidFill>
            <a:srgbClr val="B3B3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4835" name="Rectangle 51"/>
          <p:cNvSpPr>
            <a:spLocks noChangeArrowheads="1"/>
          </p:cNvSpPr>
          <p:nvPr/>
        </p:nvSpPr>
        <p:spPr bwMode="auto">
          <a:xfrm>
            <a:off x="6343650" y="5613400"/>
            <a:ext cx="1095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 b="1" i="0">
                <a:solidFill>
                  <a:srgbClr val="000000"/>
                </a:solidFill>
                <a:latin typeface="Myriad Roman" charset="0"/>
              </a:rPr>
              <a:t>U</a:t>
            </a:r>
            <a:endParaRPr lang="en-GB" sz="2800" b="1" i="0"/>
          </a:p>
        </p:txBody>
      </p:sp>
      <p:sp>
        <p:nvSpPr>
          <p:cNvPr id="374836" name="Freeform 52"/>
          <p:cNvSpPr>
            <a:spLocks noEditPoints="1"/>
          </p:cNvSpPr>
          <p:nvPr/>
        </p:nvSpPr>
        <p:spPr bwMode="auto">
          <a:xfrm>
            <a:off x="6362700" y="4748213"/>
            <a:ext cx="87313" cy="192087"/>
          </a:xfrm>
          <a:custGeom>
            <a:avLst/>
            <a:gdLst/>
            <a:ahLst/>
            <a:cxnLst>
              <a:cxn ang="0">
                <a:pos x="50" y="111"/>
              </a:cxn>
              <a:cxn ang="0">
                <a:pos x="50" y="94"/>
              </a:cxn>
              <a:cxn ang="0">
                <a:pos x="36" y="84"/>
              </a:cxn>
              <a:cxn ang="0">
                <a:pos x="28" y="87"/>
              </a:cxn>
              <a:cxn ang="0">
                <a:pos x="24" y="95"/>
              </a:cxn>
              <a:cxn ang="0">
                <a:pos x="18" y="88"/>
              </a:cxn>
              <a:cxn ang="0">
                <a:pos x="11" y="86"/>
              </a:cxn>
              <a:cxn ang="0">
                <a:pos x="0" y="94"/>
              </a:cxn>
              <a:cxn ang="0">
                <a:pos x="0" y="108"/>
              </a:cxn>
              <a:cxn ang="0">
                <a:pos x="8" y="112"/>
              </a:cxn>
              <a:cxn ang="0">
                <a:pos x="4" y="101"/>
              </a:cxn>
              <a:cxn ang="0">
                <a:pos x="10" y="93"/>
              </a:cxn>
              <a:cxn ang="0">
                <a:pos x="17" y="94"/>
              </a:cxn>
              <a:cxn ang="0">
                <a:pos x="21" y="104"/>
              </a:cxn>
              <a:cxn ang="0">
                <a:pos x="27" y="104"/>
              </a:cxn>
              <a:cxn ang="0">
                <a:pos x="29" y="95"/>
              </a:cxn>
              <a:cxn ang="0">
                <a:pos x="36" y="91"/>
              </a:cxn>
              <a:cxn ang="0">
                <a:pos x="46" y="97"/>
              </a:cxn>
              <a:cxn ang="0">
                <a:pos x="45" y="109"/>
              </a:cxn>
              <a:cxn ang="0">
                <a:pos x="52" y="59"/>
              </a:cxn>
              <a:cxn ang="0">
                <a:pos x="50" y="52"/>
              </a:cxn>
              <a:cxn ang="0">
                <a:pos x="36" y="42"/>
              </a:cxn>
              <a:cxn ang="0">
                <a:pos x="14" y="42"/>
              </a:cxn>
              <a:cxn ang="0">
                <a:pos x="1" y="51"/>
              </a:cxn>
              <a:cxn ang="0">
                <a:pos x="0" y="58"/>
              </a:cxn>
              <a:cxn ang="0">
                <a:pos x="3" y="69"/>
              </a:cxn>
              <a:cxn ang="0">
                <a:pos x="25" y="76"/>
              </a:cxn>
              <a:cxn ang="0">
                <a:pos x="45" y="72"/>
              </a:cxn>
              <a:cxn ang="0">
                <a:pos x="52" y="63"/>
              </a:cxn>
              <a:cxn ang="0">
                <a:pos x="46" y="59"/>
              </a:cxn>
              <a:cxn ang="0">
                <a:pos x="41" y="66"/>
              </a:cxn>
              <a:cxn ang="0">
                <a:pos x="25" y="69"/>
              </a:cxn>
              <a:cxn ang="0">
                <a:pos x="6" y="63"/>
              </a:cxn>
              <a:cxn ang="0">
                <a:pos x="6" y="53"/>
              </a:cxn>
              <a:cxn ang="0">
                <a:pos x="25" y="48"/>
              </a:cxn>
              <a:cxn ang="0">
                <a:pos x="41" y="51"/>
              </a:cxn>
              <a:cxn ang="0">
                <a:pos x="46" y="59"/>
              </a:cxn>
              <a:cxn ang="0">
                <a:pos x="0" y="11"/>
              </a:cxn>
              <a:cxn ang="0">
                <a:pos x="7" y="27"/>
              </a:cxn>
              <a:cxn ang="0">
                <a:pos x="17" y="34"/>
              </a:cxn>
              <a:cxn ang="0">
                <a:pos x="31" y="35"/>
              </a:cxn>
              <a:cxn ang="0">
                <a:pos x="50" y="25"/>
              </a:cxn>
              <a:cxn ang="0">
                <a:pos x="50" y="11"/>
              </a:cxn>
              <a:cxn ang="0">
                <a:pos x="34" y="0"/>
              </a:cxn>
              <a:cxn ang="0">
                <a:pos x="22" y="6"/>
              </a:cxn>
              <a:cxn ang="0">
                <a:pos x="18" y="16"/>
              </a:cxn>
              <a:cxn ang="0">
                <a:pos x="24" y="28"/>
              </a:cxn>
              <a:cxn ang="0">
                <a:pos x="17" y="27"/>
              </a:cxn>
              <a:cxn ang="0">
                <a:pos x="6" y="11"/>
              </a:cxn>
              <a:cxn ang="0">
                <a:pos x="0" y="6"/>
              </a:cxn>
              <a:cxn ang="0">
                <a:pos x="46" y="23"/>
              </a:cxn>
              <a:cxn ang="0">
                <a:pos x="32" y="30"/>
              </a:cxn>
              <a:cxn ang="0">
                <a:pos x="29" y="28"/>
              </a:cxn>
              <a:cxn ang="0">
                <a:pos x="24" y="21"/>
              </a:cxn>
              <a:cxn ang="0">
                <a:pos x="24" y="14"/>
              </a:cxn>
              <a:cxn ang="0">
                <a:pos x="35" y="7"/>
              </a:cxn>
              <a:cxn ang="0">
                <a:pos x="43" y="10"/>
              </a:cxn>
              <a:cxn ang="0">
                <a:pos x="46" y="18"/>
              </a:cxn>
            </a:cxnLst>
            <a:rect l="0" t="0" r="r" b="b"/>
            <a:pathLst>
              <a:path w="52" h="115">
                <a:moveTo>
                  <a:pt x="49" y="115"/>
                </a:moveTo>
                <a:lnTo>
                  <a:pt x="49" y="115"/>
                </a:lnTo>
                <a:lnTo>
                  <a:pt x="50" y="111"/>
                </a:lnTo>
                <a:lnTo>
                  <a:pt x="52" y="102"/>
                </a:lnTo>
                <a:lnTo>
                  <a:pt x="52" y="102"/>
                </a:lnTo>
                <a:lnTo>
                  <a:pt x="50" y="94"/>
                </a:lnTo>
                <a:lnTo>
                  <a:pt x="48" y="88"/>
                </a:lnTo>
                <a:lnTo>
                  <a:pt x="42" y="86"/>
                </a:lnTo>
                <a:lnTo>
                  <a:pt x="36" y="84"/>
                </a:lnTo>
                <a:lnTo>
                  <a:pt x="36" y="84"/>
                </a:lnTo>
                <a:lnTo>
                  <a:pt x="32" y="84"/>
                </a:lnTo>
                <a:lnTo>
                  <a:pt x="28" y="87"/>
                </a:lnTo>
                <a:lnTo>
                  <a:pt x="25" y="91"/>
                </a:lnTo>
                <a:lnTo>
                  <a:pt x="24" y="95"/>
                </a:lnTo>
                <a:lnTo>
                  <a:pt x="24" y="95"/>
                </a:lnTo>
                <a:lnTo>
                  <a:pt x="24" y="95"/>
                </a:lnTo>
                <a:lnTo>
                  <a:pt x="21" y="91"/>
                </a:lnTo>
                <a:lnTo>
                  <a:pt x="18" y="88"/>
                </a:lnTo>
                <a:lnTo>
                  <a:pt x="15" y="87"/>
                </a:lnTo>
                <a:lnTo>
                  <a:pt x="11" y="86"/>
                </a:lnTo>
                <a:lnTo>
                  <a:pt x="11" y="86"/>
                </a:lnTo>
                <a:lnTo>
                  <a:pt x="7" y="87"/>
                </a:lnTo>
                <a:lnTo>
                  <a:pt x="3" y="90"/>
                </a:lnTo>
                <a:lnTo>
                  <a:pt x="0" y="94"/>
                </a:lnTo>
                <a:lnTo>
                  <a:pt x="0" y="101"/>
                </a:lnTo>
                <a:lnTo>
                  <a:pt x="0" y="101"/>
                </a:lnTo>
                <a:lnTo>
                  <a:pt x="0" y="108"/>
                </a:lnTo>
                <a:lnTo>
                  <a:pt x="3" y="114"/>
                </a:lnTo>
                <a:lnTo>
                  <a:pt x="8" y="112"/>
                </a:lnTo>
                <a:lnTo>
                  <a:pt x="8" y="112"/>
                </a:lnTo>
                <a:lnTo>
                  <a:pt x="6" y="108"/>
                </a:lnTo>
                <a:lnTo>
                  <a:pt x="4" y="101"/>
                </a:lnTo>
                <a:lnTo>
                  <a:pt x="4" y="101"/>
                </a:lnTo>
                <a:lnTo>
                  <a:pt x="6" y="98"/>
                </a:lnTo>
                <a:lnTo>
                  <a:pt x="7" y="95"/>
                </a:lnTo>
                <a:lnTo>
                  <a:pt x="10" y="93"/>
                </a:lnTo>
                <a:lnTo>
                  <a:pt x="13" y="93"/>
                </a:lnTo>
                <a:lnTo>
                  <a:pt x="13" y="93"/>
                </a:lnTo>
                <a:lnTo>
                  <a:pt x="17" y="94"/>
                </a:lnTo>
                <a:lnTo>
                  <a:pt x="20" y="97"/>
                </a:lnTo>
                <a:lnTo>
                  <a:pt x="21" y="100"/>
                </a:lnTo>
                <a:lnTo>
                  <a:pt x="21" y="104"/>
                </a:lnTo>
                <a:lnTo>
                  <a:pt x="21" y="108"/>
                </a:lnTo>
                <a:lnTo>
                  <a:pt x="27" y="108"/>
                </a:lnTo>
                <a:lnTo>
                  <a:pt x="27" y="104"/>
                </a:lnTo>
                <a:lnTo>
                  <a:pt x="27" y="104"/>
                </a:lnTo>
                <a:lnTo>
                  <a:pt x="27" y="100"/>
                </a:lnTo>
                <a:lnTo>
                  <a:pt x="29" y="95"/>
                </a:lnTo>
                <a:lnTo>
                  <a:pt x="32" y="93"/>
                </a:lnTo>
                <a:lnTo>
                  <a:pt x="36" y="91"/>
                </a:lnTo>
                <a:lnTo>
                  <a:pt x="36" y="91"/>
                </a:lnTo>
                <a:lnTo>
                  <a:pt x="41" y="91"/>
                </a:lnTo>
                <a:lnTo>
                  <a:pt x="43" y="94"/>
                </a:lnTo>
                <a:lnTo>
                  <a:pt x="46" y="97"/>
                </a:lnTo>
                <a:lnTo>
                  <a:pt x="46" y="102"/>
                </a:lnTo>
                <a:lnTo>
                  <a:pt x="46" y="102"/>
                </a:lnTo>
                <a:lnTo>
                  <a:pt x="45" y="109"/>
                </a:lnTo>
                <a:lnTo>
                  <a:pt x="43" y="114"/>
                </a:lnTo>
                <a:lnTo>
                  <a:pt x="49" y="115"/>
                </a:lnTo>
                <a:close/>
                <a:moveTo>
                  <a:pt x="52" y="59"/>
                </a:moveTo>
                <a:lnTo>
                  <a:pt x="52" y="59"/>
                </a:lnTo>
                <a:lnTo>
                  <a:pt x="52" y="55"/>
                </a:lnTo>
                <a:lnTo>
                  <a:pt x="50" y="52"/>
                </a:lnTo>
                <a:lnTo>
                  <a:pt x="48" y="48"/>
                </a:lnTo>
                <a:lnTo>
                  <a:pt x="45" y="46"/>
                </a:lnTo>
                <a:lnTo>
                  <a:pt x="36" y="42"/>
                </a:lnTo>
                <a:lnTo>
                  <a:pt x="25" y="41"/>
                </a:lnTo>
                <a:lnTo>
                  <a:pt x="25" y="41"/>
                </a:lnTo>
                <a:lnTo>
                  <a:pt x="14" y="42"/>
                </a:lnTo>
                <a:lnTo>
                  <a:pt x="6" y="45"/>
                </a:lnTo>
                <a:lnTo>
                  <a:pt x="3" y="48"/>
                </a:lnTo>
                <a:lnTo>
                  <a:pt x="1" y="51"/>
                </a:lnTo>
                <a:lnTo>
                  <a:pt x="0" y="55"/>
                </a:lnTo>
                <a:lnTo>
                  <a:pt x="0" y="58"/>
                </a:lnTo>
                <a:lnTo>
                  <a:pt x="0" y="58"/>
                </a:lnTo>
                <a:lnTo>
                  <a:pt x="0" y="62"/>
                </a:lnTo>
                <a:lnTo>
                  <a:pt x="1" y="65"/>
                </a:lnTo>
                <a:lnTo>
                  <a:pt x="3" y="69"/>
                </a:lnTo>
                <a:lnTo>
                  <a:pt x="6" y="70"/>
                </a:lnTo>
                <a:lnTo>
                  <a:pt x="14" y="74"/>
                </a:lnTo>
                <a:lnTo>
                  <a:pt x="25" y="76"/>
                </a:lnTo>
                <a:lnTo>
                  <a:pt x="25" y="76"/>
                </a:lnTo>
                <a:lnTo>
                  <a:pt x="36" y="74"/>
                </a:lnTo>
                <a:lnTo>
                  <a:pt x="45" y="72"/>
                </a:lnTo>
                <a:lnTo>
                  <a:pt x="48" y="69"/>
                </a:lnTo>
                <a:lnTo>
                  <a:pt x="50" y="66"/>
                </a:lnTo>
                <a:lnTo>
                  <a:pt x="52" y="63"/>
                </a:lnTo>
                <a:lnTo>
                  <a:pt x="52" y="59"/>
                </a:lnTo>
                <a:lnTo>
                  <a:pt x="52" y="59"/>
                </a:lnTo>
                <a:close/>
                <a:moveTo>
                  <a:pt x="46" y="59"/>
                </a:moveTo>
                <a:lnTo>
                  <a:pt x="46" y="59"/>
                </a:lnTo>
                <a:lnTo>
                  <a:pt x="45" y="63"/>
                </a:lnTo>
                <a:lnTo>
                  <a:pt x="41" y="66"/>
                </a:lnTo>
                <a:lnTo>
                  <a:pt x="35" y="69"/>
                </a:lnTo>
                <a:lnTo>
                  <a:pt x="25" y="69"/>
                </a:lnTo>
                <a:lnTo>
                  <a:pt x="25" y="69"/>
                </a:lnTo>
                <a:lnTo>
                  <a:pt x="17" y="69"/>
                </a:lnTo>
                <a:lnTo>
                  <a:pt x="10" y="66"/>
                </a:lnTo>
                <a:lnTo>
                  <a:pt x="6" y="63"/>
                </a:lnTo>
                <a:lnTo>
                  <a:pt x="4" y="59"/>
                </a:lnTo>
                <a:lnTo>
                  <a:pt x="4" y="59"/>
                </a:lnTo>
                <a:lnTo>
                  <a:pt x="6" y="53"/>
                </a:lnTo>
                <a:lnTo>
                  <a:pt x="10" y="51"/>
                </a:lnTo>
                <a:lnTo>
                  <a:pt x="17" y="49"/>
                </a:lnTo>
                <a:lnTo>
                  <a:pt x="25" y="48"/>
                </a:lnTo>
                <a:lnTo>
                  <a:pt x="25" y="48"/>
                </a:lnTo>
                <a:lnTo>
                  <a:pt x="34" y="49"/>
                </a:lnTo>
                <a:lnTo>
                  <a:pt x="41" y="51"/>
                </a:lnTo>
                <a:lnTo>
                  <a:pt x="45" y="53"/>
                </a:lnTo>
                <a:lnTo>
                  <a:pt x="46" y="59"/>
                </a:lnTo>
                <a:lnTo>
                  <a:pt x="46" y="59"/>
                </a:lnTo>
                <a:close/>
                <a:moveTo>
                  <a:pt x="0" y="6"/>
                </a:moveTo>
                <a:lnTo>
                  <a:pt x="0" y="6"/>
                </a:lnTo>
                <a:lnTo>
                  <a:pt x="0" y="11"/>
                </a:lnTo>
                <a:lnTo>
                  <a:pt x="0" y="11"/>
                </a:lnTo>
                <a:lnTo>
                  <a:pt x="3" y="20"/>
                </a:lnTo>
                <a:lnTo>
                  <a:pt x="7" y="27"/>
                </a:lnTo>
                <a:lnTo>
                  <a:pt x="7" y="27"/>
                </a:lnTo>
                <a:lnTo>
                  <a:pt x="11" y="31"/>
                </a:lnTo>
                <a:lnTo>
                  <a:pt x="17" y="34"/>
                </a:lnTo>
                <a:lnTo>
                  <a:pt x="24" y="35"/>
                </a:lnTo>
                <a:lnTo>
                  <a:pt x="31" y="35"/>
                </a:lnTo>
                <a:lnTo>
                  <a:pt x="31" y="35"/>
                </a:lnTo>
                <a:lnTo>
                  <a:pt x="39" y="35"/>
                </a:lnTo>
                <a:lnTo>
                  <a:pt x="46" y="31"/>
                </a:lnTo>
                <a:lnTo>
                  <a:pt x="50" y="25"/>
                </a:lnTo>
                <a:lnTo>
                  <a:pt x="52" y="18"/>
                </a:lnTo>
                <a:lnTo>
                  <a:pt x="52" y="18"/>
                </a:lnTo>
                <a:lnTo>
                  <a:pt x="50" y="11"/>
                </a:lnTo>
                <a:lnTo>
                  <a:pt x="46" y="6"/>
                </a:lnTo>
                <a:lnTo>
                  <a:pt x="41" y="2"/>
                </a:lnTo>
                <a:lnTo>
                  <a:pt x="34" y="0"/>
                </a:lnTo>
                <a:lnTo>
                  <a:pt x="34" y="0"/>
                </a:lnTo>
                <a:lnTo>
                  <a:pt x="27" y="2"/>
                </a:lnTo>
                <a:lnTo>
                  <a:pt x="22" y="6"/>
                </a:lnTo>
                <a:lnTo>
                  <a:pt x="18" y="10"/>
                </a:lnTo>
                <a:lnTo>
                  <a:pt x="18" y="16"/>
                </a:lnTo>
                <a:lnTo>
                  <a:pt x="18" y="16"/>
                </a:lnTo>
                <a:lnTo>
                  <a:pt x="18" y="20"/>
                </a:lnTo>
                <a:lnTo>
                  <a:pt x="20" y="24"/>
                </a:lnTo>
                <a:lnTo>
                  <a:pt x="24" y="28"/>
                </a:lnTo>
                <a:lnTo>
                  <a:pt x="24" y="28"/>
                </a:lnTo>
                <a:lnTo>
                  <a:pt x="24" y="28"/>
                </a:lnTo>
                <a:lnTo>
                  <a:pt x="17" y="27"/>
                </a:lnTo>
                <a:lnTo>
                  <a:pt x="11" y="24"/>
                </a:lnTo>
                <a:lnTo>
                  <a:pt x="8" y="18"/>
                </a:lnTo>
                <a:lnTo>
                  <a:pt x="6" y="11"/>
                </a:lnTo>
                <a:lnTo>
                  <a:pt x="6" y="11"/>
                </a:lnTo>
                <a:lnTo>
                  <a:pt x="6" y="6"/>
                </a:lnTo>
                <a:lnTo>
                  <a:pt x="0" y="6"/>
                </a:lnTo>
                <a:close/>
                <a:moveTo>
                  <a:pt x="46" y="18"/>
                </a:moveTo>
                <a:lnTo>
                  <a:pt x="46" y="18"/>
                </a:lnTo>
                <a:lnTo>
                  <a:pt x="46" y="23"/>
                </a:lnTo>
                <a:lnTo>
                  <a:pt x="42" y="25"/>
                </a:lnTo>
                <a:lnTo>
                  <a:pt x="38" y="28"/>
                </a:lnTo>
                <a:lnTo>
                  <a:pt x="32" y="30"/>
                </a:lnTo>
                <a:lnTo>
                  <a:pt x="32" y="30"/>
                </a:lnTo>
                <a:lnTo>
                  <a:pt x="29" y="28"/>
                </a:lnTo>
                <a:lnTo>
                  <a:pt x="29" y="28"/>
                </a:lnTo>
                <a:lnTo>
                  <a:pt x="27" y="27"/>
                </a:lnTo>
                <a:lnTo>
                  <a:pt x="24" y="24"/>
                </a:lnTo>
                <a:lnTo>
                  <a:pt x="24" y="21"/>
                </a:lnTo>
                <a:lnTo>
                  <a:pt x="22" y="18"/>
                </a:lnTo>
                <a:lnTo>
                  <a:pt x="22" y="18"/>
                </a:lnTo>
                <a:lnTo>
                  <a:pt x="24" y="14"/>
                </a:lnTo>
                <a:lnTo>
                  <a:pt x="25" y="11"/>
                </a:lnTo>
                <a:lnTo>
                  <a:pt x="29" y="9"/>
                </a:lnTo>
                <a:lnTo>
                  <a:pt x="35" y="7"/>
                </a:lnTo>
                <a:lnTo>
                  <a:pt x="35" y="7"/>
                </a:lnTo>
                <a:lnTo>
                  <a:pt x="39" y="9"/>
                </a:lnTo>
                <a:lnTo>
                  <a:pt x="43" y="10"/>
                </a:lnTo>
                <a:lnTo>
                  <a:pt x="46" y="14"/>
                </a:lnTo>
                <a:lnTo>
                  <a:pt x="46" y="18"/>
                </a:lnTo>
                <a:lnTo>
                  <a:pt x="46" y="1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4837" name="Rectangle 53"/>
          <p:cNvSpPr>
            <a:spLocks noChangeArrowheads="1"/>
          </p:cNvSpPr>
          <p:nvPr/>
        </p:nvSpPr>
        <p:spPr bwMode="auto">
          <a:xfrm>
            <a:off x="5073650" y="5894388"/>
            <a:ext cx="15271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300" b="1" i="0">
                <a:solidFill>
                  <a:srgbClr val="000000"/>
                </a:solidFill>
                <a:latin typeface="Myriad Roman" charset="0"/>
              </a:rPr>
              <a:t>OSDB-OLTP (tup/s)</a:t>
            </a:r>
            <a:endParaRPr lang="en-GB" sz="2800" b="1" i="0"/>
          </a:p>
        </p:txBody>
      </p:sp>
      <p:sp>
        <p:nvSpPr>
          <p:cNvPr id="374838" name="Rectangle 54"/>
          <p:cNvSpPr>
            <a:spLocks noChangeArrowheads="1"/>
          </p:cNvSpPr>
          <p:nvPr/>
        </p:nvSpPr>
        <p:spPr bwMode="auto">
          <a:xfrm>
            <a:off x="7024688" y="2473325"/>
            <a:ext cx="309562" cy="3081338"/>
          </a:xfrm>
          <a:prstGeom prst="rect">
            <a:avLst/>
          </a:prstGeom>
          <a:solidFill>
            <a:srgbClr val="0000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4839" name="Rectangle 55"/>
          <p:cNvSpPr>
            <a:spLocks noChangeArrowheads="1"/>
          </p:cNvSpPr>
          <p:nvPr/>
        </p:nvSpPr>
        <p:spPr bwMode="auto">
          <a:xfrm>
            <a:off x="7124700" y="5613400"/>
            <a:ext cx="936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 b="1" i="0">
                <a:solidFill>
                  <a:srgbClr val="000000"/>
                </a:solidFill>
                <a:latin typeface="Myriad Roman" charset="0"/>
              </a:rPr>
              <a:t>L</a:t>
            </a:r>
            <a:endParaRPr lang="en-GB" sz="2800" b="1" i="0"/>
          </a:p>
        </p:txBody>
      </p:sp>
      <p:sp>
        <p:nvSpPr>
          <p:cNvPr id="374840" name="Freeform 56"/>
          <p:cNvSpPr>
            <a:spLocks noEditPoints="1"/>
          </p:cNvSpPr>
          <p:nvPr/>
        </p:nvSpPr>
        <p:spPr bwMode="auto">
          <a:xfrm>
            <a:off x="7137400" y="2190750"/>
            <a:ext cx="87313" cy="193675"/>
          </a:xfrm>
          <a:custGeom>
            <a:avLst/>
            <a:gdLst/>
            <a:ahLst/>
            <a:cxnLst>
              <a:cxn ang="0">
                <a:pos x="25" y="112"/>
              </a:cxn>
              <a:cxn ang="0">
                <a:pos x="24" y="105"/>
              </a:cxn>
              <a:cxn ang="0">
                <a:pos x="31" y="91"/>
              </a:cxn>
              <a:cxn ang="0">
                <a:pos x="40" y="91"/>
              </a:cxn>
              <a:cxn ang="0">
                <a:pos x="46" y="103"/>
              </a:cxn>
              <a:cxn ang="0">
                <a:pos x="43" y="114"/>
              </a:cxn>
              <a:cxn ang="0">
                <a:pos x="52" y="110"/>
              </a:cxn>
              <a:cxn ang="0">
                <a:pos x="50" y="94"/>
              </a:cxn>
              <a:cxn ang="0">
                <a:pos x="35" y="83"/>
              </a:cxn>
              <a:cxn ang="0">
                <a:pos x="26" y="86"/>
              </a:cxn>
              <a:cxn ang="0">
                <a:pos x="21" y="90"/>
              </a:cxn>
              <a:cxn ang="0">
                <a:pos x="18" y="101"/>
              </a:cxn>
              <a:cxn ang="0">
                <a:pos x="5" y="84"/>
              </a:cxn>
              <a:cxn ang="0">
                <a:pos x="52" y="54"/>
              </a:cxn>
              <a:cxn ang="0">
                <a:pos x="5" y="70"/>
              </a:cxn>
              <a:cxn ang="0">
                <a:pos x="7" y="59"/>
              </a:cxn>
              <a:cxn ang="0">
                <a:pos x="0" y="17"/>
              </a:cxn>
              <a:cxn ang="0">
                <a:pos x="7" y="33"/>
              </a:cxn>
              <a:cxn ang="0">
                <a:pos x="17" y="33"/>
              </a:cxn>
              <a:cxn ang="0">
                <a:pos x="24" y="26"/>
              </a:cxn>
              <a:cxn ang="0">
                <a:pos x="26" y="30"/>
              </a:cxn>
              <a:cxn ang="0">
                <a:pos x="38" y="35"/>
              </a:cxn>
              <a:cxn ang="0">
                <a:pos x="47" y="30"/>
              </a:cxn>
              <a:cxn ang="0">
                <a:pos x="52" y="19"/>
              </a:cxn>
              <a:cxn ang="0">
                <a:pos x="43" y="2"/>
              </a:cxn>
              <a:cxn ang="0">
                <a:pos x="33" y="2"/>
              </a:cxn>
              <a:cxn ang="0">
                <a:pos x="24" y="10"/>
              </a:cxn>
              <a:cxn ang="0">
                <a:pos x="21" y="7"/>
              </a:cxn>
              <a:cxn ang="0">
                <a:pos x="12" y="2"/>
              </a:cxn>
              <a:cxn ang="0">
                <a:pos x="3" y="6"/>
              </a:cxn>
              <a:cxn ang="0">
                <a:pos x="0" y="17"/>
              </a:cxn>
              <a:cxn ang="0">
                <a:pos x="46" y="21"/>
              </a:cxn>
              <a:cxn ang="0">
                <a:pos x="38" y="28"/>
              </a:cxn>
              <a:cxn ang="0">
                <a:pos x="31" y="26"/>
              </a:cxn>
              <a:cxn ang="0">
                <a:pos x="26" y="19"/>
              </a:cxn>
              <a:cxn ang="0">
                <a:pos x="33" y="9"/>
              </a:cxn>
              <a:cxn ang="0">
                <a:pos x="42" y="9"/>
              </a:cxn>
              <a:cxn ang="0">
                <a:pos x="47" y="17"/>
              </a:cxn>
              <a:cxn ang="0">
                <a:pos x="4" y="17"/>
              </a:cxn>
              <a:cxn ang="0">
                <a:pos x="10" y="9"/>
              </a:cxn>
              <a:cxn ang="0">
                <a:pos x="15" y="10"/>
              </a:cxn>
              <a:cxn ang="0">
                <a:pos x="22" y="17"/>
              </a:cxn>
              <a:cxn ang="0">
                <a:pos x="18" y="24"/>
              </a:cxn>
              <a:cxn ang="0">
                <a:pos x="12" y="27"/>
              </a:cxn>
              <a:cxn ang="0">
                <a:pos x="5" y="21"/>
              </a:cxn>
            </a:cxnLst>
            <a:rect l="0" t="0" r="r" b="b"/>
            <a:pathLst>
              <a:path w="52" h="115">
                <a:moveTo>
                  <a:pt x="0" y="84"/>
                </a:moveTo>
                <a:lnTo>
                  <a:pt x="0" y="108"/>
                </a:lnTo>
                <a:lnTo>
                  <a:pt x="25" y="112"/>
                </a:lnTo>
                <a:lnTo>
                  <a:pt x="25" y="112"/>
                </a:lnTo>
                <a:lnTo>
                  <a:pt x="24" y="105"/>
                </a:lnTo>
                <a:lnTo>
                  <a:pt x="24" y="105"/>
                </a:lnTo>
                <a:lnTo>
                  <a:pt x="25" y="98"/>
                </a:lnTo>
                <a:lnTo>
                  <a:pt x="26" y="94"/>
                </a:lnTo>
                <a:lnTo>
                  <a:pt x="31" y="91"/>
                </a:lnTo>
                <a:lnTo>
                  <a:pt x="35" y="90"/>
                </a:lnTo>
                <a:lnTo>
                  <a:pt x="35" y="90"/>
                </a:lnTo>
                <a:lnTo>
                  <a:pt x="40" y="91"/>
                </a:lnTo>
                <a:lnTo>
                  <a:pt x="43" y="94"/>
                </a:lnTo>
                <a:lnTo>
                  <a:pt x="46" y="98"/>
                </a:lnTo>
                <a:lnTo>
                  <a:pt x="46" y="103"/>
                </a:lnTo>
                <a:lnTo>
                  <a:pt x="46" y="103"/>
                </a:lnTo>
                <a:lnTo>
                  <a:pt x="46" y="108"/>
                </a:lnTo>
                <a:lnTo>
                  <a:pt x="43" y="114"/>
                </a:lnTo>
                <a:lnTo>
                  <a:pt x="49" y="115"/>
                </a:lnTo>
                <a:lnTo>
                  <a:pt x="49" y="115"/>
                </a:lnTo>
                <a:lnTo>
                  <a:pt x="52" y="110"/>
                </a:lnTo>
                <a:lnTo>
                  <a:pt x="52" y="103"/>
                </a:lnTo>
                <a:lnTo>
                  <a:pt x="52" y="103"/>
                </a:lnTo>
                <a:lnTo>
                  <a:pt x="50" y="94"/>
                </a:lnTo>
                <a:lnTo>
                  <a:pt x="47" y="89"/>
                </a:lnTo>
                <a:lnTo>
                  <a:pt x="42" y="84"/>
                </a:lnTo>
                <a:lnTo>
                  <a:pt x="35" y="83"/>
                </a:lnTo>
                <a:lnTo>
                  <a:pt x="35" y="83"/>
                </a:lnTo>
                <a:lnTo>
                  <a:pt x="31" y="84"/>
                </a:lnTo>
                <a:lnTo>
                  <a:pt x="26" y="86"/>
                </a:lnTo>
                <a:lnTo>
                  <a:pt x="24" y="87"/>
                </a:lnTo>
                <a:lnTo>
                  <a:pt x="21" y="90"/>
                </a:lnTo>
                <a:lnTo>
                  <a:pt x="21" y="90"/>
                </a:lnTo>
                <a:lnTo>
                  <a:pt x="19" y="96"/>
                </a:lnTo>
                <a:lnTo>
                  <a:pt x="18" y="101"/>
                </a:lnTo>
                <a:lnTo>
                  <a:pt x="18" y="101"/>
                </a:lnTo>
                <a:lnTo>
                  <a:pt x="19" y="105"/>
                </a:lnTo>
                <a:lnTo>
                  <a:pt x="5" y="104"/>
                </a:lnTo>
                <a:lnTo>
                  <a:pt x="5" y="84"/>
                </a:lnTo>
                <a:lnTo>
                  <a:pt x="0" y="84"/>
                </a:lnTo>
                <a:close/>
                <a:moveTo>
                  <a:pt x="52" y="59"/>
                </a:moveTo>
                <a:lnTo>
                  <a:pt x="52" y="54"/>
                </a:lnTo>
                <a:lnTo>
                  <a:pt x="0" y="54"/>
                </a:lnTo>
                <a:lnTo>
                  <a:pt x="0" y="59"/>
                </a:lnTo>
                <a:lnTo>
                  <a:pt x="5" y="70"/>
                </a:lnTo>
                <a:lnTo>
                  <a:pt x="11" y="69"/>
                </a:lnTo>
                <a:lnTo>
                  <a:pt x="7" y="59"/>
                </a:lnTo>
                <a:lnTo>
                  <a:pt x="7" y="59"/>
                </a:lnTo>
                <a:lnTo>
                  <a:pt x="52" y="59"/>
                </a:lnTo>
                <a:close/>
                <a:moveTo>
                  <a:pt x="0" y="17"/>
                </a:moveTo>
                <a:lnTo>
                  <a:pt x="0" y="17"/>
                </a:lnTo>
                <a:lnTo>
                  <a:pt x="0" y="24"/>
                </a:lnTo>
                <a:lnTo>
                  <a:pt x="3" y="28"/>
                </a:lnTo>
                <a:lnTo>
                  <a:pt x="7" y="33"/>
                </a:lnTo>
                <a:lnTo>
                  <a:pt x="12" y="33"/>
                </a:lnTo>
                <a:lnTo>
                  <a:pt x="12" y="33"/>
                </a:lnTo>
                <a:lnTo>
                  <a:pt x="17" y="33"/>
                </a:lnTo>
                <a:lnTo>
                  <a:pt x="19" y="31"/>
                </a:lnTo>
                <a:lnTo>
                  <a:pt x="22" y="28"/>
                </a:lnTo>
                <a:lnTo>
                  <a:pt x="24" y="26"/>
                </a:lnTo>
                <a:lnTo>
                  <a:pt x="25" y="26"/>
                </a:lnTo>
                <a:lnTo>
                  <a:pt x="25" y="26"/>
                </a:lnTo>
                <a:lnTo>
                  <a:pt x="26" y="30"/>
                </a:lnTo>
                <a:lnTo>
                  <a:pt x="31" y="33"/>
                </a:lnTo>
                <a:lnTo>
                  <a:pt x="33" y="34"/>
                </a:lnTo>
                <a:lnTo>
                  <a:pt x="38" y="35"/>
                </a:lnTo>
                <a:lnTo>
                  <a:pt x="38" y="35"/>
                </a:lnTo>
                <a:lnTo>
                  <a:pt x="43" y="34"/>
                </a:lnTo>
                <a:lnTo>
                  <a:pt x="47" y="30"/>
                </a:lnTo>
                <a:lnTo>
                  <a:pt x="50" y="26"/>
                </a:lnTo>
                <a:lnTo>
                  <a:pt x="52" y="19"/>
                </a:lnTo>
                <a:lnTo>
                  <a:pt x="52" y="19"/>
                </a:lnTo>
                <a:lnTo>
                  <a:pt x="50" y="12"/>
                </a:lnTo>
                <a:lnTo>
                  <a:pt x="47" y="6"/>
                </a:lnTo>
                <a:lnTo>
                  <a:pt x="43" y="2"/>
                </a:lnTo>
                <a:lnTo>
                  <a:pt x="38" y="0"/>
                </a:lnTo>
                <a:lnTo>
                  <a:pt x="38" y="0"/>
                </a:lnTo>
                <a:lnTo>
                  <a:pt x="33" y="2"/>
                </a:lnTo>
                <a:lnTo>
                  <a:pt x="29" y="3"/>
                </a:lnTo>
                <a:lnTo>
                  <a:pt x="26" y="6"/>
                </a:lnTo>
                <a:lnTo>
                  <a:pt x="24" y="10"/>
                </a:lnTo>
                <a:lnTo>
                  <a:pt x="24" y="10"/>
                </a:lnTo>
                <a:lnTo>
                  <a:pt x="24" y="10"/>
                </a:lnTo>
                <a:lnTo>
                  <a:pt x="21" y="7"/>
                </a:lnTo>
                <a:lnTo>
                  <a:pt x="18" y="5"/>
                </a:lnTo>
                <a:lnTo>
                  <a:pt x="15" y="3"/>
                </a:lnTo>
                <a:lnTo>
                  <a:pt x="12" y="2"/>
                </a:lnTo>
                <a:lnTo>
                  <a:pt x="12" y="2"/>
                </a:lnTo>
                <a:lnTo>
                  <a:pt x="7" y="3"/>
                </a:lnTo>
                <a:lnTo>
                  <a:pt x="3" y="6"/>
                </a:lnTo>
                <a:lnTo>
                  <a:pt x="0" y="10"/>
                </a:lnTo>
                <a:lnTo>
                  <a:pt x="0" y="17"/>
                </a:lnTo>
                <a:lnTo>
                  <a:pt x="0" y="17"/>
                </a:lnTo>
                <a:close/>
                <a:moveTo>
                  <a:pt x="47" y="17"/>
                </a:moveTo>
                <a:lnTo>
                  <a:pt x="47" y="17"/>
                </a:lnTo>
                <a:lnTo>
                  <a:pt x="46" y="21"/>
                </a:lnTo>
                <a:lnTo>
                  <a:pt x="45" y="26"/>
                </a:lnTo>
                <a:lnTo>
                  <a:pt x="40" y="27"/>
                </a:lnTo>
                <a:lnTo>
                  <a:pt x="38" y="28"/>
                </a:lnTo>
                <a:lnTo>
                  <a:pt x="38" y="28"/>
                </a:lnTo>
                <a:lnTo>
                  <a:pt x="33" y="27"/>
                </a:lnTo>
                <a:lnTo>
                  <a:pt x="31" y="26"/>
                </a:lnTo>
                <a:lnTo>
                  <a:pt x="28" y="23"/>
                </a:lnTo>
                <a:lnTo>
                  <a:pt x="26" y="19"/>
                </a:lnTo>
                <a:lnTo>
                  <a:pt x="26" y="19"/>
                </a:lnTo>
                <a:lnTo>
                  <a:pt x="28" y="14"/>
                </a:lnTo>
                <a:lnTo>
                  <a:pt x="31" y="10"/>
                </a:lnTo>
                <a:lnTo>
                  <a:pt x="33" y="9"/>
                </a:lnTo>
                <a:lnTo>
                  <a:pt x="38" y="7"/>
                </a:lnTo>
                <a:lnTo>
                  <a:pt x="38" y="7"/>
                </a:lnTo>
                <a:lnTo>
                  <a:pt x="42" y="9"/>
                </a:lnTo>
                <a:lnTo>
                  <a:pt x="45" y="10"/>
                </a:lnTo>
                <a:lnTo>
                  <a:pt x="46" y="13"/>
                </a:lnTo>
                <a:lnTo>
                  <a:pt x="47" y="17"/>
                </a:lnTo>
                <a:lnTo>
                  <a:pt x="47" y="17"/>
                </a:lnTo>
                <a:close/>
                <a:moveTo>
                  <a:pt x="4" y="17"/>
                </a:moveTo>
                <a:lnTo>
                  <a:pt x="4" y="17"/>
                </a:lnTo>
                <a:lnTo>
                  <a:pt x="5" y="13"/>
                </a:lnTo>
                <a:lnTo>
                  <a:pt x="7" y="10"/>
                </a:lnTo>
                <a:lnTo>
                  <a:pt x="10" y="9"/>
                </a:lnTo>
                <a:lnTo>
                  <a:pt x="12" y="9"/>
                </a:lnTo>
                <a:lnTo>
                  <a:pt x="12" y="9"/>
                </a:lnTo>
                <a:lnTo>
                  <a:pt x="15" y="10"/>
                </a:lnTo>
                <a:lnTo>
                  <a:pt x="18" y="12"/>
                </a:lnTo>
                <a:lnTo>
                  <a:pt x="21" y="13"/>
                </a:lnTo>
                <a:lnTo>
                  <a:pt x="22" y="17"/>
                </a:lnTo>
                <a:lnTo>
                  <a:pt x="22" y="17"/>
                </a:lnTo>
                <a:lnTo>
                  <a:pt x="21" y="20"/>
                </a:lnTo>
                <a:lnTo>
                  <a:pt x="18" y="24"/>
                </a:lnTo>
                <a:lnTo>
                  <a:pt x="15" y="26"/>
                </a:lnTo>
                <a:lnTo>
                  <a:pt x="12" y="27"/>
                </a:lnTo>
                <a:lnTo>
                  <a:pt x="12" y="27"/>
                </a:lnTo>
                <a:lnTo>
                  <a:pt x="10" y="26"/>
                </a:lnTo>
                <a:lnTo>
                  <a:pt x="7" y="24"/>
                </a:lnTo>
                <a:lnTo>
                  <a:pt x="5" y="21"/>
                </a:lnTo>
                <a:lnTo>
                  <a:pt x="4" y="17"/>
                </a:lnTo>
                <a:lnTo>
                  <a:pt x="4" y="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4841" name="Rectangle 57"/>
          <p:cNvSpPr>
            <a:spLocks noChangeArrowheads="1"/>
          </p:cNvSpPr>
          <p:nvPr/>
        </p:nvSpPr>
        <p:spPr bwMode="auto">
          <a:xfrm>
            <a:off x="7413625" y="2505075"/>
            <a:ext cx="309563" cy="3049588"/>
          </a:xfrm>
          <a:prstGeom prst="rect">
            <a:avLst/>
          </a:prstGeom>
          <a:solidFill>
            <a:srgbClr val="3B3BAB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4842" name="Rectangle 58"/>
          <p:cNvSpPr>
            <a:spLocks noChangeArrowheads="1"/>
          </p:cNvSpPr>
          <p:nvPr/>
        </p:nvSpPr>
        <p:spPr bwMode="auto">
          <a:xfrm>
            <a:off x="7507288" y="5613400"/>
            <a:ext cx="101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 b="1" i="0">
                <a:solidFill>
                  <a:srgbClr val="000000"/>
                </a:solidFill>
                <a:latin typeface="Myriad Roman" charset="0"/>
              </a:rPr>
              <a:t>X</a:t>
            </a:r>
            <a:endParaRPr lang="en-GB" sz="2800" b="1" i="0"/>
          </a:p>
        </p:txBody>
      </p:sp>
      <p:sp>
        <p:nvSpPr>
          <p:cNvPr id="374843" name="Freeform 59"/>
          <p:cNvSpPr>
            <a:spLocks noEditPoints="1"/>
          </p:cNvSpPr>
          <p:nvPr/>
        </p:nvSpPr>
        <p:spPr bwMode="auto">
          <a:xfrm>
            <a:off x="7526338" y="2219325"/>
            <a:ext cx="87312" cy="195263"/>
          </a:xfrm>
          <a:custGeom>
            <a:avLst/>
            <a:gdLst/>
            <a:ahLst/>
            <a:cxnLst>
              <a:cxn ang="0">
                <a:pos x="0" y="111"/>
              </a:cxn>
              <a:cxn ang="0">
                <a:pos x="24" y="114"/>
              </a:cxn>
              <a:cxn ang="0">
                <a:pos x="24" y="107"/>
              </a:cxn>
              <a:cxn ang="0">
                <a:pos x="26" y="95"/>
              </a:cxn>
              <a:cxn ang="0">
                <a:pos x="35" y="91"/>
              </a:cxn>
              <a:cxn ang="0">
                <a:pos x="39" y="93"/>
              </a:cxn>
              <a:cxn ang="0">
                <a:pos x="45" y="100"/>
              </a:cxn>
              <a:cxn ang="0">
                <a:pos x="46" y="104"/>
              </a:cxn>
              <a:cxn ang="0">
                <a:pos x="43" y="115"/>
              </a:cxn>
              <a:cxn ang="0">
                <a:pos x="47" y="116"/>
              </a:cxn>
              <a:cxn ang="0">
                <a:pos x="52" y="104"/>
              </a:cxn>
              <a:cxn ang="0">
                <a:pos x="50" y="95"/>
              </a:cxn>
              <a:cxn ang="0">
                <a:pos x="40" y="86"/>
              </a:cxn>
              <a:cxn ang="0">
                <a:pos x="33" y="84"/>
              </a:cxn>
              <a:cxn ang="0">
                <a:pos x="25" y="87"/>
              </a:cxn>
              <a:cxn ang="0">
                <a:pos x="21" y="93"/>
              </a:cxn>
              <a:cxn ang="0">
                <a:pos x="18" y="97"/>
              </a:cxn>
              <a:cxn ang="0">
                <a:pos x="18" y="102"/>
              </a:cxn>
              <a:cxn ang="0">
                <a:pos x="5" y="105"/>
              </a:cxn>
              <a:cxn ang="0">
                <a:pos x="0" y="86"/>
              </a:cxn>
              <a:cxn ang="0">
                <a:pos x="50" y="55"/>
              </a:cxn>
              <a:cxn ang="0">
                <a:pos x="0" y="60"/>
              </a:cxn>
              <a:cxn ang="0">
                <a:pos x="11" y="70"/>
              </a:cxn>
              <a:cxn ang="0">
                <a:pos x="5" y="60"/>
              </a:cxn>
              <a:cxn ang="0">
                <a:pos x="50" y="7"/>
              </a:cxn>
              <a:cxn ang="0">
                <a:pos x="36" y="0"/>
              </a:cxn>
              <a:cxn ang="0">
                <a:pos x="31" y="7"/>
              </a:cxn>
              <a:cxn ang="0">
                <a:pos x="0" y="16"/>
              </a:cxn>
              <a:cxn ang="0">
                <a:pos x="36" y="38"/>
              </a:cxn>
              <a:cxn ang="0">
                <a:pos x="50" y="14"/>
              </a:cxn>
              <a:cxn ang="0">
                <a:pos x="31" y="31"/>
              </a:cxn>
              <a:cxn ang="0">
                <a:pos x="14" y="18"/>
              </a:cxn>
              <a:cxn ang="0">
                <a:pos x="5" y="14"/>
              </a:cxn>
              <a:cxn ang="0">
                <a:pos x="5" y="14"/>
              </a:cxn>
              <a:cxn ang="0">
                <a:pos x="31" y="14"/>
              </a:cxn>
            </a:cxnLst>
            <a:rect l="0" t="0" r="r" b="b"/>
            <a:pathLst>
              <a:path w="52" h="116">
                <a:moveTo>
                  <a:pt x="0" y="86"/>
                </a:moveTo>
                <a:lnTo>
                  <a:pt x="0" y="111"/>
                </a:lnTo>
                <a:lnTo>
                  <a:pt x="24" y="114"/>
                </a:lnTo>
                <a:lnTo>
                  <a:pt x="24" y="114"/>
                </a:lnTo>
                <a:lnTo>
                  <a:pt x="24" y="107"/>
                </a:lnTo>
                <a:lnTo>
                  <a:pt x="24" y="107"/>
                </a:lnTo>
                <a:lnTo>
                  <a:pt x="24" y="100"/>
                </a:lnTo>
                <a:lnTo>
                  <a:pt x="26" y="95"/>
                </a:lnTo>
                <a:lnTo>
                  <a:pt x="29" y="93"/>
                </a:lnTo>
                <a:lnTo>
                  <a:pt x="35" y="91"/>
                </a:lnTo>
                <a:lnTo>
                  <a:pt x="35" y="91"/>
                </a:lnTo>
                <a:lnTo>
                  <a:pt x="39" y="93"/>
                </a:lnTo>
                <a:lnTo>
                  <a:pt x="43" y="95"/>
                </a:lnTo>
                <a:lnTo>
                  <a:pt x="45" y="100"/>
                </a:lnTo>
                <a:lnTo>
                  <a:pt x="46" y="104"/>
                </a:lnTo>
                <a:lnTo>
                  <a:pt x="46" y="104"/>
                </a:lnTo>
                <a:lnTo>
                  <a:pt x="45" y="111"/>
                </a:lnTo>
                <a:lnTo>
                  <a:pt x="43" y="115"/>
                </a:lnTo>
                <a:lnTo>
                  <a:pt x="47" y="116"/>
                </a:lnTo>
                <a:lnTo>
                  <a:pt x="47" y="116"/>
                </a:lnTo>
                <a:lnTo>
                  <a:pt x="50" y="111"/>
                </a:lnTo>
                <a:lnTo>
                  <a:pt x="52" y="104"/>
                </a:lnTo>
                <a:lnTo>
                  <a:pt x="52" y="104"/>
                </a:lnTo>
                <a:lnTo>
                  <a:pt x="50" y="95"/>
                </a:lnTo>
                <a:lnTo>
                  <a:pt x="46" y="90"/>
                </a:lnTo>
                <a:lnTo>
                  <a:pt x="40" y="86"/>
                </a:lnTo>
                <a:lnTo>
                  <a:pt x="33" y="84"/>
                </a:lnTo>
                <a:lnTo>
                  <a:pt x="33" y="84"/>
                </a:lnTo>
                <a:lnTo>
                  <a:pt x="29" y="86"/>
                </a:lnTo>
                <a:lnTo>
                  <a:pt x="25" y="87"/>
                </a:lnTo>
                <a:lnTo>
                  <a:pt x="22" y="90"/>
                </a:lnTo>
                <a:lnTo>
                  <a:pt x="21" y="93"/>
                </a:lnTo>
                <a:lnTo>
                  <a:pt x="21" y="93"/>
                </a:lnTo>
                <a:lnTo>
                  <a:pt x="18" y="97"/>
                </a:lnTo>
                <a:lnTo>
                  <a:pt x="18" y="102"/>
                </a:lnTo>
                <a:lnTo>
                  <a:pt x="18" y="102"/>
                </a:lnTo>
                <a:lnTo>
                  <a:pt x="18" y="107"/>
                </a:lnTo>
                <a:lnTo>
                  <a:pt x="5" y="105"/>
                </a:lnTo>
                <a:lnTo>
                  <a:pt x="5" y="86"/>
                </a:lnTo>
                <a:lnTo>
                  <a:pt x="0" y="86"/>
                </a:lnTo>
                <a:close/>
                <a:moveTo>
                  <a:pt x="50" y="60"/>
                </a:moveTo>
                <a:lnTo>
                  <a:pt x="50" y="55"/>
                </a:lnTo>
                <a:lnTo>
                  <a:pt x="0" y="55"/>
                </a:lnTo>
                <a:lnTo>
                  <a:pt x="0" y="60"/>
                </a:lnTo>
                <a:lnTo>
                  <a:pt x="5" y="72"/>
                </a:lnTo>
                <a:lnTo>
                  <a:pt x="11" y="70"/>
                </a:lnTo>
                <a:lnTo>
                  <a:pt x="5" y="62"/>
                </a:lnTo>
                <a:lnTo>
                  <a:pt x="5" y="60"/>
                </a:lnTo>
                <a:lnTo>
                  <a:pt x="50" y="60"/>
                </a:lnTo>
                <a:close/>
                <a:moveTo>
                  <a:pt x="50" y="7"/>
                </a:moveTo>
                <a:lnTo>
                  <a:pt x="36" y="7"/>
                </a:lnTo>
                <a:lnTo>
                  <a:pt x="36" y="0"/>
                </a:lnTo>
                <a:lnTo>
                  <a:pt x="31" y="0"/>
                </a:lnTo>
                <a:lnTo>
                  <a:pt x="31" y="7"/>
                </a:lnTo>
                <a:lnTo>
                  <a:pt x="0" y="7"/>
                </a:lnTo>
                <a:lnTo>
                  <a:pt x="0" y="16"/>
                </a:lnTo>
                <a:lnTo>
                  <a:pt x="32" y="38"/>
                </a:lnTo>
                <a:lnTo>
                  <a:pt x="36" y="38"/>
                </a:lnTo>
                <a:lnTo>
                  <a:pt x="36" y="14"/>
                </a:lnTo>
                <a:lnTo>
                  <a:pt x="50" y="14"/>
                </a:lnTo>
                <a:lnTo>
                  <a:pt x="50" y="7"/>
                </a:lnTo>
                <a:close/>
                <a:moveTo>
                  <a:pt x="31" y="31"/>
                </a:moveTo>
                <a:lnTo>
                  <a:pt x="31" y="31"/>
                </a:lnTo>
                <a:lnTo>
                  <a:pt x="14" y="18"/>
                </a:lnTo>
                <a:lnTo>
                  <a:pt x="14" y="18"/>
                </a:lnTo>
                <a:lnTo>
                  <a:pt x="5" y="14"/>
                </a:lnTo>
                <a:lnTo>
                  <a:pt x="5" y="14"/>
                </a:lnTo>
                <a:lnTo>
                  <a:pt x="5" y="14"/>
                </a:lnTo>
                <a:lnTo>
                  <a:pt x="14" y="14"/>
                </a:lnTo>
                <a:lnTo>
                  <a:pt x="31" y="14"/>
                </a:lnTo>
                <a:lnTo>
                  <a:pt x="31" y="3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4844" name="Rectangle 60"/>
          <p:cNvSpPr>
            <a:spLocks noChangeArrowheads="1"/>
          </p:cNvSpPr>
          <p:nvPr/>
        </p:nvSpPr>
        <p:spPr bwMode="auto">
          <a:xfrm>
            <a:off x="7800975" y="4664075"/>
            <a:ext cx="307975" cy="890588"/>
          </a:xfrm>
          <a:prstGeom prst="rect">
            <a:avLst/>
          </a:prstGeom>
          <a:solidFill>
            <a:srgbClr val="7878D4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4845" name="Rectangle 61"/>
          <p:cNvSpPr>
            <a:spLocks noChangeArrowheads="1"/>
          </p:cNvSpPr>
          <p:nvPr/>
        </p:nvSpPr>
        <p:spPr bwMode="auto">
          <a:xfrm>
            <a:off x="7891463" y="5613400"/>
            <a:ext cx="101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 b="1" i="0">
                <a:solidFill>
                  <a:srgbClr val="000000"/>
                </a:solidFill>
                <a:latin typeface="Myriad Roman" charset="0"/>
              </a:rPr>
              <a:t>V</a:t>
            </a:r>
            <a:endParaRPr lang="en-GB" sz="2800" b="1" i="0"/>
          </a:p>
        </p:txBody>
      </p:sp>
      <p:sp>
        <p:nvSpPr>
          <p:cNvPr id="374846" name="Freeform 62"/>
          <p:cNvSpPr>
            <a:spLocks noEditPoints="1"/>
          </p:cNvSpPr>
          <p:nvPr/>
        </p:nvSpPr>
        <p:spPr bwMode="auto">
          <a:xfrm>
            <a:off x="7910513" y="4378325"/>
            <a:ext cx="90487" cy="185738"/>
          </a:xfrm>
          <a:custGeom>
            <a:avLst/>
            <a:gdLst/>
            <a:ahLst/>
            <a:cxnLst>
              <a:cxn ang="0">
                <a:pos x="52" y="94"/>
              </a:cxn>
              <a:cxn ang="0">
                <a:pos x="2" y="100"/>
              </a:cxn>
              <a:cxn ang="0">
                <a:pos x="13" y="110"/>
              </a:cxn>
              <a:cxn ang="0">
                <a:pos x="7" y="100"/>
              </a:cxn>
              <a:cxn ang="0">
                <a:pos x="2" y="45"/>
              </a:cxn>
              <a:cxn ang="0">
                <a:pos x="26" y="72"/>
              </a:cxn>
              <a:cxn ang="0">
                <a:pos x="26" y="65"/>
              </a:cxn>
              <a:cxn ang="0">
                <a:pos x="26" y="59"/>
              </a:cxn>
              <a:cxn ang="0">
                <a:pos x="33" y="52"/>
              </a:cxn>
              <a:cxn ang="0">
                <a:pos x="37" y="51"/>
              </a:cxn>
              <a:cxn ang="0">
                <a:pos x="45" y="55"/>
              </a:cxn>
              <a:cxn ang="0">
                <a:pos x="48" y="63"/>
              </a:cxn>
              <a:cxn ang="0">
                <a:pos x="47" y="69"/>
              </a:cxn>
              <a:cxn ang="0">
                <a:pos x="51" y="76"/>
              </a:cxn>
              <a:cxn ang="0">
                <a:pos x="52" y="70"/>
              </a:cxn>
              <a:cxn ang="0">
                <a:pos x="54" y="63"/>
              </a:cxn>
              <a:cxn ang="0">
                <a:pos x="48" y="49"/>
              </a:cxn>
              <a:cxn ang="0">
                <a:pos x="35" y="44"/>
              </a:cxn>
              <a:cxn ang="0">
                <a:pos x="31" y="44"/>
              </a:cxn>
              <a:cxn ang="0">
                <a:pos x="24" y="48"/>
              </a:cxn>
              <a:cxn ang="0">
                <a:pos x="23" y="51"/>
              </a:cxn>
              <a:cxn ang="0">
                <a:pos x="20" y="62"/>
              </a:cxn>
              <a:cxn ang="0">
                <a:pos x="20" y="66"/>
              </a:cxn>
              <a:cxn ang="0">
                <a:pos x="7" y="45"/>
              </a:cxn>
              <a:cxn ang="0">
                <a:pos x="54" y="19"/>
              </a:cxn>
              <a:cxn ang="0">
                <a:pos x="52" y="14"/>
              </a:cxn>
              <a:cxn ang="0">
                <a:pos x="49" y="9"/>
              </a:cxn>
              <a:cxn ang="0">
                <a:pos x="38" y="2"/>
              </a:cxn>
              <a:cxn ang="0">
                <a:pos x="27" y="0"/>
              </a:cxn>
              <a:cxn ang="0">
                <a:pos x="7" y="6"/>
              </a:cxn>
              <a:cxn ang="0">
                <a:pos x="2" y="10"/>
              </a:cxn>
              <a:cxn ang="0">
                <a:pos x="0" y="19"/>
              </a:cxn>
              <a:cxn ang="0">
                <a:pos x="0" y="21"/>
              </a:cxn>
              <a:cxn ang="0">
                <a:pos x="5" y="28"/>
              </a:cxn>
              <a:cxn ang="0">
                <a:pos x="16" y="34"/>
              </a:cxn>
              <a:cxn ang="0">
                <a:pos x="27" y="35"/>
              </a:cxn>
              <a:cxn ang="0">
                <a:pos x="47" y="31"/>
              </a:cxn>
              <a:cxn ang="0">
                <a:pos x="52" y="26"/>
              </a:cxn>
              <a:cxn ang="0">
                <a:pos x="54" y="19"/>
              </a:cxn>
              <a:cxn ang="0">
                <a:pos x="48" y="19"/>
              </a:cxn>
              <a:cxn ang="0">
                <a:pos x="47" y="23"/>
              </a:cxn>
              <a:cxn ang="0">
                <a:pos x="35" y="28"/>
              </a:cxn>
              <a:cxn ang="0">
                <a:pos x="27" y="28"/>
              </a:cxn>
              <a:cxn ang="0">
                <a:pos x="12" y="26"/>
              </a:cxn>
              <a:cxn ang="0">
                <a:pos x="6" y="19"/>
              </a:cxn>
              <a:cxn ang="0">
                <a:pos x="7" y="14"/>
              </a:cxn>
              <a:cxn ang="0">
                <a:pos x="19" y="9"/>
              </a:cxn>
              <a:cxn ang="0">
                <a:pos x="27" y="9"/>
              </a:cxn>
              <a:cxn ang="0">
                <a:pos x="42" y="10"/>
              </a:cxn>
              <a:cxn ang="0">
                <a:pos x="48" y="19"/>
              </a:cxn>
            </a:cxnLst>
            <a:rect l="0" t="0" r="r" b="b"/>
            <a:pathLst>
              <a:path w="54" h="111">
                <a:moveTo>
                  <a:pt x="52" y="100"/>
                </a:moveTo>
                <a:lnTo>
                  <a:pt x="52" y="94"/>
                </a:lnTo>
                <a:lnTo>
                  <a:pt x="2" y="94"/>
                </a:lnTo>
                <a:lnTo>
                  <a:pt x="2" y="100"/>
                </a:lnTo>
                <a:lnTo>
                  <a:pt x="7" y="111"/>
                </a:lnTo>
                <a:lnTo>
                  <a:pt x="13" y="110"/>
                </a:lnTo>
                <a:lnTo>
                  <a:pt x="7" y="101"/>
                </a:lnTo>
                <a:lnTo>
                  <a:pt x="7" y="100"/>
                </a:lnTo>
                <a:lnTo>
                  <a:pt x="52" y="100"/>
                </a:lnTo>
                <a:close/>
                <a:moveTo>
                  <a:pt x="2" y="45"/>
                </a:moveTo>
                <a:lnTo>
                  <a:pt x="2" y="69"/>
                </a:lnTo>
                <a:lnTo>
                  <a:pt x="26" y="72"/>
                </a:lnTo>
                <a:lnTo>
                  <a:pt x="26" y="72"/>
                </a:lnTo>
                <a:lnTo>
                  <a:pt x="26" y="65"/>
                </a:lnTo>
                <a:lnTo>
                  <a:pt x="26" y="65"/>
                </a:lnTo>
                <a:lnTo>
                  <a:pt x="26" y="59"/>
                </a:lnTo>
                <a:lnTo>
                  <a:pt x="28" y="54"/>
                </a:lnTo>
                <a:lnTo>
                  <a:pt x="33" y="52"/>
                </a:lnTo>
                <a:lnTo>
                  <a:pt x="37" y="51"/>
                </a:lnTo>
                <a:lnTo>
                  <a:pt x="37" y="51"/>
                </a:lnTo>
                <a:lnTo>
                  <a:pt x="41" y="52"/>
                </a:lnTo>
                <a:lnTo>
                  <a:pt x="45" y="55"/>
                </a:lnTo>
                <a:lnTo>
                  <a:pt x="47" y="58"/>
                </a:lnTo>
                <a:lnTo>
                  <a:pt x="48" y="63"/>
                </a:lnTo>
                <a:lnTo>
                  <a:pt x="48" y="63"/>
                </a:lnTo>
                <a:lnTo>
                  <a:pt x="47" y="69"/>
                </a:lnTo>
                <a:lnTo>
                  <a:pt x="45" y="73"/>
                </a:lnTo>
                <a:lnTo>
                  <a:pt x="51" y="76"/>
                </a:lnTo>
                <a:lnTo>
                  <a:pt x="51" y="76"/>
                </a:lnTo>
                <a:lnTo>
                  <a:pt x="52" y="70"/>
                </a:lnTo>
                <a:lnTo>
                  <a:pt x="54" y="63"/>
                </a:lnTo>
                <a:lnTo>
                  <a:pt x="54" y="63"/>
                </a:lnTo>
                <a:lnTo>
                  <a:pt x="52" y="55"/>
                </a:lnTo>
                <a:lnTo>
                  <a:pt x="48" y="49"/>
                </a:lnTo>
                <a:lnTo>
                  <a:pt x="42" y="45"/>
                </a:lnTo>
                <a:lnTo>
                  <a:pt x="35" y="44"/>
                </a:lnTo>
                <a:lnTo>
                  <a:pt x="35" y="44"/>
                </a:lnTo>
                <a:lnTo>
                  <a:pt x="31" y="44"/>
                </a:lnTo>
                <a:lnTo>
                  <a:pt x="27" y="47"/>
                </a:lnTo>
                <a:lnTo>
                  <a:pt x="24" y="48"/>
                </a:lnTo>
                <a:lnTo>
                  <a:pt x="23" y="51"/>
                </a:lnTo>
                <a:lnTo>
                  <a:pt x="23" y="51"/>
                </a:lnTo>
                <a:lnTo>
                  <a:pt x="20" y="56"/>
                </a:lnTo>
                <a:lnTo>
                  <a:pt x="20" y="62"/>
                </a:lnTo>
                <a:lnTo>
                  <a:pt x="20" y="62"/>
                </a:lnTo>
                <a:lnTo>
                  <a:pt x="20" y="66"/>
                </a:lnTo>
                <a:lnTo>
                  <a:pt x="7" y="65"/>
                </a:lnTo>
                <a:lnTo>
                  <a:pt x="7" y="45"/>
                </a:lnTo>
                <a:lnTo>
                  <a:pt x="2" y="45"/>
                </a:lnTo>
                <a:close/>
                <a:moveTo>
                  <a:pt x="54" y="19"/>
                </a:moveTo>
                <a:lnTo>
                  <a:pt x="54" y="19"/>
                </a:lnTo>
                <a:lnTo>
                  <a:pt x="52" y="14"/>
                </a:lnTo>
                <a:lnTo>
                  <a:pt x="52" y="12"/>
                </a:lnTo>
                <a:lnTo>
                  <a:pt x="49" y="9"/>
                </a:lnTo>
                <a:lnTo>
                  <a:pt x="47" y="6"/>
                </a:lnTo>
                <a:lnTo>
                  <a:pt x="38" y="2"/>
                </a:lnTo>
                <a:lnTo>
                  <a:pt x="27" y="0"/>
                </a:lnTo>
                <a:lnTo>
                  <a:pt x="27" y="0"/>
                </a:lnTo>
                <a:lnTo>
                  <a:pt x="16" y="2"/>
                </a:lnTo>
                <a:lnTo>
                  <a:pt x="7" y="6"/>
                </a:lnTo>
                <a:lnTo>
                  <a:pt x="5" y="7"/>
                </a:lnTo>
                <a:lnTo>
                  <a:pt x="2" y="10"/>
                </a:lnTo>
                <a:lnTo>
                  <a:pt x="0" y="14"/>
                </a:lnTo>
                <a:lnTo>
                  <a:pt x="0" y="19"/>
                </a:lnTo>
                <a:lnTo>
                  <a:pt x="0" y="19"/>
                </a:lnTo>
                <a:lnTo>
                  <a:pt x="0" y="21"/>
                </a:lnTo>
                <a:lnTo>
                  <a:pt x="2" y="26"/>
                </a:lnTo>
                <a:lnTo>
                  <a:pt x="5" y="28"/>
                </a:lnTo>
                <a:lnTo>
                  <a:pt x="7" y="31"/>
                </a:lnTo>
                <a:lnTo>
                  <a:pt x="16" y="34"/>
                </a:lnTo>
                <a:lnTo>
                  <a:pt x="27" y="35"/>
                </a:lnTo>
                <a:lnTo>
                  <a:pt x="27" y="35"/>
                </a:lnTo>
                <a:lnTo>
                  <a:pt x="38" y="34"/>
                </a:lnTo>
                <a:lnTo>
                  <a:pt x="47" y="31"/>
                </a:lnTo>
                <a:lnTo>
                  <a:pt x="49" y="28"/>
                </a:lnTo>
                <a:lnTo>
                  <a:pt x="52" y="26"/>
                </a:lnTo>
                <a:lnTo>
                  <a:pt x="52" y="23"/>
                </a:lnTo>
                <a:lnTo>
                  <a:pt x="54" y="19"/>
                </a:lnTo>
                <a:lnTo>
                  <a:pt x="54" y="19"/>
                </a:lnTo>
                <a:close/>
                <a:moveTo>
                  <a:pt x="48" y="19"/>
                </a:moveTo>
                <a:lnTo>
                  <a:pt x="48" y="19"/>
                </a:lnTo>
                <a:lnTo>
                  <a:pt x="47" y="23"/>
                </a:lnTo>
                <a:lnTo>
                  <a:pt x="42" y="26"/>
                </a:lnTo>
                <a:lnTo>
                  <a:pt x="35" y="28"/>
                </a:lnTo>
                <a:lnTo>
                  <a:pt x="27" y="28"/>
                </a:lnTo>
                <a:lnTo>
                  <a:pt x="27" y="28"/>
                </a:lnTo>
                <a:lnTo>
                  <a:pt x="19" y="28"/>
                </a:lnTo>
                <a:lnTo>
                  <a:pt x="12" y="26"/>
                </a:lnTo>
                <a:lnTo>
                  <a:pt x="7" y="23"/>
                </a:lnTo>
                <a:lnTo>
                  <a:pt x="6" y="19"/>
                </a:lnTo>
                <a:lnTo>
                  <a:pt x="6" y="19"/>
                </a:lnTo>
                <a:lnTo>
                  <a:pt x="7" y="14"/>
                </a:lnTo>
                <a:lnTo>
                  <a:pt x="12" y="10"/>
                </a:lnTo>
                <a:lnTo>
                  <a:pt x="19" y="9"/>
                </a:lnTo>
                <a:lnTo>
                  <a:pt x="27" y="9"/>
                </a:lnTo>
                <a:lnTo>
                  <a:pt x="27" y="9"/>
                </a:lnTo>
                <a:lnTo>
                  <a:pt x="35" y="9"/>
                </a:lnTo>
                <a:lnTo>
                  <a:pt x="42" y="10"/>
                </a:lnTo>
                <a:lnTo>
                  <a:pt x="47" y="14"/>
                </a:lnTo>
                <a:lnTo>
                  <a:pt x="48" y="19"/>
                </a:lnTo>
                <a:lnTo>
                  <a:pt x="48" y="1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4847" name="Rectangle 63"/>
          <p:cNvSpPr>
            <a:spLocks noChangeArrowheads="1"/>
          </p:cNvSpPr>
          <p:nvPr/>
        </p:nvSpPr>
        <p:spPr bwMode="auto">
          <a:xfrm>
            <a:off x="8186738" y="4538663"/>
            <a:ext cx="311150" cy="1016000"/>
          </a:xfrm>
          <a:prstGeom prst="rect">
            <a:avLst/>
          </a:prstGeom>
          <a:solidFill>
            <a:srgbClr val="B3B3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4848" name="Rectangle 64"/>
          <p:cNvSpPr>
            <a:spLocks noChangeArrowheads="1"/>
          </p:cNvSpPr>
          <p:nvPr/>
        </p:nvSpPr>
        <p:spPr bwMode="auto">
          <a:xfrm>
            <a:off x="8278813" y="5613400"/>
            <a:ext cx="1095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 b="1" i="0">
                <a:solidFill>
                  <a:srgbClr val="000000"/>
                </a:solidFill>
                <a:latin typeface="Myriad Roman" charset="0"/>
              </a:rPr>
              <a:t>U</a:t>
            </a:r>
            <a:endParaRPr lang="en-GB" sz="2800" b="1" i="0"/>
          </a:p>
        </p:txBody>
      </p:sp>
      <p:sp>
        <p:nvSpPr>
          <p:cNvPr id="374849" name="Freeform 65"/>
          <p:cNvSpPr>
            <a:spLocks noEditPoints="1"/>
          </p:cNvSpPr>
          <p:nvPr/>
        </p:nvSpPr>
        <p:spPr bwMode="auto">
          <a:xfrm>
            <a:off x="8297863" y="4257675"/>
            <a:ext cx="87312" cy="184150"/>
          </a:xfrm>
          <a:custGeom>
            <a:avLst/>
            <a:gdLst/>
            <a:ahLst/>
            <a:cxnLst>
              <a:cxn ang="0">
                <a:pos x="52" y="98"/>
              </a:cxn>
              <a:cxn ang="0">
                <a:pos x="52" y="91"/>
              </a:cxn>
              <a:cxn ang="0">
                <a:pos x="2" y="91"/>
              </a:cxn>
              <a:cxn ang="0">
                <a:pos x="2" y="98"/>
              </a:cxn>
              <a:cxn ang="0">
                <a:pos x="7" y="109"/>
              </a:cxn>
              <a:cxn ang="0">
                <a:pos x="13" y="108"/>
              </a:cxn>
              <a:cxn ang="0">
                <a:pos x="9" y="98"/>
              </a:cxn>
              <a:cxn ang="0">
                <a:pos x="9" y="98"/>
              </a:cxn>
              <a:cxn ang="0">
                <a:pos x="52" y="98"/>
              </a:cxn>
              <a:cxn ang="0">
                <a:pos x="2" y="71"/>
              </a:cxn>
              <a:cxn ang="0">
                <a:pos x="7" y="71"/>
              </a:cxn>
              <a:cxn ang="0">
                <a:pos x="7" y="48"/>
              </a:cxn>
              <a:cxn ang="0">
                <a:pos x="7" y="48"/>
              </a:cxn>
              <a:cxn ang="0">
                <a:pos x="52" y="69"/>
              </a:cxn>
              <a:cxn ang="0">
                <a:pos x="52" y="62"/>
              </a:cxn>
              <a:cxn ang="0">
                <a:pos x="6" y="39"/>
              </a:cxn>
              <a:cxn ang="0">
                <a:pos x="2" y="39"/>
              </a:cxn>
              <a:cxn ang="0">
                <a:pos x="2" y="71"/>
              </a:cxn>
              <a:cxn ang="0">
                <a:pos x="52" y="0"/>
              </a:cxn>
              <a:cxn ang="0">
                <a:pos x="46" y="0"/>
              </a:cxn>
              <a:cxn ang="0">
                <a:pos x="46" y="22"/>
              </a:cxn>
              <a:cxn ang="0">
                <a:pos x="46" y="22"/>
              </a:cxn>
              <a:cxn ang="0">
                <a:pos x="44" y="20"/>
              </a:cxn>
              <a:cxn ang="0">
                <a:pos x="44" y="20"/>
              </a:cxn>
              <a:cxn ang="0">
                <a:pos x="35" y="11"/>
              </a:cxn>
              <a:cxn ang="0">
                <a:pos x="30" y="6"/>
              </a:cxn>
              <a:cxn ang="0">
                <a:pos x="23" y="3"/>
              </a:cxn>
              <a:cxn ang="0">
                <a:pos x="16" y="1"/>
              </a:cxn>
              <a:cxn ang="0">
                <a:pos x="16" y="1"/>
              </a:cxn>
              <a:cxn ang="0">
                <a:pos x="10" y="3"/>
              </a:cxn>
              <a:cxn ang="0">
                <a:pos x="6" y="6"/>
              </a:cxn>
              <a:cxn ang="0">
                <a:pos x="2" y="10"/>
              </a:cxn>
              <a:cxn ang="0">
                <a:pos x="0" y="17"/>
              </a:cxn>
              <a:cxn ang="0">
                <a:pos x="0" y="17"/>
              </a:cxn>
              <a:cxn ang="0">
                <a:pos x="3" y="25"/>
              </a:cxn>
              <a:cxn ang="0">
                <a:pos x="6" y="31"/>
              </a:cxn>
              <a:cxn ang="0">
                <a:pos x="11" y="29"/>
              </a:cxn>
              <a:cxn ang="0">
                <a:pos x="11" y="29"/>
              </a:cxn>
              <a:cxn ang="0">
                <a:pos x="9" y="25"/>
              </a:cxn>
              <a:cxn ang="0">
                <a:pos x="7" y="18"/>
              </a:cxn>
              <a:cxn ang="0">
                <a:pos x="7" y="18"/>
              </a:cxn>
              <a:cxn ang="0">
                <a:pos x="7" y="14"/>
              </a:cxn>
              <a:cxn ang="0">
                <a:pos x="10" y="11"/>
              </a:cxn>
              <a:cxn ang="0">
                <a:pos x="13" y="8"/>
              </a:cxn>
              <a:cxn ang="0">
                <a:pos x="17" y="8"/>
              </a:cxn>
              <a:cxn ang="0">
                <a:pos x="17" y="8"/>
              </a:cxn>
              <a:cxn ang="0">
                <a:pos x="23" y="10"/>
              </a:cxn>
              <a:cxn ang="0">
                <a:pos x="28" y="13"/>
              </a:cxn>
              <a:cxn ang="0">
                <a:pos x="35" y="18"/>
              </a:cxn>
              <a:cxn ang="0">
                <a:pos x="44" y="28"/>
              </a:cxn>
              <a:cxn ang="0">
                <a:pos x="48" y="32"/>
              </a:cxn>
              <a:cxn ang="0">
                <a:pos x="52" y="32"/>
              </a:cxn>
              <a:cxn ang="0">
                <a:pos x="52" y="0"/>
              </a:cxn>
            </a:cxnLst>
            <a:rect l="0" t="0" r="r" b="b"/>
            <a:pathLst>
              <a:path w="52" h="109">
                <a:moveTo>
                  <a:pt x="52" y="98"/>
                </a:moveTo>
                <a:lnTo>
                  <a:pt x="52" y="91"/>
                </a:lnTo>
                <a:lnTo>
                  <a:pt x="2" y="91"/>
                </a:lnTo>
                <a:lnTo>
                  <a:pt x="2" y="98"/>
                </a:lnTo>
                <a:lnTo>
                  <a:pt x="7" y="109"/>
                </a:lnTo>
                <a:lnTo>
                  <a:pt x="13" y="108"/>
                </a:lnTo>
                <a:lnTo>
                  <a:pt x="9" y="98"/>
                </a:lnTo>
                <a:lnTo>
                  <a:pt x="9" y="98"/>
                </a:lnTo>
                <a:lnTo>
                  <a:pt x="52" y="98"/>
                </a:lnTo>
                <a:close/>
                <a:moveTo>
                  <a:pt x="2" y="71"/>
                </a:moveTo>
                <a:lnTo>
                  <a:pt x="7" y="71"/>
                </a:lnTo>
                <a:lnTo>
                  <a:pt x="7" y="48"/>
                </a:lnTo>
                <a:lnTo>
                  <a:pt x="7" y="48"/>
                </a:lnTo>
                <a:lnTo>
                  <a:pt x="52" y="69"/>
                </a:lnTo>
                <a:lnTo>
                  <a:pt x="52" y="62"/>
                </a:lnTo>
                <a:lnTo>
                  <a:pt x="6" y="39"/>
                </a:lnTo>
                <a:lnTo>
                  <a:pt x="2" y="39"/>
                </a:lnTo>
                <a:lnTo>
                  <a:pt x="2" y="71"/>
                </a:lnTo>
                <a:close/>
                <a:moveTo>
                  <a:pt x="52" y="0"/>
                </a:moveTo>
                <a:lnTo>
                  <a:pt x="46" y="0"/>
                </a:lnTo>
                <a:lnTo>
                  <a:pt x="46" y="22"/>
                </a:lnTo>
                <a:lnTo>
                  <a:pt x="46" y="22"/>
                </a:lnTo>
                <a:lnTo>
                  <a:pt x="44" y="20"/>
                </a:lnTo>
                <a:lnTo>
                  <a:pt x="44" y="20"/>
                </a:lnTo>
                <a:lnTo>
                  <a:pt x="35" y="11"/>
                </a:lnTo>
                <a:lnTo>
                  <a:pt x="30" y="6"/>
                </a:lnTo>
                <a:lnTo>
                  <a:pt x="23" y="3"/>
                </a:lnTo>
                <a:lnTo>
                  <a:pt x="16" y="1"/>
                </a:lnTo>
                <a:lnTo>
                  <a:pt x="16" y="1"/>
                </a:lnTo>
                <a:lnTo>
                  <a:pt x="10" y="3"/>
                </a:lnTo>
                <a:lnTo>
                  <a:pt x="6" y="6"/>
                </a:lnTo>
                <a:lnTo>
                  <a:pt x="2" y="10"/>
                </a:lnTo>
                <a:lnTo>
                  <a:pt x="0" y="17"/>
                </a:lnTo>
                <a:lnTo>
                  <a:pt x="0" y="17"/>
                </a:lnTo>
                <a:lnTo>
                  <a:pt x="3" y="25"/>
                </a:lnTo>
                <a:lnTo>
                  <a:pt x="6" y="31"/>
                </a:lnTo>
                <a:lnTo>
                  <a:pt x="11" y="29"/>
                </a:lnTo>
                <a:lnTo>
                  <a:pt x="11" y="29"/>
                </a:lnTo>
                <a:lnTo>
                  <a:pt x="9" y="25"/>
                </a:lnTo>
                <a:lnTo>
                  <a:pt x="7" y="18"/>
                </a:lnTo>
                <a:lnTo>
                  <a:pt x="7" y="18"/>
                </a:lnTo>
                <a:lnTo>
                  <a:pt x="7" y="14"/>
                </a:lnTo>
                <a:lnTo>
                  <a:pt x="10" y="11"/>
                </a:lnTo>
                <a:lnTo>
                  <a:pt x="13" y="8"/>
                </a:lnTo>
                <a:lnTo>
                  <a:pt x="17" y="8"/>
                </a:lnTo>
                <a:lnTo>
                  <a:pt x="17" y="8"/>
                </a:lnTo>
                <a:lnTo>
                  <a:pt x="23" y="10"/>
                </a:lnTo>
                <a:lnTo>
                  <a:pt x="28" y="13"/>
                </a:lnTo>
                <a:lnTo>
                  <a:pt x="35" y="18"/>
                </a:lnTo>
                <a:lnTo>
                  <a:pt x="44" y="28"/>
                </a:lnTo>
                <a:lnTo>
                  <a:pt x="48" y="32"/>
                </a:lnTo>
                <a:lnTo>
                  <a:pt x="52" y="32"/>
                </a:lnTo>
                <a:lnTo>
                  <a:pt x="5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4850" name="Rectangle 66"/>
          <p:cNvSpPr>
            <a:spLocks noChangeArrowheads="1"/>
          </p:cNvSpPr>
          <p:nvPr/>
        </p:nvSpPr>
        <p:spPr bwMode="auto">
          <a:xfrm>
            <a:off x="6980238" y="5894388"/>
            <a:ext cx="16605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300" b="1" i="0">
                <a:solidFill>
                  <a:srgbClr val="000000"/>
                </a:solidFill>
                <a:latin typeface="Myriad Roman" charset="0"/>
              </a:rPr>
              <a:t>SPEC WEB99 (score)</a:t>
            </a:r>
            <a:endParaRPr lang="en-GB" sz="2800" b="1" i="0"/>
          </a:p>
        </p:txBody>
      </p:sp>
      <p:sp>
        <p:nvSpPr>
          <p:cNvPr id="374851" name="Rectangle 67"/>
          <p:cNvSpPr>
            <a:spLocks noChangeArrowheads="1"/>
          </p:cNvSpPr>
          <p:nvPr/>
        </p:nvSpPr>
        <p:spPr bwMode="auto">
          <a:xfrm>
            <a:off x="525463" y="5470525"/>
            <a:ext cx="1936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100" i="0">
                <a:solidFill>
                  <a:srgbClr val="000000"/>
                </a:solidFill>
                <a:latin typeface="Myriad Roman" charset="0"/>
              </a:rPr>
              <a:t>0.0</a:t>
            </a:r>
            <a:endParaRPr lang="en-GB" i="0"/>
          </a:p>
        </p:txBody>
      </p:sp>
      <p:sp>
        <p:nvSpPr>
          <p:cNvPr id="374852" name="Rectangle 68"/>
          <p:cNvSpPr>
            <a:spLocks noChangeArrowheads="1"/>
          </p:cNvSpPr>
          <p:nvPr/>
        </p:nvSpPr>
        <p:spPr bwMode="auto">
          <a:xfrm>
            <a:off x="525463" y="5162550"/>
            <a:ext cx="1936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100" i="0">
                <a:solidFill>
                  <a:srgbClr val="000000"/>
                </a:solidFill>
                <a:latin typeface="Myriad Roman" charset="0"/>
              </a:rPr>
              <a:t>0.1</a:t>
            </a:r>
            <a:endParaRPr lang="en-GB" i="0"/>
          </a:p>
        </p:txBody>
      </p:sp>
      <p:sp>
        <p:nvSpPr>
          <p:cNvPr id="374853" name="Rectangle 69"/>
          <p:cNvSpPr>
            <a:spLocks noChangeArrowheads="1"/>
          </p:cNvSpPr>
          <p:nvPr/>
        </p:nvSpPr>
        <p:spPr bwMode="auto">
          <a:xfrm>
            <a:off x="525463" y="4852988"/>
            <a:ext cx="1936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100" i="0">
                <a:solidFill>
                  <a:srgbClr val="000000"/>
                </a:solidFill>
                <a:latin typeface="Myriad Roman" charset="0"/>
              </a:rPr>
              <a:t>0.2</a:t>
            </a:r>
            <a:endParaRPr lang="en-GB" i="0"/>
          </a:p>
        </p:txBody>
      </p:sp>
      <p:sp>
        <p:nvSpPr>
          <p:cNvPr id="374854" name="Rectangle 70"/>
          <p:cNvSpPr>
            <a:spLocks noChangeArrowheads="1"/>
          </p:cNvSpPr>
          <p:nvPr/>
        </p:nvSpPr>
        <p:spPr bwMode="auto">
          <a:xfrm>
            <a:off x="528638" y="4546600"/>
            <a:ext cx="1936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100" i="0">
                <a:solidFill>
                  <a:srgbClr val="000000"/>
                </a:solidFill>
                <a:latin typeface="Myriad Roman" charset="0"/>
              </a:rPr>
              <a:t>0.3</a:t>
            </a:r>
            <a:endParaRPr lang="en-GB" i="0"/>
          </a:p>
        </p:txBody>
      </p:sp>
      <p:sp>
        <p:nvSpPr>
          <p:cNvPr id="374855" name="Rectangle 71"/>
          <p:cNvSpPr>
            <a:spLocks noChangeArrowheads="1"/>
          </p:cNvSpPr>
          <p:nvPr/>
        </p:nvSpPr>
        <p:spPr bwMode="auto">
          <a:xfrm>
            <a:off x="520700" y="4238625"/>
            <a:ext cx="1936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100" i="0">
                <a:solidFill>
                  <a:srgbClr val="000000"/>
                </a:solidFill>
                <a:latin typeface="Myriad Roman" charset="0"/>
              </a:rPr>
              <a:t>0.4</a:t>
            </a:r>
            <a:endParaRPr lang="en-GB" i="0"/>
          </a:p>
        </p:txBody>
      </p:sp>
      <p:sp>
        <p:nvSpPr>
          <p:cNvPr id="374856" name="Rectangle 72"/>
          <p:cNvSpPr>
            <a:spLocks noChangeArrowheads="1"/>
          </p:cNvSpPr>
          <p:nvPr/>
        </p:nvSpPr>
        <p:spPr bwMode="auto">
          <a:xfrm>
            <a:off x="528638" y="3929063"/>
            <a:ext cx="1936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100" i="0">
                <a:solidFill>
                  <a:srgbClr val="000000"/>
                </a:solidFill>
                <a:latin typeface="Myriad Roman" charset="0"/>
              </a:rPr>
              <a:t>0.5</a:t>
            </a:r>
            <a:endParaRPr lang="en-GB" i="0"/>
          </a:p>
        </p:txBody>
      </p:sp>
      <p:sp>
        <p:nvSpPr>
          <p:cNvPr id="374857" name="Rectangle 73"/>
          <p:cNvSpPr>
            <a:spLocks noChangeArrowheads="1"/>
          </p:cNvSpPr>
          <p:nvPr/>
        </p:nvSpPr>
        <p:spPr bwMode="auto">
          <a:xfrm>
            <a:off x="523875" y="3622675"/>
            <a:ext cx="1936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100" i="0">
                <a:solidFill>
                  <a:srgbClr val="000000"/>
                </a:solidFill>
                <a:latin typeface="Myriad Roman" charset="0"/>
              </a:rPr>
              <a:t>0.6</a:t>
            </a:r>
            <a:endParaRPr lang="en-GB" i="0"/>
          </a:p>
        </p:txBody>
      </p:sp>
      <p:sp>
        <p:nvSpPr>
          <p:cNvPr id="374858" name="Rectangle 74"/>
          <p:cNvSpPr>
            <a:spLocks noChangeArrowheads="1"/>
          </p:cNvSpPr>
          <p:nvPr/>
        </p:nvSpPr>
        <p:spPr bwMode="auto">
          <a:xfrm>
            <a:off x="525463" y="3314700"/>
            <a:ext cx="1936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100" i="0">
                <a:solidFill>
                  <a:srgbClr val="000000"/>
                </a:solidFill>
                <a:latin typeface="Myriad Roman" charset="0"/>
              </a:rPr>
              <a:t>0.7</a:t>
            </a:r>
            <a:endParaRPr lang="en-GB" i="0"/>
          </a:p>
        </p:txBody>
      </p:sp>
      <p:sp>
        <p:nvSpPr>
          <p:cNvPr id="374859" name="Rectangle 75"/>
          <p:cNvSpPr>
            <a:spLocks noChangeArrowheads="1"/>
          </p:cNvSpPr>
          <p:nvPr/>
        </p:nvSpPr>
        <p:spPr bwMode="auto">
          <a:xfrm>
            <a:off x="523875" y="3006725"/>
            <a:ext cx="1936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100" i="0">
                <a:solidFill>
                  <a:srgbClr val="000000"/>
                </a:solidFill>
                <a:latin typeface="Myriad Roman" charset="0"/>
              </a:rPr>
              <a:t>0.8</a:t>
            </a:r>
            <a:endParaRPr lang="en-GB" i="0"/>
          </a:p>
        </p:txBody>
      </p:sp>
      <p:sp>
        <p:nvSpPr>
          <p:cNvPr id="374860" name="Rectangle 76"/>
          <p:cNvSpPr>
            <a:spLocks noChangeArrowheads="1"/>
          </p:cNvSpPr>
          <p:nvPr/>
        </p:nvSpPr>
        <p:spPr bwMode="auto">
          <a:xfrm>
            <a:off x="523875" y="2698750"/>
            <a:ext cx="1936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100" i="0">
                <a:solidFill>
                  <a:srgbClr val="000000"/>
                </a:solidFill>
                <a:latin typeface="Myriad Roman" charset="0"/>
              </a:rPr>
              <a:t>0.9</a:t>
            </a:r>
            <a:endParaRPr lang="en-GB" i="0"/>
          </a:p>
        </p:txBody>
      </p:sp>
      <p:sp>
        <p:nvSpPr>
          <p:cNvPr id="374861" name="Rectangle 77"/>
          <p:cNvSpPr>
            <a:spLocks noChangeArrowheads="1"/>
          </p:cNvSpPr>
          <p:nvPr/>
        </p:nvSpPr>
        <p:spPr bwMode="auto">
          <a:xfrm>
            <a:off x="523875" y="2389188"/>
            <a:ext cx="1936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100" i="0">
                <a:solidFill>
                  <a:srgbClr val="000000"/>
                </a:solidFill>
                <a:latin typeface="Myriad Roman" charset="0"/>
              </a:rPr>
              <a:t>1.0</a:t>
            </a:r>
            <a:endParaRPr lang="en-GB" i="0"/>
          </a:p>
        </p:txBody>
      </p:sp>
      <p:sp>
        <p:nvSpPr>
          <p:cNvPr id="374862" name="Rectangle 78"/>
          <p:cNvSpPr>
            <a:spLocks noChangeArrowheads="1"/>
          </p:cNvSpPr>
          <p:nvPr/>
        </p:nvSpPr>
        <p:spPr bwMode="auto">
          <a:xfrm>
            <a:off x="525463" y="2078038"/>
            <a:ext cx="1936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100" i="0">
                <a:solidFill>
                  <a:srgbClr val="000000"/>
                </a:solidFill>
                <a:latin typeface="Myriad Roman" charset="0"/>
              </a:rPr>
              <a:t>1.1</a:t>
            </a:r>
            <a:endParaRPr lang="en-GB" i="0"/>
          </a:p>
        </p:txBody>
      </p:sp>
      <p:sp>
        <p:nvSpPr>
          <p:cNvPr id="374863" name="Freeform 79"/>
          <p:cNvSpPr>
            <a:spLocks noEditPoints="1"/>
          </p:cNvSpPr>
          <p:nvPr/>
        </p:nvSpPr>
        <p:spPr bwMode="auto">
          <a:xfrm>
            <a:off x="147638" y="2984500"/>
            <a:ext cx="134937" cy="1738313"/>
          </a:xfrm>
          <a:custGeom>
            <a:avLst/>
            <a:gdLst/>
            <a:ahLst/>
            <a:cxnLst>
              <a:cxn ang="0">
                <a:pos x="80" y="985"/>
              </a:cxn>
              <a:cxn ang="0">
                <a:pos x="31" y="989"/>
              </a:cxn>
              <a:cxn ang="0">
                <a:pos x="4" y="1025"/>
              </a:cxn>
              <a:cxn ang="0">
                <a:pos x="35" y="1002"/>
              </a:cxn>
              <a:cxn ang="0">
                <a:pos x="25" y="947"/>
              </a:cxn>
              <a:cxn ang="0">
                <a:pos x="64" y="976"/>
              </a:cxn>
              <a:cxn ang="0">
                <a:pos x="73" y="950"/>
              </a:cxn>
              <a:cxn ang="0">
                <a:pos x="31" y="954"/>
              </a:cxn>
              <a:cxn ang="0">
                <a:pos x="46" y="853"/>
              </a:cxn>
              <a:cxn ang="0">
                <a:pos x="32" y="884"/>
              </a:cxn>
              <a:cxn ang="0">
                <a:pos x="56" y="894"/>
              </a:cxn>
              <a:cxn ang="0">
                <a:pos x="73" y="863"/>
              </a:cxn>
              <a:cxn ang="0">
                <a:pos x="74" y="877"/>
              </a:cxn>
              <a:cxn ang="0">
                <a:pos x="61" y="863"/>
              </a:cxn>
              <a:cxn ang="0">
                <a:pos x="81" y="821"/>
              </a:cxn>
              <a:cxn ang="0">
                <a:pos x="25" y="813"/>
              </a:cxn>
              <a:cxn ang="0">
                <a:pos x="11" y="790"/>
              </a:cxn>
              <a:cxn ang="0">
                <a:pos x="11" y="801"/>
              </a:cxn>
              <a:cxn ang="0">
                <a:pos x="70" y="757"/>
              </a:cxn>
              <a:cxn ang="0">
                <a:pos x="25" y="693"/>
              </a:cxn>
              <a:cxn ang="0">
                <a:pos x="64" y="723"/>
              </a:cxn>
              <a:cxn ang="0">
                <a:pos x="73" y="696"/>
              </a:cxn>
              <a:cxn ang="0">
                <a:pos x="31" y="700"/>
              </a:cxn>
              <a:cxn ang="0">
                <a:pos x="80" y="621"/>
              </a:cxn>
              <a:cxn ang="0">
                <a:pos x="39" y="633"/>
              </a:cxn>
              <a:cxn ang="0">
                <a:pos x="25" y="632"/>
              </a:cxn>
              <a:cxn ang="0">
                <a:pos x="66" y="619"/>
              </a:cxn>
              <a:cxn ang="0">
                <a:pos x="73" y="572"/>
              </a:cxn>
              <a:cxn ang="0">
                <a:pos x="32" y="572"/>
              </a:cxn>
              <a:cxn ang="0">
                <a:pos x="42" y="598"/>
              </a:cxn>
              <a:cxn ang="0">
                <a:pos x="80" y="563"/>
              </a:cxn>
              <a:cxn ang="0">
                <a:pos x="52" y="497"/>
              </a:cxn>
              <a:cxn ang="0">
                <a:pos x="32" y="542"/>
              </a:cxn>
              <a:cxn ang="0">
                <a:pos x="81" y="524"/>
              </a:cxn>
              <a:cxn ang="0">
                <a:pos x="32" y="528"/>
              </a:cxn>
              <a:cxn ang="0">
                <a:pos x="73" y="524"/>
              </a:cxn>
              <a:cxn ang="0">
                <a:pos x="33" y="458"/>
              </a:cxn>
              <a:cxn ang="0">
                <a:pos x="42" y="485"/>
              </a:cxn>
              <a:cxn ang="0">
                <a:pos x="25" y="432"/>
              </a:cxn>
              <a:cxn ang="0">
                <a:pos x="77" y="441"/>
              </a:cxn>
              <a:cxn ang="0">
                <a:pos x="68" y="437"/>
              </a:cxn>
              <a:cxn ang="0">
                <a:pos x="32" y="420"/>
              </a:cxn>
              <a:cxn ang="0">
                <a:pos x="77" y="362"/>
              </a:cxn>
              <a:cxn ang="0">
                <a:pos x="67" y="356"/>
              </a:cxn>
              <a:cxn ang="0">
                <a:pos x="74" y="290"/>
              </a:cxn>
              <a:cxn ang="0">
                <a:pos x="24" y="308"/>
              </a:cxn>
              <a:cxn ang="0">
                <a:pos x="70" y="331"/>
              </a:cxn>
              <a:cxn ang="0">
                <a:pos x="53" y="325"/>
              </a:cxn>
              <a:cxn ang="0">
                <a:pos x="52" y="293"/>
              </a:cxn>
              <a:cxn ang="0">
                <a:pos x="80" y="245"/>
              </a:cxn>
              <a:cxn ang="0">
                <a:pos x="7" y="182"/>
              </a:cxn>
              <a:cxn ang="0">
                <a:pos x="15" y="188"/>
              </a:cxn>
              <a:cxn ang="0">
                <a:pos x="33" y="138"/>
              </a:cxn>
              <a:cxn ang="0">
                <a:pos x="24" y="140"/>
              </a:cxn>
              <a:cxn ang="0">
                <a:pos x="25" y="69"/>
              </a:cxn>
              <a:cxn ang="0">
                <a:pos x="56" y="96"/>
              </a:cxn>
              <a:cxn ang="0">
                <a:pos x="80" y="80"/>
              </a:cxn>
              <a:cxn ang="0">
                <a:pos x="80" y="40"/>
              </a:cxn>
              <a:cxn ang="0">
                <a:pos x="36" y="20"/>
              </a:cxn>
            </a:cxnLst>
            <a:rect l="0" t="0" r="r" b="b"/>
            <a:pathLst>
              <a:path w="81" h="1034">
                <a:moveTo>
                  <a:pt x="80" y="1034"/>
                </a:moveTo>
                <a:lnTo>
                  <a:pt x="80" y="1024"/>
                </a:lnTo>
                <a:lnTo>
                  <a:pt x="47" y="1024"/>
                </a:lnTo>
                <a:lnTo>
                  <a:pt x="47" y="1016"/>
                </a:lnTo>
                <a:lnTo>
                  <a:pt x="47" y="1016"/>
                </a:lnTo>
                <a:lnTo>
                  <a:pt x="47" y="1010"/>
                </a:lnTo>
                <a:lnTo>
                  <a:pt x="50" y="1006"/>
                </a:lnTo>
                <a:lnTo>
                  <a:pt x="54" y="1002"/>
                </a:lnTo>
                <a:lnTo>
                  <a:pt x="61" y="1000"/>
                </a:lnTo>
                <a:lnTo>
                  <a:pt x="61" y="1000"/>
                </a:lnTo>
                <a:lnTo>
                  <a:pt x="73" y="997"/>
                </a:lnTo>
                <a:lnTo>
                  <a:pt x="80" y="995"/>
                </a:lnTo>
                <a:lnTo>
                  <a:pt x="80" y="985"/>
                </a:lnTo>
                <a:lnTo>
                  <a:pt x="80" y="985"/>
                </a:lnTo>
                <a:lnTo>
                  <a:pt x="73" y="988"/>
                </a:lnTo>
                <a:lnTo>
                  <a:pt x="59" y="990"/>
                </a:lnTo>
                <a:lnTo>
                  <a:pt x="59" y="990"/>
                </a:lnTo>
                <a:lnTo>
                  <a:pt x="53" y="993"/>
                </a:lnTo>
                <a:lnTo>
                  <a:pt x="49" y="995"/>
                </a:lnTo>
                <a:lnTo>
                  <a:pt x="46" y="997"/>
                </a:lnTo>
                <a:lnTo>
                  <a:pt x="43" y="1002"/>
                </a:lnTo>
                <a:lnTo>
                  <a:pt x="43" y="1002"/>
                </a:lnTo>
                <a:lnTo>
                  <a:pt x="43" y="1002"/>
                </a:lnTo>
                <a:lnTo>
                  <a:pt x="40" y="996"/>
                </a:lnTo>
                <a:lnTo>
                  <a:pt x="36" y="992"/>
                </a:lnTo>
                <a:lnTo>
                  <a:pt x="31" y="989"/>
                </a:lnTo>
                <a:lnTo>
                  <a:pt x="24" y="988"/>
                </a:lnTo>
                <a:lnTo>
                  <a:pt x="24" y="988"/>
                </a:lnTo>
                <a:lnTo>
                  <a:pt x="19" y="988"/>
                </a:lnTo>
                <a:lnTo>
                  <a:pt x="15" y="989"/>
                </a:lnTo>
                <a:lnTo>
                  <a:pt x="12" y="990"/>
                </a:lnTo>
                <a:lnTo>
                  <a:pt x="10" y="993"/>
                </a:lnTo>
                <a:lnTo>
                  <a:pt x="10" y="993"/>
                </a:lnTo>
                <a:lnTo>
                  <a:pt x="7" y="997"/>
                </a:lnTo>
                <a:lnTo>
                  <a:pt x="5" y="1003"/>
                </a:lnTo>
                <a:lnTo>
                  <a:pt x="4" y="1009"/>
                </a:lnTo>
                <a:lnTo>
                  <a:pt x="4" y="1016"/>
                </a:lnTo>
                <a:lnTo>
                  <a:pt x="4" y="1016"/>
                </a:lnTo>
                <a:lnTo>
                  <a:pt x="4" y="1025"/>
                </a:lnTo>
                <a:lnTo>
                  <a:pt x="5" y="1034"/>
                </a:lnTo>
                <a:lnTo>
                  <a:pt x="80" y="1034"/>
                </a:lnTo>
                <a:close/>
                <a:moveTo>
                  <a:pt x="12" y="1024"/>
                </a:moveTo>
                <a:lnTo>
                  <a:pt x="12" y="1024"/>
                </a:lnTo>
                <a:lnTo>
                  <a:pt x="11" y="1014"/>
                </a:lnTo>
                <a:lnTo>
                  <a:pt x="11" y="1014"/>
                </a:lnTo>
                <a:lnTo>
                  <a:pt x="12" y="1007"/>
                </a:lnTo>
                <a:lnTo>
                  <a:pt x="14" y="1003"/>
                </a:lnTo>
                <a:lnTo>
                  <a:pt x="19" y="999"/>
                </a:lnTo>
                <a:lnTo>
                  <a:pt x="25" y="997"/>
                </a:lnTo>
                <a:lnTo>
                  <a:pt x="25" y="997"/>
                </a:lnTo>
                <a:lnTo>
                  <a:pt x="31" y="999"/>
                </a:lnTo>
                <a:lnTo>
                  <a:pt x="35" y="1002"/>
                </a:lnTo>
                <a:lnTo>
                  <a:pt x="39" y="1007"/>
                </a:lnTo>
                <a:lnTo>
                  <a:pt x="39" y="1014"/>
                </a:lnTo>
                <a:lnTo>
                  <a:pt x="39" y="1024"/>
                </a:lnTo>
                <a:lnTo>
                  <a:pt x="12" y="1024"/>
                </a:lnTo>
                <a:close/>
                <a:moveTo>
                  <a:pt x="54" y="930"/>
                </a:moveTo>
                <a:lnTo>
                  <a:pt x="54" y="930"/>
                </a:lnTo>
                <a:lnTo>
                  <a:pt x="49" y="930"/>
                </a:lnTo>
                <a:lnTo>
                  <a:pt x="49" y="930"/>
                </a:lnTo>
                <a:lnTo>
                  <a:pt x="42" y="932"/>
                </a:lnTo>
                <a:lnTo>
                  <a:pt x="33" y="934"/>
                </a:lnTo>
                <a:lnTo>
                  <a:pt x="29" y="937"/>
                </a:lnTo>
                <a:lnTo>
                  <a:pt x="26" y="941"/>
                </a:lnTo>
                <a:lnTo>
                  <a:pt x="25" y="947"/>
                </a:lnTo>
                <a:lnTo>
                  <a:pt x="24" y="953"/>
                </a:lnTo>
                <a:lnTo>
                  <a:pt x="24" y="953"/>
                </a:lnTo>
                <a:lnTo>
                  <a:pt x="25" y="958"/>
                </a:lnTo>
                <a:lnTo>
                  <a:pt x="26" y="964"/>
                </a:lnTo>
                <a:lnTo>
                  <a:pt x="29" y="968"/>
                </a:lnTo>
                <a:lnTo>
                  <a:pt x="32" y="971"/>
                </a:lnTo>
                <a:lnTo>
                  <a:pt x="36" y="975"/>
                </a:lnTo>
                <a:lnTo>
                  <a:pt x="42" y="976"/>
                </a:lnTo>
                <a:lnTo>
                  <a:pt x="47" y="978"/>
                </a:lnTo>
                <a:lnTo>
                  <a:pt x="53" y="978"/>
                </a:lnTo>
                <a:lnTo>
                  <a:pt x="53" y="978"/>
                </a:lnTo>
                <a:lnTo>
                  <a:pt x="59" y="978"/>
                </a:lnTo>
                <a:lnTo>
                  <a:pt x="64" y="976"/>
                </a:lnTo>
                <a:lnTo>
                  <a:pt x="68" y="974"/>
                </a:lnTo>
                <a:lnTo>
                  <a:pt x="73" y="971"/>
                </a:lnTo>
                <a:lnTo>
                  <a:pt x="77" y="967"/>
                </a:lnTo>
                <a:lnTo>
                  <a:pt x="78" y="962"/>
                </a:lnTo>
                <a:lnTo>
                  <a:pt x="80" y="957"/>
                </a:lnTo>
                <a:lnTo>
                  <a:pt x="81" y="951"/>
                </a:lnTo>
                <a:lnTo>
                  <a:pt x="81" y="951"/>
                </a:lnTo>
                <a:lnTo>
                  <a:pt x="80" y="940"/>
                </a:lnTo>
                <a:lnTo>
                  <a:pt x="77" y="933"/>
                </a:lnTo>
                <a:lnTo>
                  <a:pt x="70" y="936"/>
                </a:lnTo>
                <a:lnTo>
                  <a:pt x="70" y="936"/>
                </a:lnTo>
                <a:lnTo>
                  <a:pt x="73" y="941"/>
                </a:lnTo>
                <a:lnTo>
                  <a:pt x="73" y="950"/>
                </a:lnTo>
                <a:lnTo>
                  <a:pt x="73" y="950"/>
                </a:lnTo>
                <a:lnTo>
                  <a:pt x="71" y="957"/>
                </a:lnTo>
                <a:lnTo>
                  <a:pt x="68" y="962"/>
                </a:lnTo>
                <a:lnTo>
                  <a:pt x="63" y="967"/>
                </a:lnTo>
                <a:lnTo>
                  <a:pt x="54" y="969"/>
                </a:lnTo>
                <a:lnTo>
                  <a:pt x="54" y="930"/>
                </a:lnTo>
                <a:close/>
                <a:moveTo>
                  <a:pt x="47" y="968"/>
                </a:moveTo>
                <a:lnTo>
                  <a:pt x="47" y="968"/>
                </a:lnTo>
                <a:lnTo>
                  <a:pt x="42" y="968"/>
                </a:lnTo>
                <a:lnTo>
                  <a:pt x="36" y="965"/>
                </a:lnTo>
                <a:lnTo>
                  <a:pt x="32" y="960"/>
                </a:lnTo>
                <a:lnTo>
                  <a:pt x="32" y="957"/>
                </a:lnTo>
                <a:lnTo>
                  <a:pt x="31" y="954"/>
                </a:lnTo>
                <a:lnTo>
                  <a:pt x="31" y="954"/>
                </a:lnTo>
                <a:lnTo>
                  <a:pt x="32" y="950"/>
                </a:lnTo>
                <a:lnTo>
                  <a:pt x="32" y="947"/>
                </a:lnTo>
                <a:lnTo>
                  <a:pt x="36" y="943"/>
                </a:lnTo>
                <a:lnTo>
                  <a:pt x="42" y="940"/>
                </a:lnTo>
                <a:lnTo>
                  <a:pt x="47" y="940"/>
                </a:lnTo>
                <a:lnTo>
                  <a:pt x="47" y="968"/>
                </a:lnTo>
                <a:close/>
                <a:moveTo>
                  <a:pt x="80" y="918"/>
                </a:moveTo>
                <a:lnTo>
                  <a:pt x="80" y="908"/>
                </a:lnTo>
                <a:lnTo>
                  <a:pt x="0" y="908"/>
                </a:lnTo>
                <a:lnTo>
                  <a:pt x="0" y="918"/>
                </a:lnTo>
                <a:lnTo>
                  <a:pt x="80" y="918"/>
                </a:lnTo>
                <a:close/>
                <a:moveTo>
                  <a:pt x="46" y="853"/>
                </a:moveTo>
                <a:lnTo>
                  <a:pt x="46" y="853"/>
                </a:lnTo>
                <a:lnTo>
                  <a:pt x="38" y="855"/>
                </a:lnTo>
                <a:lnTo>
                  <a:pt x="31" y="857"/>
                </a:lnTo>
                <a:lnTo>
                  <a:pt x="28" y="860"/>
                </a:lnTo>
                <a:lnTo>
                  <a:pt x="26" y="864"/>
                </a:lnTo>
                <a:lnTo>
                  <a:pt x="25" y="869"/>
                </a:lnTo>
                <a:lnTo>
                  <a:pt x="24" y="874"/>
                </a:lnTo>
                <a:lnTo>
                  <a:pt x="24" y="874"/>
                </a:lnTo>
                <a:lnTo>
                  <a:pt x="25" y="884"/>
                </a:lnTo>
                <a:lnTo>
                  <a:pt x="29" y="892"/>
                </a:lnTo>
                <a:lnTo>
                  <a:pt x="35" y="890"/>
                </a:lnTo>
                <a:lnTo>
                  <a:pt x="35" y="890"/>
                </a:lnTo>
                <a:lnTo>
                  <a:pt x="32" y="884"/>
                </a:lnTo>
                <a:lnTo>
                  <a:pt x="31" y="876"/>
                </a:lnTo>
                <a:lnTo>
                  <a:pt x="31" y="876"/>
                </a:lnTo>
                <a:lnTo>
                  <a:pt x="32" y="870"/>
                </a:lnTo>
                <a:lnTo>
                  <a:pt x="36" y="866"/>
                </a:lnTo>
                <a:lnTo>
                  <a:pt x="40" y="864"/>
                </a:lnTo>
                <a:lnTo>
                  <a:pt x="43" y="863"/>
                </a:lnTo>
                <a:lnTo>
                  <a:pt x="45" y="863"/>
                </a:lnTo>
                <a:lnTo>
                  <a:pt x="45" y="863"/>
                </a:lnTo>
                <a:lnTo>
                  <a:pt x="46" y="877"/>
                </a:lnTo>
                <a:lnTo>
                  <a:pt x="47" y="883"/>
                </a:lnTo>
                <a:lnTo>
                  <a:pt x="50" y="888"/>
                </a:lnTo>
                <a:lnTo>
                  <a:pt x="53" y="891"/>
                </a:lnTo>
                <a:lnTo>
                  <a:pt x="56" y="894"/>
                </a:lnTo>
                <a:lnTo>
                  <a:pt x="60" y="895"/>
                </a:lnTo>
                <a:lnTo>
                  <a:pt x="66" y="897"/>
                </a:lnTo>
                <a:lnTo>
                  <a:pt x="66" y="897"/>
                </a:lnTo>
                <a:lnTo>
                  <a:pt x="71" y="895"/>
                </a:lnTo>
                <a:lnTo>
                  <a:pt x="75" y="892"/>
                </a:lnTo>
                <a:lnTo>
                  <a:pt x="80" y="887"/>
                </a:lnTo>
                <a:lnTo>
                  <a:pt x="81" y="880"/>
                </a:lnTo>
                <a:lnTo>
                  <a:pt x="81" y="880"/>
                </a:lnTo>
                <a:lnTo>
                  <a:pt x="80" y="874"/>
                </a:lnTo>
                <a:lnTo>
                  <a:pt x="78" y="870"/>
                </a:lnTo>
                <a:lnTo>
                  <a:pt x="75" y="866"/>
                </a:lnTo>
                <a:lnTo>
                  <a:pt x="73" y="863"/>
                </a:lnTo>
                <a:lnTo>
                  <a:pt x="73" y="863"/>
                </a:lnTo>
                <a:lnTo>
                  <a:pt x="80" y="862"/>
                </a:lnTo>
                <a:lnTo>
                  <a:pt x="80" y="853"/>
                </a:lnTo>
                <a:lnTo>
                  <a:pt x="80" y="853"/>
                </a:lnTo>
                <a:lnTo>
                  <a:pt x="67" y="853"/>
                </a:lnTo>
                <a:lnTo>
                  <a:pt x="46" y="853"/>
                </a:lnTo>
                <a:close/>
                <a:moveTo>
                  <a:pt x="61" y="863"/>
                </a:moveTo>
                <a:lnTo>
                  <a:pt x="61" y="863"/>
                </a:lnTo>
                <a:lnTo>
                  <a:pt x="64" y="864"/>
                </a:lnTo>
                <a:lnTo>
                  <a:pt x="64" y="864"/>
                </a:lnTo>
                <a:lnTo>
                  <a:pt x="67" y="866"/>
                </a:lnTo>
                <a:lnTo>
                  <a:pt x="71" y="869"/>
                </a:lnTo>
                <a:lnTo>
                  <a:pt x="73" y="873"/>
                </a:lnTo>
                <a:lnTo>
                  <a:pt x="74" y="877"/>
                </a:lnTo>
                <a:lnTo>
                  <a:pt x="74" y="877"/>
                </a:lnTo>
                <a:lnTo>
                  <a:pt x="73" y="881"/>
                </a:lnTo>
                <a:lnTo>
                  <a:pt x="71" y="884"/>
                </a:lnTo>
                <a:lnTo>
                  <a:pt x="68" y="885"/>
                </a:lnTo>
                <a:lnTo>
                  <a:pt x="64" y="887"/>
                </a:lnTo>
                <a:lnTo>
                  <a:pt x="64" y="887"/>
                </a:lnTo>
                <a:lnTo>
                  <a:pt x="60" y="885"/>
                </a:lnTo>
                <a:lnTo>
                  <a:pt x="57" y="884"/>
                </a:lnTo>
                <a:lnTo>
                  <a:pt x="56" y="883"/>
                </a:lnTo>
                <a:lnTo>
                  <a:pt x="54" y="878"/>
                </a:lnTo>
                <a:lnTo>
                  <a:pt x="52" y="871"/>
                </a:lnTo>
                <a:lnTo>
                  <a:pt x="52" y="863"/>
                </a:lnTo>
                <a:lnTo>
                  <a:pt x="61" y="863"/>
                </a:lnTo>
                <a:close/>
                <a:moveTo>
                  <a:pt x="15" y="836"/>
                </a:moveTo>
                <a:lnTo>
                  <a:pt x="25" y="836"/>
                </a:lnTo>
                <a:lnTo>
                  <a:pt x="25" y="845"/>
                </a:lnTo>
                <a:lnTo>
                  <a:pt x="33" y="845"/>
                </a:lnTo>
                <a:lnTo>
                  <a:pt x="33" y="836"/>
                </a:lnTo>
                <a:lnTo>
                  <a:pt x="63" y="836"/>
                </a:lnTo>
                <a:lnTo>
                  <a:pt x="63" y="836"/>
                </a:lnTo>
                <a:lnTo>
                  <a:pt x="71" y="835"/>
                </a:lnTo>
                <a:lnTo>
                  <a:pt x="77" y="832"/>
                </a:lnTo>
                <a:lnTo>
                  <a:pt x="77" y="832"/>
                </a:lnTo>
                <a:lnTo>
                  <a:pt x="80" y="828"/>
                </a:lnTo>
                <a:lnTo>
                  <a:pt x="81" y="821"/>
                </a:lnTo>
                <a:lnTo>
                  <a:pt x="81" y="821"/>
                </a:lnTo>
                <a:lnTo>
                  <a:pt x="80" y="817"/>
                </a:lnTo>
                <a:lnTo>
                  <a:pt x="80" y="813"/>
                </a:lnTo>
                <a:lnTo>
                  <a:pt x="71" y="813"/>
                </a:lnTo>
                <a:lnTo>
                  <a:pt x="71" y="813"/>
                </a:lnTo>
                <a:lnTo>
                  <a:pt x="73" y="818"/>
                </a:lnTo>
                <a:lnTo>
                  <a:pt x="73" y="818"/>
                </a:lnTo>
                <a:lnTo>
                  <a:pt x="71" y="822"/>
                </a:lnTo>
                <a:lnTo>
                  <a:pt x="70" y="824"/>
                </a:lnTo>
                <a:lnTo>
                  <a:pt x="67" y="825"/>
                </a:lnTo>
                <a:lnTo>
                  <a:pt x="61" y="827"/>
                </a:lnTo>
                <a:lnTo>
                  <a:pt x="33" y="827"/>
                </a:lnTo>
                <a:lnTo>
                  <a:pt x="33" y="813"/>
                </a:lnTo>
                <a:lnTo>
                  <a:pt x="25" y="813"/>
                </a:lnTo>
                <a:lnTo>
                  <a:pt x="25" y="827"/>
                </a:lnTo>
                <a:lnTo>
                  <a:pt x="12" y="827"/>
                </a:lnTo>
                <a:lnTo>
                  <a:pt x="15" y="836"/>
                </a:lnTo>
                <a:close/>
                <a:moveTo>
                  <a:pt x="80" y="792"/>
                </a:moveTo>
                <a:lnTo>
                  <a:pt x="25" y="792"/>
                </a:lnTo>
                <a:lnTo>
                  <a:pt x="25" y="801"/>
                </a:lnTo>
                <a:lnTo>
                  <a:pt x="80" y="801"/>
                </a:lnTo>
                <a:lnTo>
                  <a:pt x="80" y="792"/>
                </a:lnTo>
                <a:close/>
                <a:moveTo>
                  <a:pt x="15" y="796"/>
                </a:moveTo>
                <a:lnTo>
                  <a:pt x="15" y="796"/>
                </a:lnTo>
                <a:lnTo>
                  <a:pt x="15" y="793"/>
                </a:lnTo>
                <a:lnTo>
                  <a:pt x="14" y="792"/>
                </a:lnTo>
                <a:lnTo>
                  <a:pt x="11" y="790"/>
                </a:lnTo>
                <a:lnTo>
                  <a:pt x="8" y="790"/>
                </a:lnTo>
                <a:lnTo>
                  <a:pt x="8" y="790"/>
                </a:lnTo>
                <a:lnTo>
                  <a:pt x="7" y="790"/>
                </a:lnTo>
                <a:lnTo>
                  <a:pt x="4" y="792"/>
                </a:lnTo>
                <a:lnTo>
                  <a:pt x="3" y="793"/>
                </a:lnTo>
                <a:lnTo>
                  <a:pt x="3" y="796"/>
                </a:lnTo>
                <a:lnTo>
                  <a:pt x="3" y="796"/>
                </a:lnTo>
                <a:lnTo>
                  <a:pt x="3" y="799"/>
                </a:lnTo>
                <a:lnTo>
                  <a:pt x="4" y="800"/>
                </a:lnTo>
                <a:lnTo>
                  <a:pt x="7" y="801"/>
                </a:lnTo>
                <a:lnTo>
                  <a:pt x="8" y="803"/>
                </a:lnTo>
                <a:lnTo>
                  <a:pt x="8" y="803"/>
                </a:lnTo>
                <a:lnTo>
                  <a:pt x="11" y="801"/>
                </a:lnTo>
                <a:lnTo>
                  <a:pt x="14" y="800"/>
                </a:lnTo>
                <a:lnTo>
                  <a:pt x="15" y="799"/>
                </a:lnTo>
                <a:lnTo>
                  <a:pt x="15" y="796"/>
                </a:lnTo>
                <a:lnTo>
                  <a:pt x="15" y="796"/>
                </a:lnTo>
                <a:close/>
                <a:moveTo>
                  <a:pt x="25" y="782"/>
                </a:moveTo>
                <a:lnTo>
                  <a:pt x="80" y="761"/>
                </a:lnTo>
                <a:lnTo>
                  <a:pt x="80" y="751"/>
                </a:lnTo>
                <a:lnTo>
                  <a:pt x="25" y="730"/>
                </a:lnTo>
                <a:lnTo>
                  <a:pt x="25" y="740"/>
                </a:lnTo>
                <a:lnTo>
                  <a:pt x="56" y="751"/>
                </a:lnTo>
                <a:lnTo>
                  <a:pt x="56" y="751"/>
                </a:lnTo>
                <a:lnTo>
                  <a:pt x="70" y="755"/>
                </a:lnTo>
                <a:lnTo>
                  <a:pt x="70" y="757"/>
                </a:lnTo>
                <a:lnTo>
                  <a:pt x="70" y="757"/>
                </a:lnTo>
                <a:lnTo>
                  <a:pt x="56" y="761"/>
                </a:lnTo>
                <a:lnTo>
                  <a:pt x="25" y="771"/>
                </a:lnTo>
                <a:lnTo>
                  <a:pt x="25" y="782"/>
                </a:lnTo>
                <a:close/>
                <a:moveTo>
                  <a:pt x="54" y="677"/>
                </a:moveTo>
                <a:lnTo>
                  <a:pt x="54" y="677"/>
                </a:lnTo>
                <a:lnTo>
                  <a:pt x="49" y="677"/>
                </a:lnTo>
                <a:lnTo>
                  <a:pt x="49" y="677"/>
                </a:lnTo>
                <a:lnTo>
                  <a:pt x="42" y="678"/>
                </a:lnTo>
                <a:lnTo>
                  <a:pt x="33" y="681"/>
                </a:lnTo>
                <a:lnTo>
                  <a:pt x="29" y="684"/>
                </a:lnTo>
                <a:lnTo>
                  <a:pt x="26" y="688"/>
                </a:lnTo>
                <a:lnTo>
                  <a:pt x="25" y="693"/>
                </a:lnTo>
                <a:lnTo>
                  <a:pt x="24" y="699"/>
                </a:lnTo>
                <a:lnTo>
                  <a:pt x="24" y="699"/>
                </a:lnTo>
                <a:lnTo>
                  <a:pt x="25" y="705"/>
                </a:lnTo>
                <a:lnTo>
                  <a:pt x="26" y="710"/>
                </a:lnTo>
                <a:lnTo>
                  <a:pt x="29" y="714"/>
                </a:lnTo>
                <a:lnTo>
                  <a:pt x="32" y="717"/>
                </a:lnTo>
                <a:lnTo>
                  <a:pt x="36" y="720"/>
                </a:lnTo>
                <a:lnTo>
                  <a:pt x="42" y="723"/>
                </a:lnTo>
                <a:lnTo>
                  <a:pt x="47" y="724"/>
                </a:lnTo>
                <a:lnTo>
                  <a:pt x="53" y="724"/>
                </a:lnTo>
                <a:lnTo>
                  <a:pt x="53" y="724"/>
                </a:lnTo>
                <a:lnTo>
                  <a:pt x="59" y="724"/>
                </a:lnTo>
                <a:lnTo>
                  <a:pt x="64" y="723"/>
                </a:lnTo>
                <a:lnTo>
                  <a:pt x="68" y="720"/>
                </a:lnTo>
                <a:lnTo>
                  <a:pt x="73" y="717"/>
                </a:lnTo>
                <a:lnTo>
                  <a:pt x="77" y="713"/>
                </a:lnTo>
                <a:lnTo>
                  <a:pt x="78" y="709"/>
                </a:lnTo>
                <a:lnTo>
                  <a:pt x="80" y="703"/>
                </a:lnTo>
                <a:lnTo>
                  <a:pt x="81" y="698"/>
                </a:lnTo>
                <a:lnTo>
                  <a:pt x="81" y="698"/>
                </a:lnTo>
                <a:lnTo>
                  <a:pt x="80" y="686"/>
                </a:lnTo>
                <a:lnTo>
                  <a:pt x="77" y="679"/>
                </a:lnTo>
                <a:lnTo>
                  <a:pt x="70" y="682"/>
                </a:lnTo>
                <a:lnTo>
                  <a:pt x="70" y="682"/>
                </a:lnTo>
                <a:lnTo>
                  <a:pt x="73" y="688"/>
                </a:lnTo>
                <a:lnTo>
                  <a:pt x="73" y="696"/>
                </a:lnTo>
                <a:lnTo>
                  <a:pt x="73" y="696"/>
                </a:lnTo>
                <a:lnTo>
                  <a:pt x="71" y="703"/>
                </a:lnTo>
                <a:lnTo>
                  <a:pt x="68" y="709"/>
                </a:lnTo>
                <a:lnTo>
                  <a:pt x="63" y="713"/>
                </a:lnTo>
                <a:lnTo>
                  <a:pt x="54" y="714"/>
                </a:lnTo>
                <a:lnTo>
                  <a:pt x="54" y="677"/>
                </a:lnTo>
                <a:close/>
                <a:moveTo>
                  <a:pt x="47" y="714"/>
                </a:moveTo>
                <a:lnTo>
                  <a:pt x="47" y="714"/>
                </a:lnTo>
                <a:lnTo>
                  <a:pt x="42" y="713"/>
                </a:lnTo>
                <a:lnTo>
                  <a:pt x="36" y="710"/>
                </a:lnTo>
                <a:lnTo>
                  <a:pt x="32" y="706"/>
                </a:lnTo>
                <a:lnTo>
                  <a:pt x="32" y="703"/>
                </a:lnTo>
                <a:lnTo>
                  <a:pt x="31" y="700"/>
                </a:lnTo>
                <a:lnTo>
                  <a:pt x="31" y="700"/>
                </a:lnTo>
                <a:lnTo>
                  <a:pt x="32" y="696"/>
                </a:lnTo>
                <a:lnTo>
                  <a:pt x="32" y="693"/>
                </a:lnTo>
                <a:lnTo>
                  <a:pt x="36" y="689"/>
                </a:lnTo>
                <a:lnTo>
                  <a:pt x="42" y="686"/>
                </a:lnTo>
                <a:lnTo>
                  <a:pt x="47" y="686"/>
                </a:lnTo>
                <a:lnTo>
                  <a:pt x="47" y="714"/>
                </a:lnTo>
                <a:close/>
                <a:moveTo>
                  <a:pt x="77" y="644"/>
                </a:moveTo>
                <a:lnTo>
                  <a:pt x="77" y="644"/>
                </a:lnTo>
                <a:lnTo>
                  <a:pt x="80" y="637"/>
                </a:lnTo>
                <a:lnTo>
                  <a:pt x="81" y="629"/>
                </a:lnTo>
                <a:lnTo>
                  <a:pt x="81" y="629"/>
                </a:lnTo>
                <a:lnTo>
                  <a:pt x="80" y="621"/>
                </a:lnTo>
                <a:lnTo>
                  <a:pt x="77" y="615"/>
                </a:lnTo>
                <a:lnTo>
                  <a:pt x="71" y="611"/>
                </a:lnTo>
                <a:lnTo>
                  <a:pt x="64" y="609"/>
                </a:lnTo>
                <a:lnTo>
                  <a:pt x="64" y="609"/>
                </a:lnTo>
                <a:lnTo>
                  <a:pt x="59" y="609"/>
                </a:lnTo>
                <a:lnTo>
                  <a:pt x="54" y="612"/>
                </a:lnTo>
                <a:lnTo>
                  <a:pt x="50" y="618"/>
                </a:lnTo>
                <a:lnTo>
                  <a:pt x="47" y="623"/>
                </a:lnTo>
                <a:lnTo>
                  <a:pt x="47" y="623"/>
                </a:lnTo>
                <a:lnTo>
                  <a:pt x="45" y="630"/>
                </a:lnTo>
                <a:lnTo>
                  <a:pt x="42" y="633"/>
                </a:lnTo>
                <a:lnTo>
                  <a:pt x="39" y="633"/>
                </a:lnTo>
                <a:lnTo>
                  <a:pt x="39" y="633"/>
                </a:lnTo>
                <a:lnTo>
                  <a:pt x="36" y="633"/>
                </a:lnTo>
                <a:lnTo>
                  <a:pt x="33" y="632"/>
                </a:lnTo>
                <a:lnTo>
                  <a:pt x="32" y="629"/>
                </a:lnTo>
                <a:lnTo>
                  <a:pt x="31" y="625"/>
                </a:lnTo>
                <a:lnTo>
                  <a:pt x="31" y="625"/>
                </a:lnTo>
                <a:lnTo>
                  <a:pt x="32" y="618"/>
                </a:lnTo>
                <a:lnTo>
                  <a:pt x="35" y="614"/>
                </a:lnTo>
                <a:lnTo>
                  <a:pt x="28" y="611"/>
                </a:lnTo>
                <a:lnTo>
                  <a:pt x="28" y="611"/>
                </a:lnTo>
                <a:lnTo>
                  <a:pt x="25" y="616"/>
                </a:lnTo>
                <a:lnTo>
                  <a:pt x="24" y="625"/>
                </a:lnTo>
                <a:lnTo>
                  <a:pt x="24" y="625"/>
                </a:lnTo>
                <a:lnTo>
                  <a:pt x="25" y="632"/>
                </a:lnTo>
                <a:lnTo>
                  <a:pt x="29" y="637"/>
                </a:lnTo>
                <a:lnTo>
                  <a:pt x="33" y="642"/>
                </a:lnTo>
                <a:lnTo>
                  <a:pt x="40" y="643"/>
                </a:lnTo>
                <a:lnTo>
                  <a:pt x="40" y="643"/>
                </a:lnTo>
                <a:lnTo>
                  <a:pt x="45" y="642"/>
                </a:lnTo>
                <a:lnTo>
                  <a:pt x="49" y="640"/>
                </a:lnTo>
                <a:lnTo>
                  <a:pt x="52" y="635"/>
                </a:lnTo>
                <a:lnTo>
                  <a:pt x="56" y="629"/>
                </a:lnTo>
                <a:lnTo>
                  <a:pt x="56" y="629"/>
                </a:lnTo>
                <a:lnTo>
                  <a:pt x="57" y="623"/>
                </a:lnTo>
                <a:lnTo>
                  <a:pt x="60" y="621"/>
                </a:lnTo>
                <a:lnTo>
                  <a:pt x="61" y="619"/>
                </a:lnTo>
                <a:lnTo>
                  <a:pt x="66" y="619"/>
                </a:lnTo>
                <a:lnTo>
                  <a:pt x="66" y="619"/>
                </a:lnTo>
                <a:lnTo>
                  <a:pt x="68" y="619"/>
                </a:lnTo>
                <a:lnTo>
                  <a:pt x="71" y="621"/>
                </a:lnTo>
                <a:lnTo>
                  <a:pt x="73" y="625"/>
                </a:lnTo>
                <a:lnTo>
                  <a:pt x="73" y="629"/>
                </a:lnTo>
                <a:lnTo>
                  <a:pt x="73" y="629"/>
                </a:lnTo>
                <a:lnTo>
                  <a:pt x="73" y="636"/>
                </a:lnTo>
                <a:lnTo>
                  <a:pt x="70" y="642"/>
                </a:lnTo>
                <a:lnTo>
                  <a:pt x="77" y="644"/>
                </a:lnTo>
                <a:close/>
                <a:moveTo>
                  <a:pt x="70" y="559"/>
                </a:moveTo>
                <a:lnTo>
                  <a:pt x="70" y="559"/>
                </a:lnTo>
                <a:lnTo>
                  <a:pt x="71" y="565"/>
                </a:lnTo>
                <a:lnTo>
                  <a:pt x="73" y="572"/>
                </a:lnTo>
                <a:lnTo>
                  <a:pt x="73" y="572"/>
                </a:lnTo>
                <a:lnTo>
                  <a:pt x="71" y="579"/>
                </a:lnTo>
                <a:lnTo>
                  <a:pt x="67" y="586"/>
                </a:lnTo>
                <a:lnTo>
                  <a:pt x="61" y="588"/>
                </a:lnTo>
                <a:lnTo>
                  <a:pt x="53" y="590"/>
                </a:lnTo>
                <a:lnTo>
                  <a:pt x="53" y="590"/>
                </a:lnTo>
                <a:lnTo>
                  <a:pt x="45" y="590"/>
                </a:lnTo>
                <a:lnTo>
                  <a:pt x="38" y="586"/>
                </a:lnTo>
                <a:lnTo>
                  <a:pt x="35" y="583"/>
                </a:lnTo>
                <a:lnTo>
                  <a:pt x="33" y="580"/>
                </a:lnTo>
                <a:lnTo>
                  <a:pt x="32" y="576"/>
                </a:lnTo>
                <a:lnTo>
                  <a:pt x="32" y="572"/>
                </a:lnTo>
                <a:lnTo>
                  <a:pt x="32" y="572"/>
                </a:lnTo>
                <a:lnTo>
                  <a:pt x="32" y="565"/>
                </a:lnTo>
                <a:lnTo>
                  <a:pt x="35" y="560"/>
                </a:lnTo>
                <a:lnTo>
                  <a:pt x="26" y="558"/>
                </a:lnTo>
                <a:lnTo>
                  <a:pt x="26" y="558"/>
                </a:lnTo>
                <a:lnTo>
                  <a:pt x="25" y="563"/>
                </a:lnTo>
                <a:lnTo>
                  <a:pt x="24" y="572"/>
                </a:lnTo>
                <a:lnTo>
                  <a:pt x="24" y="572"/>
                </a:lnTo>
                <a:lnTo>
                  <a:pt x="25" y="577"/>
                </a:lnTo>
                <a:lnTo>
                  <a:pt x="26" y="583"/>
                </a:lnTo>
                <a:lnTo>
                  <a:pt x="29" y="588"/>
                </a:lnTo>
                <a:lnTo>
                  <a:pt x="32" y="593"/>
                </a:lnTo>
                <a:lnTo>
                  <a:pt x="36" y="595"/>
                </a:lnTo>
                <a:lnTo>
                  <a:pt x="42" y="598"/>
                </a:lnTo>
                <a:lnTo>
                  <a:pt x="47" y="600"/>
                </a:lnTo>
                <a:lnTo>
                  <a:pt x="53" y="601"/>
                </a:lnTo>
                <a:lnTo>
                  <a:pt x="53" y="601"/>
                </a:lnTo>
                <a:lnTo>
                  <a:pt x="59" y="600"/>
                </a:lnTo>
                <a:lnTo>
                  <a:pt x="64" y="598"/>
                </a:lnTo>
                <a:lnTo>
                  <a:pt x="68" y="597"/>
                </a:lnTo>
                <a:lnTo>
                  <a:pt x="73" y="593"/>
                </a:lnTo>
                <a:lnTo>
                  <a:pt x="77" y="590"/>
                </a:lnTo>
                <a:lnTo>
                  <a:pt x="78" y="584"/>
                </a:lnTo>
                <a:lnTo>
                  <a:pt x="80" y="579"/>
                </a:lnTo>
                <a:lnTo>
                  <a:pt x="81" y="573"/>
                </a:lnTo>
                <a:lnTo>
                  <a:pt x="81" y="573"/>
                </a:lnTo>
                <a:lnTo>
                  <a:pt x="80" y="563"/>
                </a:lnTo>
                <a:lnTo>
                  <a:pt x="78" y="558"/>
                </a:lnTo>
                <a:lnTo>
                  <a:pt x="70" y="559"/>
                </a:lnTo>
                <a:close/>
                <a:moveTo>
                  <a:pt x="81" y="524"/>
                </a:moveTo>
                <a:lnTo>
                  <a:pt x="81" y="524"/>
                </a:lnTo>
                <a:lnTo>
                  <a:pt x="80" y="520"/>
                </a:lnTo>
                <a:lnTo>
                  <a:pt x="80" y="514"/>
                </a:lnTo>
                <a:lnTo>
                  <a:pt x="77" y="510"/>
                </a:lnTo>
                <a:lnTo>
                  <a:pt x="74" y="506"/>
                </a:lnTo>
                <a:lnTo>
                  <a:pt x="70" y="503"/>
                </a:lnTo>
                <a:lnTo>
                  <a:pt x="64" y="500"/>
                </a:lnTo>
                <a:lnTo>
                  <a:pt x="59" y="497"/>
                </a:lnTo>
                <a:lnTo>
                  <a:pt x="52" y="497"/>
                </a:lnTo>
                <a:lnTo>
                  <a:pt x="52" y="497"/>
                </a:lnTo>
                <a:lnTo>
                  <a:pt x="46" y="497"/>
                </a:lnTo>
                <a:lnTo>
                  <a:pt x="40" y="499"/>
                </a:lnTo>
                <a:lnTo>
                  <a:pt x="36" y="502"/>
                </a:lnTo>
                <a:lnTo>
                  <a:pt x="32" y="504"/>
                </a:lnTo>
                <a:lnTo>
                  <a:pt x="28" y="509"/>
                </a:lnTo>
                <a:lnTo>
                  <a:pt x="26" y="513"/>
                </a:lnTo>
                <a:lnTo>
                  <a:pt x="25" y="518"/>
                </a:lnTo>
                <a:lnTo>
                  <a:pt x="24" y="524"/>
                </a:lnTo>
                <a:lnTo>
                  <a:pt x="24" y="524"/>
                </a:lnTo>
                <a:lnTo>
                  <a:pt x="25" y="528"/>
                </a:lnTo>
                <a:lnTo>
                  <a:pt x="26" y="534"/>
                </a:lnTo>
                <a:lnTo>
                  <a:pt x="28" y="538"/>
                </a:lnTo>
                <a:lnTo>
                  <a:pt x="32" y="542"/>
                </a:lnTo>
                <a:lnTo>
                  <a:pt x="36" y="545"/>
                </a:lnTo>
                <a:lnTo>
                  <a:pt x="40" y="548"/>
                </a:lnTo>
                <a:lnTo>
                  <a:pt x="46" y="549"/>
                </a:lnTo>
                <a:lnTo>
                  <a:pt x="53" y="551"/>
                </a:lnTo>
                <a:lnTo>
                  <a:pt x="53" y="551"/>
                </a:lnTo>
                <a:lnTo>
                  <a:pt x="59" y="549"/>
                </a:lnTo>
                <a:lnTo>
                  <a:pt x="64" y="548"/>
                </a:lnTo>
                <a:lnTo>
                  <a:pt x="70" y="546"/>
                </a:lnTo>
                <a:lnTo>
                  <a:pt x="73" y="542"/>
                </a:lnTo>
                <a:lnTo>
                  <a:pt x="77" y="539"/>
                </a:lnTo>
                <a:lnTo>
                  <a:pt x="78" y="534"/>
                </a:lnTo>
                <a:lnTo>
                  <a:pt x="80" y="530"/>
                </a:lnTo>
                <a:lnTo>
                  <a:pt x="81" y="524"/>
                </a:lnTo>
                <a:lnTo>
                  <a:pt x="81" y="524"/>
                </a:lnTo>
                <a:close/>
                <a:moveTo>
                  <a:pt x="73" y="524"/>
                </a:moveTo>
                <a:lnTo>
                  <a:pt x="73" y="524"/>
                </a:lnTo>
                <a:lnTo>
                  <a:pt x="71" y="531"/>
                </a:lnTo>
                <a:lnTo>
                  <a:pt x="67" y="535"/>
                </a:lnTo>
                <a:lnTo>
                  <a:pt x="61" y="539"/>
                </a:lnTo>
                <a:lnTo>
                  <a:pt x="53" y="541"/>
                </a:lnTo>
                <a:lnTo>
                  <a:pt x="53" y="541"/>
                </a:lnTo>
                <a:lnTo>
                  <a:pt x="45" y="539"/>
                </a:lnTo>
                <a:lnTo>
                  <a:pt x="38" y="537"/>
                </a:lnTo>
                <a:lnTo>
                  <a:pt x="35" y="534"/>
                </a:lnTo>
                <a:lnTo>
                  <a:pt x="33" y="531"/>
                </a:lnTo>
                <a:lnTo>
                  <a:pt x="32" y="528"/>
                </a:lnTo>
                <a:lnTo>
                  <a:pt x="32" y="524"/>
                </a:lnTo>
                <a:lnTo>
                  <a:pt x="32" y="524"/>
                </a:lnTo>
                <a:lnTo>
                  <a:pt x="32" y="520"/>
                </a:lnTo>
                <a:lnTo>
                  <a:pt x="33" y="516"/>
                </a:lnTo>
                <a:lnTo>
                  <a:pt x="36" y="513"/>
                </a:lnTo>
                <a:lnTo>
                  <a:pt x="39" y="511"/>
                </a:lnTo>
                <a:lnTo>
                  <a:pt x="45" y="509"/>
                </a:lnTo>
                <a:lnTo>
                  <a:pt x="52" y="507"/>
                </a:lnTo>
                <a:lnTo>
                  <a:pt x="52" y="507"/>
                </a:lnTo>
                <a:lnTo>
                  <a:pt x="60" y="509"/>
                </a:lnTo>
                <a:lnTo>
                  <a:pt x="67" y="513"/>
                </a:lnTo>
                <a:lnTo>
                  <a:pt x="71" y="517"/>
                </a:lnTo>
                <a:lnTo>
                  <a:pt x="73" y="524"/>
                </a:lnTo>
                <a:lnTo>
                  <a:pt x="73" y="524"/>
                </a:lnTo>
                <a:close/>
                <a:moveTo>
                  <a:pt x="80" y="485"/>
                </a:moveTo>
                <a:lnTo>
                  <a:pt x="80" y="475"/>
                </a:lnTo>
                <a:lnTo>
                  <a:pt x="50" y="475"/>
                </a:lnTo>
                <a:lnTo>
                  <a:pt x="50" y="475"/>
                </a:lnTo>
                <a:lnTo>
                  <a:pt x="46" y="475"/>
                </a:lnTo>
                <a:lnTo>
                  <a:pt x="46" y="475"/>
                </a:lnTo>
                <a:lnTo>
                  <a:pt x="40" y="474"/>
                </a:lnTo>
                <a:lnTo>
                  <a:pt x="36" y="469"/>
                </a:lnTo>
                <a:lnTo>
                  <a:pt x="35" y="467"/>
                </a:lnTo>
                <a:lnTo>
                  <a:pt x="33" y="461"/>
                </a:lnTo>
                <a:lnTo>
                  <a:pt x="33" y="461"/>
                </a:lnTo>
                <a:lnTo>
                  <a:pt x="33" y="458"/>
                </a:lnTo>
                <a:lnTo>
                  <a:pt x="25" y="458"/>
                </a:lnTo>
                <a:lnTo>
                  <a:pt x="25" y="458"/>
                </a:lnTo>
                <a:lnTo>
                  <a:pt x="24" y="461"/>
                </a:lnTo>
                <a:lnTo>
                  <a:pt x="24" y="461"/>
                </a:lnTo>
                <a:lnTo>
                  <a:pt x="25" y="465"/>
                </a:lnTo>
                <a:lnTo>
                  <a:pt x="28" y="469"/>
                </a:lnTo>
                <a:lnTo>
                  <a:pt x="31" y="474"/>
                </a:lnTo>
                <a:lnTo>
                  <a:pt x="36" y="476"/>
                </a:lnTo>
                <a:lnTo>
                  <a:pt x="36" y="476"/>
                </a:lnTo>
                <a:lnTo>
                  <a:pt x="25" y="476"/>
                </a:lnTo>
                <a:lnTo>
                  <a:pt x="25" y="485"/>
                </a:lnTo>
                <a:lnTo>
                  <a:pt x="25" y="485"/>
                </a:lnTo>
                <a:lnTo>
                  <a:pt x="42" y="485"/>
                </a:lnTo>
                <a:lnTo>
                  <a:pt x="80" y="485"/>
                </a:lnTo>
                <a:close/>
                <a:moveTo>
                  <a:pt x="54" y="405"/>
                </a:moveTo>
                <a:lnTo>
                  <a:pt x="54" y="405"/>
                </a:lnTo>
                <a:lnTo>
                  <a:pt x="49" y="404"/>
                </a:lnTo>
                <a:lnTo>
                  <a:pt x="49" y="404"/>
                </a:lnTo>
                <a:lnTo>
                  <a:pt x="42" y="405"/>
                </a:lnTo>
                <a:lnTo>
                  <a:pt x="33" y="409"/>
                </a:lnTo>
                <a:lnTo>
                  <a:pt x="29" y="412"/>
                </a:lnTo>
                <a:lnTo>
                  <a:pt x="26" y="416"/>
                </a:lnTo>
                <a:lnTo>
                  <a:pt x="25" y="420"/>
                </a:lnTo>
                <a:lnTo>
                  <a:pt x="24" y="426"/>
                </a:lnTo>
                <a:lnTo>
                  <a:pt x="24" y="426"/>
                </a:lnTo>
                <a:lnTo>
                  <a:pt x="25" y="432"/>
                </a:lnTo>
                <a:lnTo>
                  <a:pt x="26" y="437"/>
                </a:lnTo>
                <a:lnTo>
                  <a:pt x="29" y="441"/>
                </a:lnTo>
                <a:lnTo>
                  <a:pt x="32" y="446"/>
                </a:lnTo>
                <a:lnTo>
                  <a:pt x="36" y="448"/>
                </a:lnTo>
                <a:lnTo>
                  <a:pt x="42" y="450"/>
                </a:lnTo>
                <a:lnTo>
                  <a:pt x="47" y="451"/>
                </a:lnTo>
                <a:lnTo>
                  <a:pt x="53" y="453"/>
                </a:lnTo>
                <a:lnTo>
                  <a:pt x="53" y="453"/>
                </a:lnTo>
                <a:lnTo>
                  <a:pt x="59" y="451"/>
                </a:lnTo>
                <a:lnTo>
                  <a:pt x="64" y="450"/>
                </a:lnTo>
                <a:lnTo>
                  <a:pt x="68" y="448"/>
                </a:lnTo>
                <a:lnTo>
                  <a:pt x="73" y="446"/>
                </a:lnTo>
                <a:lnTo>
                  <a:pt x="77" y="441"/>
                </a:lnTo>
                <a:lnTo>
                  <a:pt x="78" y="437"/>
                </a:lnTo>
                <a:lnTo>
                  <a:pt x="80" y="432"/>
                </a:lnTo>
                <a:lnTo>
                  <a:pt x="81" y="426"/>
                </a:lnTo>
                <a:lnTo>
                  <a:pt x="81" y="426"/>
                </a:lnTo>
                <a:lnTo>
                  <a:pt x="80" y="415"/>
                </a:lnTo>
                <a:lnTo>
                  <a:pt x="77" y="408"/>
                </a:lnTo>
                <a:lnTo>
                  <a:pt x="70" y="409"/>
                </a:lnTo>
                <a:lnTo>
                  <a:pt x="70" y="409"/>
                </a:lnTo>
                <a:lnTo>
                  <a:pt x="73" y="415"/>
                </a:lnTo>
                <a:lnTo>
                  <a:pt x="73" y="425"/>
                </a:lnTo>
                <a:lnTo>
                  <a:pt x="73" y="425"/>
                </a:lnTo>
                <a:lnTo>
                  <a:pt x="71" y="432"/>
                </a:lnTo>
                <a:lnTo>
                  <a:pt x="68" y="437"/>
                </a:lnTo>
                <a:lnTo>
                  <a:pt x="63" y="441"/>
                </a:lnTo>
                <a:lnTo>
                  <a:pt x="54" y="443"/>
                </a:lnTo>
                <a:lnTo>
                  <a:pt x="54" y="405"/>
                </a:lnTo>
                <a:close/>
                <a:moveTo>
                  <a:pt x="47" y="443"/>
                </a:moveTo>
                <a:lnTo>
                  <a:pt x="47" y="443"/>
                </a:lnTo>
                <a:lnTo>
                  <a:pt x="42" y="441"/>
                </a:lnTo>
                <a:lnTo>
                  <a:pt x="36" y="439"/>
                </a:lnTo>
                <a:lnTo>
                  <a:pt x="32" y="434"/>
                </a:lnTo>
                <a:lnTo>
                  <a:pt x="32" y="430"/>
                </a:lnTo>
                <a:lnTo>
                  <a:pt x="31" y="427"/>
                </a:lnTo>
                <a:lnTo>
                  <a:pt x="31" y="427"/>
                </a:lnTo>
                <a:lnTo>
                  <a:pt x="32" y="423"/>
                </a:lnTo>
                <a:lnTo>
                  <a:pt x="32" y="420"/>
                </a:lnTo>
                <a:lnTo>
                  <a:pt x="36" y="416"/>
                </a:lnTo>
                <a:lnTo>
                  <a:pt x="42" y="415"/>
                </a:lnTo>
                <a:lnTo>
                  <a:pt x="47" y="413"/>
                </a:lnTo>
                <a:lnTo>
                  <a:pt x="47" y="443"/>
                </a:lnTo>
                <a:close/>
                <a:moveTo>
                  <a:pt x="15" y="366"/>
                </a:moveTo>
                <a:lnTo>
                  <a:pt x="25" y="366"/>
                </a:lnTo>
                <a:lnTo>
                  <a:pt x="25" y="374"/>
                </a:lnTo>
                <a:lnTo>
                  <a:pt x="33" y="374"/>
                </a:lnTo>
                <a:lnTo>
                  <a:pt x="33" y="366"/>
                </a:lnTo>
                <a:lnTo>
                  <a:pt x="63" y="366"/>
                </a:lnTo>
                <a:lnTo>
                  <a:pt x="63" y="366"/>
                </a:lnTo>
                <a:lnTo>
                  <a:pt x="71" y="366"/>
                </a:lnTo>
                <a:lnTo>
                  <a:pt x="77" y="362"/>
                </a:lnTo>
                <a:lnTo>
                  <a:pt x="77" y="362"/>
                </a:lnTo>
                <a:lnTo>
                  <a:pt x="80" y="357"/>
                </a:lnTo>
                <a:lnTo>
                  <a:pt x="81" y="352"/>
                </a:lnTo>
                <a:lnTo>
                  <a:pt x="81" y="352"/>
                </a:lnTo>
                <a:lnTo>
                  <a:pt x="80" y="346"/>
                </a:lnTo>
                <a:lnTo>
                  <a:pt x="80" y="343"/>
                </a:lnTo>
                <a:lnTo>
                  <a:pt x="71" y="343"/>
                </a:lnTo>
                <a:lnTo>
                  <a:pt x="71" y="343"/>
                </a:lnTo>
                <a:lnTo>
                  <a:pt x="73" y="349"/>
                </a:lnTo>
                <a:lnTo>
                  <a:pt x="73" y="349"/>
                </a:lnTo>
                <a:lnTo>
                  <a:pt x="71" y="353"/>
                </a:lnTo>
                <a:lnTo>
                  <a:pt x="70" y="355"/>
                </a:lnTo>
                <a:lnTo>
                  <a:pt x="67" y="356"/>
                </a:lnTo>
                <a:lnTo>
                  <a:pt x="61" y="356"/>
                </a:lnTo>
                <a:lnTo>
                  <a:pt x="33" y="356"/>
                </a:lnTo>
                <a:lnTo>
                  <a:pt x="33" y="342"/>
                </a:lnTo>
                <a:lnTo>
                  <a:pt x="25" y="342"/>
                </a:lnTo>
                <a:lnTo>
                  <a:pt x="25" y="356"/>
                </a:lnTo>
                <a:lnTo>
                  <a:pt x="12" y="356"/>
                </a:lnTo>
                <a:lnTo>
                  <a:pt x="15" y="366"/>
                </a:lnTo>
                <a:close/>
                <a:moveTo>
                  <a:pt x="81" y="308"/>
                </a:moveTo>
                <a:lnTo>
                  <a:pt x="81" y="308"/>
                </a:lnTo>
                <a:lnTo>
                  <a:pt x="80" y="304"/>
                </a:lnTo>
                <a:lnTo>
                  <a:pt x="80" y="300"/>
                </a:lnTo>
                <a:lnTo>
                  <a:pt x="77" y="294"/>
                </a:lnTo>
                <a:lnTo>
                  <a:pt x="74" y="290"/>
                </a:lnTo>
                <a:lnTo>
                  <a:pt x="70" y="287"/>
                </a:lnTo>
                <a:lnTo>
                  <a:pt x="64" y="285"/>
                </a:lnTo>
                <a:lnTo>
                  <a:pt x="59" y="283"/>
                </a:lnTo>
                <a:lnTo>
                  <a:pt x="52" y="282"/>
                </a:lnTo>
                <a:lnTo>
                  <a:pt x="52" y="282"/>
                </a:lnTo>
                <a:lnTo>
                  <a:pt x="46" y="283"/>
                </a:lnTo>
                <a:lnTo>
                  <a:pt x="40" y="285"/>
                </a:lnTo>
                <a:lnTo>
                  <a:pt x="36" y="286"/>
                </a:lnTo>
                <a:lnTo>
                  <a:pt x="32" y="289"/>
                </a:lnTo>
                <a:lnTo>
                  <a:pt x="28" y="293"/>
                </a:lnTo>
                <a:lnTo>
                  <a:pt x="26" y="297"/>
                </a:lnTo>
                <a:lnTo>
                  <a:pt x="25" y="303"/>
                </a:lnTo>
                <a:lnTo>
                  <a:pt x="24" y="308"/>
                </a:lnTo>
                <a:lnTo>
                  <a:pt x="24" y="308"/>
                </a:lnTo>
                <a:lnTo>
                  <a:pt x="25" y="314"/>
                </a:lnTo>
                <a:lnTo>
                  <a:pt x="26" y="318"/>
                </a:lnTo>
                <a:lnTo>
                  <a:pt x="28" y="324"/>
                </a:lnTo>
                <a:lnTo>
                  <a:pt x="32" y="328"/>
                </a:lnTo>
                <a:lnTo>
                  <a:pt x="36" y="331"/>
                </a:lnTo>
                <a:lnTo>
                  <a:pt x="40" y="334"/>
                </a:lnTo>
                <a:lnTo>
                  <a:pt x="46" y="335"/>
                </a:lnTo>
                <a:lnTo>
                  <a:pt x="53" y="335"/>
                </a:lnTo>
                <a:lnTo>
                  <a:pt x="53" y="335"/>
                </a:lnTo>
                <a:lnTo>
                  <a:pt x="59" y="335"/>
                </a:lnTo>
                <a:lnTo>
                  <a:pt x="64" y="334"/>
                </a:lnTo>
                <a:lnTo>
                  <a:pt x="70" y="331"/>
                </a:lnTo>
                <a:lnTo>
                  <a:pt x="73" y="328"/>
                </a:lnTo>
                <a:lnTo>
                  <a:pt x="77" y="324"/>
                </a:lnTo>
                <a:lnTo>
                  <a:pt x="78" y="320"/>
                </a:lnTo>
                <a:lnTo>
                  <a:pt x="80" y="314"/>
                </a:lnTo>
                <a:lnTo>
                  <a:pt x="81" y="310"/>
                </a:lnTo>
                <a:lnTo>
                  <a:pt x="81" y="308"/>
                </a:lnTo>
                <a:close/>
                <a:moveTo>
                  <a:pt x="73" y="308"/>
                </a:moveTo>
                <a:lnTo>
                  <a:pt x="73" y="308"/>
                </a:lnTo>
                <a:lnTo>
                  <a:pt x="71" y="315"/>
                </a:lnTo>
                <a:lnTo>
                  <a:pt x="67" y="321"/>
                </a:lnTo>
                <a:lnTo>
                  <a:pt x="61" y="324"/>
                </a:lnTo>
                <a:lnTo>
                  <a:pt x="53" y="325"/>
                </a:lnTo>
                <a:lnTo>
                  <a:pt x="53" y="325"/>
                </a:lnTo>
                <a:lnTo>
                  <a:pt x="45" y="324"/>
                </a:lnTo>
                <a:lnTo>
                  <a:pt x="38" y="321"/>
                </a:lnTo>
                <a:lnTo>
                  <a:pt x="35" y="320"/>
                </a:lnTo>
                <a:lnTo>
                  <a:pt x="33" y="315"/>
                </a:lnTo>
                <a:lnTo>
                  <a:pt x="32" y="313"/>
                </a:lnTo>
                <a:lnTo>
                  <a:pt x="32" y="308"/>
                </a:lnTo>
                <a:lnTo>
                  <a:pt x="32" y="308"/>
                </a:lnTo>
                <a:lnTo>
                  <a:pt x="32" y="304"/>
                </a:lnTo>
                <a:lnTo>
                  <a:pt x="33" y="301"/>
                </a:lnTo>
                <a:lnTo>
                  <a:pt x="36" y="299"/>
                </a:lnTo>
                <a:lnTo>
                  <a:pt x="39" y="296"/>
                </a:lnTo>
                <a:lnTo>
                  <a:pt x="45" y="293"/>
                </a:lnTo>
                <a:lnTo>
                  <a:pt x="52" y="293"/>
                </a:lnTo>
                <a:lnTo>
                  <a:pt x="52" y="293"/>
                </a:lnTo>
                <a:lnTo>
                  <a:pt x="60" y="293"/>
                </a:lnTo>
                <a:lnTo>
                  <a:pt x="67" y="297"/>
                </a:lnTo>
                <a:lnTo>
                  <a:pt x="71" y="303"/>
                </a:lnTo>
                <a:lnTo>
                  <a:pt x="73" y="308"/>
                </a:lnTo>
                <a:lnTo>
                  <a:pt x="73" y="308"/>
                </a:lnTo>
                <a:close/>
                <a:moveTo>
                  <a:pt x="80" y="245"/>
                </a:moveTo>
                <a:lnTo>
                  <a:pt x="80" y="203"/>
                </a:lnTo>
                <a:lnTo>
                  <a:pt x="71" y="203"/>
                </a:lnTo>
                <a:lnTo>
                  <a:pt x="71" y="236"/>
                </a:lnTo>
                <a:lnTo>
                  <a:pt x="4" y="236"/>
                </a:lnTo>
                <a:lnTo>
                  <a:pt x="4" y="245"/>
                </a:lnTo>
                <a:lnTo>
                  <a:pt x="80" y="245"/>
                </a:lnTo>
                <a:close/>
                <a:moveTo>
                  <a:pt x="80" y="184"/>
                </a:moveTo>
                <a:lnTo>
                  <a:pt x="25" y="184"/>
                </a:lnTo>
                <a:lnTo>
                  <a:pt x="25" y="194"/>
                </a:lnTo>
                <a:lnTo>
                  <a:pt x="80" y="194"/>
                </a:lnTo>
                <a:lnTo>
                  <a:pt x="80" y="184"/>
                </a:lnTo>
                <a:close/>
                <a:moveTo>
                  <a:pt x="15" y="188"/>
                </a:moveTo>
                <a:lnTo>
                  <a:pt x="15" y="188"/>
                </a:lnTo>
                <a:lnTo>
                  <a:pt x="15" y="185"/>
                </a:lnTo>
                <a:lnTo>
                  <a:pt x="14" y="184"/>
                </a:lnTo>
                <a:lnTo>
                  <a:pt x="11" y="182"/>
                </a:lnTo>
                <a:lnTo>
                  <a:pt x="8" y="182"/>
                </a:lnTo>
                <a:lnTo>
                  <a:pt x="8" y="182"/>
                </a:lnTo>
                <a:lnTo>
                  <a:pt x="7" y="182"/>
                </a:lnTo>
                <a:lnTo>
                  <a:pt x="4" y="184"/>
                </a:lnTo>
                <a:lnTo>
                  <a:pt x="3" y="185"/>
                </a:lnTo>
                <a:lnTo>
                  <a:pt x="3" y="188"/>
                </a:lnTo>
                <a:lnTo>
                  <a:pt x="3" y="188"/>
                </a:lnTo>
                <a:lnTo>
                  <a:pt x="3" y="191"/>
                </a:lnTo>
                <a:lnTo>
                  <a:pt x="4" y="192"/>
                </a:lnTo>
                <a:lnTo>
                  <a:pt x="7" y="194"/>
                </a:lnTo>
                <a:lnTo>
                  <a:pt x="8" y="195"/>
                </a:lnTo>
                <a:lnTo>
                  <a:pt x="8" y="195"/>
                </a:lnTo>
                <a:lnTo>
                  <a:pt x="11" y="194"/>
                </a:lnTo>
                <a:lnTo>
                  <a:pt x="14" y="194"/>
                </a:lnTo>
                <a:lnTo>
                  <a:pt x="15" y="191"/>
                </a:lnTo>
                <a:lnTo>
                  <a:pt x="15" y="188"/>
                </a:lnTo>
                <a:lnTo>
                  <a:pt x="15" y="188"/>
                </a:lnTo>
                <a:close/>
                <a:moveTo>
                  <a:pt x="80" y="167"/>
                </a:moveTo>
                <a:lnTo>
                  <a:pt x="80" y="157"/>
                </a:lnTo>
                <a:lnTo>
                  <a:pt x="47" y="157"/>
                </a:lnTo>
                <a:lnTo>
                  <a:pt x="47" y="157"/>
                </a:lnTo>
                <a:lnTo>
                  <a:pt x="42" y="156"/>
                </a:lnTo>
                <a:lnTo>
                  <a:pt x="42" y="156"/>
                </a:lnTo>
                <a:lnTo>
                  <a:pt x="38" y="154"/>
                </a:lnTo>
                <a:lnTo>
                  <a:pt x="35" y="152"/>
                </a:lnTo>
                <a:lnTo>
                  <a:pt x="33" y="147"/>
                </a:lnTo>
                <a:lnTo>
                  <a:pt x="32" y="143"/>
                </a:lnTo>
                <a:lnTo>
                  <a:pt x="32" y="143"/>
                </a:lnTo>
                <a:lnTo>
                  <a:pt x="33" y="138"/>
                </a:lnTo>
                <a:lnTo>
                  <a:pt x="36" y="133"/>
                </a:lnTo>
                <a:lnTo>
                  <a:pt x="42" y="132"/>
                </a:lnTo>
                <a:lnTo>
                  <a:pt x="49" y="131"/>
                </a:lnTo>
                <a:lnTo>
                  <a:pt x="80" y="131"/>
                </a:lnTo>
                <a:lnTo>
                  <a:pt x="80" y="121"/>
                </a:lnTo>
                <a:lnTo>
                  <a:pt x="47" y="121"/>
                </a:lnTo>
                <a:lnTo>
                  <a:pt x="47" y="121"/>
                </a:lnTo>
                <a:lnTo>
                  <a:pt x="40" y="121"/>
                </a:lnTo>
                <a:lnTo>
                  <a:pt x="36" y="122"/>
                </a:lnTo>
                <a:lnTo>
                  <a:pt x="32" y="125"/>
                </a:lnTo>
                <a:lnTo>
                  <a:pt x="29" y="128"/>
                </a:lnTo>
                <a:lnTo>
                  <a:pt x="25" y="133"/>
                </a:lnTo>
                <a:lnTo>
                  <a:pt x="24" y="140"/>
                </a:lnTo>
                <a:lnTo>
                  <a:pt x="24" y="140"/>
                </a:lnTo>
                <a:lnTo>
                  <a:pt x="25" y="146"/>
                </a:lnTo>
                <a:lnTo>
                  <a:pt x="28" y="152"/>
                </a:lnTo>
                <a:lnTo>
                  <a:pt x="31" y="156"/>
                </a:lnTo>
                <a:lnTo>
                  <a:pt x="33" y="157"/>
                </a:lnTo>
                <a:lnTo>
                  <a:pt x="33" y="159"/>
                </a:lnTo>
                <a:lnTo>
                  <a:pt x="25" y="159"/>
                </a:lnTo>
                <a:lnTo>
                  <a:pt x="25" y="167"/>
                </a:lnTo>
                <a:lnTo>
                  <a:pt x="25" y="167"/>
                </a:lnTo>
                <a:lnTo>
                  <a:pt x="40" y="167"/>
                </a:lnTo>
                <a:lnTo>
                  <a:pt x="80" y="167"/>
                </a:lnTo>
                <a:close/>
                <a:moveTo>
                  <a:pt x="25" y="59"/>
                </a:moveTo>
                <a:lnTo>
                  <a:pt x="25" y="69"/>
                </a:lnTo>
                <a:lnTo>
                  <a:pt x="59" y="69"/>
                </a:lnTo>
                <a:lnTo>
                  <a:pt x="59" y="69"/>
                </a:lnTo>
                <a:lnTo>
                  <a:pt x="63" y="70"/>
                </a:lnTo>
                <a:lnTo>
                  <a:pt x="63" y="70"/>
                </a:lnTo>
                <a:lnTo>
                  <a:pt x="67" y="72"/>
                </a:lnTo>
                <a:lnTo>
                  <a:pt x="70" y="75"/>
                </a:lnTo>
                <a:lnTo>
                  <a:pt x="71" y="79"/>
                </a:lnTo>
                <a:lnTo>
                  <a:pt x="73" y="83"/>
                </a:lnTo>
                <a:lnTo>
                  <a:pt x="73" y="83"/>
                </a:lnTo>
                <a:lnTo>
                  <a:pt x="71" y="89"/>
                </a:lnTo>
                <a:lnTo>
                  <a:pt x="67" y="93"/>
                </a:lnTo>
                <a:lnTo>
                  <a:pt x="63" y="94"/>
                </a:lnTo>
                <a:lnTo>
                  <a:pt x="56" y="96"/>
                </a:lnTo>
                <a:lnTo>
                  <a:pt x="25" y="96"/>
                </a:lnTo>
                <a:lnTo>
                  <a:pt x="25" y="105"/>
                </a:lnTo>
                <a:lnTo>
                  <a:pt x="57" y="105"/>
                </a:lnTo>
                <a:lnTo>
                  <a:pt x="57" y="105"/>
                </a:lnTo>
                <a:lnTo>
                  <a:pt x="63" y="104"/>
                </a:lnTo>
                <a:lnTo>
                  <a:pt x="68" y="104"/>
                </a:lnTo>
                <a:lnTo>
                  <a:pt x="73" y="101"/>
                </a:lnTo>
                <a:lnTo>
                  <a:pt x="75" y="98"/>
                </a:lnTo>
                <a:lnTo>
                  <a:pt x="78" y="96"/>
                </a:lnTo>
                <a:lnTo>
                  <a:pt x="80" y="93"/>
                </a:lnTo>
                <a:lnTo>
                  <a:pt x="81" y="86"/>
                </a:lnTo>
                <a:lnTo>
                  <a:pt x="81" y="86"/>
                </a:lnTo>
                <a:lnTo>
                  <a:pt x="80" y="80"/>
                </a:lnTo>
                <a:lnTo>
                  <a:pt x="77" y="75"/>
                </a:lnTo>
                <a:lnTo>
                  <a:pt x="74" y="70"/>
                </a:lnTo>
                <a:lnTo>
                  <a:pt x="71" y="69"/>
                </a:lnTo>
                <a:lnTo>
                  <a:pt x="71" y="68"/>
                </a:lnTo>
                <a:lnTo>
                  <a:pt x="80" y="68"/>
                </a:lnTo>
                <a:lnTo>
                  <a:pt x="80" y="59"/>
                </a:lnTo>
                <a:lnTo>
                  <a:pt x="80" y="59"/>
                </a:lnTo>
                <a:lnTo>
                  <a:pt x="64" y="59"/>
                </a:lnTo>
                <a:lnTo>
                  <a:pt x="25" y="59"/>
                </a:lnTo>
                <a:close/>
                <a:moveTo>
                  <a:pt x="25" y="49"/>
                </a:moveTo>
                <a:lnTo>
                  <a:pt x="52" y="31"/>
                </a:lnTo>
                <a:lnTo>
                  <a:pt x="80" y="51"/>
                </a:lnTo>
                <a:lnTo>
                  <a:pt x="80" y="40"/>
                </a:lnTo>
                <a:lnTo>
                  <a:pt x="67" y="31"/>
                </a:lnTo>
                <a:lnTo>
                  <a:pt x="67" y="31"/>
                </a:lnTo>
                <a:lnTo>
                  <a:pt x="57" y="26"/>
                </a:lnTo>
                <a:lnTo>
                  <a:pt x="57" y="26"/>
                </a:lnTo>
                <a:lnTo>
                  <a:pt x="57" y="26"/>
                </a:lnTo>
                <a:lnTo>
                  <a:pt x="67" y="20"/>
                </a:lnTo>
                <a:lnTo>
                  <a:pt x="80" y="12"/>
                </a:lnTo>
                <a:lnTo>
                  <a:pt x="80" y="0"/>
                </a:lnTo>
                <a:lnTo>
                  <a:pt x="52" y="20"/>
                </a:lnTo>
                <a:lnTo>
                  <a:pt x="25" y="2"/>
                </a:lnTo>
                <a:lnTo>
                  <a:pt x="25" y="12"/>
                </a:lnTo>
                <a:lnTo>
                  <a:pt x="36" y="20"/>
                </a:lnTo>
                <a:lnTo>
                  <a:pt x="36" y="20"/>
                </a:lnTo>
                <a:lnTo>
                  <a:pt x="46" y="26"/>
                </a:lnTo>
                <a:lnTo>
                  <a:pt x="46" y="26"/>
                </a:lnTo>
                <a:lnTo>
                  <a:pt x="46" y="26"/>
                </a:lnTo>
                <a:lnTo>
                  <a:pt x="36" y="31"/>
                </a:lnTo>
                <a:lnTo>
                  <a:pt x="25" y="38"/>
                </a:lnTo>
                <a:lnTo>
                  <a:pt x="25" y="4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4864" name="Rectangle 80"/>
          <p:cNvSpPr>
            <a:spLocks noChangeArrowheads="1"/>
          </p:cNvSpPr>
          <p:nvPr/>
        </p:nvSpPr>
        <p:spPr bwMode="auto">
          <a:xfrm>
            <a:off x="468313" y="6240463"/>
            <a:ext cx="8239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 b="1" i="0">
                <a:solidFill>
                  <a:srgbClr val="000000"/>
                </a:solidFill>
                <a:latin typeface="Myriad Roman" charset="0"/>
              </a:rPr>
              <a:t>Benchmark suite running on Linux (L), Xen (X), VMware Workstation (V), and UML (U)</a:t>
            </a:r>
            <a:endParaRPr lang="en-GB" sz="2800" b="1" i="0"/>
          </a:p>
        </p:txBody>
      </p:sp>
      <p:sp>
        <p:nvSpPr>
          <p:cNvPr id="374865" name="Freeform 81"/>
          <p:cNvSpPr>
            <a:spLocks/>
          </p:cNvSpPr>
          <p:nvPr/>
        </p:nvSpPr>
        <p:spPr bwMode="auto">
          <a:xfrm>
            <a:off x="788988" y="2165350"/>
            <a:ext cx="8135937" cy="3389313"/>
          </a:xfrm>
          <a:custGeom>
            <a:avLst/>
            <a:gdLst/>
            <a:ahLst/>
            <a:cxnLst>
              <a:cxn ang="0">
                <a:pos x="4840" y="2016"/>
              </a:cxn>
              <a:cxn ang="0">
                <a:pos x="0" y="2016"/>
              </a:cxn>
              <a:cxn ang="0">
                <a:pos x="0" y="2016"/>
              </a:cxn>
              <a:cxn ang="0">
                <a:pos x="0" y="0"/>
              </a:cxn>
            </a:cxnLst>
            <a:rect l="0" t="0" r="r" b="b"/>
            <a:pathLst>
              <a:path w="4840" h="2016">
                <a:moveTo>
                  <a:pt x="4840" y="2016"/>
                </a:moveTo>
                <a:lnTo>
                  <a:pt x="0" y="2016"/>
                </a:lnTo>
                <a:lnTo>
                  <a:pt x="0" y="2016"/>
                </a:lnTo>
                <a:lnTo>
                  <a:pt x="0" y="0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4866" name="Rectangle 82"/>
          <p:cNvSpPr>
            <a:spLocks noChangeArrowheads="1"/>
          </p:cNvSpPr>
          <p:nvPr/>
        </p:nvSpPr>
        <p:spPr bwMode="auto">
          <a:xfrm>
            <a:off x="788988" y="2165350"/>
            <a:ext cx="8135937" cy="3389313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52625"/>
            <a:ext cx="8178800" cy="4175125"/>
          </a:xfrm>
        </p:spPr>
        <p:txBody>
          <a:bodyPr/>
          <a:lstStyle/>
          <a:p>
            <a:r>
              <a:rPr lang="en-GB"/>
              <a:t>Virtualization Overview</a:t>
            </a:r>
          </a:p>
          <a:p>
            <a:r>
              <a:rPr lang="en-GB"/>
              <a:t>Xen Today : Xen 2.0 Overview</a:t>
            </a:r>
            <a:endParaRPr lang="en-US"/>
          </a:p>
          <a:p>
            <a:r>
              <a:rPr lang="en-US"/>
              <a:t>Architecture</a:t>
            </a:r>
          </a:p>
          <a:p>
            <a:r>
              <a:rPr lang="en-US"/>
              <a:t>Performance</a:t>
            </a:r>
          </a:p>
          <a:p>
            <a:r>
              <a:rPr lang="en-US"/>
              <a:t>Live VM Relocation</a:t>
            </a:r>
          </a:p>
          <a:p>
            <a:r>
              <a:rPr lang="en-US"/>
              <a:t>Xen 3.0 features (Q3 2005)</a:t>
            </a:r>
          </a:p>
          <a:p>
            <a:r>
              <a:rPr lang="en-US"/>
              <a:t>Research Roadmap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TCP results</a:t>
            </a:r>
          </a:p>
        </p:txBody>
      </p:sp>
      <p:sp>
        <p:nvSpPr>
          <p:cNvPr id="375811" name="AutoShape 3"/>
          <p:cNvSpPr>
            <a:spLocks noChangeAspect="1" noChangeArrowheads="1" noTextEdit="1"/>
          </p:cNvSpPr>
          <p:nvPr/>
        </p:nvSpPr>
        <p:spPr bwMode="auto">
          <a:xfrm>
            <a:off x="285750" y="2062163"/>
            <a:ext cx="8451850" cy="404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812" name="Line 4"/>
          <p:cNvSpPr>
            <a:spLocks noChangeShapeType="1"/>
          </p:cNvSpPr>
          <p:nvPr/>
        </p:nvSpPr>
        <p:spPr bwMode="auto">
          <a:xfrm>
            <a:off x="917575" y="5383213"/>
            <a:ext cx="78057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813" name="Line 5"/>
          <p:cNvSpPr>
            <a:spLocks noChangeShapeType="1"/>
          </p:cNvSpPr>
          <p:nvPr/>
        </p:nvSpPr>
        <p:spPr bwMode="auto">
          <a:xfrm>
            <a:off x="917575" y="5086350"/>
            <a:ext cx="780573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814" name="Line 6"/>
          <p:cNvSpPr>
            <a:spLocks noChangeShapeType="1"/>
          </p:cNvSpPr>
          <p:nvPr/>
        </p:nvSpPr>
        <p:spPr bwMode="auto">
          <a:xfrm>
            <a:off x="917575" y="4792663"/>
            <a:ext cx="78057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815" name="Line 7"/>
          <p:cNvSpPr>
            <a:spLocks noChangeShapeType="1"/>
          </p:cNvSpPr>
          <p:nvPr/>
        </p:nvSpPr>
        <p:spPr bwMode="auto">
          <a:xfrm>
            <a:off x="917575" y="4497388"/>
            <a:ext cx="78057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816" name="Line 8"/>
          <p:cNvSpPr>
            <a:spLocks noChangeShapeType="1"/>
          </p:cNvSpPr>
          <p:nvPr/>
        </p:nvSpPr>
        <p:spPr bwMode="auto">
          <a:xfrm>
            <a:off x="917575" y="4200525"/>
            <a:ext cx="780573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817" name="Line 9"/>
          <p:cNvSpPr>
            <a:spLocks noChangeShapeType="1"/>
          </p:cNvSpPr>
          <p:nvPr/>
        </p:nvSpPr>
        <p:spPr bwMode="auto">
          <a:xfrm>
            <a:off x="917575" y="3905250"/>
            <a:ext cx="780573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818" name="Line 10"/>
          <p:cNvSpPr>
            <a:spLocks noChangeShapeType="1"/>
          </p:cNvSpPr>
          <p:nvPr/>
        </p:nvSpPr>
        <p:spPr bwMode="auto">
          <a:xfrm>
            <a:off x="917575" y="3609975"/>
            <a:ext cx="780573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819" name="Line 11"/>
          <p:cNvSpPr>
            <a:spLocks noChangeShapeType="1"/>
          </p:cNvSpPr>
          <p:nvPr/>
        </p:nvSpPr>
        <p:spPr bwMode="auto">
          <a:xfrm>
            <a:off x="917575" y="3313113"/>
            <a:ext cx="78057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820" name="Line 12"/>
          <p:cNvSpPr>
            <a:spLocks noChangeShapeType="1"/>
          </p:cNvSpPr>
          <p:nvPr/>
        </p:nvSpPr>
        <p:spPr bwMode="auto">
          <a:xfrm>
            <a:off x="917575" y="3017838"/>
            <a:ext cx="78057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821" name="Line 13"/>
          <p:cNvSpPr>
            <a:spLocks noChangeShapeType="1"/>
          </p:cNvSpPr>
          <p:nvPr/>
        </p:nvSpPr>
        <p:spPr bwMode="auto">
          <a:xfrm>
            <a:off x="917575" y="2720975"/>
            <a:ext cx="780573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822" name="Line 14"/>
          <p:cNvSpPr>
            <a:spLocks noChangeShapeType="1"/>
          </p:cNvSpPr>
          <p:nvPr/>
        </p:nvSpPr>
        <p:spPr bwMode="auto">
          <a:xfrm>
            <a:off x="917575" y="2425700"/>
            <a:ext cx="780573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823" name="Line 15"/>
          <p:cNvSpPr>
            <a:spLocks noChangeShapeType="1"/>
          </p:cNvSpPr>
          <p:nvPr/>
        </p:nvSpPr>
        <p:spPr bwMode="auto">
          <a:xfrm>
            <a:off x="917575" y="2130425"/>
            <a:ext cx="780573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824" name="Rectangle 16"/>
          <p:cNvSpPr>
            <a:spLocks noChangeArrowheads="1"/>
          </p:cNvSpPr>
          <p:nvPr/>
        </p:nvSpPr>
        <p:spPr bwMode="auto">
          <a:xfrm>
            <a:off x="1327150" y="2425700"/>
            <a:ext cx="298450" cy="2957513"/>
          </a:xfrm>
          <a:prstGeom prst="rect">
            <a:avLst/>
          </a:prstGeom>
          <a:solidFill>
            <a:srgbClr val="0000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825" name="Rectangle 17"/>
          <p:cNvSpPr>
            <a:spLocks noChangeArrowheads="1"/>
          </p:cNvSpPr>
          <p:nvPr/>
        </p:nvSpPr>
        <p:spPr bwMode="auto">
          <a:xfrm>
            <a:off x="1449388" y="5438775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 i="0">
                <a:solidFill>
                  <a:srgbClr val="000000"/>
                </a:solidFill>
                <a:latin typeface="Myriad Roman" charset="0"/>
              </a:rPr>
              <a:t>L</a:t>
            </a:r>
            <a:endParaRPr lang="en-GB" sz="2800" i="0"/>
          </a:p>
        </p:txBody>
      </p:sp>
      <p:sp>
        <p:nvSpPr>
          <p:cNvPr id="375826" name="Freeform 18"/>
          <p:cNvSpPr>
            <a:spLocks noEditPoints="1"/>
          </p:cNvSpPr>
          <p:nvPr/>
        </p:nvSpPr>
        <p:spPr bwMode="auto">
          <a:xfrm>
            <a:off x="1433513" y="2157413"/>
            <a:ext cx="85725" cy="182562"/>
          </a:xfrm>
          <a:custGeom>
            <a:avLst/>
            <a:gdLst/>
            <a:ahLst/>
            <a:cxnLst>
              <a:cxn ang="0">
                <a:pos x="1" y="104"/>
              </a:cxn>
              <a:cxn ang="0">
                <a:pos x="14" y="114"/>
              </a:cxn>
              <a:cxn ang="0">
                <a:pos x="21" y="111"/>
              </a:cxn>
              <a:cxn ang="0">
                <a:pos x="25" y="105"/>
              </a:cxn>
              <a:cxn ang="0">
                <a:pos x="31" y="112"/>
              </a:cxn>
              <a:cxn ang="0">
                <a:pos x="40" y="115"/>
              </a:cxn>
              <a:cxn ang="0">
                <a:pos x="52" y="105"/>
              </a:cxn>
              <a:cxn ang="0">
                <a:pos x="52" y="91"/>
              </a:cxn>
              <a:cxn ang="0">
                <a:pos x="38" y="81"/>
              </a:cxn>
              <a:cxn ang="0">
                <a:pos x="31" y="84"/>
              </a:cxn>
              <a:cxn ang="0">
                <a:pos x="25" y="91"/>
              </a:cxn>
              <a:cxn ang="0">
                <a:pos x="20" y="84"/>
              </a:cxn>
              <a:cxn ang="0">
                <a:pos x="13" y="82"/>
              </a:cxn>
              <a:cxn ang="0">
                <a:pos x="1" y="91"/>
              </a:cxn>
              <a:cxn ang="0">
                <a:pos x="48" y="98"/>
              </a:cxn>
              <a:cxn ang="0">
                <a:pos x="45" y="105"/>
              </a:cxn>
              <a:cxn ang="0">
                <a:pos x="38" y="108"/>
              </a:cxn>
              <a:cxn ang="0">
                <a:pos x="30" y="102"/>
              </a:cxn>
              <a:cxn ang="0">
                <a:pos x="30" y="94"/>
              </a:cxn>
              <a:cxn ang="0">
                <a:pos x="40" y="88"/>
              </a:cxn>
              <a:cxn ang="0">
                <a:pos x="47" y="91"/>
              </a:cxn>
              <a:cxn ang="0">
                <a:pos x="48" y="98"/>
              </a:cxn>
              <a:cxn ang="0">
                <a:pos x="5" y="94"/>
              </a:cxn>
              <a:cxn ang="0">
                <a:pos x="14" y="89"/>
              </a:cxn>
              <a:cxn ang="0">
                <a:pos x="20" y="91"/>
              </a:cxn>
              <a:cxn ang="0">
                <a:pos x="23" y="97"/>
              </a:cxn>
              <a:cxn ang="0">
                <a:pos x="17" y="106"/>
              </a:cxn>
              <a:cxn ang="0">
                <a:pos x="10" y="106"/>
              </a:cxn>
              <a:cxn ang="0">
                <a:pos x="5" y="98"/>
              </a:cxn>
              <a:cxn ang="0">
                <a:pos x="54" y="69"/>
              </a:cxn>
              <a:cxn ang="0">
                <a:pos x="51" y="55"/>
              </a:cxn>
              <a:cxn ang="0">
                <a:pos x="42" y="45"/>
              </a:cxn>
              <a:cxn ang="0">
                <a:pos x="23" y="40"/>
              </a:cxn>
              <a:cxn ang="0">
                <a:pos x="5" y="44"/>
              </a:cxn>
              <a:cxn ang="0">
                <a:pos x="0" y="57"/>
              </a:cxn>
              <a:cxn ang="0">
                <a:pos x="11" y="72"/>
              </a:cxn>
              <a:cxn ang="0">
                <a:pos x="25" y="74"/>
              </a:cxn>
              <a:cxn ang="0">
                <a:pos x="34" y="60"/>
              </a:cxn>
              <a:cxn ang="0">
                <a:pos x="28" y="47"/>
              </a:cxn>
              <a:cxn ang="0">
                <a:pos x="37" y="48"/>
              </a:cxn>
              <a:cxn ang="0">
                <a:pos x="47" y="58"/>
              </a:cxn>
              <a:cxn ang="0">
                <a:pos x="48" y="69"/>
              </a:cxn>
              <a:cxn ang="0">
                <a:pos x="5" y="57"/>
              </a:cxn>
              <a:cxn ang="0">
                <a:pos x="15" y="47"/>
              </a:cxn>
              <a:cxn ang="0">
                <a:pos x="24" y="47"/>
              </a:cxn>
              <a:cxn ang="0">
                <a:pos x="28" y="54"/>
              </a:cxn>
              <a:cxn ang="0">
                <a:pos x="28" y="61"/>
              </a:cxn>
              <a:cxn ang="0">
                <a:pos x="18" y="67"/>
              </a:cxn>
              <a:cxn ang="0">
                <a:pos x="10" y="64"/>
              </a:cxn>
              <a:cxn ang="0">
                <a:pos x="5" y="57"/>
              </a:cxn>
              <a:cxn ang="0">
                <a:pos x="7" y="7"/>
              </a:cxn>
              <a:cxn ang="0">
                <a:pos x="52" y="21"/>
              </a:cxn>
              <a:cxn ang="0">
                <a:pos x="1" y="32"/>
              </a:cxn>
            </a:cxnLst>
            <a:rect l="0" t="0" r="r" b="b"/>
            <a:pathLst>
              <a:path w="54" h="115">
                <a:moveTo>
                  <a:pt x="0" y="98"/>
                </a:moveTo>
                <a:lnTo>
                  <a:pt x="0" y="98"/>
                </a:lnTo>
                <a:lnTo>
                  <a:pt x="1" y="104"/>
                </a:lnTo>
                <a:lnTo>
                  <a:pt x="4" y="109"/>
                </a:lnTo>
                <a:lnTo>
                  <a:pt x="8" y="112"/>
                </a:lnTo>
                <a:lnTo>
                  <a:pt x="14" y="114"/>
                </a:lnTo>
                <a:lnTo>
                  <a:pt x="14" y="114"/>
                </a:lnTo>
                <a:lnTo>
                  <a:pt x="17" y="114"/>
                </a:lnTo>
                <a:lnTo>
                  <a:pt x="21" y="111"/>
                </a:lnTo>
                <a:lnTo>
                  <a:pt x="24" y="109"/>
                </a:lnTo>
                <a:lnTo>
                  <a:pt x="25" y="105"/>
                </a:lnTo>
                <a:lnTo>
                  <a:pt x="25" y="105"/>
                </a:lnTo>
                <a:lnTo>
                  <a:pt x="25" y="105"/>
                </a:lnTo>
                <a:lnTo>
                  <a:pt x="28" y="109"/>
                </a:lnTo>
                <a:lnTo>
                  <a:pt x="31" y="112"/>
                </a:lnTo>
                <a:lnTo>
                  <a:pt x="35" y="115"/>
                </a:lnTo>
                <a:lnTo>
                  <a:pt x="40" y="115"/>
                </a:lnTo>
                <a:lnTo>
                  <a:pt x="40" y="115"/>
                </a:lnTo>
                <a:lnTo>
                  <a:pt x="45" y="114"/>
                </a:lnTo>
                <a:lnTo>
                  <a:pt x="50" y="111"/>
                </a:lnTo>
                <a:lnTo>
                  <a:pt x="52" y="105"/>
                </a:lnTo>
                <a:lnTo>
                  <a:pt x="54" y="98"/>
                </a:lnTo>
                <a:lnTo>
                  <a:pt x="54" y="98"/>
                </a:lnTo>
                <a:lnTo>
                  <a:pt x="52" y="91"/>
                </a:lnTo>
                <a:lnTo>
                  <a:pt x="50" y="85"/>
                </a:lnTo>
                <a:lnTo>
                  <a:pt x="45" y="82"/>
                </a:lnTo>
                <a:lnTo>
                  <a:pt x="38" y="81"/>
                </a:lnTo>
                <a:lnTo>
                  <a:pt x="38" y="81"/>
                </a:lnTo>
                <a:lnTo>
                  <a:pt x="34" y="81"/>
                </a:lnTo>
                <a:lnTo>
                  <a:pt x="31" y="84"/>
                </a:lnTo>
                <a:lnTo>
                  <a:pt x="28" y="87"/>
                </a:lnTo>
                <a:lnTo>
                  <a:pt x="25" y="91"/>
                </a:lnTo>
                <a:lnTo>
                  <a:pt x="25" y="91"/>
                </a:lnTo>
                <a:lnTo>
                  <a:pt x="25" y="91"/>
                </a:lnTo>
                <a:lnTo>
                  <a:pt x="23" y="87"/>
                </a:lnTo>
                <a:lnTo>
                  <a:pt x="20" y="84"/>
                </a:lnTo>
                <a:lnTo>
                  <a:pt x="17" y="82"/>
                </a:lnTo>
                <a:lnTo>
                  <a:pt x="13" y="82"/>
                </a:lnTo>
                <a:lnTo>
                  <a:pt x="13" y="82"/>
                </a:lnTo>
                <a:lnTo>
                  <a:pt x="8" y="84"/>
                </a:lnTo>
                <a:lnTo>
                  <a:pt x="4" y="87"/>
                </a:lnTo>
                <a:lnTo>
                  <a:pt x="1" y="91"/>
                </a:lnTo>
                <a:lnTo>
                  <a:pt x="0" y="98"/>
                </a:lnTo>
                <a:lnTo>
                  <a:pt x="0" y="98"/>
                </a:lnTo>
                <a:close/>
                <a:moveTo>
                  <a:pt x="48" y="98"/>
                </a:moveTo>
                <a:lnTo>
                  <a:pt x="48" y="98"/>
                </a:lnTo>
                <a:lnTo>
                  <a:pt x="48" y="102"/>
                </a:lnTo>
                <a:lnTo>
                  <a:pt x="45" y="105"/>
                </a:lnTo>
                <a:lnTo>
                  <a:pt x="42" y="108"/>
                </a:lnTo>
                <a:lnTo>
                  <a:pt x="38" y="108"/>
                </a:lnTo>
                <a:lnTo>
                  <a:pt x="38" y="108"/>
                </a:lnTo>
                <a:lnTo>
                  <a:pt x="35" y="108"/>
                </a:lnTo>
                <a:lnTo>
                  <a:pt x="32" y="105"/>
                </a:lnTo>
                <a:lnTo>
                  <a:pt x="30" y="102"/>
                </a:lnTo>
                <a:lnTo>
                  <a:pt x="28" y="99"/>
                </a:lnTo>
                <a:lnTo>
                  <a:pt x="28" y="99"/>
                </a:lnTo>
                <a:lnTo>
                  <a:pt x="30" y="94"/>
                </a:lnTo>
                <a:lnTo>
                  <a:pt x="32" y="91"/>
                </a:lnTo>
                <a:lnTo>
                  <a:pt x="35" y="88"/>
                </a:lnTo>
                <a:lnTo>
                  <a:pt x="40" y="88"/>
                </a:lnTo>
                <a:lnTo>
                  <a:pt x="40" y="88"/>
                </a:lnTo>
                <a:lnTo>
                  <a:pt x="42" y="88"/>
                </a:lnTo>
                <a:lnTo>
                  <a:pt x="47" y="91"/>
                </a:lnTo>
                <a:lnTo>
                  <a:pt x="48" y="94"/>
                </a:lnTo>
                <a:lnTo>
                  <a:pt x="48" y="98"/>
                </a:lnTo>
                <a:lnTo>
                  <a:pt x="48" y="98"/>
                </a:lnTo>
                <a:close/>
                <a:moveTo>
                  <a:pt x="5" y="98"/>
                </a:moveTo>
                <a:lnTo>
                  <a:pt x="5" y="98"/>
                </a:lnTo>
                <a:lnTo>
                  <a:pt x="5" y="94"/>
                </a:lnTo>
                <a:lnTo>
                  <a:pt x="8" y="91"/>
                </a:lnTo>
                <a:lnTo>
                  <a:pt x="11" y="89"/>
                </a:lnTo>
                <a:lnTo>
                  <a:pt x="14" y="89"/>
                </a:lnTo>
                <a:lnTo>
                  <a:pt x="14" y="89"/>
                </a:lnTo>
                <a:lnTo>
                  <a:pt x="17" y="89"/>
                </a:lnTo>
                <a:lnTo>
                  <a:pt x="20" y="91"/>
                </a:lnTo>
                <a:lnTo>
                  <a:pt x="21" y="94"/>
                </a:lnTo>
                <a:lnTo>
                  <a:pt x="23" y="97"/>
                </a:lnTo>
                <a:lnTo>
                  <a:pt x="23" y="97"/>
                </a:lnTo>
                <a:lnTo>
                  <a:pt x="21" y="101"/>
                </a:lnTo>
                <a:lnTo>
                  <a:pt x="20" y="104"/>
                </a:lnTo>
                <a:lnTo>
                  <a:pt x="17" y="106"/>
                </a:lnTo>
                <a:lnTo>
                  <a:pt x="14" y="106"/>
                </a:lnTo>
                <a:lnTo>
                  <a:pt x="14" y="106"/>
                </a:lnTo>
                <a:lnTo>
                  <a:pt x="10" y="106"/>
                </a:lnTo>
                <a:lnTo>
                  <a:pt x="8" y="104"/>
                </a:lnTo>
                <a:lnTo>
                  <a:pt x="5" y="101"/>
                </a:lnTo>
                <a:lnTo>
                  <a:pt x="5" y="98"/>
                </a:lnTo>
                <a:lnTo>
                  <a:pt x="5" y="98"/>
                </a:lnTo>
                <a:close/>
                <a:moveTo>
                  <a:pt x="54" y="69"/>
                </a:moveTo>
                <a:lnTo>
                  <a:pt x="54" y="69"/>
                </a:lnTo>
                <a:lnTo>
                  <a:pt x="54" y="64"/>
                </a:lnTo>
                <a:lnTo>
                  <a:pt x="54" y="64"/>
                </a:lnTo>
                <a:lnTo>
                  <a:pt x="51" y="55"/>
                </a:lnTo>
                <a:lnTo>
                  <a:pt x="47" y="48"/>
                </a:lnTo>
                <a:lnTo>
                  <a:pt x="47" y="48"/>
                </a:lnTo>
                <a:lnTo>
                  <a:pt x="42" y="45"/>
                </a:lnTo>
                <a:lnTo>
                  <a:pt x="37" y="42"/>
                </a:lnTo>
                <a:lnTo>
                  <a:pt x="30" y="40"/>
                </a:lnTo>
                <a:lnTo>
                  <a:pt x="23" y="40"/>
                </a:lnTo>
                <a:lnTo>
                  <a:pt x="23" y="40"/>
                </a:lnTo>
                <a:lnTo>
                  <a:pt x="13" y="41"/>
                </a:lnTo>
                <a:lnTo>
                  <a:pt x="5" y="44"/>
                </a:lnTo>
                <a:lnTo>
                  <a:pt x="1" y="50"/>
                </a:lnTo>
                <a:lnTo>
                  <a:pt x="0" y="57"/>
                </a:lnTo>
                <a:lnTo>
                  <a:pt x="0" y="57"/>
                </a:lnTo>
                <a:lnTo>
                  <a:pt x="1" y="64"/>
                </a:lnTo>
                <a:lnTo>
                  <a:pt x="5" y="69"/>
                </a:lnTo>
                <a:lnTo>
                  <a:pt x="11" y="72"/>
                </a:lnTo>
                <a:lnTo>
                  <a:pt x="18" y="74"/>
                </a:lnTo>
                <a:lnTo>
                  <a:pt x="18" y="74"/>
                </a:lnTo>
                <a:lnTo>
                  <a:pt x="25" y="74"/>
                </a:lnTo>
                <a:lnTo>
                  <a:pt x="30" y="69"/>
                </a:lnTo>
                <a:lnTo>
                  <a:pt x="34" y="65"/>
                </a:lnTo>
                <a:lnTo>
                  <a:pt x="34" y="60"/>
                </a:lnTo>
                <a:lnTo>
                  <a:pt x="34" y="60"/>
                </a:lnTo>
                <a:lnTo>
                  <a:pt x="32" y="52"/>
                </a:lnTo>
                <a:lnTo>
                  <a:pt x="28" y="47"/>
                </a:lnTo>
                <a:lnTo>
                  <a:pt x="28" y="47"/>
                </a:lnTo>
                <a:lnTo>
                  <a:pt x="28" y="47"/>
                </a:lnTo>
                <a:lnTo>
                  <a:pt x="37" y="48"/>
                </a:lnTo>
                <a:lnTo>
                  <a:pt x="42" y="54"/>
                </a:lnTo>
                <a:lnTo>
                  <a:pt x="42" y="54"/>
                </a:lnTo>
                <a:lnTo>
                  <a:pt x="47" y="58"/>
                </a:lnTo>
                <a:lnTo>
                  <a:pt x="48" y="64"/>
                </a:lnTo>
                <a:lnTo>
                  <a:pt x="48" y="64"/>
                </a:lnTo>
                <a:lnTo>
                  <a:pt x="48" y="69"/>
                </a:lnTo>
                <a:lnTo>
                  <a:pt x="54" y="69"/>
                </a:lnTo>
                <a:close/>
                <a:moveTo>
                  <a:pt x="5" y="57"/>
                </a:moveTo>
                <a:lnTo>
                  <a:pt x="5" y="57"/>
                </a:lnTo>
                <a:lnTo>
                  <a:pt x="7" y="52"/>
                </a:lnTo>
                <a:lnTo>
                  <a:pt x="10" y="50"/>
                </a:lnTo>
                <a:lnTo>
                  <a:pt x="15" y="47"/>
                </a:lnTo>
                <a:lnTo>
                  <a:pt x="21" y="47"/>
                </a:lnTo>
                <a:lnTo>
                  <a:pt x="21" y="47"/>
                </a:lnTo>
                <a:lnTo>
                  <a:pt x="24" y="47"/>
                </a:lnTo>
                <a:lnTo>
                  <a:pt x="24" y="47"/>
                </a:lnTo>
                <a:lnTo>
                  <a:pt x="28" y="51"/>
                </a:lnTo>
                <a:lnTo>
                  <a:pt x="28" y="54"/>
                </a:lnTo>
                <a:lnTo>
                  <a:pt x="30" y="57"/>
                </a:lnTo>
                <a:lnTo>
                  <a:pt x="30" y="57"/>
                </a:lnTo>
                <a:lnTo>
                  <a:pt x="28" y="61"/>
                </a:lnTo>
                <a:lnTo>
                  <a:pt x="25" y="64"/>
                </a:lnTo>
                <a:lnTo>
                  <a:pt x="23" y="67"/>
                </a:lnTo>
                <a:lnTo>
                  <a:pt x="18" y="67"/>
                </a:lnTo>
                <a:lnTo>
                  <a:pt x="18" y="67"/>
                </a:lnTo>
                <a:lnTo>
                  <a:pt x="13" y="67"/>
                </a:lnTo>
                <a:lnTo>
                  <a:pt x="10" y="64"/>
                </a:lnTo>
                <a:lnTo>
                  <a:pt x="7" y="61"/>
                </a:lnTo>
                <a:lnTo>
                  <a:pt x="5" y="57"/>
                </a:lnTo>
                <a:lnTo>
                  <a:pt x="5" y="57"/>
                </a:lnTo>
                <a:close/>
                <a:moveTo>
                  <a:pt x="1" y="32"/>
                </a:moveTo>
                <a:lnTo>
                  <a:pt x="7" y="32"/>
                </a:lnTo>
                <a:lnTo>
                  <a:pt x="7" y="7"/>
                </a:lnTo>
                <a:lnTo>
                  <a:pt x="7" y="7"/>
                </a:lnTo>
                <a:lnTo>
                  <a:pt x="52" y="30"/>
                </a:lnTo>
                <a:lnTo>
                  <a:pt x="52" y="21"/>
                </a:lnTo>
                <a:lnTo>
                  <a:pt x="5" y="0"/>
                </a:lnTo>
                <a:lnTo>
                  <a:pt x="1" y="0"/>
                </a:lnTo>
                <a:lnTo>
                  <a:pt x="1" y="3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827" name="Rectangle 19"/>
          <p:cNvSpPr>
            <a:spLocks noChangeArrowheads="1"/>
          </p:cNvSpPr>
          <p:nvPr/>
        </p:nvSpPr>
        <p:spPr bwMode="auto">
          <a:xfrm>
            <a:off x="1697038" y="2425700"/>
            <a:ext cx="298450" cy="2957513"/>
          </a:xfrm>
          <a:prstGeom prst="rect">
            <a:avLst/>
          </a:prstGeom>
          <a:solidFill>
            <a:srgbClr val="3B3BAB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828" name="Rectangle 20"/>
          <p:cNvSpPr>
            <a:spLocks noChangeArrowheads="1"/>
          </p:cNvSpPr>
          <p:nvPr/>
        </p:nvSpPr>
        <p:spPr bwMode="auto">
          <a:xfrm>
            <a:off x="1812925" y="5438775"/>
            <a:ext cx="101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 i="0">
                <a:solidFill>
                  <a:srgbClr val="000000"/>
                </a:solidFill>
                <a:latin typeface="Myriad Roman" charset="0"/>
              </a:rPr>
              <a:t>X</a:t>
            </a:r>
            <a:endParaRPr lang="en-GB" sz="2800" i="0"/>
          </a:p>
        </p:txBody>
      </p:sp>
      <p:sp>
        <p:nvSpPr>
          <p:cNvPr id="375829" name="Freeform 21"/>
          <p:cNvSpPr>
            <a:spLocks noEditPoints="1"/>
          </p:cNvSpPr>
          <p:nvPr/>
        </p:nvSpPr>
        <p:spPr bwMode="auto">
          <a:xfrm>
            <a:off x="1806575" y="2157413"/>
            <a:ext cx="82550" cy="182562"/>
          </a:xfrm>
          <a:custGeom>
            <a:avLst/>
            <a:gdLst/>
            <a:ahLst/>
            <a:cxnLst>
              <a:cxn ang="0">
                <a:pos x="0" y="104"/>
              </a:cxn>
              <a:cxn ang="0">
                <a:pos x="12" y="114"/>
              </a:cxn>
              <a:cxn ang="0">
                <a:pos x="19" y="111"/>
              </a:cxn>
              <a:cxn ang="0">
                <a:pos x="25" y="105"/>
              </a:cxn>
              <a:cxn ang="0">
                <a:pos x="31" y="112"/>
              </a:cxn>
              <a:cxn ang="0">
                <a:pos x="38" y="115"/>
              </a:cxn>
              <a:cxn ang="0">
                <a:pos x="51" y="105"/>
              </a:cxn>
              <a:cxn ang="0">
                <a:pos x="51" y="91"/>
              </a:cxn>
              <a:cxn ang="0">
                <a:pos x="38" y="81"/>
              </a:cxn>
              <a:cxn ang="0">
                <a:pos x="29" y="84"/>
              </a:cxn>
              <a:cxn ang="0">
                <a:pos x="24" y="91"/>
              </a:cxn>
              <a:cxn ang="0">
                <a:pos x="18" y="84"/>
              </a:cxn>
              <a:cxn ang="0">
                <a:pos x="12" y="82"/>
              </a:cxn>
              <a:cxn ang="0">
                <a:pos x="0" y="91"/>
              </a:cxn>
              <a:cxn ang="0">
                <a:pos x="48" y="98"/>
              </a:cxn>
              <a:cxn ang="0">
                <a:pos x="45" y="105"/>
              </a:cxn>
              <a:cxn ang="0">
                <a:pos x="38" y="108"/>
              </a:cxn>
              <a:cxn ang="0">
                <a:pos x="28" y="102"/>
              </a:cxn>
              <a:cxn ang="0">
                <a:pos x="28" y="94"/>
              </a:cxn>
              <a:cxn ang="0">
                <a:pos x="38" y="88"/>
              </a:cxn>
              <a:cxn ang="0">
                <a:pos x="45" y="91"/>
              </a:cxn>
              <a:cxn ang="0">
                <a:pos x="48" y="98"/>
              </a:cxn>
              <a:cxn ang="0">
                <a:pos x="5" y="94"/>
              </a:cxn>
              <a:cxn ang="0">
                <a:pos x="12" y="89"/>
              </a:cxn>
              <a:cxn ang="0">
                <a:pos x="18" y="91"/>
              </a:cxn>
              <a:cxn ang="0">
                <a:pos x="22" y="97"/>
              </a:cxn>
              <a:cxn ang="0">
                <a:pos x="15" y="106"/>
              </a:cxn>
              <a:cxn ang="0">
                <a:pos x="9" y="106"/>
              </a:cxn>
              <a:cxn ang="0">
                <a:pos x="4" y="98"/>
              </a:cxn>
              <a:cxn ang="0">
                <a:pos x="52" y="69"/>
              </a:cxn>
              <a:cxn ang="0">
                <a:pos x="49" y="55"/>
              </a:cxn>
              <a:cxn ang="0">
                <a:pos x="41" y="45"/>
              </a:cxn>
              <a:cxn ang="0">
                <a:pos x="21" y="40"/>
              </a:cxn>
              <a:cxn ang="0">
                <a:pos x="5" y="44"/>
              </a:cxn>
              <a:cxn ang="0">
                <a:pos x="0" y="57"/>
              </a:cxn>
              <a:cxn ang="0">
                <a:pos x="11" y="72"/>
              </a:cxn>
              <a:cxn ang="0">
                <a:pos x="24" y="74"/>
              </a:cxn>
              <a:cxn ang="0">
                <a:pos x="34" y="60"/>
              </a:cxn>
              <a:cxn ang="0">
                <a:pos x="28" y="47"/>
              </a:cxn>
              <a:cxn ang="0">
                <a:pos x="35" y="48"/>
              </a:cxn>
              <a:cxn ang="0">
                <a:pos x="45" y="58"/>
              </a:cxn>
              <a:cxn ang="0">
                <a:pos x="46" y="69"/>
              </a:cxn>
              <a:cxn ang="0">
                <a:pos x="4" y="57"/>
              </a:cxn>
              <a:cxn ang="0">
                <a:pos x="14" y="47"/>
              </a:cxn>
              <a:cxn ang="0">
                <a:pos x="22" y="47"/>
              </a:cxn>
              <a:cxn ang="0">
                <a:pos x="28" y="54"/>
              </a:cxn>
              <a:cxn ang="0">
                <a:pos x="27" y="61"/>
              </a:cxn>
              <a:cxn ang="0">
                <a:pos x="17" y="67"/>
              </a:cxn>
              <a:cxn ang="0">
                <a:pos x="8" y="64"/>
              </a:cxn>
              <a:cxn ang="0">
                <a:pos x="4" y="57"/>
              </a:cxn>
              <a:cxn ang="0">
                <a:pos x="5" y="7"/>
              </a:cxn>
              <a:cxn ang="0">
                <a:pos x="52" y="21"/>
              </a:cxn>
              <a:cxn ang="0">
                <a:pos x="0" y="32"/>
              </a:cxn>
            </a:cxnLst>
            <a:rect l="0" t="0" r="r" b="b"/>
            <a:pathLst>
              <a:path w="52" h="115">
                <a:moveTo>
                  <a:pt x="0" y="98"/>
                </a:moveTo>
                <a:lnTo>
                  <a:pt x="0" y="98"/>
                </a:lnTo>
                <a:lnTo>
                  <a:pt x="0" y="104"/>
                </a:lnTo>
                <a:lnTo>
                  <a:pt x="2" y="109"/>
                </a:lnTo>
                <a:lnTo>
                  <a:pt x="7" y="112"/>
                </a:lnTo>
                <a:lnTo>
                  <a:pt x="12" y="114"/>
                </a:lnTo>
                <a:lnTo>
                  <a:pt x="12" y="114"/>
                </a:lnTo>
                <a:lnTo>
                  <a:pt x="17" y="114"/>
                </a:lnTo>
                <a:lnTo>
                  <a:pt x="19" y="111"/>
                </a:lnTo>
                <a:lnTo>
                  <a:pt x="22" y="109"/>
                </a:lnTo>
                <a:lnTo>
                  <a:pt x="24" y="105"/>
                </a:lnTo>
                <a:lnTo>
                  <a:pt x="25" y="105"/>
                </a:lnTo>
                <a:lnTo>
                  <a:pt x="25" y="105"/>
                </a:lnTo>
                <a:lnTo>
                  <a:pt x="27" y="109"/>
                </a:lnTo>
                <a:lnTo>
                  <a:pt x="31" y="112"/>
                </a:lnTo>
                <a:lnTo>
                  <a:pt x="34" y="115"/>
                </a:lnTo>
                <a:lnTo>
                  <a:pt x="38" y="115"/>
                </a:lnTo>
                <a:lnTo>
                  <a:pt x="38" y="115"/>
                </a:lnTo>
                <a:lnTo>
                  <a:pt x="44" y="114"/>
                </a:lnTo>
                <a:lnTo>
                  <a:pt x="48" y="111"/>
                </a:lnTo>
                <a:lnTo>
                  <a:pt x="51" y="105"/>
                </a:lnTo>
                <a:lnTo>
                  <a:pt x="52" y="98"/>
                </a:lnTo>
                <a:lnTo>
                  <a:pt x="52" y="98"/>
                </a:lnTo>
                <a:lnTo>
                  <a:pt x="51" y="91"/>
                </a:lnTo>
                <a:lnTo>
                  <a:pt x="48" y="85"/>
                </a:lnTo>
                <a:lnTo>
                  <a:pt x="44" y="82"/>
                </a:lnTo>
                <a:lnTo>
                  <a:pt x="38" y="81"/>
                </a:lnTo>
                <a:lnTo>
                  <a:pt x="38" y="81"/>
                </a:lnTo>
                <a:lnTo>
                  <a:pt x="34" y="81"/>
                </a:lnTo>
                <a:lnTo>
                  <a:pt x="29" y="84"/>
                </a:lnTo>
                <a:lnTo>
                  <a:pt x="27" y="87"/>
                </a:lnTo>
                <a:lnTo>
                  <a:pt x="24" y="91"/>
                </a:lnTo>
                <a:lnTo>
                  <a:pt x="24" y="91"/>
                </a:lnTo>
                <a:lnTo>
                  <a:pt x="24" y="91"/>
                </a:lnTo>
                <a:lnTo>
                  <a:pt x="21" y="87"/>
                </a:lnTo>
                <a:lnTo>
                  <a:pt x="18" y="84"/>
                </a:lnTo>
                <a:lnTo>
                  <a:pt x="15" y="82"/>
                </a:lnTo>
                <a:lnTo>
                  <a:pt x="12" y="82"/>
                </a:lnTo>
                <a:lnTo>
                  <a:pt x="12" y="82"/>
                </a:lnTo>
                <a:lnTo>
                  <a:pt x="7" y="84"/>
                </a:lnTo>
                <a:lnTo>
                  <a:pt x="2" y="87"/>
                </a:lnTo>
                <a:lnTo>
                  <a:pt x="0" y="91"/>
                </a:lnTo>
                <a:lnTo>
                  <a:pt x="0" y="98"/>
                </a:lnTo>
                <a:lnTo>
                  <a:pt x="0" y="98"/>
                </a:lnTo>
                <a:close/>
                <a:moveTo>
                  <a:pt x="48" y="98"/>
                </a:moveTo>
                <a:lnTo>
                  <a:pt x="48" y="98"/>
                </a:lnTo>
                <a:lnTo>
                  <a:pt x="46" y="102"/>
                </a:lnTo>
                <a:lnTo>
                  <a:pt x="45" y="105"/>
                </a:lnTo>
                <a:lnTo>
                  <a:pt x="41" y="108"/>
                </a:lnTo>
                <a:lnTo>
                  <a:pt x="38" y="108"/>
                </a:lnTo>
                <a:lnTo>
                  <a:pt x="38" y="108"/>
                </a:lnTo>
                <a:lnTo>
                  <a:pt x="34" y="108"/>
                </a:lnTo>
                <a:lnTo>
                  <a:pt x="31" y="105"/>
                </a:lnTo>
                <a:lnTo>
                  <a:pt x="28" y="102"/>
                </a:lnTo>
                <a:lnTo>
                  <a:pt x="27" y="99"/>
                </a:lnTo>
                <a:lnTo>
                  <a:pt x="27" y="99"/>
                </a:lnTo>
                <a:lnTo>
                  <a:pt x="28" y="94"/>
                </a:lnTo>
                <a:lnTo>
                  <a:pt x="31" y="91"/>
                </a:lnTo>
                <a:lnTo>
                  <a:pt x="34" y="88"/>
                </a:lnTo>
                <a:lnTo>
                  <a:pt x="38" y="88"/>
                </a:lnTo>
                <a:lnTo>
                  <a:pt x="38" y="88"/>
                </a:lnTo>
                <a:lnTo>
                  <a:pt x="42" y="88"/>
                </a:lnTo>
                <a:lnTo>
                  <a:pt x="45" y="91"/>
                </a:lnTo>
                <a:lnTo>
                  <a:pt x="46" y="94"/>
                </a:lnTo>
                <a:lnTo>
                  <a:pt x="48" y="98"/>
                </a:lnTo>
                <a:lnTo>
                  <a:pt x="48" y="98"/>
                </a:lnTo>
                <a:close/>
                <a:moveTo>
                  <a:pt x="4" y="98"/>
                </a:moveTo>
                <a:lnTo>
                  <a:pt x="4" y="98"/>
                </a:lnTo>
                <a:lnTo>
                  <a:pt x="5" y="94"/>
                </a:lnTo>
                <a:lnTo>
                  <a:pt x="7" y="91"/>
                </a:lnTo>
                <a:lnTo>
                  <a:pt x="9" y="89"/>
                </a:lnTo>
                <a:lnTo>
                  <a:pt x="12" y="89"/>
                </a:lnTo>
                <a:lnTo>
                  <a:pt x="12" y="89"/>
                </a:lnTo>
                <a:lnTo>
                  <a:pt x="15" y="89"/>
                </a:lnTo>
                <a:lnTo>
                  <a:pt x="18" y="91"/>
                </a:lnTo>
                <a:lnTo>
                  <a:pt x="21" y="94"/>
                </a:lnTo>
                <a:lnTo>
                  <a:pt x="22" y="97"/>
                </a:lnTo>
                <a:lnTo>
                  <a:pt x="22" y="97"/>
                </a:lnTo>
                <a:lnTo>
                  <a:pt x="21" y="101"/>
                </a:lnTo>
                <a:lnTo>
                  <a:pt x="18" y="104"/>
                </a:lnTo>
                <a:lnTo>
                  <a:pt x="15" y="106"/>
                </a:lnTo>
                <a:lnTo>
                  <a:pt x="12" y="106"/>
                </a:lnTo>
                <a:lnTo>
                  <a:pt x="12" y="106"/>
                </a:lnTo>
                <a:lnTo>
                  <a:pt x="9" y="106"/>
                </a:lnTo>
                <a:lnTo>
                  <a:pt x="7" y="104"/>
                </a:lnTo>
                <a:lnTo>
                  <a:pt x="5" y="101"/>
                </a:lnTo>
                <a:lnTo>
                  <a:pt x="4" y="98"/>
                </a:lnTo>
                <a:lnTo>
                  <a:pt x="4" y="98"/>
                </a:lnTo>
                <a:close/>
                <a:moveTo>
                  <a:pt x="52" y="69"/>
                </a:moveTo>
                <a:lnTo>
                  <a:pt x="52" y="69"/>
                </a:lnTo>
                <a:lnTo>
                  <a:pt x="52" y="64"/>
                </a:lnTo>
                <a:lnTo>
                  <a:pt x="52" y="64"/>
                </a:lnTo>
                <a:lnTo>
                  <a:pt x="49" y="55"/>
                </a:lnTo>
                <a:lnTo>
                  <a:pt x="45" y="48"/>
                </a:lnTo>
                <a:lnTo>
                  <a:pt x="45" y="48"/>
                </a:lnTo>
                <a:lnTo>
                  <a:pt x="41" y="45"/>
                </a:lnTo>
                <a:lnTo>
                  <a:pt x="35" y="42"/>
                </a:lnTo>
                <a:lnTo>
                  <a:pt x="28" y="40"/>
                </a:lnTo>
                <a:lnTo>
                  <a:pt x="21" y="40"/>
                </a:lnTo>
                <a:lnTo>
                  <a:pt x="21" y="40"/>
                </a:lnTo>
                <a:lnTo>
                  <a:pt x="12" y="41"/>
                </a:lnTo>
                <a:lnTo>
                  <a:pt x="5" y="44"/>
                </a:lnTo>
                <a:lnTo>
                  <a:pt x="1" y="50"/>
                </a:lnTo>
                <a:lnTo>
                  <a:pt x="0" y="57"/>
                </a:lnTo>
                <a:lnTo>
                  <a:pt x="0" y="57"/>
                </a:lnTo>
                <a:lnTo>
                  <a:pt x="1" y="64"/>
                </a:lnTo>
                <a:lnTo>
                  <a:pt x="4" y="69"/>
                </a:lnTo>
                <a:lnTo>
                  <a:pt x="11" y="72"/>
                </a:lnTo>
                <a:lnTo>
                  <a:pt x="17" y="74"/>
                </a:lnTo>
                <a:lnTo>
                  <a:pt x="17" y="74"/>
                </a:lnTo>
                <a:lnTo>
                  <a:pt x="24" y="74"/>
                </a:lnTo>
                <a:lnTo>
                  <a:pt x="28" y="69"/>
                </a:lnTo>
                <a:lnTo>
                  <a:pt x="32" y="65"/>
                </a:lnTo>
                <a:lnTo>
                  <a:pt x="34" y="60"/>
                </a:lnTo>
                <a:lnTo>
                  <a:pt x="34" y="60"/>
                </a:lnTo>
                <a:lnTo>
                  <a:pt x="32" y="52"/>
                </a:lnTo>
                <a:lnTo>
                  <a:pt x="28" y="47"/>
                </a:lnTo>
                <a:lnTo>
                  <a:pt x="28" y="47"/>
                </a:lnTo>
                <a:lnTo>
                  <a:pt x="28" y="47"/>
                </a:lnTo>
                <a:lnTo>
                  <a:pt x="35" y="48"/>
                </a:lnTo>
                <a:lnTo>
                  <a:pt x="41" y="54"/>
                </a:lnTo>
                <a:lnTo>
                  <a:pt x="41" y="54"/>
                </a:lnTo>
                <a:lnTo>
                  <a:pt x="45" y="58"/>
                </a:lnTo>
                <a:lnTo>
                  <a:pt x="46" y="64"/>
                </a:lnTo>
                <a:lnTo>
                  <a:pt x="46" y="64"/>
                </a:lnTo>
                <a:lnTo>
                  <a:pt x="46" y="69"/>
                </a:lnTo>
                <a:lnTo>
                  <a:pt x="52" y="69"/>
                </a:lnTo>
                <a:close/>
                <a:moveTo>
                  <a:pt x="4" y="57"/>
                </a:moveTo>
                <a:lnTo>
                  <a:pt x="4" y="57"/>
                </a:lnTo>
                <a:lnTo>
                  <a:pt x="5" y="52"/>
                </a:lnTo>
                <a:lnTo>
                  <a:pt x="8" y="50"/>
                </a:lnTo>
                <a:lnTo>
                  <a:pt x="14" y="47"/>
                </a:lnTo>
                <a:lnTo>
                  <a:pt x="19" y="47"/>
                </a:lnTo>
                <a:lnTo>
                  <a:pt x="19" y="47"/>
                </a:lnTo>
                <a:lnTo>
                  <a:pt x="22" y="47"/>
                </a:lnTo>
                <a:lnTo>
                  <a:pt x="22" y="47"/>
                </a:lnTo>
                <a:lnTo>
                  <a:pt x="27" y="51"/>
                </a:lnTo>
                <a:lnTo>
                  <a:pt x="28" y="54"/>
                </a:lnTo>
                <a:lnTo>
                  <a:pt x="28" y="57"/>
                </a:lnTo>
                <a:lnTo>
                  <a:pt x="28" y="57"/>
                </a:lnTo>
                <a:lnTo>
                  <a:pt x="27" y="61"/>
                </a:lnTo>
                <a:lnTo>
                  <a:pt x="25" y="64"/>
                </a:lnTo>
                <a:lnTo>
                  <a:pt x="21" y="67"/>
                </a:lnTo>
                <a:lnTo>
                  <a:pt x="17" y="67"/>
                </a:lnTo>
                <a:lnTo>
                  <a:pt x="17" y="67"/>
                </a:lnTo>
                <a:lnTo>
                  <a:pt x="12" y="67"/>
                </a:lnTo>
                <a:lnTo>
                  <a:pt x="8" y="64"/>
                </a:lnTo>
                <a:lnTo>
                  <a:pt x="5" y="61"/>
                </a:lnTo>
                <a:lnTo>
                  <a:pt x="4" y="57"/>
                </a:lnTo>
                <a:lnTo>
                  <a:pt x="4" y="57"/>
                </a:lnTo>
                <a:close/>
                <a:moveTo>
                  <a:pt x="0" y="32"/>
                </a:moveTo>
                <a:lnTo>
                  <a:pt x="5" y="32"/>
                </a:lnTo>
                <a:lnTo>
                  <a:pt x="5" y="7"/>
                </a:lnTo>
                <a:lnTo>
                  <a:pt x="5" y="7"/>
                </a:lnTo>
                <a:lnTo>
                  <a:pt x="52" y="30"/>
                </a:lnTo>
                <a:lnTo>
                  <a:pt x="52" y="21"/>
                </a:lnTo>
                <a:lnTo>
                  <a:pt x="4" y="0"/>
                </a:lnTo>
                <a:lnTo>
                  <a:pt x="0" y="0"/>
                </a:lnTo>
                <a:lnTo>
                  <a:pt x="0" y="3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830" name="Rectangle 22"/>
          <p:cNvSpPr>
            <a:spLocks noChangeArrowheads="1"/>
          </p:cNvSpPr>
          <p:nvPr/>
        </p:nvSpPr>
        <p:spPr bwMode="auto">
          <a:xfrm>
            <a:off x="2070100" y="4435475"/>
            <a:ext cx="298450" cy="947738"/>
          </a:xfrm>
          <a:prstGeom prst="rect">
            <a:avLst/>
          </a:prstGeom>
          <a:solidFill>
            <a:srgbClr val="7878D4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831" name="Rectangle 23"/>
          <p:cNvSpPr>
            <a:spLocks noChangeArrowheads="1"/>
          </p:cNvSpPr>
          <p:nvPr/>
        </p:nvSpPr>
        <p:spPr bwMode="auto">
          <a:xfrm>
            <a:off x="2182813" y="5438775"/>
            <a:ext cx="101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 i="0">
                <a:solidFill>
                  <a:srgbClr val="000000"/>
                </a:solidFill>
                <a:latin typeface="Myriad Roman" charset="0"/>
              </a:rPr>
              <a:t>V</a:t>
            </a:r>
            <a:endParaRPr lang="en-GB" sz="2800" i="0"/>
          </a:p>
        </p:txBody>
      </p:sp>
      <p:sp>
        <p:nvSpPr>
          <p:cNvPr id="375832" name="Freeform 24"/>
          <p:cNvSpPr>
            <a:spLocks noEditPoints="1"/>
          </p:cNvSpPr>
          <p:nvPr/>
        </p:nvSpPr>
        <p:spPr bwMode="auto">
          <a:xfrm>
            <a:off x="2176463" y="4186238"/>
            <a:ext cx="85725" cy="163512"/>
          </a:xfrm>
          <a:custGeom>
            <a:avLst/>
            <a:gdLst/>
            <a:ahLst/>
            <a:cxnLst>
              <a:cxn ang="0">
                <a:pos x="47" y="71"/>
              </a:cxn>
              <a:cxn ang="0">
                <a:pos x="47" y="93"/>
              </a:cxn>
              <a:cxn ang="0">
                <a:pos x="44" y="89"/>
              </a:cxn>
              <a:cxn ang="0">
                <a:pos x="28" y="76"/>
              </a:cxn>
              <a:cxn ang="0">
                <a:pos x="16" y="72"/>
              </a:cxn>
              <a:cxn ang="0">
                <a:pos x="10" y="72"/>
              </a:cxn>
              <a:cxn ang="0">
                <a:pos x="1" y="81"/>
              </a:cxn>
              <a:cxn ang="0">
                <a:pos x="0" y="88"/>
              </a:cxn>
              <a:cxn ang="0">
                <a:pos x="6" y="102"/>
              </a:cxn>
              <a:cxn ang="0">
                <a:pos x="11" y="99"/>
              </a:cxn>
              <a:cxn ang="0">
                <a:pos x="6" y="89"/>
              </a:cxn>
              <a:cxn ang="0">
                <a:pos x="7" y="83"/>
              </a:cxn>
              <a:cxn ang="0">
                <a:pos x="13" y="79"/>
              </a:cxn>
              <a:cxn ang="0">
                <a:pos x="17" y="78"/>
              </a:cxn>
              <a:cxn ang="0">
                <a:pos x="28" y="83"/>
              </a:cxn>
              <a:cxn ang="0">
                <a:pos x="44" y="98"/>
              </a:cxn>
              <a:cxn ang="0">
                <a:pos x="52" y="103"/>
              </a:cxn>
              <a:cxn ang="0">
                <a:pos x="54" y="58"/>
              </a:cxn>
              <a:cxn ang="0">
                <a:pos x="54" y="52"/>
              </a:cxn>
              <a:cxn ang="0">
                <a:pos x="51" y="44"/>
              </a:cxn>
              <a:cxn ang="0">
                <a:pos x="47" y="37"/>
              </a:cxn>
              <a:cxn ang="0">
                <a:pos x="37" y="31"/>
              </a:cxn>
              <a:cxn ang="0">
                <a:pos x="23" y="28"/>
              </a:cxn>
              <a:cxn ang="0">
                <a:pos x="13" y="29"/>
              </a:cxn>
              <a:cxn ang="0">
                <a:pos x="1" y="38"/>
              </a:cxn>
              <a:cxn ang="0">
                <a:pos x="0" y="45"/>
              </a:cxn>
              <a:cxn ang="0">
                <a:pos x="6" y="58"/>
              </a:cxn>
              <a:cxn ang="0">
                <a:pos x="18" y="62"/>
              </a:cxn>
              <a:cxn ang="0">
                <a:pos x="25" y="62"/>
              </a:cxn>
              <a:cxn ang="0">
                <a:pos x="34" y="54"/>
              </a:cxn>
              <a:cxn ang="0">
                <a:pos x="34" y="48"/>
              </a:cxn>
              <a:cxn ang="0">
                <a:pos x="30" y="35"/>
              </a:cxn>
              <a:cxn ang="0">
                <a:pos x="30" y="35"/>
              </a:cxn>
              <a:cxn ang="0">
                <a:pos x="43" y="42"/>
              </a:cxn>
              <a:cxn ang="0">
                <a:pos x="47" y="46"/>
              </a:cxn>
              <a:cxn ang="0">
                <a:pos x="48" y="52"/>
              </a:cxn>
              <a:cxn ang="0">
                <a:pos x="54" y="58"/>
              </a:cxn>
              <a:cxn ang="0">
                <a:pos x="6" y="45"/>
              </a:cxn>
              <a:cxn ang="0">
                <a:pos x="10" y="38"/>
              </a:cxn>
              <a:cxn ang="0">
                <a:pos x="21" y="35"/>
              </a:cxn>
              <a:cxn ang="0">
                <a:pos x="24" y="35"/>
              </a:cxn>
              <a:cxn ang="0">
                <a:pos x="28" y="39"/>
              </a:cxn>
              <a:cxn ang="0">
                <a:pos x="30" y="46"/>
              </a:cxn>
              <a:cxn ang="0">
                <a:pos x="28" y="49"/>
              </a:cxn>
              <a:cxn ang="0">
                <a:pos x="23" y="55"/>
              </a:cxn>
              <a:cxn ang="0">
                <a:pos x="18" y="56"/>
              </a:cxn>
              <a:cxn ang="0">
                <a:pos x="10" y="54"/>
              </a:cxn>
              <a:cxn ang="0">
                <a:pos x="6" y="45"/>
              </a:cxn>
              <a:cxn ang="0">
                <a:pos x="52" y="7"/>
              </a:cxn>
              <a:cxn ang="0">
                <a:pos x="1" y="0"/>
              </a:cxn>
              <a:cxn ang="0">
                <a:pos x="7" y="17"/>
              </a:cxn>
              <a:cxn ang="0">
                <a:pos x="8" y="7"/>
              </a:cxn>
              <a:cxn ang="0">
                <a:pos x="52" y="7"/>
              </a:cxn>
            </a:cxnLst>
            <a:rect l="0" t="0" r="r" b="b"/>
            <a:pathLst>
              <a:path w="54" h="103">
                <a:moveTo>
                  <a:pt x="52" y="71"/>
                </a:moveTo>
                <a:lnTo>
                  <a:pt x="47" y="71"/>
                </a:lnTo>
                <a:lnTo>
                  <a:pt x="47" y="93"/>
                </a:lnTo>
                <a:lnTo>
                  <a:pt x="47" y="93"/>
                </a:lnTo>
                <a:lnTo>
                  <a:pt x="44" y="89"/>
                </a:lnTo>
                <a:lnTo>
                  <a:pt x="44" y="89"/>
                </a:lnTo>
                <a:lnTo>
                  <a:pt x="35" y="82"/>
                </a:lnTo>
                <a:lnTo>
                  <a:pt x="28" y="76"/>
                </a:lnTo>
                <a:lnTo>
                  <a:pt x="23" y="72"/>
                </a:lnTo>
                <a:lnTo>
                  <a:pt x="16" y="72"/>
                </a:lnTo>
                <a:lnTo>
                  <a:pt x="16" y="72"/>
                </a:lnTo>
                <a:lnTo>
                  <a:pt x="10" y="72"/>
                </a:lnTo>
                <a:lnTo>
                  <a:pt x="6" y="75"/>
                </a:lnTo>
                <a:lnTo>
                  <a:pt x="1" y="81"/>
                </a:lnTo>
                <a:lnTo>
                  <a:pt x="0" y="88"/>
                </a:lnTo>
                <a:lnTo>
                  <a:pt x="0" y="88"/>
                </a:lnTo>
                <a:lnTo>
                  <a:pt x="1" y="95"/>
                </a:lnTo>
                <a:lnTo>
                  <a:pt x="6" y="102"/>
                </a:lnTo>
                <a:lnTo>
                  <a:pt x="11" y="99"/>
                </a:lnTo>
                <a:lnTo>
                  <a:pt x="11" y="99"/>
                </a:lnTo>
                <a:lnTo>
                  <a:pt x="7" y="95"/>
                </a:lnTo>
                <a:lnTo>
                  <a:pt x="6" y="89"/>
                </a:lnTo>
                <a:lnTo>
                  <a:pt x="6" y="89"/>
                </a:lnTo>
                <a:lnTo>
                  <a:pt x="7" y="83"/>
                </a:lnTo>
                <a:lnTo>
                  <a:pt x="10" y="81"/>
                </a:lnTo>
                <a:lnTo>
                  <a:pt x="13" y="79"/>
                </a:lnTo>
                <a:lnTo>
                  <a:pt x="17" y="78"/>
                </a:lnTo>
                <a:lnTo>
                  <a:pt x="17" y="78"/>
                </a:lnTo>
                <a:lnTo>
                  <a:pt x="23" y="79"/>
                </a:lnTo>
                <a:lnTo>
                  <a:pt x="28" y="83"/>
                </a:lnTo>
                <a:lnTo>
                  <a:pt x="35" y="89"/>
                </a:lnTo>
                <a:lnTo>
                  <a:pt x="44" y="98"/>
                </a:lnTo>
                <a:lnTo>
                  <a:pt x="48" y="103"/>
                </a:lnTo>
                <a:lnTo>
                  <a:pt x="52" y="103"/>
                </a:lnTo>
                <a:lnTo>
                  <a:pt x="52" y="71"/>
                </a:lnTo>
                <a:close/>
                <a:moveTo>
                  <a:pt x="54" y="58"/>
                </a:moveTo>
                <a:lnTo>
                  <a:pt x="54" y="58"/>
                </a:lnTo>
                <a:lnTo>
                  <a:pt x="54" y="52"/>
                </a:lnTo>
                <a:lnTo>
                  <a:pt x="54" y="52"/>
                </a:lnTo>
                <a:lnTo>
                  <a:pt x="51" y="44"/>
                </a:lnTo>
                <a:lnTo>
                  <a:pt x="47" y="37"/>
                </a:lnTo>
                <a:lnTo>
                  <a:pt x="47" y="37"/>
                </a:lnTo>
                <a:lnTo>
                  <a:pt x="43" y="34"/>
                </a:lnTo>
                <a:lnTo>
                  <a:pt x="37" y="31"/>
                </a:lnTo>
                <a:lnTo>
                  <a:pt x="30" y="28"/>
                </a:lnTo>
                <a:lnTo>
                  <a:pt x="23" y="28"/>
                </a:lnTo>
                <a:lnTo>
                  <a:pt x="23" y="28"/>
                </a:lnTo>
                <a:lnTo>
                  <a:pt x="13" y="29"/>
                </a:lnTo>
                <a:lnTo>
                  <a:pt x="7" y="32"/>
                </a:lnTo>
                <a:lnTo>
                  <a:pt x="1" y="38"/>
                </a:lnTo>
                <a:lnTo>
                  <a:pt x="0" y="45"/>
                </a:lnTo>
                <a:lnTo>
                  <a:pt x="0" y="45"/>
                </a:lnTo>
                <a:lnTo>
                  <a:pt x="1" y="52"/>
                </a:lnTo>
                <a:lnTo>
                  <a:pt x="6" y="58"/>
                </a:lnTo>
                <a:lnTo>
                  <a:pt x="11" y="62"/>
                </a:lnTo>
                <a:lnTo>
                  <a:pt x="18" y="62"/>
                </a:lnTo>
                <a:lnTo>
                  <a:pt x="18" y="62"/>
                </a:lnTo>
                <a:lnTo>
                  <a:pt x="25" y="62"/>
                </a:lnTo>
                <a:lnTo>
                  <a:pt x="30" y="59"/>
                </a:lnTo>
                <a:lnTo>
                  <a:pt x="34" y="54"/>
                </a:lnTo>
                <a:lnTo>
                  <a:pt x="34" y="48"/>
                </a:lnTo>
                <a:lnTo>
                  <a:pt x="34" y="48"/>
                </a:lnTo>
                <a:lnTo>
                  <a:pt x="33" y="41"/>
                </a:lnTo>
                <a:lnTo>
                  <a:pt x="30" y="35"/>
                </a:lnTo>
                <a:lnTo>
                  <a:pt x="30" y="35"/>
                </a:lnTo>
                <a:lnTo>
                  <a:pt x="30" y="35"/>
                </a:lnTo>
                <a:lnTo>
                  <a:pt x="37" y="38"/>
                </a:lnTo>
                <a:lnTo>
                  <a:pt x="43" y="42"/>
                </a:lnTo>
                <a:lnTo>
                  <a:pt x="43" y="42"/>
                </a:lnTo>
                <a:lnTo>
                  <a:pt x="47" y="46"/>
                </a:lnTo>
                <a:lnTo>
                  <a:pt x="48" y="52"/>
                </a:lnTo>
                <a:lnTo>
                  <a:pt x="48" y="52"/>
                </a:lnTo>
                <a:lnTo>
                  <a:pt x="48" y="58"/>
                </a:lnTo>
                <a:lnTo>
                  <a:pt x="54" y="58"/>
                </a:lnTo>
                <a:close/>
                <a:moveTo>
                  <a:pt x="6" y="45"/>
                </a:moveTo>
                <a:lnTo>
                  <a:pt x="6" y="45"/>
                </a:lnTo>
                <a:lnTo>
                  <a:pt x="7" y="41"/>
                </a:lnTo>
                <a:lnTo>
                  <a:pt x="10" y="38"/>
                </a:lnTo>
                <a:lnTo>
                  <a:pt x="16" y="35"/>
                </a:lnTo>
                <a:lnTo>
                  <a:pt x="21" y="35"/>
                </a:lnTo>
                <a:lnTo>
                  <a:pt x="21" y="35"/>
                </a:lnTo>
                <a:lnTo>
                  <a:pt x="24" y="35"/>
                </a:lnTo>
                <a:lnTo>
                  <a:pt x="24" y="35"/>
                </a:lnTo>
                <a:lnTo>
                  <a:pt x="28" y="39"/>
                </a:lnTo>
                <a:lnTo>
                  <a:pt x="28" y="42"/>
                </a:lnTo>
                <a:lnTo>
                  <a:pt x="30" y="46"/>
                </a:lnTo>
                <a:lnTo>
                  <a:pt x="30" y="46"/>
                </a:lnTo>
                <a:lnTo>
                  <a:pt x="28" y="49"/>
                </a:lnTo>
                <a:lnTo>
                  <a:pt x="27" y="54"/>
                </a:lnTo>
                <a:lnTo>
                  <a:pt x="23" y="55"/>
                </a:lnTo>
                <a:lnTo>
                  <a:pt x="18" y="56"/>
                </a:lnTo>
                <a:lnTo>
                  <a:pt x="18" y="56"/>
                </a:lnTo>
                <a:lnTo>
                  <a:pt x="13" y="55"/>
                </a:lnTo>
                <a:lnTo>
                  <a:pt x="10" y="54"/>
                </a:lnTo>
                <a:lnTo>
                  <a:pt x="7" y="49"/>
                </a:lnTo>
                <a:lnTo>
                  <a:pt x="6" y="45"/>
                </a:lnTo>
                <a:lnTo>
                  <a:pt x="6" y="45"/>
                </a:lnTo>
                <a:close/>
                <a:moveTo>
                  <a:pt x="52" y="7"/>
                </a:moveTo>
                <a:lnTo>
                  <a:pt x="52" y="0"/>
                </a:lnTo>
                <a:lnTo>
                  <a:pt x="1" y="0"/>
                </a:lnTo>
                <a:lnTo>
                  <a:pt x="1" y="5"/>
                </a:lnTo>
                <a:lnTo>
                  <a:pt x="7" y="17"/>
                </a:lnTo>
                <a:lnTo>
                  <a:pt x="13" y="15"/>
                </a:lnTo>
                <a:lnTo>
                  <a:pt x="8" y="7"/>
                </a:lnTo>
                <a:lnTo>
                  <a:pt x="8" y="7"/>
                </a:lnTo>
                <a:lnTo>
                  <a:pt x="52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833" name="Rectangle 25"/>
          <p:cNvSpPr>
            <a:spLocks noChangeArrowheads="1"/>
          </p:cNvSpPr>
          <p:nvPr/>
        </p:nvSpPr>
        <p:spPr bwMode="auto">
          <a:xfrm>
            <a:off x="2443163" y="4851400"/>
            <a:ext cx="295275" cy="531813"/>
          </a:xfrm>
          <a:prstGeom prst="rect">
            <a:avLst/>
          </a:prstGeom>
          <a:solidFill>
            <a:srgbClr val="B3B3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834" name="Rectangle 26"/>
          <p:cNvSpPr>
            <a:spLocks noChangeArrowheads="1"/>
          </p:cNvSpPr>
          <p:nvPr/>
        </p:nvSpPr>
        <p:spPr bwMode="auto">
          <a:xfrm>
            <a:off x="2552700" y="5438775"/>
            <a:ext cx="1095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 i="0">
                <a:solidFill>
                  <a:srgbClr val="000000"/>
                </a:solidFill>
                <a:latin typeface="Myriad Roman" charset="0"/>
              </a:rPr>
              <a:t>U</a:t>
            </a:r>
            <a:endParaRPr lang="en-GB" sz="2800" i="0"/>
          </a:p>
        </p:txBody>
      </p:sp>
      <p:sp>
        <p:nvSpPr>
          <p:cNvPr id="375835" name="Freeform 27"/>
          <p:cNvSpPr>
            <a:spLocks noEditPoints="1"/>
          </p:cNvSpPr>
          <p:nvPr/>
        </p:nvSpPr>
        <p:spPr bwMode="auto">
          <a:xfrm>
            <a:off x="2549525" y="4583113"/>
            <a:ext cx="85725" cy="174625"/>
          </a:xfrm>
          <a:custGeom>
            <a:avLst/>
            <a:gdLst/>
            <a:ahLst/>
            <a:cxnLst>
              <a:cxn ang="0">
                <a:pos x="52" y="92"/>
              </a:cxn>
              <a:cxn ang="0">
                <a:pos x="1" y="98"/>
              </a:cxn>
              <a:cxn ang="0">
                <a:pos x="12" y="108"/>
              </a:cxn>
              <a:cxn ang="0">
                <a:pos x="7" y="98"/>
              </a:cxn>
              <a:cxn ang="0">
                <a:pos x="0" y="44"/>
              </a:cxn>
              <a:cxn ang="0">
                <a:pos x="0" y="48"/>
              </a:cxn>
              <a:cxn ang="0">
                <a:pos x="2" y="58"/>
              </a:cxn>
              <a:cxn ang="0">
                <a:pos x="8" y="65"/>
              </a:cxn>
              <a:cxn ang="0">
                <a:pos x="18" y="71"/>
              </a:cxn>
              <a:cxn ang="0">
                <a:pos x="31" y="74"/>
              </a:cxn>
              <a:cxn ang="0">
                <a:pos x="41" y="73"/>
              </a:cxn>
              <a:cxn ang="0">
                <a:pos x="52" y="64"/>
              </a:cxn>
              <a:cxn ang="0">
                <a:pos x="54" y="55"/>
              </a:cxn>
              <a:cxn ang="0">
                <a:pos x="48" y="43"/>
              </a:cxn>
              <a:cxn ang="0">
                <a:pos x="35" y="38"/>
              </a:cxn>
              <a:cxn ang="0">
                <a:pos x="28" y="40"/>
              </a:cxn>
              <a:cxn ang="0">
                <a:pos x="20" y="48"/>
              </a:cxn>
              <a:cxn ang="0">
                <a:pos x="18" y="54"/>
              </a:cxn>
              <a:cxn ang="0">
                <a:pos x="20" y="61"/>
              </a:cxn>
              <a:cxn ang="0">
                <a:pos x="24" y="67"/>
              </a:cxn>
              <a:cxn ang="0">
                <a:pos x="18" y="65"/>
              </a:cxn>
              <a:cxn ang="0">
                <a:pos x="8" y="57"/>
              </a:cxn>
              <a:cxn ang="0">
                <a:pos x="5" y="48"/>
              </a:cxn>
              <a:cxn ang="0">
                <a:pos x="0" y="44"/>
              </a:cxn>
              <a:cxn ang="0">
                <a:pos x="48" y="55"/>
              </a:cxn>
              <a:cxn ang="0">
                <a:pos x="44" y="64"/>
              </a:cxn>
              <a:cxn ang="0">
                <a:pos x="34" y="67"/>
              </a:cxn>
              <a:cxn ang="0">
                <a:pos x="29" y="67"/>
              </a:cxn>
              <a:cxn ang="0">
                <a:pos x="28" y="64"/>
              </a:cxn>
              <a:cxn ang="0">
                <a:pos x="24" y="60"/>
              </a:cxn>
              <a:cxn ang="0">
                <a:pos x="24" y="57"/>
              </a:cxn>
              <a:cxn ang="0">
                <a:pos x="27" y="48"/>
              </a:cxn>
              <a:cxn ang="0">
                <a:pos x="35" y="45"/>
              </a:cxn>
              <a:cxn ang="0">
                <a:pos x="41" y="47"/>
              </a:cxn>
              <a:cxn ang="0">
                <a:pos x="47" y="51"/>
              </a:cxn>
              <a:cxn ang="0">
                <a:pos x="48" y="55"/>
              </a:cxn>
              <a:cxn ang="0">
                <a:pos x="1" y="26"/>
              </a:cxn>
              <a:cxn ang="0">
                <a:pos x="25" y="30"/>
              </a:cxn>
              <a:cxn ang="0">
                <a:pos x="25" y="23"/>
              </a:cxn>
              <a:cxn ang="0">
                <a:pos x="28" y="11"/>
              </a:cxn>
              <a:cxn ang="0">
                <a:pos x="37" y="7"/>
              </a:cxn>
              <a:cxn ang="0">
                <a:pos x="41" y="8"/>
              </a:cxn>
              <a:cxn ang="0">
                <a:pos x="47" y="16"/>
              </a:cxn>
              <a:cxn ang="0">
                <a:pos x="48" y="20"/>
              </a:cxn>
              <a:cxn ang="0">
                <a:pos x="45" y="31"/>
              </a:cxn>
              <a:cxn ang="0">
                <a:pos x="51" y="33"/>
              </a:cxn>
              <a:cxn ang="0">
                <a:pos x="54" y="20"/>
              </a:cxn>
              <a:cxn ang="0">
                <a:pos x="52" y="11"/>
              </a:cxn>
              <a:cxn ang="0">
                <a:pos x="42" y="1"/>
              </a:cxn>
              <a:cxn ang="0">
                <a:pos x="35" y="0"/>
              </a:cxn>
              <a:cxn ang="0">
                <a:pos x="27" y="3"/>
              </a:cxn>
              <a:cxn ang="0">
                <a:pos x="22" y="7"/>
              </a:cxn>
              <a:cxn ang="0">
                <a:pos x="20" y="13"/>
              </a:cxn>
              <a:cxn ang="0">
                <a:pos x="20" y="18"/>
              </a:cxn>
              <a:cxn ang="0">
                <a:pos x="7" y="21"/>
              </a:cxn>
              <a:cxn ang="0">
                <a:pos x="1" y="1"/>
              </a:cxn>
            </a:cxnLst>
            <a:rect l="0" t="0" r="r" b="b"/>
            <a:pathLst>
              <a:path w="54" h="110">
                <a:moveTo>
                  <a:pt x="52" y="98"/>
                </a:moveTo>
                <a:lnTo>
                  <a:pt x="52" y="92"/>
                </a:lnTo>
                <a:lnTo>
                  <a:pt x="1" y="92"/>
                </a:lnTo>
                <a:lnTo>
                  <a:pt x="1" y="98"/>
                </a:lnTo>
                <a:lnTo>
                  <a:pt x="7" y="110"/>
                </a:lnTo>
                <a:lnTo>
                  <a:pt x="12" y="108"/>
                </a:lnTo>
                <a:lnTo>
                  <a:pt x="7" y="100"/>
                </a:lnTo>
                <a:lnTo>
                  <a:pt x="7" y="98"/>
                </a:lnTo>
                <a:lnTo>
                  <a:pt x="52" y="98"/>
                </a:lnTo>
                <a:close/>
                <a:moveTo>
                  <a:pt x="0" y="44"/>
                </a:moveTo>
                <a:lnTo>
                  <a:pt x="0" y="44"/>
                </a:lnTo>
                <a:lnTo>
                  <a:pt x="0" y="48"/>
                </a:lnTo>
                <a:lnTo>
                  <a:pt x="0" y="48"/>
                </a:lnTo>
                <a:lnTo>
                  <a:pt x="2" y="58"/>
                </a:lnTo>
                <a:lnTo>
                  <a:pt x="8" y="65"/>
                </a:lnTo>
                <a:lnTo>
                  <a:pt x="8" y="65"/>
                </a:lnTo>
                <a:lnTo>
                  <a:pt x="12" y="68"/>
                </a:lnTo>
                <a:lnTo>
                  <a:pt x="18" y="71"/>
                </a:lnTo>
                <a:lnTo>
                  <a:pt x="24" y="74"/>
                </a:lnTo>
                <a:lnTo>
                  <a:pt x="31" y="74"/>
                </a:lnTo>
                <a:lnTo>
                  <a:pt x="31" y="74"/>
                </a:lnTo>
                <a:lnTo>
                  <a:pt x="41" y="73"/>
                </a:lnTo>
                <a:lnTo>
                  <a:pt x="48" y="70"/>
                </a:lnTo>
                <a:lnTo>
                  <a:pt x="52" y="64"/>
                </a:lnTo>
                <a:lnTo>
                  <a:pt x="54" y="55"/>
                </a:lnTo>
                <a:lnTo>
                  <a:pt x="54" y="55"/>
                </a:lnTo>
                <a:lnTo>
                  <a:pt x="52" y="48"/>
                </a:lnTo>
                <a:lnTo>
                  <a:pt x="48" y="43"/>
                </a:lnTo>
                <a:lnTo>
                  <a:pt x="42" y="40"/>
                </a:lnTo>
                <a:lnTo>
                  <a:pt x="35" y="38"/>
                </a:lnTo>
                <a:lnTo>
                  <a:pt x="35" y="38"/>
                </a:lnTo>
                <a:lnTo>
                  <a:pt x="28" y="40"/>
                </a:lnTo>
                <a:lnTo>
                  <a:pt x="22" y="43"/>
                </a:lnTo>
                <a:lnTo>
                  <a:pt x="20" y="48"/>
                </a:lnTo>
                <a:lnTo>
                  <a:pt x="18" y="54"/>
                </a:lnTo>
                <a:lnTo>
                  <a:pt x="18" y="54"/>
                </a:lnTo>
                <a:lnTo>
                  <a:pt x="18" y="58"/>
                </a:lnTo>
                <a:lnTo>
                  <a:pt x="20" y="61"/>
                </a:lnTo>
                <a:lnTo>
                  <a:pt x="24" y="67"/>
                </a:lnTo>
                <a:lnTo>
                  <a:pt x="24" y="67"/>
                </a:lnTo>
                <a:lnTo>
                  <a:pt x="24" y="67"/>
                </a:lnTo>
                <a:lnTo>
                  <a:pt x="18" y="65"/>
                </a:lnTo>
                <a:lnTo>
                  <a:pt x="12" y="61"/>
                </a:lnTo>
                <a:lnTo>
                  <a:pt x="8" y="57"/>
                </a:lnTo>
                <a:lnTo>
                  <a:pt x="5" y="48"/>
                </a:lnTo>
                <a:lnTo>
                  <a:pt x="5" y="48"/>
                </a:lnTo>
                <a:lnTo>
                  <a:pt x="5" y="44"/>
                </a:lnTo>
                <a:lnTo>
                  <a:pt x="0" y="44"/>
                </a:lnTo>
                <a:close/>
                <a:moveTo>
                  <a:pt x="48" y="55"/>
                </a:moveTo>
                <a:lnTo>
                  <a:pt x="48" y="55"/>
                </a:lnTo>
                <a:lnTo>
                  <a:pt x="47" y="61"/>
                </a:lnTo>
                <a:lnTo>
                  <a:pt x="44" y="64"/>
                </a:lnTo>
                <a:lnTo>
                  <a:pt x="39" y="67"/>
                </a:lnTo>
                <a:lnTo>
                  <a:pt x="34" y="67"/>
                </a:lnTo>
                <a:lnTo>
                  <a:pt x="34" y="67"/>
                </a:lnTo>
                <a:lnTo>
                  <a:pt x="29" y="67"/>
                </a:lnTo>
                <a:lnTo>
                  <a:pt x="29" y="67"/>
                </a:lnTo>
                <a:lnTo>
                  <a:pt x="28" y="64"/>
                </a:lnTo>
                <a:lnTo>
                  <a:pt x="25" y="63"/>
                </a:lnTo>
                <a:lnTo>
                  <a:pt x="24" y="60"/>
                </a:lnTo>
                <a:lnTo>
                  <a:pt x="24" y="57"/>
                </a:lnTo>
                <a:lnTo>
                  <a:pt x="24" y="57"/>
                </a:lnTo>
                <a:lnTo>
                  <a:pt x="24" y="53"/>
                </a:lnTo>
                <a:lnTo>
                  <a:pt x="27" y="48"/>
                </a:lnTo>
                <a:lnTo>
                  <a:pt x="31" y="47"/>
                </a:lnTo>
                <a:lnTo>
                  <a:pt x="35" y="45"/>
                </a:lnTo>
                <a:lnTo>
                  <a:pt x="35" y="45"/>
                </a:lnTo>
                <a:lnTo>
                  <a:pt x="41" y="47"/>
                </a:lnTo>
                <a:lnTo>
                  <a:pt x="45" y="48"/>
                </a:lnTo>
                <a:lnTo>
                  <a:pt x="47" y="51"/>
                </a:lnTo>
                <a:lnTo>
                  <a:pt x="48" y="55"/>
                </a:lnTo>
                <a:lnTo>
                  <a:pt x="48" y="55"/>
                </a:lnTo>
                <a:close/>
                <a:moveTo>
                  <a:pt x="1" y="1"/>
                </a:moveTo>
                <a:lnTo>
                  <a:pt x="1" y="26"/>
                </a:lnTo>
                <a:lnTo>
                  <a:pt x="25" y="30"/>
                </a:lnTo>
                <a:lnTo>
                  <a:pt x="25" y="30"/>
                </a:lnTo>
                <a:lnTo>
                  <a:pt x="25" y="23"/>
                </a:lnTo>
                <a:lnTo>
                  <a:pt x="25" y="23"/>
                </a:lnTo>
                <a:lnTo>
                  <a:pt x="25" y="16"/>
                </a:lnTo>
                <a:lnTo>
                  <a:pt x="28" y="11"/>
                </a:lnTo>
                <a:lnTo>
                  <a:pt x="32" y="8"/>
                </a:lnTo>
                <a:lnTo>
                  <a:pt x="37" y="7"/>
                </a:lnTo>
                <a:lnTo>
                  <a:pt x="37" y="7"/>
                </a:lnTo>
                <a:lnTo>
                  <a:pt x="41" y="8"/>
                </a:lnTo>
                <a:lnTo>
                  <a:pt x="45" y="11"/>
                </a:lnTo>
                <a:lnTo>
                  <a:pt x="47" y="16"/>
                </a:lnTo>
                <a:lnTo>
                  <a:pt x="48" y="20"/>
                </a:lnTo>
                <a:lnTo>
                  <a:pt x="48" y="20"/>
                </a:lnTo>
                <a:lnTo>
                  <a:pt x="47" y="26"/>
                </a:lnTo>
                <a:lnTo>
                  <a:pt x="45" y="31"/>
                </a:lnTo>
                <a:lnTo>
                  <a:pt x="51" y="33"/>
                </a:lnTo>
                <a:lnTo>
                  <a:pt x="51" y="33"/>
                </a:lnTo>
                <a:lnTo>
                  <a:pt x="52" y="27"/>
                </a:lnTo>
                <a:lnTo>
                  <a:pt x="54" y="20"/>
                </a:lnTo>
                <a:lnTo>
                  <a:pt x="54" y="20"/>
                </a:lnTo>
                <a:lnTo>
                  <a:pt x="52" y="11"/>
                </a:lnTo>
                <a:lnTo>
                  <a:pt x="48" y="6"/>
                </a:lnTo>
                <a:lnTo>
                  <a:pt x="42" y="1"/>
                </a:lnTo>
                <a:lnTo>
                  <a:pt x="35" y="0"/>
                </a:lnTo>
                <a:lnTo>
                  <a:pt x="35" y="0"/>
                </a:lnTo>
                <a:lnTo>
                  <a:pt x="31" y="1"/>
                </a:lnTo>
                <a:lnTo>
                  <a:pt x="27" y="3"/>
                </a:lnTo>
                <a:lnTo>
                  <a:pt x="24" y="4"/>
                </a:lnTo>
                <a:lnTo>
                  <a:pt x="22" y="7"/>
                </a:lnTo>
                <a:lnTo>
                  <a:pt x="22" y="7"/>
                </a:lnTo>
                <a:lnTo>
                  <a:pt x="20" y="13"/>
                </a:lnTo>
                <a:lnTo>
                  <a:pt x="20" y="18"/>
                </a:lnTo>
                <a:lnTo>
                  <a:pt x="20" y="18"/>
                </a:lnTo>
                <a:lnTo>
                  <a:pt x="20" y="23"/>
                </a:lnTo>
                <a:lnTo>
                  <a:pt x="7" y="21"/>
                </a:lnTo>
                <a:lnTo>
                  <a:pt x="7" y="1"/>
                </a:lnTo>
                <a:lnTo>
                  <a:pt x="1" y="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836" name="Rectangle 28"/>
          <p:cNvSpPr>
            <a:spLocks noChangeArrowheads="1"/>
          </p:cNvSpPr>
          <p:nvPr/>
        </p:nvSpPr>
        <p:spPr bwMode="auto">
          <a:xfrm>
            <a:off x="1258888" y="5627688"/>
            <a:ext cx="161131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300" i="0">
                <a:solidFill>
                  <a:srgbClr val="000000"/>
                </a:solidFill>
                <a:latin typeface="Myriad Roman" charset="0"/>
              </a:rPr>
              <a:t>Tx, MTU 1500 (Mbps)</a:t>
            </a:r>
            <a:endParaRPr lang="en-GB" sz="2800" i="0"/>
          </a:p>
        </p:txBody>
      </p:sp>
      <p:sp>
        <p:nvSpPr>
          <p:cNvPr id="375837" name="Rectangle 29"/>
          <p:cNvSpPr>
            <a:spLocks noChangeArrowheads="1"/>
          </p:cNvSpPr>
          <p:nvPr/>
        </p:nvSpPr>
        <p:spPr bwMode="auto">
          <a:xfrm>
            <a:off x="3186113" y="2425700"/>
            <a:ext cx="295275" cy="2957513"/>
          </a:xfrm>
          <a:prstGeom prst="rect">
            <a:avLst/>
          </a:prstGeom>
          <a:solidFill>
            <a:srgbClr val="0000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838" name="Rectangle 30"/>
          <p:cNvSpPr>
            <a:spLocks noChangeArrowheads="1"/>
          </p:cNvSpPr>
          <p:nvPr/>
        </p:nvSpPr>
        <p:spPr bwMode="auto">
          <a:xfrm>
            <a:off x="3305175" y="5438775"/>
            <a:ext cx="841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 i="0">
                <a:solidFill>
                  <a:srgbClr val="000000"/>
                </a:solidFill>
                <a:latin typeface="Myriad Roman" charset="0"/>
              </a:rPr>
              <a:t>L</a:t>
            </a:r>
            <a:endParaRPr lang="en-GB" sz="2800" i="0"/>
          </a:p>
        </p:txBody>
      </p:sp>
      <p:sp>
        <p:nvSpPr>
          <p:cNvPr id="375839" name="Freeform 31"/>
          <p:cNvSpPr>
            <a:spLocks noEditPoints="1"/>
          </p:cNvSpPr>
          <p:nvPr/>
        </p:nvSpPr>
        <p:spPr bwMode="auto">
          <a:xfrm>
            <a:off x="3292475" y="2157413"/>
            <a:ext cx="85725" cy="182562"/>
          </a:xfrm>
          <a:custGeom>
            <a:avLst/>
            <a:gdLst/>
            <a:ahLst/>
            <a:cxnLst>
              <a:cxn ang="0">
                <a:pos x="1" y="104"/>
              </a:cxn>
              <a:cxn ang="0">
                <a:pos x="14" y="114"/>
              </a:cxn>
              <a:cxn ang="0">
                <a:pos x="20" y="111"/>
              </a:cxn>
              <a:cxn ang="0">
                <a:pos x="25" y="105"/>
              </a:cxn>
              <a:cxn ang="0">
                <a:pos x="31" y="112"/>
              </a:cxn>
              <a:cxn ang="0">
                <a:pos x="40" y="115"/>
              </a:cxn>
              <a:cxn ang="0">
                <a:pos x="52" y="105"/>
              </a:cxn>
              <a:cxn ang="0">
                <a:pos x="52" y="91"/>
              </a:cxn>
              <a:cxn ang="0">
                <a:pos x="38" y="81"/>
              </a:cxn>
              <a:cxn ang="0">
                <a:pos x="31" y="84"/>
              </a:cxn>
              <a:cxn ang="0">
                <a:pos x="25" y="91"/>
              </a:cxn>
              <a:cxn ang="0">
                <a:pos x="20" y="84"/>
              </a:cxn>
              <a:cxn ang="0">
                <a:pos x="13" y="82"/>
              </a:cxn>
              <a:cxn ang="0">
                <a:pos x="1" y="91"/>
              </a:cxn>
              <a:cxn ang="0">
                <a:pos x="48" y="98"/>
              </a:cxn>
              <a:cxn ang="0">
                <a:pos x="45" y="105"/>
              </a:cxn>
              <a:cxn ang="0">
                <a:pos x="38" y="108"/>
              </a:cxn>
              <a:cxn ang="0">
                <a:pos x="30" y="102"/>
              </a:cxn>
              <a:cxn ang="0">
                <a:pos x="30" y="94"/>
              </a:cxn>
              <a:cxn ang="0">
                <a:pos x="40" y="88"/>
              </a:cxn>
              <a:cxn ang="0">
                <a:pos x="45" y="91"/>
              </a:cxn>
              <a:cxn ang="0">
                <a:pos x="48" y="98"/>
              </a:cxn>
              <a:cxn ang="0">
                <a:pos x="5" y="94"/>
              </a:cxn>
              <a:cxn ang="0">
                <a:pos x="14" y="89"/>
              </a:cxn>
              <a:cxn ang="0">
                <a:pos x="20" y="91"/>
              </a:cxn>
              <a:cxn ang="0">
                <a:pos x="22" y="97"/>
              </a:cxn>
              <a:cxn ang="0">
                <a:pos x="17" y="106"/>
              </a:cxn>
              <a:cxn ang="0">
                <a:pos x="10" y="106"/>
              </a:cxn>
              <a:cxn ang="0">
                <a:pos x="5" y="98"/>
              </a:cxn>
              <a:cxn ang="0">
                <a:pos x="54" y="69"/>
              </a:cxn>
              <a:cxn ang="0">
                <a:pos x="51" y="55"/>
              </a:cxn>
              <a:cxn ang="0">
                <a:pos x="42" y="45"/>
              </a:cxn>
              <a:cxn ang="0">
                <a:pos x="22" y="40"/>
              </a:cxn>
              <a:cxn ang="0">
                <a:pos x="5" y="44"/>
              </a:cxn>
              <a:cxn ang="0">
                <a:pos x="0" y="57"/>
              </a:cxn>
              <a:cxn ang="0">
                <a:pos x="11" y="72"/>
              </a:cxn>
              <a:cxn ang="0">
                <a:pos x="25" y="74"/>
              </a:cxn>
              <a:cxn ang="0">
                <a:pos x="34" y="60"/>
              </a:cxn>
              <a:cxn ang="0">
                <a:pos x="28" y="47"/>
              </a:cxn>
              <a:cxn ang="0">
                <a:pos x="37" y="48"/>
              </a:cxn>
              <a:cxn ang="0">
                <a:pos x="45" y="58"/>
              </a:cxn>
              <a:cxn ang="0">
                <a:pos x="48" y="69"/>
              </a:cxn>
              <a:cxn ang="0">
                <a:pos x="5" y="57"/>
              </a:cxn>
              <a:cxn ang="0">
                <a:pos x="15" y="47"/>
              </a:cxn>
              <a:cxn ang="0">
                <a:pos x="24" y="47"/>
              </a:cxn>
              <a:cxn ang="0">
                <a:pos x="28" y="54"/>
              </a:cxn>
              <a:cxn ang="0">
                <a:pos x="28" y="61"/>
              </a:cxn>
              <a:cxn ang="0">
                <a:pos x="18" y="67"/>
              </a:cxn>
              <a:cxn ang="0">
                <a:pos x="8" y="64"/>
              </a:cxn>
              <a:cxn ang="0">
                <a:pos x="5" y="57"/>
              </a:cxn>
              <a:cxn ang="0">
                <a:pos x="7" y="7"/>
              </a:cxn>
              <a:cxn ang="0">
                <a:pos x="52" y="21"/>
              </a:cxn>
              <a:cxn ang="0">
                <a:pos x="1" y="32"/>
              </a:cxn>
            </a:cxnLst>
            <a:rect l="0" t="0" r="r" b="b"/>
            <a:pathLst>
              <a:path w="54" h="115">
                <a:moveTo>
                  <a:pt x="0" y="98"/>
                </a:moveTo>
                <a:lnTo>
                  <a:pt x="0" y="98"/>
                </a:lnTo>
                <a:lnTo>
                  <a:pt x="1" y="104"/>
                </a:lnTo>
                <a:lnTo>
                  <a:pt x="4" y="109"/>
                </a:lnTo>
                <a:lnTo>
                  <a:pt x="8" y="112"/>
                </a:lnTo>
                <a:lnTo>
                  <a:pt x="14" y="114"/>
                </a:lnTo>
                <a:lnTo>
                  <a:pt x="14" y="114"/>
                </a:lnTo>
                <a:lnTo>
                  <a:pt x="17" y="114"/>
                </a:lnTo>
                <a:lnTo>
                  <a:pt x="20" y="111"/>
                </a:lnTo>
                <a:lnTo>
                  <a:pt x="22" y="109"/>
                </a:lnTo>
                <a:lnTo>
                  <a:pt x="25" y="105"/>
                </a:lnTo>
                <a:lnTo>
                  <a:pt x="25" y="105"/>
                </a:lnTo>
                <a:lnTo>
                  <a:pt x="25" y="105"/>
                </a:lnTo>
                <a:lnTo>
                  <a:pt x="28" y="109"/>
                </a:lnTo>
                <a:lnTo>
                  <a:pt x="31" y="112"/>
                </a:lnTo>
                <a:lnTo>
                  <a:pt x="35" y="115"/>
                </a:lnTo>
                <a:lnTo>
                  <a:pt x="40" y="115"/>
                </a:lnTo>
                <a:lnTo>
                  <a:pt x="40" y="115"/>
                </a:lnTo>
                <a:lnTo>
                  <a:pt x="45" y="114"/>
                </a:lnTo>
                <a:lnTo>
                  <a:pt x="50" y="111"/>
                </a:lnTo>
                <a:lnTo>
                  <a:pt x="52" y="105"/>
                </a:lnTo>
                <a:lnTo>
                  <a:pt x="54" y="98"/>
                </a:lnTo>
                <a:lnTo>
                  <a:pt x="54" y="98"/>
                </a:lnTo>
                <a:lnTo>
                  <a:pt x="52" y="91"/>
                </a:lnTo>
                <a:lnTo>
                  <a:pt x="50" y="85"/>
                </a:lnTo>
                <a:lnTo>
                  <a:pt x="45" y="82"/>
                </a:lnTo>
                <a:lnTo>
                  <a:pt x="38" y="81"/>
                </a:lnTo>
                <a:lnTo>
                  <a:pt x="38" y="81"/>
                </a:lnTo>
                <a:lnTo>
                  <a:pt x="34" y="81"/>
                </a:lnTo>
                <a:lnTo>
                  <a:pt x="31" y="84"/>
                </a:lnTo>
                <a:lnTo>
                  <a:pt x="27" y="87"/>
                </a:lnTo>
                <a:lnTo>
                  <a:pt x="25" y="91"/>
                </a:lnTo>
                <a:lnTo>
                  <a:pt x="25" y="91"/>
                </a:lnTo>
                <a:lnTo>
                  <a:pt x="25" y="91"/>
                </a:lnTo>
                <a:lnTo>
                  <a:pt x="22" y="87"/>
                </a:lnTo>
                <a:lnTo>
                  <a:pt x="20" y="84"/>
                </a:lnTo>
                <a:lnTo>
                  <a:pt x="17" y="82"/>
                </a:lnTo>
                <a:lnTo>
                  <a:pt x="13" y="82"/>
                </a:lnTo>
                <a:lnTo>
                  <a:pt x="13" y="82"/>
                </a:lnTo>
                <a:lnTo>
                  <a:pt x="8" y="84"/>
                </a:lnTo>
                <a:lnTo>
                  <a:pt x="4" y="87"/>
                </a:lnTo>
                <a:lnTo>
                  <a:pt x="1" y="91"/>
                </a:lnTo>
                <a:lnTo>
                  <a:pt x="0" y="98"/>
                </a:lnTo>
                <a:lnTo>
                  <a:pt x="0" y="98"/>
                </a:lnTo>
                <a:close/>
                <a:moveTo>
                  <a:pt x="48" y="98"/>
                </a:moveTo>
                <a:lnTo>
                  <a:pt x="48" y="98"/>
                </a:lnTo>
                <a:lnTo>
                  <a:pt x="48" y="102"/>
                </a:lnTo>
                <a:lnTo>
                  <a:pt x="45" y="105"/>
                </a:lnTo>
                <a:lnTo>
                  <a:pt x="42" y="108"/>
                </a:lnTo>
                <a:lnTo>
                  <a:pt x="38" y="108"/>
                </a:lnTo>
                <a:lnTo>
                  <a:pt x="38" y="108"/>
                </a:lnTo>
                <a:lnTo>
                  <a:pt x="35" y="108"/>
                </a:lnTo>
                <a:lnTo>
                  <a:pt x="32" y="105"/>
                </a:lnTo>
                <a:lnTo>
                  <a:pt x="30" y="102"/>
                </a:lnTo>
                <a:lnTo>
                  <a:pt x="28" y="99"/>
                </a:lnTo>
                <a:lnTo>
                  <a:pt x="28" y="99"/>
                </a:lnTo>
                <a:lnTo>
                  <a:pt x="30" y="94"/>
                </a:lnTo>
                <a:lnTo>
                  <a:pt x="32" y="91"/>
                </a:lnTo>
                <a:lnTo>
                  <a:pt x="35" y="88"/>
                </a:lnTo>
                <a:lnTo>
                  <a:pt x="40" y="88"/>
                </a:lnTo>
                <a:lnTo>
                  <a:pt x="40" y="88"/>
                </a:lnTo>
                <a:lnTo>
                  <a:pt x="42" y="88"/>
                </a:lnTo>
                <a:lnTo>
                  <a:pt x="45" y="91"/>
                </a:lnTo>
                <a:lnTo>
                  <a:pt x="48" y="94"/>
                </a:lnTo>
                <a:lnTo>
                  <a:pt x="48" y="98"/>
                </a:lnTo>
                <a:lnTo>
                  <a:pt x="48" y="98"/>
                </a:lnTo>
                <a:close/>
                <a:moveTo>
                  <a:pt x="5" y="98"/>
                </a:moveTo>
                <a:lnTo>
                  <a:pt x="5" y="98"/>
                </a:lnTo>
                <a:lnTo>
                  <a:pt x="5" y="94"/>
                </a:lnTo>
                <a:lnTo>
                  <a:pt x="8" y="91"/>
                </a:lnTo>
                <a:lnTo>
                  <a:pt x="11" y="89"/>
                </a:lnTo>
                <a:lnTo>
                  <a:pt x="14" y="89"/>
                </a:lnTo>
                <a:lnTo>
                  <a:pt x="14" y="89"/>
                </a:lnTo>
                <a:lnTo>
                  <a:pt x="17" y="89"/>
                </a:lnTo>
                <a:lnTo>
                  <a:pt x="20" y="91"/>
                </a:lnTo>
                <a:lnTo>
                  <a:pt x="21" y="94"/>
                </a:lnTo>
                <a:lnTo>
                  <a:pt x="22" y="97"/>
                </a:lnTo>
                <a:lnTo>
                  <a:pt x="22" y="97"/>
                </a:lnTo>
                <a:lnTo>
                  <a:pt x="21" y="101"/>
                </a:lnTo>
                <a:lnTo>
                  <a:pt x="20" y="104"/>
                </a:lnTo>
                <a:lnTo>
                  <a:pt x="17" y="106"/>
                </a:lnTo>
                <a:lnTo>
                  <a:pt x="14" y="106"/>
                </a:lnTo>
                <a:lnTo>
                  <a:pt x="14" y="106"/>
                </a:lnTo>
                <a:lnTo>
                  <a:pt x="10" y="106"/>
                </a:lnTo>
                <a:lnTo>
                  <a:pt x="7" y="104"/>
                </a:lnTo>
                <a:lnTo>
                  <a:pt x="5" y="101"/>
                </a:lnTo>
                <a:lnTo>
                  <a:pt x="5" y="98"/>
                </a:lnTo>
                <a:lnTo>
                  <a:pt x="5" y="98"/>
                </a:lnTo>
                <a:close/>
                <a:moveTo>
                  <a:pt x="54" y="69"/>
                </a:moveTo>
                <a:lnTo>
                  <a:pt x="54" y="69"/>
                </a:lnTo>
                <a:lnTo>
                  <a:pt x="54" y="64"/>
                </a:lnTo>
                <a:lnTo>
                  <a:pt x="54" y="64"/>
                </a:lnTo>
                <a:lnTo>
                  <a:pt x="51" y="55"/>
                </a:lnTo>
                <a:lnTo>
                  <a:pt x="47" y="48"/>
                </a:lnTo>
                <a:lnTo>
                  <a:pt x="47" y="48"/>
                </a:lnTo>
                <a:lnTo>
                  <a:pt x="42" y="45"/>
                </a:lnTo>
                <a:lnTo>
                  <a:pt x="37" y="42"/>
                </a:lnTo>
                <a:lnTo>
                  <a:pt x="30" y="40"/>
                </a:lnTo>
                <a:lnTo>
                  <a:pt x="22" y="40"/>
                </a:lnTo>
                <a:lnTo>
                  <a:pt x="22" y="40"/>
                </a:lnTo>
                <a:lnTo>
                  <a:pt x="13" y="41"/>
                </a:lnTo>
                <a:lnTo>
                  <a:pt x="5" y="44"/>
                </a:lnTo>
                <a:lnTo>
                  <a:pt x="1" y="50"/>
                </a:lnTo>
                <a:lnTo>
                  <a:pt x="0" y="57"/>
                </a:lnTo>
                <a:lnTo>
                  <a:pt x="0" y="57"/>
                </a:lnTo>
                <a:lnTo>
                  <a:pt x="1" y="64"/>
                </a:lnTo>
                <a:lnTo>
                  <a:pt x="5" y="69"/>
                </a:lnTo>
                <a:lnTo>
                  <a:pt x="11" y="72"/>
                </a:lnTo>
                <a:lnTo>
                  <a:pt x="18" y="74"/>
                </a:lnTo>
                <a:lnTo>
                  <a:pt x="18" y="74"/>
                </a:lnTo>
                <a:lnTo>
                  <a:pt x="25" y="74"/>
                </a:lnTo>
                <a:lnTo>
                  <a:pt x="30" y="69"/>
                </a:lnTo>
                <a:lnTo>
                  <a:pt x="32" y="65"/>
                </a:lnTo>
                <a:lnTo>
                  <a:pt x="34" y="60"/>
                </a:lnTo>
                <a:lnTo>
                  <a:pt x="34" y="60"/>
                </a:lnTo>
                <a:lnTo>
                  <a:pt x="32" y="52"/>
                </a:lnTo>
                <a:lnTo>
                  <a:pt x="28" y="47"/>
                </a:lnTo>
                <a:lnTo>
                  <a:pt x="28" y="47"/>
                </a:lnTo>
                <a:lnTo>
                  <a:pt x="28" y="47"/>
                </a:lnTo>
                <a:lnTo>
                  <a:pt x="37" y="48"/>
                </a:lnTo>
                <a:lnTo>
                  <a:pt x="42" y="54"/>
                </a:lnTo>
                <a:lnTo>
                  <a:pt x="42" y="54"/>
                </a:lnTo>
                <a:lnTo>
                  <a:pt x="45" y="58"/>
                </a:lnTo>
                <a:lnTo>
                  <a:pt x="48" y="64"/>
                </a:lnTo>
                <a:lnTo>
                  <a:pt x="48" y="64"/>
                </a:lnTo>
                <a:lnTo>
                  <a:pt x="48" y="69"/>
                </a:lnTo>
                <a:lnTo>
                  <a:pt x="54" y="69"/>
                </a:lnTo>
                <a:close/>
                <a:moveTo>
                  <a:pt x="5" y="57"/>
                </a:moveTo>
                <a:lnTo>
                  <a:pt x="5" y="57"/>
                </a:lnTo>
                <a:lnTo>
                  <a:pt x="7" y="52"/>
                </a:lnTo>
                <a:lnTo>
                  <a:pt x="10" y="50"/>
                </a:lnTo>
                <a:lnTo>
                  <a:pt x="15" y="47"/>
                </a:lnTo>
                <a:lnTo>
                  <a:pt x="21" y="47"/>
                </a:lnTo>
                <a:lnTo>
                  <a:pt x="21" y="47"/>
                </a:lnTo>
                <a:lnTo>
                  <a:pt x="24" y="47"/>
                </a:lnTo>
                <a:lnTo>
                  <a:pt x="24" y="47"/>
                </a:lnTo>
                <a:lnTo>
                  <a:pt x="27" y="51"/>
                </a:lnTo>
                <a:lnTo>
                  <a:pt x="28" y="54"/>
                </a:lnTo>
                <a:lnTo>
                  <a:pt x="30" y="57"/>
                </a:lnTo>
                <a:lnTo>
                  <a:pt x="30" y="57"/>
                </a:lnTo>
                <a:lnTo>
                  <a:pt x="28" y="61"/>
                </a:lnTo>
                <a:lnTo>
                  <a:pt x="25" y="64"/>
                </a:lnTo>
                <a:lnTo>
                  <a:pt x="22" y="67"/>
                </a:lnTo>
                <a:lnTo>
                  <a:pt x="18" y="67"/>
                </a:lnTo>
                <a:lnTo>
                  <a:pt x="18" y="67"/>
                </a:lnTo>
                <a:lnTo>
                  <a:pt x="13" y="67"/>
                </a:lnTo>
                <a:lnTo>
                  <a:pt x="8" y="64"/>
                </a:lnTo>
                <a:lnTo>
                  <a:pt x="7" y="61"/>
                </a:lnTo>
                <a:lnTo>
                  <a:pt x="5" y="57"/>
                </a:lnTo>
                <a:lnTo>
                  <a:pt x="5" y="57"/>
                </a:lnTo>
                <a:close/>
                <a:moveTo>
                  <a:pt x="1" y="32"/>
                </a:moveTo>
                <a:lnTo>
                  <a:pt x="7" y="32"/>
                </a:lnTo>
                <a:lnTo>
                  <a:pt x="7" y="7"/>
                </a:lnTo>
                <a:lnTo>
                  <a:pt x="7" y="7"/>
                </a:lnTo>
                <a:lnTo>
                  <a:pt x="52" y="30"/>
                </a:lnTo>
                <a:lnTo>
                  <a:pt x="52" y="21"/>
                </a:lnTo>
                <a:lnTo>
                  <a:pt x="5" y="0"/>
                </a:lnTo>
                <a:lnTo>
                  <a:pt x="1" y="0"/>
                </a:lnTo>
                <a:lnTo>
                  <a:pt x="1" y="3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840" name="Rectangle 32"/>
          <p:cNvSpPr>
            <a:spLocks noChangeArrowheads="1"/>
          </p:cNvSpPr>
          <p:nvPr/>
        </p:nvSpPr>
        <p:spPr bwMode="auto">
          <a:xfrm>
            <a:off x="3556000" y="2425700"/>
            <a:ext cx="298450" cy="2957513"/>
          </a:xfrm>
          <a:prstGeom prst="rect">
            <a:avLst/>
          </a:prstGeom>
          <a:solidFill>
            <a:srgbClr val="3B3BAB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841" name="Rectangle 33"/>
          <p:cNvSpPr>
            <a:spLocks noChangeArrowheads="1"/>
          </p:cNvSpPr>
          <p:nvPr/>
        </p:nvSpPr>
        <p:spPr bwMode="auto">
          <a:xfrm>
            <a:off x="3668713" y="5438775"/>
            <a:ext cx="101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 i="0">
                <a:solidFill>
                  <a:srgbClr val="000000"/>
                </a:solidFill>
                <a:latin typeface="Myriad Roman" charset="0"/>
              </a:rPr>
              <a:t>X</a:t>
            </a:r>
            <a:endParaRPr lang="en-GB" sz="2800" i="0"/>
          </a:p>
        </p:txBody>
      </p:sp>
      <p:sp>
        <p:nvSpPr>
          <p:cNvPr id="375842" name="Freeform 34"/>
          <p:cNvSpPr>
            <a:spLocks noEditPoints="1"/>
          </p:cNvSpPr>
          <p:nvPr/>
        </p:nvSpPr>
        <p:spPr bwMode="auto">
          <a:xfrm>
            <a:off x="3663950" y="2157413"/>
            <a:ext cx="84138" cy="182562"/>
          </a:xfrm>
          <a:custGeom>
            <a:avLst/>
            <a:gdLst/>
            <a:ahLst/>
            <a:cxnLst>
              <a:cxn ang="0">
                <a:pos x="0" y="104"/>
              </a:cxn>
              <a:cxn ang="0">
                <a:pos x="13" y="114"/>
              </a:cxn>
              <a:cxn ang="0">
                <a:pos x="20" y="111"/>
              </a:cxn>
              <a:cxn ang="0">
                <a:pos x="26" y="105"/>
              </a:cxn>
              <a:cxn ang="0">
                <a:pos x="30" y="112"/>
              </a:cxn>
              <a:cxn ang="0">
                <a:pos x="39" y="115"/>
              </a:cxn>
              <a:cxn ang="0">
                <a:pos x="52" y="105"/>
              </a:cxn>
              <a:cxn ang="0">
                <a:pos x="52" y="91"/>
              </a:cxn>
              <a:cxn ang="0">
                <a:pos x="39" y="81"/>
              </a:cxn>
              <a:cxn ang="0">
                <a:pos x="30" y="84"/>
              </a:cxn>
              <a:cxn ang="0">
                <a:pos x="25" y="91"/>
              </a:cxn>
              <a:cxn ang="0">
                <a:pos x="19" y="84"/>
              </a:cxn>
              <a:cxn ang="0">
                <a:pos x="12" y="82"/>
              </a:cxn>
              <a:cxn ang="0">
                <a:pos x="0" y="91"/>
              </a:cxn>
              <a:cxn ang="0">
                <a:pos x="49" y="98"/>
              </a:cxn>
              <a:cxn ang="0">
                <a:pos x="45" y="105"/>
              </a:cxn>
              <a:cxn ang="0">
                <a:pos x="39" y="108"/>
              </a:cxn>
              <a:cxn ang="0">
                <a:pos x="29" y="102"/>
              </a:cxn>
              <a:cxn ang="0">
                <a:pos x="29" y="94"/>
              </a:cxn>
              <a:cxn ang="0">
                <a:pos x="39" y="88"/>
              </a:cxn>
              <a:cxn ang="0">
                <a:pos x="46" y="91"/>
              </a:cxn>
              <a:cxn ang="0">
                <a:pos x="49" y="98"/>
              </a:cxn>
              <a:cxn ang="0">
                <a:pos x="6" y="94"/>
              </a:cxn>
              <a:cxn ang="0">
                <a:pos x="13" y="89"/>
              </a:cxn>
              <a:cxn ang="0">
                <a:pos x="19" y="91"/>
              </a:cxn>
              <a:cxn ang="0">
                <a:pos x="23" y="97"/>
              </a:cxn>
              <a:cxn ang="0">
                <a:pos x="16" y="106"/>
              </a:cxn>
              <a:cxn ang="0">
                <a:pos x="10" y="106"/>
              </a:cxn>
              <a:cxn ang="0">
                <a:pos x="5" y="98"/>
              </a:cxn>
              <a:cxn ang="0">
                <a:pos x="53" y="69"/>
              </a:cxn>
              <a:cxn ang="0">
                <a:pos x="50" y="55"/>
              </a:cxn>
              <a:cxn ang="0">
                <a:pos x="42" y="45"/>
              </a:cxn>
              <a:cxn ang="0">
                <a:pos x="22" y="40"/>
              </a:cxn>
              <a:cxn ang="0">
                <a:pos x="6" y="44"/>
              </a:cxn>
              <a:cxn ang="0">
                <a:pos x="0" y="57"/>
              </a:cxn>
              <a:cxn ang="0">
                <a:pos x="12" y="72"/>
              </a:cxn>
              <a:cxn ang="0">
                <a:pos x="25" y="74"/>
              </a:cxn>
              <a:cxn ang="0">
                <a:pos x="35" y="60"/>
              </a:cxn>
              <a:cxn ang="0">
                <a:pos x="29" y="47"/>
              </a:cxn>
              <a:cxn ang="0">
                <a:pos x="36" y="48"/>
              </a:cxn>
              <a:cxn ang="0">
                <a:pos x="46" y="58"/>
              </a:cxn>
              <a:cxn ang="0">
                <a:pos x="47" y="69"/>
              </a:cxn>
              <a:cxn ang="0">
                <a:pos x="5" y="57"/>
              </a:cxn>
              <a:cxn ang="0">
                <a:pos x="15" y="47"/>
              </a:cxn>
              <a:cxn ang="0">
                <a:pos x="23" y="47"/>
              </a:cxn>
              <a:cxn ang="0">
                <a:pos x="29" y="54"/>
              </a:cxn>
              <a:cxn ang="0">
                <a:pos x="27" y="61"/>
              </a:cxn>
              <a:cxn ang="0">
                <a:pos x="18" y="67"/>
              </a:cxn>
              <a:cxn ang="0">
                <a:pos x="9" y="64"/>
              </a:cxn>
              <a:cxn ang="0">
                <a:pos x="5" y="57"/>
              </a:cxn>
              <a:cxn ang="0">
                <a:pos x="6" y="7"/>
              </a:cxn>
              <a:cxn ang="0">
                <a:pos x="53" y="21"/>
              </a:cxn>
              <a:cxn ang="0">
                <a:pos x="0" y="32"/>
              </a:cxn>
            </a:cxnLst>
            <a:rect l="0" t="0" r="r" b="b"/>
            <a:pathLst>
              <a:path w="53" h="115">
                <a:moveTo>
                  <a:pt x="0" y="98"/>
                </a:moveTo>
                <a:lnTo>
                  <a:pt x="0" y="98"/>
                </a:lnTo>
                <a:lnTo>
                  <a:pt x="0" y="104"/>
                </a:lnTo>
                <a:lnTo>
                  <a:pt x="3" y="109"/>
                </a:lnTo>
                <a:lnTo>
                  <a:pt x="8" y="112"/>
                </a:lnTo>
                <a:lnTo>
                  <a:pt x="13" y="114"/>
                </a:lnTo>
                <a:lnTo>
                  <a:pt x="13" y="114"/>
                </a:lnTo>
                <a:lnTo>
                  <a:pt x="18" y="114"/>
                </a:lnTo>
                <a:lnTo>
                  <a:pt x="20" y="111"/>
                </a:lnTo>
                <a:lnTo>
                  <a:pt x="23" y="109"/>
                </a:lnTo>
                <a:lnTo>
                  <a:pt x="25" y="105"/>
                </a:lnTo>
                <a:lnTo>
                  <a:pt x="26" y="105"/>
                </a:lnTo>
                <a:lnTo>
                  <a:pt x="26" y="105"/>
                </a:lnTo>
                <a:lnTo>
                  <a:pt x="27" y="109"/>
                </a:lnTo>
                <a:lnTo>
                  <a:pt x="30" y="112"/>
                </a:lnTo>
                <a:lnTo>
                  <a:pt x="35" y="115"/>
                </a:lnTo>
                <a:lnTo>
                  <a:pt x="39" y="115"/>
                </a:lnTo>
                <a:lnTo>
                  <a:pt x="39" y="115"/>
                </a:lnTo>
                <a:lnTo>
                  <a:pt x="45" y="114"/>
                </a:lnTo>
                <a:lnTo>
                  <a:pt x="49" y="111"/>
                </a:lnTo>
                <a:lnTo>
                  <a:pt x="52" y="105"/>
                </a:lnTo>
                <a:lnTo>
                  <a:pt x="53" y="98"/>
                </a:lnTo>
                <a:lnTo>
                  <a:pt x="53" y="98"/>
                </a:lnTo>
                <a:lnTo>
                  <a:pt x="52" y="91"/>
                </a:lnTo>
                <a:lnTo>
                  <a:pt x="49" y="85"/>
                </a:lnTo>
                <a:lnTo>
                  <a:pt x="45" y="82"/>
                </a:lnTo>
                <a:lnTo>
                  <a:pt x="39" y="81"/>
                </a:lnTo>
                <a:lnTo>
                  <a:pt x="39" y="81"/>
                </a:lnTo>
                <a:lnTo>
                  <a:pt x="35" y="81"/>
                </a:lnTo>
                <a:lnTo>
                  <a:pt x="30" y="84"/>
                </a:lnTo>
                <a:lnTo>
                  <a:pt x="27" y="87"/>
                </a:lnTo>
                <a:lnTo>
                  <a:pt x="25" y="91"/>
                </a:lnTo>
                <a:lnTo>
                  <a:pt x="25" y="91"/>
                </a:lnTo>
                <a:lnTo>
                  <a:pt x="25" y="91"/>
                </a:lnTo>
                <a:lnTo>
                  <a:pt x="22" y="87"/>
                </a:lnTo>
                <a:lnTo>
                  <a:pt x="19" y="84"/>
                </a:lnTo>
                <a:lnTo>
                  <a:pt x="16" y="82"/>
                </a:lnTo>
                <a:lnTo>
                  <a:pt x="12" y="82"/>
                </a:lnTo>
                <a:lnTo>
                  <a:pt x="12" y="82"/>
                </a:lnTo>
                <a:lnTo>
                  <a:pt x="8" y="84"/>
                </a:lnTo>
                <a:lnTo>
                  <a:pt x="3" y="87"/>
                </a:lnTo>
                <a:lnTo>
                  <a:pt x="0" y="91"/>
                </a:lnTo>
                <a:lnTo>
                  <a:pt x="0" y="98"/>
                </a:lnTo>
                <a:lnTo>
                  <a:pt x="0" y="98"/>
                </a:lnTo>
                <a:close/>
                <a:moveTo>
                  <a:pt x="49" y="98"/>
                </a:moveTo>
                <a:lnTo>
                  <a:pt x="49" y="98"/>
                </a:lnTo>
                <a:lnTo>
                  <a:pt x="47" y="102"/>
                </a:lnTo>
                <a:lnTo>
                  <a:pt x="45" y="105"/>
                </a:lnTo>
                <a:lnTo>
                  <a:pt x="42" y="108"/>
                </a:lnTo>
                <a:lnTo>
                  <a:pt x="39" y="108"/>
                </a:lnTo>
                <a:lnTo>
                  <a:pt x="39" y="108"/>
                </a:lnTo>
                <a:lnTo>
                  <a:pt x="35" y="108"/>
                </a:lnTo>
                <a:lnTo>
                  <a:pt x="32" y="105"/>
                </a:lnTo>
                <a:lnTo>
                  <a:pt x="29" y="102"/>
                </a:lnTo>
                <a:lnTo>
                  <a:pt x="27" y="99"/>
                </a:lnTo>
                <a:lnTo>
                  <a:pt x="27" y="99"/>
                </a:lnTo>
                <a:lnTo>
                  <a:pt x="29" y="94"/>
                </a:lnTo>
                <a:lnTo>
                  <a:pt x="32" y="91"/>
                </a:lnTo>
                <a:lnTo>
                  <a:pt x="35" y="88"/>
                </a:lnTo>
                <a:lnTo>
                  <a:pt x="39" y="88"/>
                </a:lnTo>
                <a:lnTo>
                  <a:pt x="39" y="88"/>
                </a:lnTo>
                <a:lnTo>
                  <a:pt x="43" y="88"/>
                </a:lnTo>
                <a:lnTo>
                  <a:pt x="46" y="91"/>
                </a:lnTo>
                <a:lnTo>
                  <a:pt x="47" y="94"/>
                </a:lnTo>
                <a:lnTo>
                  <a:pt x="49" y="98"/>
                </a:lnTo>
                <a:lnTo>
                  <a:pt x="49" y="98"/>
                </a:lnTo>
                <a:close/>
                <a:moveTo>
                  <a:pt x="5" y="98"/>
                </a:moveTo>
                <a:lnTo>
                  <a:pt x="5" y="98"/>
                </a:lnTo>
                <a:lnTo>
                  <a:pt x="6" y="94"/>
                </a:lnTo>
                <a:lnTo>
                  <a:pt x="8" y="91"/>
                </a:lnTo>
                <a:lnTo>
                  <a:pt x="10" y="89"/>
                </a:lnTo>
                <a:lnTo>
                  <a:pt x="13" y="89"/>
                </a:lnTo>
                <a:lnTo>
                  <a:pt x="13" y="89"/>
                </a:lnTo>
                <a:lnTo>
                  <a:pt x="16" y="89"/>
                </a:lnTo>
                <a:lnTo>
                  <a:pt x="19" y="91"/>
                </a:lnTo>
                <a:lnTo>
                  <a:pt x="22" y="94"/>
                </a:lnTo>
                <a:lnTo>
                  <a:pt x="23" y="97"/>
                </a:lnTo>
                <a:lnTo>
                  <a:pt x="23" y="97"/>
                </a:lnTo>
                <a:lnTo>
                  <a:pt x="22" y="101"/>
                </a:lnTo>
                <a:lnTo>
                  <a:pt x="19" y="104"/>
                </a:lnTo>
                <a:lnTo>
                  <a:pt x="16" y="106"/>
                </a:lnTo>
                <a:lnTo>
                  <a:pt x="13" y="106"/>
                </a:lnTo>
                <a:lnTo>
                  <a:pt x="13" y="106"/>
                </a:lnTo>
                <a:lnTo>
                  <a:pt x="10" y="106"/>
                </a:lnTo>
                <a:lnTo>
                  <a:pt x="8" y="104"/>
                </a:lnTo>
                <a:lnTo>
                  <a:pt x="6" y="101"/>
                </a:lnTo>
                <a:lnTo>
                  <a:pt x="5" y="98"/>
                </a:lnTo>
                <a:lnTo>
                  <a:pt x="5" y="98"/>
                </a:lnTo>
                <a:close/>
                <a:moveTo>
                  <a:pt x="53" y="69"/>
                </a:moveTo>
                <a:lnTo>
                  <a:pt x="53" y="69"/>
                </a:lnTo>
                <a:lnTo>
                  <a:pt x="53" y="64"/>
                </a:lnTo>
                <a:lnTo>
                  <a:pt x="53" y="64"/>
                </a:lnTo>
                <a:lnTo>
                  <a:pt x="50" y="55"/>
                </a:lnTo>
                <a:lnTo>
                  <a:pt x="46" y="48"/>
                </a:lnTo>
                <a:lnTo>
                  <a:pt x="46" y="48"/>
                </a:lnTo>
                <a:lnTo>
                  <a:pt x="42" y="45"/>
                </a:lnTo>
                <a:lnTo>
                  <a:pt x="36" y="42"/>
                </a:lnTo>
                <a:lnTo>
                  <a:pt x="29" y="40"/>
                </a:lnTo>
                <a:lnTo>
                  <a:pt x="22" y="40"/>
                </a:lnTo>
                <a:lnTo>
                  <a:pt x="22" y="40"/>
                </a:lnTo>
                <a:lnTo>
                  <a:pt x="13" y="41"/>
                </a:lnTo>
                <a:lnTo>
                  <a:pt x="6" y="44"/>
                </a:lnTo>
                <a:lnTo>
                  <a:pt x="2" y="50"/>
                </a:lnTo>
                <a:lnTo>
                  <a:pt x="0" y="57"/>
                </a:lnTo>
                <a:lnTo>
                  <a:pt x="0" y="57"/>
                </a:lnTo>
                <a:lnTo>
                  <a:pt x="2" y="64"/>
                </a:lnTo>
                <a:lnTo>
                  <a:pt x="5" y="69"/>
                </a:lnTo>
                <a:lnTo>
                  <a:pt x="12" y="72"/>
                </a:lnTo>
                <a:lnTo>
                  <a:pt x="18" y="74"/>
                </a:lnTo>
                <a:lnTo>
                  <a:pt x="18" y="74"/>
                </a:lnTo>
                <a:lnTo>
                  <a:pt x="25" y="74"/>
                </a:lnTo>
                <a:lnTo>
                  <a:pt x="29" y="69"/>
                </a:lnTo>
                <a:lnTo>
                  <a:pt x="33" y="65"/>
                </a:lnTo>
                <a:lnTo>
                  <a:pt x="35" y="60"/>
                </a:lnTo>
                <a:lnTo>
                  <a:pt x="35" y="60"/>
                </a:lnTo>
                <a:lnTo>
                  <a:pt x="33" y="52"/>
                </a:lnTo>
                <a:lnTo>
                  <a:pt x="29" y="47"/>
                </a:lnTo>
                <a:lnTo>
                  <a:pt x="29" y="47"/>
                </a:lnTo>
                <a:lnTo>
                  <a:pt x="29" y="47"/>
                </a:lnTo>
                <a:lnTo>
                  <a:pt x="36" y="48"/>
                </a:lnTo>
                <a:lnTo>
                  <a:pt x="42" y="54"/>
                </a:lnTo>
                <a:lnTo>
                  <a:pt x="42" y="54"/>
                </a:lnTo>
                <a:lnTo>
                  <a:pt x="46" y="58"/>
                </a:lnTo>
                <a:lnTo>
                  <a:pt x="47" y="64"/>
                </a:lnTo>
                <a:lnTo>
                  <a:pt x="47" y="64"/>
                </a:lnTo>
                <a:lnTo>
                  <a:pt x="47" y="69"/>
                </a:lnTo>
                <a:lnTo>
                  <a:pt x="53" y="69"/>
                </a:lnTo>
                <a:close/>
                <a:moveTo>
                  <a:pt x="5" y="57"/>
                </a:moveTo>
                <a:lnTo>
                  <a:pt x="5" y="57"/>
                </a:lnTo>
                <a:lnTo>
                  <a:pt x="6" y="52"/>
                </a:lnTo>
                <a:lnTo>
                  <a:pt x="9" y="50"/>
                </a:lnTo>
                <a:lnTo>
                  <a:pt x="15" y="47"/>
                </a:lnTo>
                <a:lnTo>
                  <a:pt x="20" y="47"/>
                </a:lnTo>
                <a:lnTo>
                  <a:pt x="20" y="47"/>
                </a:lnTo>
                <a:lnTo>
                  <a:pt x="23" y="47"/>
                </a:lnTo>
                <a:lnTo>
                  <a:pt x="23" y="47"/>
                </a:lnTo>
                <a:lnTo>
                  <a:pt x="27" y="51"/>
                </a:lnTo>
                <a:lnTo>
                  <a:pt x="29" y="54"/>
                </a:lnTo>
                <a:lnTo>
                  <a:pt x="29" y="57"/>
                </a:lnTo>
                <a:lnTo>
                  <a:pt x="29" y="57"/>
                </a:lnTo>
                <a:lnTo>
                  <a:pt x="27" y="61"/>
                </a:lnTo>
                <a:lnTo>
                  <a:pt x="26" y="64"/>
                </a:lnTo>
                <a:lnTo>
                  <a:pt x="22" y="67"/>
                </a:lnTo>
                <a:lnTo>
                  <a:pt x="18" y="67"/>
                </a:lnTo>
                <a:lnTo>
                  <a:pt x="18" y="67"/>
                </a:lnTo>
                <a:lnTo>
                  <a:pt x="13" y="67"/>
                </a:lnTo>
                <a:lnTo>
                  <a:pt x="9" y="64"/>
                </a:lnTo>
                <a:lnTo>
                  <a:pt x="6" y="61"/>
                </a:lnTo>
                <a:lnTo>
                  <a:pt x="5" y="57"/>
                </a:lnTo>
                <a:lnTo>
                  <a:pt x="5" y="57"/>
                </a:lnTo>
                <a:close/>
                <a:moveTo>
                  <a:pt x="0" y="32"/>
                </a:moveTo>
                <a:lnTo>
                  <a:pt x="6" y="32"/>
                </a:lnTo>
                <a:lnTo>
                  <a:pt x="6" y="7"/>
                </a:lnTo>
                <a:lnTo>
                  <a:pt x="6" y="7"/>
                </a:lnTo>
                <a:lnTo>
                  <a:pt x="53" y="30"/>
                </a:lnTo>
                <a:lnTo>
                  <a:pt x="53" y="21"/>
                </a:lnTo>
                <a:lnTo>
                  <a:pt x="5" y="0"/>
                </a:lnTo>
                <a:lnTo>
                  <a:pt x="0" y="0"/>
                </a:lnTo>
                <a:lnTo>
                  <a:pt x="0" y="3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843" name="Rectangle 35"/>
          <p:cNvSpPr>
            <a:spLocks noChangeArrowheads="1"/>
          </p:cNvSpPr>
          <p:nvPr/>
        </p:nvSpPr>
        <p:spPr bwMode="auto">
          <a:xfrm>
            <a:off x="3929063" y="3343275"/>
            <a:ext cx="298450" cy="2039938"/>
          </a:xfrm>
          <a:prstGeom prst="rect">
            <a:avLst/>
          </a:prstGeom>
          <a:solidFill>
            <a:srgbClr val="7878D4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844" name="Rectangle 36"/>
          <p:cNvSpPr>
            <a:spLocks noChangeArrowheads="1"/>
          </p:cNvSpPr>
          <p:nvPr/>
        </p:nvSpPr>
        <p:spPr bwMode="auto">
          <a:xfrm>
            <a:off x="4041775" y="5438775"/>
            <a:ext cx="101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 i="0">
                <a:solidFill>
                  <a:srgbClr val="000000"/>
                </a:solidFill>
                <a:latin typeface="Myriad Roman" charset="0"/>
              </a:rPr>
              <a:t>V</a:t>
            </a:r>
            <a:endParaRPr lang="en-GB" sz="2800" i="0"/>
          </a:p>
        </p:txBody>
      </p:sp>
      <p:sp>
        <p:nvSpPr>
          <p:cNvPr id="375845" name="Freeform 37"/>
          <p:cNvSpPr>
            <a:spLocks noEditPoints="1"/>
          </p:cNvSpPr>
          <p:nvPr/>
        </p:nvSpPr>
        <p:spPr bwMode="auto">
          <a:xfrm>
            <a:off x="4035425" y="3076575"/>
            <a:ext cx="85725" cy="180975"/>
          </a:xfrm>
          <a:custGeom>
            <a:avLst/>
            <a:gdLst/>
            <a:ahLst/>
            <a:cxnLst>
              <a:cxn ang="0">
                <a:pos x="0" y="84"/>
              </a:cxn>
              <a:cxn ang="0">
                <a:pos x="1" y="88"/>
              </a:cxn>
              <a:cxn ang="0">
                <a:pos x="8" y="105"/>
              </a:cxn>
              <a:cxn ang="0">
                <a:pos x="13" y="109"/>
              </a:cxn>
              <a:cxn ang="0">
                <a:pos x="24" y="114"/>
              </a:cxn>
              <a:cxn ang="0">
                <a:pos x="31" y="114"/>
              </a:cxn>
              <a:cxn ang="0">
                <a:pos x="48" y="109"/>
              </a:cxn>
              <a:cxn ang="0">
                <a:pos x="54" y="95"/>
              </a:cxn>
              <a:cxn ang="0">
                <a:pos x="52" y="88"/>
              </a:cxn>
              <a:cxn ang="0">
                <a:pos x="42" y="80"/>
              </a:cxn>
              <a:cxn ang="0">
                <a:pos x="35" y="78"/>
              </a:cxn>
              <a:cxn ang="0">
                <a:pos x="24" y="82"/>
              </a:cxn>
              <a:cxn ang="0">
                <a:pos x="18" y="94"/>
              </a:cxn>
              <a:cxn ang="0">
                <a:pos x="20" y="98"/>
              </a:cxn>
              <a:cxn ang="0">
                <a:pos x="25" y="107"/>
              </a:cxn>
              <a:cxn ang="0">
                <a:pos x="25" y="107"/>
              </a:cxn>
              <a:cxn ang="0">
                <a:pos x="13" y="101"/>
              </a:cxn>
              <a:cxn ang="0">
                <a:pos x="7" y="88"/>
              </a:cxn>
              <a:cxn ang="0">
                <a:pos x="5" y="84"/>
              </a:cxn>
              <a:cxn ang="0">
                <a:pos x="48" y="95"/>
              </a:cxn>
              <a:cxn ang="0">
                <a:pos x="47" y="101"/>
              </a:cxn>
              <a:cxn ang="0">
                <a:pos x="40" y="107"/>
              </a:cxn>
              <a:cxn ang="0">
                <a:pos x="34" y="107"/>
              </a:cxn>
              <a:cxn ang="0">
                <a:pos x="31" y="107"/>
              </a:cxn>
              <a:cxn ang="0">
                <a:pos x="25" y="102"/>
              </a:cxn>
              <a:cxn ang="0">
                <a:pos x="24" y="97"/>
              </a:cxn>
              <a:cxn ang="0">
                <a:pos x="25" y="92"/>
              </a:cxn>
              <a:cxn ang="0">
                <a:pos x="31" y="87"/>
              </a:cxn>
              <a:cxn ang="0">
                <a:pos x="35" y="85"/>
              </a:cxn>
              <a:cxn ang="0">
                <a:pos x="45" y="88"/>
              </a:cxn>
              <a:cxn ang="0">
                <a:pos x="48" y="95"/>
              </a:cxn>
              <a:cxn ang="0">
                <a:pos x="52" y="57"/>
              </a:cxn>
              <a:cxn ang="0">
                <a:pos x="1" y="50"/>
              </a:cxn>
              <a:cxn ang="0">
                <a:pos x="7" y="68"/>
              </a:cxn>
              <a:cxn ang="0">
                <a:pos x="8" y="57"/>
              </a:cxn>
              <a:cxn ang="0">
                <a:pos x="52" y="57"/>
              </a:cxn>
              <a:cxn ang="0">
                <a:pos x="1" y="25"/>
              </a:cxn>
              <a:cxn ang="0">
                <a:pos x="25" y="28"/>
              </a:cxn>
              <a:cxn ang="0">
                <a:pos x="25" y="21"/>
              </a:cxn>
              <a:cxn ang="0">
                <a:pos x="28" y="10"/>
              </a:cxn>
              <a:cxn ang="0">
                <a:pos x="37" y="7"/>
              </a:cxn>
              <a:cxn ang="0">
                <a:pos x="41" y="7"/>
              </a:cxn>
              <a:cxn ang="0">
                <a:pos x="47" y="14"/>
              </a:cxn>
              <a:cxn ang="0">
                <a:pos x="48" y="18"/>
              </a:cxn>
              <a:cxn ang="0">
                <a:pos x="45" y="30"/>
              </a:cxn>
              <a:cxn ang="0">
                <a:pos x="51" y="31"/>
              </a:cxn>
              <a:cxn ang="0">
                <a:pos x="54" y="18"/>
              </a:cxn>
              <a:cxn ang="0">
                <a:pos x="52" y="11"/>
              </a:cxn>
              <a:cxn ang="0">
                <a:pos x="42" y="1"/>
              </a:cxn>
              <a:cxn ang="0">
                <a:pos x="35" y="0"/>
              </a:cxn>
              <a:cxn ang="0">
                <a:pos x="28" y="1"/>
              </a:cxn>
              <a:cxn ang="0">
                <a:pos x="23" y="7"/>
              </a:cxn>
              <a:cxn ang="0">
                <a:pos x="21" y="13"/>
              </a:cxn>
              <a:cxn ang="0">
                <a:pos x="20" y="18"/>
              </a:cxn>
              <a:cxn ang="0">
                <a:pos x="7" y="20"/>
              </a:cxn>
              <a:cxn ang="0">
                <a:pos x="1" y="0"/>
              </a:cxn>
            </a:cxnLst>
            <a:rect l="0" t="0" r="r" b="b"/>
            <a:pathLst>
              <a:path w="54" h="114">
                <a:moveTo>
                  <a:pt x="0" y="84"/>
                </a:moveTo>
                <a:lnTo>
                  <a:pt x="0" y="84"/>
                </a:lnTo>
                <a:lnTo>
                  <a:pt x="1" y="88"/>
                </a:lnTo>
                <a:lnTo>
                  <a:pt x="1" y="88"/>
                </a:lnTo>
                <a:lnTo>
                  <a:pt x="3" y="98"/>
                </a:lnTo>
                <a:lnTo>
                  <a:pt x="8" y="105"/>
                </a:lnTo>
                <a:lnTo>
                  <a:pt x="8" y="105"/>
                </a:lnTo>
                <a:lnTo>
                  <a:pt x="13" y="109"/>
                </a:lnTo>
                <a:lnTo>
                  <a:pt x="18" y="111"/>
                </a:lnTo>
                <a:lnTo>
                  <a:pt x="24" y="114"/>
                </a:lnTo>
                <a:lnTo>
                  <a:pt x="31" y="114"/>
                </a:lnTo>
                <a:lnTo>
                  <a:pt x="31" y="114"/>
                </a:lnTo>
                <a:lnTo>
                  <a:pt x="41" y="112"/>
                </a:lnTo>
                <a:lnTo>
                  <a:pt x="48" y="109"/>
                </a:lnTo>
                <a:lnTo>
                  <a:pt x="52" y="104"/>
                </a:lnTo>
                <a:lnTo>
                  <a:pt x="54" y="95"/>
                </a:lnTo>
                <a:lnTo>
                  <a:pt x="54" y="95"/>
                </a:lnTo>
                <a:lnTo>
                  <a:pt x="52" y="88"/>
                </a:lnTo>
                <a:lnTo>
                  <a:pt x="48" y="82"/>
                </a:lnTo>
                <a:lnTo>
                  <a:pt x="42" y="80"/>
                </a:lnTo>
                <a:lnTo>
                  <a:pt x="35" y="78"/>
                </a:lnTo>
                <a:lnTo>
                  <a:pt x="35" y="78"/>
                </a:lnTo>
                <a:lnTo>
                  <a:pt x="28" y="80"/>
                </a:lnTo>
                <a:lnTo>
                  <a:pt x="24" y="82"/>
                </a:lnTo>
                <a:lnTo>
                  <a:pt x="20" y="88"/>
                </a:lnTo>
                <a:lnTo>
                  <a:pt x="18" y="94"/>
                </a:lnTo>
                <a:lnTo>
                  <a:pt x="18" y="94"/>
                </a:lnTo>
                <a:lnTo>
                  <a:pt x="20" y="98"/>
                </a:lnTo>
                <a:lnTo>
                  <a:pt x="21" y="101"/>
                </a:lnTo>
                <a:lnTo>
                  <a:pt x="25" y="107"/>
                </a:lnTo>
                <a:lnTo>
                  <a:pt x="25" y="107"/>
                </a:lnTo>
                <a:lnTo>
                  <a:pt x="25" y="107"/>
                </a:lnTo>
                <a:lnTo>
                  <a:pt x="18" y="105"/>
                </a:lnTo>
                <a:lnTo>
                  <a:pt x="13" y="101"/>
                </a:lnTo>
                <a:lnTo>
                  <a:pt x="8" y="97"/>
                </a:lnTo>
                <a:lnTo>
                  <a:pt x="7" y="88"/>
                </a:lnTo>
                <a:lnTo>
                  <a:pt x="7" y="88"/>
                </a:lnTo>
                <a:lnTo>
                  <a:pt x="5" y="84"/>
                </a:lnTo>
                <a:lnTo>
                  <a:pt x="0" y="84"/>
                </a:lnTo>
                <a:close/>
                <a:moveTo>
                  <a:pt x="48" y="95"/>
                </a:moveTo>
                <a:lnTo>
                  <a:pt x="48" y="95"/>
                </a:lnTo>
                <a:lnTo>
                  <a:pt x="47" y="101"/>
                </a:lnTo>
                <a:lnTo>
                  <a:pt x="44" y="104"/>
                </a:lnTo>
                <a:lnTo>
                  <a:pt x="40" y="107"/>
                </a:lnTo>
                <a:lnTo>
                  <a:pt x="34" y="107"/>
                </a:lnTo>
                <a:lnTo>
                  <a:pt x="34" y="107"/>
                </a:lnTo>
                <a:lnTo>
                  <a:pt x="31" y="107"/>
                </a:lnTo>
                <a:lnTo>
                  <a:pt x="31" y="107"/>
                </a:lnTo>
                <a:lnTo>
                  <a:pt x="28" y="105"/>
                </a:lnTo>
                <a:lnTo>
                  <a:pt x="25" y="102"/>
                </a:lnTo>
                <a:lnTo>
                  <a:pt x="24" y="99"/>
                </a:lnTo>
                <a:lnTo>
                  <a:pt x="24" y="97"/>
                </a:lnTo>
                <a:lnTo>
                  <a:pt x="24" y="97"/>
                </a:lnTo>
                <a:lnTo>
                  <a:pt x="25" y="92"/>
                </a:lnTo>
                <a:lnTo>
                  <a:pt x="27" y="88"/>
                </a:lnTo>
                <a:lnTo>
                  <a:pt x="31" y="87"/>
                </a:lnTo>
                <a:lnTo>
                  <a:pt x="35" y="85"/>
                </a:lnTo>
                <a:lnTo>
                  <a:pt x="35" y="85"/>
                </a:lnTo>
                <a:lnTo>
                  <a:pt x="41" y="87"/>
                </a:lnTo>
                <a:lnTo>
                  <a:pt x="45" y="88"/>
                </a:lnTo>
                <a:lnTo>
                  <a:pt x="47" y="91"/>
                </a:lnTo>
                <a:lnTo>
                  <a:pt x="48" y="95"/>
                </a:lnTo>
                <a:lnTo>
                  <a:pt x="48" y="95"/>
                </a:lnTo>
                <a:close/>
                <a:moveTo>
                  <a:pt x="52" y="57"/>
                </a:moveTo>
                <a:lnTo>
                  <a:pt x="52" y="50"/>
                </a:lnTo>
                <a:lnTo>
                  <a:pt x="1" y="50"/>
                </a:lnTo>
                <a:lnTo>
                  <a:pt x="1" y="57"/>
                </a:lnTo>
                <a:lnTo>
                  <a:pt x="7" y="68"/>
                </a:lnTo>
                <a:lnTo>
                  <a:pt x="13" y="67"/>
                </a:lnTo>
                <a:lnTo>
                  <a:pt x="8" y="57"/>
                </a:lnTo>
                <a:lnTo>
                  <a:pt x="8" y="57"/>
                </a:lnTo>
                <a:lnTo>
                  <a:pt x="52" y="57"/>
                </a:lnTo>
                <a:close/>
                <a:moveTo>
                  <a:pt x="1" y="0"/>
                </a:moveTo>
                <a:lnTo>
                  <a:pt x="1" y="25"/>
                </a:lnTo>
                <a:lnTo>
                  <a:pt x="25" y="28"/>
                </a:lnTo>
                <a:lnTo>
                  <a:pt x="25" y="28"/>
                </a:lnTo>
                <a:lnTo>
                  <a:pt x="25" y="21"/>
                </a:lnTo>
                <a:lnTo>
                  <a:pt x="25" y="21"/>
                </a:lnTo>
                <a:lnTo>
                  <a:pt x="25" y="14"/>
                </a:lnTo>
                <a:lnTo>
                  <a:pt x="28" y="10"/>
                </a:lnTo>
                <a:lnTo>
                  <a:pt x="33" y="7"/>
                </a:lnTo>
                <a:lnTo>
                  <a:pt x="37" y="7"/>
                </a:lnTo>
                <a:lnTo>
                  <a:pt x="37" y="7"/>
                </a:lnTo>
                <a:lnTo>
                  <a:pt x="41" y="7"/>
                </a:lnTo>
                <a:lnTo>
                  <a:pt x="45" y="10"/>
                </a:lnTo>
                <a:lnTo>
                  <a:pt x="47" y="14"/>
                </a:lnTo>
                <a:lnTo>
                  <a:pt x="48" y="18"/>
                </a:lnTo>
                <a:lnTo>
                  <a:pt x="48" y="18"/>
                </a:lnTo>
                <a:lnTo>
                  <a:pt x="47" y="25"/>
                </a:lnTo>
                <a:lnTo>
                  <a:pt x="45" y="30"/>
                </a:lnTo>
                <a:lnTo>
                  <a:pt x="51" y="31"/>
                </a:lnTo>
                <a:lnTo>
                  <a:pt x="51" y="31"/>
                </a:lnTo>
                <a:lnTo>
                  <a:pt x="52" y="27"/>
                </a:lnTo>
                <a:lnTo>
                  <a:pt x="54" y="18"/>
                </a:lnTo>
                <a:lnTo>
                  <a:pt x="54" y="18"/>
                </a:lnTo>
                <a:lnTo>
                  <a:pt x="52" y="11"/>
                </a:lnTo>
                <a:lnTo>
                  <a:pt x="48" y="4"/>
                </a:lnTo>
                <a:lnTo>
                  <a:pt x="42" y="1"/>
                </a:lnTo>
                <a:lnTo>
                  <a:pt x="35" y="0"/>
                </a:lnTo>
                <a:lnTo>
                  <a:pt x="35" y="0"/>
                </a:lnTo>
                <a:lnTo>
                  <a:pt x="31" y="0"/>
                </a:lnTo>
                <a:lnTo>
                  <a:pt x="28" y="1"/>
                </a:lnTo>
                <a:lnTo>
                  <a:pt x="25" y="4"/>
                </a:lnTo>
                <a:lnTo>
                  <a:pt x="23" y="7"/>
                </a:lnTo>
                <a:lnTo>
                  <a:pt x="23" y="7"/>
                </a:lnTo>
                <a:lnTo>
                  <a:pt x="21" y="13"/>
                </a:lnTo>
                <a:lnTo>
                  <a:pt x="20" y="18"/>
                </a:lnTo>
                <a:lnTo>
                  <a:pt x="20" y="18"/>
                </a:lnTo>
                <a:lnTo>
                  <a:pt x="20" y="23"/>
                </a:lnTo>
                <a:lnTo>
                  <a:pt x="7" y="20"/>
                </a:lnTo>
                <a:lnTo>
                  <a:pt x="7" y="0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846" name="Rectangle 38"/>
          <p:cNvSpPr>
            <a:spLocks noChangeArrowheads="1"/>
          </p:cNvSpPr>
          <p:nvPr/>
        </p:nvSpPr>
        <p:spPr bwMode="auto">
          <a:xfrm>
            <a:off x="4298950" y="4702175"/>
            <a:ext cx="298450" cy="681038"/>
          </a:xfrm>
          <a:prstGeom prst="rect">
            <a:avLst/>
          </a:prstGeom>
          <a:solidFill>
            <a:srgbClr val="B3B3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847" name="Rectangle 39"/>
          <p:cNvSpPr>
            <a:spLocks noChangeArrowheads="1"/>
          </p:cNvSpPr>
          <p:nvPr/>
        </p:nvSpPr>
        <p:spPr bwMode="auto">
          <a:xfrm>
            <a:off x="4411663" y="5438775"/>
            <a:ext cx="1095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 i="0">
                <a:solidFill>
                  <a:srgbClr val="000000"/>
                </a:solidFill>
                <a:latin typeface="Myriad Roman" charset="0"/>
              </a:rPr>
              <a:t>U</a:t>
            </a:r>
            <a:endParaRPr lang="en-GB" sz="2800" i="0"/>
          </a:p>
        </p:txBody>
      </p:sp>
      <p:sp>
        <p:nvSpPr>
          <p:cNvPr id="375848" name="Freeform 40"/>
          <p:cNvSpPr>
            <a:spLocks noEditPoints="1"/>
          </p:cNvSpPr>
          <p:nvPr/>
        </p:nvSpPr>
        <p:spPr bwMode="auto">
          <a:xfrm>
            <a:off x="4408488" y="4435475"/>
            <a:ext cx="82550" cy="180975"/>
          </a:xfrm>
          <a:custGeom>
            <a:avLst/>
            <a:gdLst/>
            <a:ahLst/>
            <a:cxnLst>
              <a:cxn ang="0">
                <a:pos x="47" y="104"/>
              </a:cxn>
              <a:cxn ang="0">
                <a:pos x="42" y="100"/>
              </a:cxn>
              <a:cxn ang="0">
                <a:pos x="21" y="83"/>
              </a:cxn>
              <a:cxn ang="0">
                <a:pos x="8" y="83"/>
              </a:cxn>
              <a:cxn ang="0">
                <a:pos x="0" y="97"/>
              </a:cxn>
              <a:cxn ang="0">
                <a:pos x="4" y="113"/>
              </a:cxn>
              <a:cxn ang="0">
                <a:pos x="7" y="106"/>
              </a:cxn>
              <a:cxn ang="0">
                <a:pos x="5" y="94"/>
              </a:cxn>
              <a:cxn ang="0">
                <a:pos x="15" y="89"/>
              </a:cxn>
              <a:cxn ang="0">
                <a:pos x="27" y="94"/>
              </a:cxn>
              <a:cxn ang="0">
                <a:pos x="48" y="114"/>
              </a:cxn>
              <a:cxn ang="0">
                <a:pos x="52" y="56"/>
              </a:cxn>
              <a:cxn ang="0">
                <a:pos x="51" y="49"/>
              </a:cxn>
              <a:cxn ang="0">
                <a:pos x="37" y="40"/>
              </a:cxn>
              <a:cxn ang="0">
                <a:pos x="14" y="40"/>
              </a:cxn>
              <a:cxn ang="0">
                <a:pos x="1" y="49"/>
              </a:cxn>
              <a:cxn ang="0">
                <a:pos x="0" y="56"/>
              </a:cxn>
              <a:cxn ang="0">
                <a:pos x="2" y="66"/>
              </a:cxn>
              <a:cxn ang="0">
                <a:pos x="27" y="74"/>
              </a:cxn>
              <a:cxn ang="0">
                <a:pos x="45" y="69"/>
              </a:cxn>
              <a:cxn ang="0">
                <a:pos x="52" y="60"/>
              </a:cxn>
              <a:cxn ang="0">
                <a:pos x="47" y="56"/>
              </a:cxn>
              <a:cxn ang="0">
                <a:pos x="41" y="65"/>
              </a:cxn>
              <a:cxn ang="0">
                <a:pos x="25" y="67"/>
              </a:cxn>
              <a:cxn ang="0">
                <a:pos x="5" y="60"/>
              </a:cxn>
              <a:cxn ang="0">
                <a:pos x="5" y="52"/>
              </a:cxn>
              <a:cxn ang="0">
                <a:pos x="25" y="46"/>
              </a:cxn>
              <a:cxn ang="0">
                <a:pos x="41" y="49"/>
              </a:cxn>
              <a:cxn ang="0">
                <a:pos x="47" y="56"/>
              </a:cxn>
              <a:cxn ang="0">
                <a:pos x="51" y="28"/>
              </a:cxn>
              <a:cxn ang="0">
                <a:pos x="51" y="10"/>
              </a:cxn>
              <a:cxn ang="0">
                <a:pos x="37" y="0"/>
              </a:cxn>
              <a:cxn ang="0">
                <a:pos x="28" y="3"/>
              </a:cxn>
              <a:cxn ang="0">
                <a:pos x="24" y="12"/>
              </a:cxn>
              <a:cxn ang="0">
                <a:pos x="18" y="5"/>
              </a:cxn>
              <a:cxn ang="0">
                <a:pos x="11" y="2"/>
              </a:cxn>
              <a:cxn ang="0">
                <a:pos x="0" y="10"/>
              </a:cxn>
              <a:cxn ang="0">
                <a:pos x="0" y="25"/>
              </a:cxn>
              <a:cxn ang="0">
                <a:pos x="8" y="29"/>
              </a:cxn>
              <a:cxn ang="0">
                <a:pos x="5" y="18"/>
              </a:cxn>
              <a:cxn ang="0">
                <a:pos x="10" y="9"/>
              </a:cxn>
              <a:cxn ang="0">
                <a:pos x="17" y="10"/>
              </a:cxn>
              <a:cxn ang="0">
                <a:pos x="21" y="20"/>
              </a:cxn>
              <a:cxn ang="0">
                <a:pos x="27" y="20"/>
              </a:cxn>
              <a:cxn ang="0">
                <a:pos x="29" y="12"/>
              </a:cxn>
              <a:cxn ang="0">
                <a:pos x="37" y="8"/>
              </a:cxn>
              <a:cxn ang="0">
                <a:pos x="47" y="13"/>
              </a:cxn>
              <a:cxn ang="0">
                <a:pos x="45" y="26"/>
              </a:cxn>
            </a:cxnLst>
            <a:rect l="0" t="0" r="r" b="b"/>
            <a:pathLst>
              <a:path w="52" h="114">
                <a:moveTo>
                  <a:pt x="52" y="80"/>
                </a:moveTo>
                <a:lnTo>
                  <a:pt x="47" y="80"/>
                </a:lnTo>
                <a:lnTo>
                  <a:pt x="47" y="104"/>
                </a:lnTo>
                <a:lnTo>
                  <a:pt x="45" y="104"/>
                </a:lnTo>
                <a:lnTo>
                  <a:pt x="42" y="100"/>
                </a:lnTo>
                <a:lnTo>
                  <a:pt x="42" y="100"/>
                </a:lnTo>
                <a:lnTo>
                  <a:pt x="34" y="93"/>
                </a:lnTo>
                <a:lnTo>
                  <a:pt x="28" y="87"/>
                </a:lnTo>
                <a:lnTo>
                  <a:pt x="21" y="83"/>
                </a:lnTo>
                <a:lnTo>
                  <a:pt x="14" y="82"/>
                </a:lnTo>
                <a:lnTo>
                  <a:pt x="14" y="82"/>
                </a:lnTo>
                <a:lnTo>
                  <a:pt x="8" y="83"/>
                </a:lnTo>
                <a:lnTo>
                  <a:pt x="4" y="86"/>
                </a:lnTo>
                <a:lnTo>
                  <a:pt x="1" y="90"/>
                </a:lnTo>
                <a:lnTo>
                  <a:pt x="0" y="97"/>
                </a:lnTo>
                <a:lnTo>
                  <a:pt x="0" y="97"/>
                </a:lnTo>
                <a:lnTo>
                  <a:pt x="1" y="106"/>
                </a:lnTo>
                <a:lnTo>
                  <a:pt x="4" y="113"/>
                </a:lnTo>
                <a:lnTo>
                  <a:pt x="10" y="110"/>
                </a:lnTo>
                <a:lnTo>
                  <a:pt x="10" y="110"/>
                </a:lnTo>
                <a:lnTo>
                  <a:pt x="7" y="106"/>
                </a:lnTo>
                <a:lnTo>
                  <a:pt x="5" y="99"/>
                </a:lnTo>
                <a:lnTo>
                  <a:pt x="5" y="99"/>
                </a:lnTo>
                <a:lnTo>
                  <a:pt x="5" y="94"/>
                </a:lnTo>
                <a:lnTo>
                  <a:pt x="8" y="92"/>
                </a:lnTo>
                <a:lnTo>
                  <a:pt x="11" y="90"/>
                </a:lnTo>
                <a:lnTo>
                  <a:pt x="15" y="89"/>
                </a:lnTo>
                <a:lnTo>
                  <a:pt x="15" y="89"/>
                </a:lnTo>
                <a:lnTo>
                  <a:pt x="21" y="90"/>
                </a:lnTo>
                <a:lnTo>
                  <a:pt x="27" y="94"/>
                </a:lnTo>
                <a:lnTo>
                  <a:pt x="34" y="100"/>
                </a:lnTo>
                <a:lnTo>
                  <a:pt x="42" y="109"/>
                </a:lnTo>
                <a:lnTo>
                  <a:pt x="48" y="114"/>
                </a:lnTo>
                <a:lnTo>
                  <a:pt x="52" y="114"/>
                </a:lnTo>
                <a:lnTo>
                  <a:pt x="52" y="80"/>
                </a:lnTo>
                <a:close/>
                <a:moveTo>
                  <a:pt x="52" y="56"/>
                </a:moveTo>
                <a:lnTo>
                  <a:pt x="52" y="56"/>
                </a:lnTo>
                <a:lnTo>
                  <a:pt x="52" y="53"/>
                </a:lnTo>
                <a:lnTo>
                  <a:pt x="51" y="49"/>
                </a:lnTo>
                <a:lnTo>
                  <a:pt x="48" y="46"/>
                </a:lnTo>
                <a:lnTo>
                  <a:pt x="45" y="43"/>
                </a:lnTo>
                <a:lnTo>
                  <a:pt x="37" y="40"/>
                </a:lnTo>
                <a:lnTo>
                  <a:pt x="25" y="39"/>
                </a:lnTo>
                <a:lnTo>
                  <a:pt x="25" y="39"/>
                </a:lnTo>
                <a:lnTo>
                  <a:pt x="14" y="40"/>
                </a:lnTo>
                <a:lnTo>
                  <a:pt x="5" y="43"/>
                </a:lnTo>
                <a:lnTo>
                  <a:pt x="2" y="46"/>
                </a:lnTo>
                <a:lnTo>
                  <a:pt x="1" y="49"/>
                </a:lnTo>
                <a:lnTo>
                  <a:pt x="0" y="52"/>
                </a:lnTo>
                <a:lnTo>
                  <a:pt x="0" y="56"/>
                </a:lnTo>
                <a:lnTo>
                  <a:pt x="0" y="56"/>
                </a:lnTo>
                <a:lnTo>
                  <a:pt x="0" y="59"/>
                </a:lnTo>
                <a:lnTo>
                  <a:pt x="1" y="63"/>
                </a:lnTo>
                <a:lnTo>
                  <a:pt x="2" y="66"/>
                </a:lnTo>
                <a:lnTo>
                  <a:pt x="5" y="69"/>
                </a:lnTo>
                <a:lnTo>
                  <a:pt x="14" y="73"/>
                </a:lnTo>
                <a:lnTo>
                  <a:pt x="27" y="74"/>
                </a:lnTo>
                <a:lnTo>
                  <a:pt x="27" y="74"/>
                </a:lnTo>
                <a:lnTo>
                  <a:pt x="38" y="73"/>
                </a:lnTo>
                <a:lnTo>
                  <a:pt x="45" y="69"/>
                </a:lnTo>
                <a:lnTo>
                  <a:pt x="48" y="66"/>
                </a:lnTo>
                <a:lnTo>
                  <a:pt x="51" y="63"/>
                </a:lnTo>
                <a:lnTo>
                  <a:pt x="52" y="60"/>
                </a:lnTo>
                <a:lnTo>
                  <a:pt x="52" y="56"/>
                </a:lnTo>
                <a:lnTo>
                  <a:pt x="52" y="56"/>
                </a:lnTo>
                <a:close/>
                <a:moveTo>
                  <a:pt x="47" y="56"/>
                </a:moveTo>
                <a:lnTo>
                  <a:pt x="47" y="56"/>
                </a:lnTo>
                <a:lnTo>
                  <a:pt x="45" y="60"/>
                </a:lnTo>
                <a:lnTo>
                  <a:pt x="41" y="65"/>
                </a:lnTo>
                <a:lnTo>
                  <a:pt x="35" y="66"/>
                </a:lnTo>
                <a:lnTo>
                  <a:pt x="25" y="67"/>
                </a:lnTo>
                <a:lnTo>
                  <a:pt x="25" y="67"/>
                </a:lnTo>
                <a:lnTo>
                  <a:pt x="17" y="66"/>
                </a:lnTo>
                <a:lnTo>
                  <a:pt x="10" y="65"/>
                </a:lnTo>
                <a:lnTo>
                  <a:pt x="5" y="60"/>
                </a:lnTo>
                <a:lnTo>
                  <a:pt x="4" y="56"/>
                </a:lnTo>
                <a:lnTo>
                  <a:pt x="4" y="56"/>
                </a:lnTo>
                <a:lnTo>
                  <a:pt x="5" y="52"/>
                </a:lnTo>
                <a:lnTo>
                  <a:pt x="10" y="49"/>
                </a:lnTo>
                <a:lnTo>
                  <a:pt x="17" y="46"/>
                </a:lnTo>
                <a:lnTo>
                  <a:pt x="25" y="46"/>
                </a:lnTo>
                <a:lnTo>
                  <a:pt x="25" y="46"/>
                </a:lnTo>
                <a:lnTo>
                  <a:pt x="35" y="46"/>
                </a:lnTo>
                <a:lnTo>
                  <a:pt x="41" y="49"/>
                </a:lnTo>
                <a:lnTo>
                  <a:pt x="45" y="52"/>
                </a:lnTo>
                <a:lnTo>
                  <a:pt x="47" y="56"/>
                </a:lnTo>
                <a:lnTo>
                  <a:pt x="47" y="56"/>
                </a:lnTo>
                <a:close/>
                <a:moveTo>
                  <a:pt x="49" y="32"/>
                </a:moveTo>
                <a:lnTo>
                  <a:pt x="49" y="32"/>
                </a:lnTo>
                <a:lnTo>
                  <a:pt x="51" y="28"/>
                </a:lnTo>
                <a:lnTo>
                  <a:pt x="52" y="19"/>
                </a:lnTo>
                <a:lnTo>
                  <a:pt x="52" y="19"/>
                </a:lnTo>
                <a:lnTo>
                  <a:pt x="51" y="10"/>
                </a:lnTo>
                <a:lnTo>
                  <a:pt x="48" y="5"/>
                </a:lnTo>
                <a:lnTo>
                  <a:pt x="42" y="2"/>
                </a:lnTo>
                <a:lnTo>
                  <a:pt x="37" y="0"/>
                </a:lnTo>
                <a:lnTo>
                  <a:pt x="37" y="0"/>
                </a:lnTo>
                <a:lnTo>
                  <a:pt x="32" y="0"/>
                </a:lnTo>
                <a:lnTo>
                  <a:pt x="28" y="3"/>
                </a:lnTo>
                <a:lnTo>
                  <a:pt x="25" y="8"/>
                </a:lnTo>
                <a:lnTo>
                  <a:pt x="24" y="12"/>
                </a:lnTo>
                <a:lnTo>
                  <a:pt x="24" y="12"/>
                </a:lnTo>
                <a:lnTo>
                  <a:pt x="24" y="12"/>
                </a:lnTo>
                <a:lnTo>
                  <a:pt x="21" y="8"/>
                </a:lnTo>
                <a:lnTo>
                  <a:pt x="18" y="5"/>
                </a:lnTo>
                <a:lnTo>
                  <a:pt x="15" y="3"/>
                </a:lnTo>
                <a:lnTo>
                  <a:pt x="11" y="2"/>
                </a:lnTo>
                <a:lnTo>
                  <a:pt x="11" y="2"/>
                </a:lnTo>
                <a:lnTo>
                  <a:pt x="7" y="3"/>
                </a:lnTo>
                <a:lnTo>
                  <a:pt x="2" y="6"/>
                </a:lnTo>
                <a:lnTo>
                  <a:pt x="0" y="10"/>
                </a:lnTo>
                <a:lnTo>
                  <a:pt x="0" y="18"/>
                </a:lnTo>
                <a:lnTo>
                  <a:pt x="0" y="18"/>
                </a:lnTo>
                <a:lnTo>
                  <a:pt x="0" y="25"/>
                </a:lnTo>
                <a:lnTo>
                  <a:pt x="2" y="30"/>
                </a:lnTo>
                <a:lnTo>
                  <a:pt x="8" y="29"/>
                </a:lnTo>
                <a:lnTo>
                  <a:pt x="8" y="29"/>
                </a:lnTo>
                <a:lnTo>
                  <a:pt x="5" y="25"/>
                </a:lnTo>
                <a:lnTo>
                  <a:pt x="5" y="18"/>
                </a:lnTo>
                <a:lnTo>
                  <a:pt x="5" y="18"/>
                </a:lnTo>
                <a:lnTo>
                  <a:pt x="5" y="15"/>
                </a:lnTo>
                <a:lnTo>
                  <a:pt x="7" y="12"/>
                </a:lnTo>
                <a:lnTo>
                  <a:pt x="10" y="9"/>
                </a:lnTo>
                <a:lnTo>
                  <a:pt x="12" y="9"/>
                </a:lnTo>
                <a:lnTo>
                  <a:pt x="12" y="9"/>
                </a:lnTo>
                <a:lnTo>
                  <a:pt x="17" y="10"/>
                </a:lnTo>
                <a:lnTo>
                  <a:pt x="19" y="13"/>
                </a:lnTo>
                <a:lnTo>
                  <a:pt x="21" y="16"/>
                </a:lnTo>
                <a:lnTo>
                  <a:pt x="21" y="20"/>
                </a:lnTo>
                <a:lnTo>
                  <a:pt x="21" y="25"/>
                </a:lnTo>
                <a:lnTo>
                  <a:pt x="27" y="25"/>
                </a:lnTo>
                <a:lnTo>
                  <a:pt x="27" y="20"/>
                </a:lnTo>
                <a:lnTo>
                  <a:pt x="27" y="20"/>
                </a:lnTo>
                <a:lnTo>
                  <a:pt x="27" y="16"/>
                </a:lnTo>
                <a:lnTo>
                  <a:pt x="29" y="12"/>
                </a:lnTo>
                <a:lnTo>
                  <a:pt x="32" y="9"/>
                </a:lnTo>
                <a:lnTo>
                  <a:pt x="37" y="8"/>
                </a:lnTo>
                <a:lnTo>
                  <a:pt x="37" y="8"/>
                </a:lnTo>
                <a:lnTo>
                  <a:pt x="41" y="8"/>
                </a:lnTo>
                <a:lnTo>
                  <a:pt x="44" y="10"/>
                </a:lnTo>
                <a:lnTo>
                  <a:pt x="47" y="13"/>
                </a:lnTo>
                <a:lnTo>
                  <a:pt x="47" y="19"/>
                </a:lnTo>
                <a:lnTo>
                  <a:pt x="47" y="19"/>
                </a:lnTo>
                <a:lnTo>
                  <a:pt x="45" y="26"/>
                </a:lnTo>
                <a:lnTo>
                  <a:pt x="44" y="30"/>
                </a:lnTo>
                <a:lnTo>
                  <a:pt x="49" y="3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849" name="Rectangle 41"/>
          <p:cNvSpPr>
            <a:spLocks noChangeArrowheads="1"/>
          </p:cNvSpPr>
          <p:nvPr/>
        </p:nvSpPr>
        <p:spPr bwMode="auto">
          <a:xfrm>
            <a:off x="3159125" y="5627688"/>
            <a:ext cx="16287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300" i="0">
                <a:solidFill>
                  <a:srgbClr val="000000"/>
                </a:solidFill>
                <a:latin typeface="Myriad Roman" charset="0"/>
              </a:rPr>
              <a:t>Rx, MTU 1500 (Mbps)</a:t>
            </a:r>
            <a:endParaRPr lang="en-GB" sz="2800" i="0"/>
          </a:p>
        </p:txBody>
      </p:sp>
      <p:sp>
        <p:nvSpPr>
          <p:cNvPr id="375850" name="Rectangle 42"/>
          <p:cNvSpPr>
            <a:spLocks noChangeArrowheads="1"/>
          </p:cNvSpPr>
          <p:nvPr/>
        </p:nvSpPr>
        <p:spPr bwMode="auto">
          <a:xfrm>
            <a:off x="5045075" y="2425700"/>
            <a:ext cx="295275" cy="2957513"/>
          </a:xfrm>
          <a:prstGeom prst="rect">
            <a:avLst/>
          </a:prstGeom>
          <a:solidFill>
            <a:srgbClr val="0000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851" name="Rectangle 43"/>
          <p:cNvSpPr>
            <a:spLocks noChangeArrowheads="1"/>
          </p:cNvSpPr>
          <p:nvPr/>
        </p:nvSpPr>
        <p:spPr bwMode="auto">
          <a:xfrm>
            <a:off x="5164138" y="5438775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 i="0">
                <a:solidFill>
                  <a:srgbClr val="000000"/>
                </a:solidFill>
                <a:latin typeface="Myriad Roman" charset="0"/>
              </a:rPr>
              <a:t>L</a:t>
            </a:r>
            <a:endParaRPr lang="en-GB" sz="2800" i="0"/>
          </a:p>
        </p:txBody>
      </p:sp>
      <p:sp>
        <p:nvSpPr>
          <p:cNvPr id="375852" name="Freeform 44"/>
          <p:cNvSpPr>
            <a:spLocks noEditPoints="1"/>
          </p:cNvSpPr>
          <p:nvPr/>
        </p:nvSpPr>
        <p:spPr bwMode="auto">
          <a:xfrm>
            <a:off x="5151438" y="2157413"/>
            <a:ext cx="85725" cy="182562"/>
          </a:xfrm>
          <a:custGeom>
            <a:avLst/>
            <a:gdLst/>
            <a:ahLst/>
            <a:cxnLst>
              <a:cxn ang="0">
                <a:pos x="0" y="91"/>
              </a:cxn>
              <a:cxn ang="0">
                <a:pos x="8" y="106"/>
              </a:cxn>
              <a:cxn ang="0">
                <a:pos x="18" y="114"/>
              </a:cxn>
              <a:cxn ang="0">
                <a:pos x="31" y="115"/>
              </a:cxn>
              <a:cxn ang="0">
                <a:pos x="52" y="105"/>
              </a:cxn>
              <a:cxn ang="0">
                <a:pos x="52" y="89"/>
              </a:cxn>
              <a:cxn ang="0">
                <a:pos x="35" y="79"/>
              </a:cxn>
              <a:cxn ang="0">
                <a:pos x="22" y="84"/>
              </a:cxn>
              <a:cxn ang="0">
                <a:pos x="18" y="95"/>
              </a:cxn>
              <a:cxn ang="0">
                <a:pos x="24" y="108"/>
              </a:cxn>
              <a:cxn ang="0">
                <a:pos x="18" y="106"/>
              </a:cxn>
              <a:cxn ang="0">
                <a:pos x="5" y="91"/>
              </a:cxn>
              <a:cxn ang="0">
                <a:pos x="0" y="85"/>
              </a:cxn>
              <a:cxn ang="0">
                <a:pos x="47" y="102"/>
              </a:cxn>
              <a:cxn ang="0">
                <a:pos x="34" y="108"/>
              </a:cxn>
              <a:cxn ang="0">
                <a:pos x="30" y="108"/>
              </a:cxn>
              <a:cxn ang="0">
                <a:pos x="24" y="101"/>
              </a:cxn>
              <a:cxn ang="0">
                <a:pos x="24" y="94"/>
              </a:cxn>
              <a:cxn ang="0">
                <a:pos x="35" y="87"/>
              </a:cxn>
              <a:cxn ang="0">
                <a:pos x="45" y="89"/>
              </a:cxn>
              <a:cxn ang="0">
                <a:pos x="48" y="97"/>
              </a:cxn>
              <a:cxn ang="0">
                <a:pos x="52" y="54"/>
              </a:cxn>
              <a:cxn ang="0">
                <a:pos x="47" y="44"/>
              </a:cxn>
              <a:cxn ang="0">
                <a:pos x="27" y="40"/>
              </a:cxn>
              <a:cxn ang="0">
                <a:pos x="4" y="47"/>
              </a:cxn>
              <a:cxn ang="0">
                <a:pos x="0" y="57"/>
              </a:cxn>
              <a:cxn ang="0">
                <a:pos x="1" y="64"/>
              </a:cxn>
              <a:cxn ang="0">
                <a:pos x="15" y="74"/>
              </a:cxn>
              <a:cxn ang="0">
                <a:pos x="38" y="74"/>
              </a:cxn>
              <a:cxn ang="0">
                <a:pos x="52" y="64"/>
              </a:cxn>
              <a:cxn ang="0">
                <a:pos x="54" y="57"/>
              </a:cxn>
              <a:cxn ang="0">
                <a:pos x="47" y="61"/>
              </a:cxn>
              <a:cxn ang="0">
                <a:pos x="27" y="68"/>
              </a:cxn>
              <a:cxn ang="0">
                <a:pos x="11" y="65"/>
              </a:cxn>
              <a:cxn ang="0">
                <a:pos x="5" y="57"/>
              </a:cxn>
              <a:cxn ang="0">
                <a:pos x="18" y="47"/>
              </a:cxn>
              <a:cxn ang="0">
                <a:pos x="35" y="47"/>
              </a:cxn>
              <a:cxn ang="0">
                <a:pos x="48" y="57"/>
              </a:cxn>
              <a:cxn ang="0">
                <a:pos x="47" y="0"/>
              </a:cxn>
              <a:cxn ang="0">
                <a:pos x="42" y="18"/>
              </a:cxn>
              <a:cxn ang="0">
                <a:pos x="28" y="5"/>
              </a:cxn>
              <a:cxn ang="0">
                <a:pos x="15" y="1"/>
              </a:cxn>
              <a:cxn ang="0">
                <a:pos x="1" y="10"/>
              </a:cxn>
              <a:cxn ang="0">
                <a:pos x="1" y="25"/>
              </a:cxn>
              <a:cxn ang="0">
                <a:pos x="10" y="30"/>
              </a:cxn>
              <a:cxn ang="0">
                <a:pos x="5" y="18"/>
              </a:cxn>
              <a:cxn ang="0">
                <a:pos x="12" y="8"/>
              </a:cxn>
              <a:cxn ang="0">
                <a:pos x="21" y="10"/>
              </a:cxn>
              <a:cxn ang="0">
                <a:pos x="42" y="27"/>
              </a:cxn>
              <a:cxn ang="0">
                <a:pos x="52" y="0"/>
              </a:cxn>
            </a:cxnLst>
            <a:rect l="0" t="0" r="r" b="b"/>
            <a:pathLst>
              <a:path w="54" h="115">
                <a:moveTo>
                  <a:pt x="0" y="85"/>
                </a:moveTo>
                <a:lnTo>
                  <a:pt x="0" y="85"/>
                </a:lnTo>
                <a:lnTo>
                  <a:pt x="0" y="91"/>
                </a:lnTo>
                <a:lnTo>
                  <a:pt x="0" y="91"/>
                </a:lnTo>
                <a:lnTo>
                  <a:pt x="2" y="99"/>
                </a:lnTo>
                <a:lnTo>
                  <a:pt x="8" y="106"/>
                </a:lnTo>
                <a:lnTo>
                  <a:pt x="8" y="106"/>
                </a:lnTo>
                <a:lnTo>
                  <a:pt x="12" y="111"/>
                </a:lnTo>
                <a:lnTo>
                  <a:pt x="18" y="114"/>
                </a:lnTo>
                <a:lnTo>
                  <a:pt x="24" y="115"/>
                </a:lnTo>
                <a:lnTo>
                  <a:pt x="31" y="115"/>
                </a:lnTo>
                <a:lnTo>
                  <a:pt x="31" y="115"/>
                </a:lnTo>
                <a:lnTo>
                  <a:pt x="41" y="114"/>
                </a:lnTo>
                <a:lnTo>
                  <a:pt x="48" y="111"/>
                </a:lnTo>
                <a:lnTo>
                  <a:pt x="52" y="105"/>
                </a:lnTo>
                <a:lnTo>
                  <a:pt x="54" y="98"/>
                </a:lnTo>
                <a:lnTo>
                  <a:pt x="54" y="98"/>
                </a:lnTo>
                <a:lnTo>
                  <a:pt x="52" y="89"/>
                </a:lnTo>
                <a:lnTo>
                  <a:pt x="48" y="85"/>
                </a:lnTo>
                <a:lnTo>
                  <a:pt x="42" y="81"/>
                </a:lnTo>
                <a:lnTo>
                  <a:pt x="35" y="79"/>
                </a:lnTo>
                <a:lnTo>
                  <a:pt x="35" y="79"/>
                </a:lnTo>
                <a:lnTo>
                  <a:pt x="28" y="81"/>
                </a:lnTo>
                <a:lnTo>
                  <a:pt x="22" y="84"/>
                </a:lnTo>
                <a:lnTo>
                  <a:pt x="20" y="89"/>
                </a:lnTo>
                <a:lnTo>
                  <a:pt x="18" y="95"/>
                </a:lnTo>
                <a:lnTo>
                  <a:pt x="18" y="95"/>
                </a:lnTo>
                <a:lnTo>
                  <a:pt x="18" y="99"/>
                </a:lnTo>
                <a:lnTo>
                  <a:pt x="20" y="104"/>
                </a:lnTo>
                <a:lnTo>
                  <a:pt x="24" y="108"/>
                </a:lnTo>
                <a:lnTo>
                  <a:pt x="24" y="108"/>
                </a:lnTo>
                <a:lnTo>
                  <a:pt x="24" y="108"/>
                </a:lnTo>
                <a:lnTo>
                  <a:pt x="18" y="106"/>
                </a:lnTo>
                <a:lnTo>
                  <a:pt x="12" y="104"/>
                </a:lnTo>
                <a:lnTo>
                  <a:pt x="8" y="98"/>
                </a:lnTo>
                <a:lnTo>
                  <a:pt x="5" y="91"/>
                </a:lnTo>
                <a:lnTo>
                  <a:pt x="5" y="91"/>
                </a:lnTo>
                <a:lnTo>
                  <a:pt x="5" y="85"/>
                </a:lnTo>
                <a:lnTo>
                  <a:pt x="0" y="85"/>
                </a:lnTo>
                <a:close/>
                <a:moveTo>
                  <a:pt x="48" y="97"/>
                </a:moveTo>
                <a:lnTo>
                  <a:pt x="48" y="97"/>
                </a:lnTo>
                <a:lnTo>
                  <a:pt x="47" y="102"/>
                </a:lnTo>
                <a:lnTo>
                  <a:pt x="44" y="105"/>
                </a:lnTo>
                <a:lnTo>
                  <a:pt x="39" y="108"/>
                </a:lnTo>
                <a:lnTo>
                  <a:pt x="34" y="108"/>
                </a:lnTo>
                <a:lnTo>
                  <a:pt x="34" y="108"/>
                </a:lnTo>
                <a:lnTo>
                  <a:pt x="30" y="108"/>
                </a:lnTo>
                <a:lnTo>
                  <a:pt x="30" y="108"/>
                </a:lnTo>
                <a:lnTo>
                  <a:pt x="28" y="106"/>
                </a:lnTo>
                <a:lnTo>
                  <a:pt x="25" y="104"/>
                </a:lnTo>
                <a:lnTo>
                  <a:pt x="24" y="101"/>
                </a:lnTo>
                <a:lnTo>
                  <a:pt x="24" y="98"/>
                </a:lnTo>
                <a:lnTo>
                  <a:pt x="24" y="98"/>
                </a:lnTo>
                <a:lnTo>
                  <a:pt x="24" y="94"/>
                </a:lnTo>
                <a:lnTo>
                  <a:pt x="27" y="89"/>
                </a:lnTo>
                <a:lnTo>
                  <a:pt x="31" y="88"/>
                </a:lnTo>
                <a:lnTo>
                  <a:pt x="35" y="87"/>
                </a:lnTo>
                <a:lnTo>
                  <a:pt x="35" y="87"/>
                </a:lnTo>
                <a:lnTo>
                  <a:pt x="41" y="88"/>
                </a:lnTo>
                <a:lnTo>
                  <a:pt x="45" y="89"/>
                </a:lnTo>
                <a:lnTo>
                  <a:pt x="47" y="94"/>
                </a:lnTo>
                <a:lnTo>
                  <a:pt x="48" y="97"/>
                </a:lnTo>
                <a:lnTo>
                  <a:pt x="48" y="97"/>
                </a:lnTo>
                <a:close/>
                <a:moveTo>
                  <a:pt x="54" y="57"/>
                </a:moveTo>
                <a:lnTo>
                  <a:pt x="54" y="57"/>
                </a:lnTo>
                <a:lnTo>
                  <a:pt x="52" y="54"/>
                </a:lnTo>
                <a:lnTo>
                  <a:pt x="52" y="50"/>
                </a:lnTo>
                <a:lnTo>
                  <a:pt x="49" y="47"/>
                </a:lnTo>
                <a:lnTo>
                  <a:pt x="47" y="44"/>
                </a:lnTo>
                <a:lnTo>
                  <a:pt x="38" y="41"/>
                </a:lnTo>
                <a:lnTo>
                  <a:pt x="27" y="40"/>
                </a:lnTo>
                <a:lnTo>
                  <a:pt x="27" y="40"/>
                </a:lnTo>
                <a:lnTo>
                  <a:pt x="15" y="41"/>
                </a:lnTo>
                <a:lnTo>
                  <a:pt x="7" y="44"/>
                </a:lnTo>
                <a:lnTo>
                  <a:pt x="4" y="47"/>
                </a:lnTo>
                <a:lnTo>
                  <a:pt x="1" y="50"/>
                </a:lnTo>
                <a:lnTo>
                  <a:pt x="0" y="52"/>
                </a:lnTo>
                <a:lnTo>
                  <a:pt x="0" y="57"/>
                </a:lnTo>
                <a:lnTo>
                  <a:pt x="0" y="57"/>
                </a:lnTo>
                <a:lnTo>
                  <a:pt x="0" y="60"/>
                </a:lnTo>
                <a:lnTo>
                  <a:pt x="1" y="64"/>
                </a:lnTo>
                <a:lnTo>
                  <a:pt x="4" y="67"/>
                </a:lnTo>
                <a:lnTo>
                  <a:pt x="7" y="69"/>
                </a:lnTo>
                <a:lnTo>
                  <a:pt x="15" y="74"/>
                </a:lnTo>
                <a:lnTo>
                  <a:pt x="27" y="75"/>
                </a:lnTo>
                <a:lnTo>
                  <a:pt x="27" y="75"/>
                </a:lnTo>
                <a:lnTo>
                  <a:pt x="38" y="74"/>
                </a:lnTo>
                <a:lnTo>
                  <a:pt x="47" y="69"/>
                </a:lnTo>
                <a:lnTo>
                  <a:pt x="49" y="67"/>
                </a:lnTo>
                <a:lnTo>
                  <a:pt x="52" y="64"/>
                </a:lnTo>
                <a:lnTo>
                  <a:pt x="52" y="61"/>
                </a:lnTo>
                <a:lnTo>
                  <a:pt x="54" y="57"/>
                </a:lnTo>
                <a:lnTo>
                  <a:pt x="54" y="57"/>
                </a:lnTo>
                <a:close/>
                <a:moveTo>
                  <a:pt x="48" y="57"/>
                </a:moveTo>
                <a:lnTo>
                  <a:pt x="48" y="57"/>
                </a:lnTo>
                <a:lnTo>
                  <a:pt x="47" y="61"/>
                </a:lnTo>
                <a:lnTo>
                  <a:pt x="42" y="65"/>
                </a:lnTo>
                <a:lnTo>
                  <a:pt x="35" y="67"/>
                </a:lnTo>
                <a:lnTo>
                  <a:pt x="27" y="68"/>
                </a:lnTo>
                <a:lnTo>
                  <a:pt x="27" y="68"/>
                </a:lnTo>
                <a:lnTo>
                  <a:pt x="18" y="67"/>
                </a:lnTo>
                <a:lnTo>
                  <a:pt x="11" y="65"/>
                </a:lnTo>
                <a:lnTo>
                  <a:pt x="7" y="61"/>
                </a:lnTo>
                <a:lnTo>
                  <a:pt x="5" y="57"/>
                </a:lnTo>
                <a:lnTo>
                  <a:pt x="5" y="57"/>
                </a:lnTo>
                <a:lnTo>
                  <a:pt x="7" y="52"/>
                </a:lnTo>
                <a:lnTo>
                  <a:pt x="11" y="50"/>
                </a:lnTo>
                <a:lnTo>
                  <a:pt x="18" y="47"/>
                </a:lnTo>
                <a:lnTo>
                  <a:pt x="27" y="47"/>
                </a:lnTo>
                <a:lnTo>
                  <a:pt x="27" y="47"/>
                </a:lnTo>
                <a:lnTo>
                  <a:pt x="35" y="47"/>
                </a:lnTo>
                <a:lnTo>
                  <a:pt x="42" y="50"/>
                </a:lnTo>
                <a:lnTo>
                  <a:pt x="47" y="52"/>
                </a:lnTo>
                <a:lnTo>
                  <a:pt x="48" y="57"/>
                </a:lnTo>
                <a:lnTo>
                  <a:pt x="48" y="57"/>
                </a:lnTo>
                <a:close/>
                <a:moveTo>
                  <a:pt x="52" y="0"/>
                </a:moveTo>
                <a:lnTo>
                  <a:pt x="47" y="0"/>
                </a:lnTo>
                <a:lnTo>
                  <a:pt x="47" y="23"/>
                </a:lnTo>
                <a:lnTo>
                  <a:pt x="47" y="23"/>
                </a:lnTo>
                <a:lnTo>
                  <a:pt x="42" y="18"/>
                </a:lnTo>
                <a:lnTo>
                  <a:pt x="42" y="18"/>
                </a:lnTo>
                <a:lnTo>
                  <a:pt x="35" y="11"/>
                </a:lnTo>
                <a:lnTo>
                  <a:pt x="28" y="5"/>
                </a:lnTo>
                <a:lnTo>
                  <a:pt x="22" y="3"/>
                </a:lnTo>
                <a:lnTo>
                  <a:pt x="15" y="1"/>
                </a:lnTo>
                <a:lnTo>
                  <a:pt x="15" y="1"/>
                </a:lnTo>
                <a:lnTo>
                  <a:pt x="10" y="3"/>
                </a:lnTo>
                <a:lnTo>
                  <a:pt x="4" y="5"/>
                </a:lnTo>
                <a:lnTo>
                  <a:pt x="1" y="10"/>
                </a:lnTo>
                <a:lnTo>
                  <a:pt x="0" y="17"/>
                </a:lnTo>
                <a:lnTo>
                  <a:pt x="0" y="17"/>
                </a:lnTo>
                <a:lnTo>
                  <a:pt x="1" y="25"/>
                </a:lnTo>
                <a:lnTo>
                  <a:pt x="5" y="31"/>
                </a:lnTo>
                <a:lnTo>
                  <a:pt x="10" y="30"/>
                </a:lnTo>
                <a:lnTo>
                  <a:pt x="10" y="30"/>
                </a:lnTo>
                <a:lnTo>
                  <a:pt x="7" y="25"/>
                </a:lnTo>
                <a:lnTo>
                  <a:pt x="5" y="18"/>
                </a:lnTo>
                <a:lnTo>
                  <a:pt x="5" y="18"/>
                </a:lnTo>
                <a:lnTo>
                  <a:pt x="7" y="14"/>
                </a:lnTo>
                <a:lnTo>
                  <a:pt x="8" y="10"/>
                </a:lnTo>
                <a:lnTo>
                  <a:pt x="12" y="8"/>
                </a:lnTo>
                <a:lnTo>
                  <a:pt x="15" y="8"/>
                </a:lnTo>
                <a:lnTo>
                  <a:pt x="15" y="8"/>
                </a:lnTo>
                <a:lnTo>
                  <a:pt x="21" y="10"/>
                </a:lnTo>
                <a:lnTo>
                  <a:pt x="28" y="13"/>
                </a:lnTo>
                <a:lnTo>
                  <a:pt x="34" y="18"/>
                </a:lnTo>
                <a:lnTo>
                  <a:pt x="42" y="27"/>
                </a:lnTo>
                <a:lnTo>
                  <a:pt x="48" y="32"/>
                </a:lnTo>
                <a:lnTo>
                  <a:pt x="52" y="32"/>
                </a:lnTo>
                <a:lnTo>
                  <a:pt x="5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853" name="Rectangle 45"/>
          <p:cNvSpPr>
            <a:spLocks noChangeArrowheads="1"/>
          </p:cNvSpPr>
          <p:nvPr/>
        </p:nvSpPr>
        <p:spPr bwMode="auto">
          <a:xfrm>
            <a:off x="5414963" y="2841625"/>
            <a:ext cx="298450" cy="2541588"/>
          </a:xfrm>
          <a:prstGeom prst="rect">
            <a:avLst/>
          </a:prstGeom>
          <a:solidFill>
            <a:srgbClr val="3B3BAB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854" name="Rectangle 46"/>
          <p:cNvSpPr>
            <a:spLocks noChangeArrowheads="1"/>
          </p:cNvSpPr>
          <p:nvPr/>
        </p:nvSpPr>
        <p:spPr bwMode="auto">
          <a:xfrm>
            <a:off x="5527675" y="5438775"/>
            <a:ext cx="101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 i="0">
                <a:solidFill>
                  <a:srgbClr val="000000"/>
                </a:solidFill>
                <a:latin typeface="Myriad Roman" charset="0"/>
              </a:rPr>
              <a:t>X</a:t>
            </a:r>
            <a:endParaRPr lang="en-GB" sz="2800" i="0"/>
          </a:p>
        </p:txBody>
      </p:sp>
      <p:sp>
        <p:nvSpPr>
          <p:cNvPr id="375855" name="Freeform 47"/>
          <p:cNvSpPr>
            <a:spLocks noEditPoints="1"/>
          </p:cNvSpPr>
          <p:nvPr/>
        </p:nvSpPr>
        <p:spPr bwMode="auto">
          <a:xfrm>
            <a:off x="5521325" y="2568575"/>
            <a:ext cx="85725" cy="184150"/>
          </a:xfrm>
          <a:custGeom>
            <a:avLst/>
            <a:gdLst/>
            <a:ahLst/>
            <a:cxnLst>
              <a:cxn ang="0">
                <a:pos x="1" y="111"/>
              </a:cxn>
              <a:cxn ang="0">
                <a:pos x="26" y="114"/>
              </a:cxn>
              <a:cxn ang="0">
                <a:pos x="26" y="106"/>
              </a:cxn>
              <a:cxn ang="0">
                <a:pos x="28" y="95"/>
              </a:cxn>
              <a:cxn ang="0">
                <a:pos x="37" y="92"/>
              </a:cxn>
              <a:cxn ang="0">
                <a:pos x="41" y="92"/>
              </a:cxn>
              <a:cxn ang="0">
                <a:pos x="48" y="99"/>
              </a:cxn>
              <a:cxn ang="0">
                <a:pos x="48" y="104"/>
              </a:cxn>
              <a:cxn ang="0">
                <a:pos x="46" y="115"/>
              </a:cxn>
              <a:cxn ang="0">
                <a:pos x="51" y="116"/>
              </a:cxn>
              <a:cxn ang="0">
                <a:pos x="54" y="104"/>
              </a:cxn>
              <a:cxn ang="0">
                <a:pos x="53" y="96"/>
              </a:cxn>
              <a:cxn ang="0">
                <a:pos x="44" y="87"/>
              </a:cxn>
              <a:cxn ang="0">
                <a:pos x="37" y="85"/>
              </a:cxn>
              <a:cxn ang="0">
                <a:pos x="28" y="87"/>
              </a:cxn>
              <a:cxn ang="0">
                <a:pos x="23" y="92"/>
              </a:cxn>
              <a:cxn ang="0">
                <a:pos x="21" y="96"/>
              </a:cxn>
              <a:cxn ang="0">
                <a:pos x="20" y="104"/>
              </a:cxn>
              <a:cxn ang="0">
                <a:pos x="7" y="105"/>
              </a:cxn>
              <a:cxn ang="0">
                <a:pos x="1" y="85"/>
              </a:cxn>
              <a:cxn ang="0">
                <a:pos x="53" y="54"/>
              </a:cxn>
              <a:cxn ang="0">
                <a:pos x="1" y="59"/>
              </a:cxn>
              <a:cxn ang="0">
                <a:pos x="13" y="69"/>
              </a:cxn>
              <a:cxn ang="0">
                <a:pos x="9" y="61"/>
              </a:cxn>
              <a:cxn ang="0">
                <a:pos x="0" y="5"/>
              </a:cxn>
              <a:cxn ang="0">
                <a:pos x="1" y="10"/>
              </a:cxn>
              <a:cxn ang="0">
                <a:pos x="4" y="20"/>
              </a:cxn>
              <a:cxn ang="0">
                <a:pos x="9" y="27"/>
              </a:cxn>
              <a:cxn ang="0">
                <a:pos x="18" y="32"/>
              </a:cxn>
              <a:cxn ang="0">
                <a:pos x="33" y="35"/>
              </a:cxn>
              <a:cxn ang="0">
                <a:pos x="41" y="34"/>
              </a:cxn>
              <a:cxn ang="0">
                <a:pos x="53" y="25"/>
              </a:cxn>
              <a:cxn ang="0">
                <a:pos x="54" y="17"/>
              </a:cxn>
              <a:cxn ang="0">
                <a:pos x="48" y="4"/>
              </a:cxn>
              <a:cxn ang="0">
                <a:pos x="36" y="0"/>
              </a:cxn>
              <a:cxn ang="0">
                <a:pos x="28" y="1"/>
              </a:cxn>
              <a:cxn ang="0">
                <a:pos x="20" y="10"/>
              </a:cxn>
              <a:cxn ang="0">
                <a:pos x="18" y="15"/>
              </a:cxn>
              <a:cxn ang="0">
                <a:pos x="21" y="22"/>
              </a:cxn>
              <a:cxn ang="0">
                <a:pos x="26" y="28"/>
              </a:cxn>
              <a:cxn ang="0">
                <a:pos x="18" y="27"/>
              </a:cxn>
              <a:cxn ang="0">
                <a:pos x="9" y="18"/>
              </a:cxn>
              <a:cxn ang="0">
                <a:pos x="7" y="10"/>
              </a:cxn>
              <a:cxn ang="0">
                <a:pos x="0" y="5"/>
              </a:cxn>
              <a:cxn ang="0">
                <a:pos x="48" y="17"/>
              </a:cxn>
              <a:cxn ang="0">
                <a:pos x="44" y="25"/>
              </a:cxn>
              <a:cxn ang="0">
                <a:pos x="34" y="28"/>
              </a:cxn>
              <a:cxn ang="0">
                <a:pos x="31" y="28"/>
              </a:cxn>
              <a:cxn ang="0">
                <a:pos x="28" y="27"/>
              </a:cxn>
              <a:cxn ang="0">
                <a:pos x="26" y="21"/>
              </a:cxn>
              <a:cxn ang="0">
                <a:pos x="24" y="18"/>
              </a:cxn>
              <a:cxn ang="0">
                <a:pos x="27" y="10"/>
              </a:cxn>
              <a:cxn ang="0">
                <a:pos x="37" y="7"/>
              </a:cxn>
              <a:cxn ang="0">
                <a:pos x="41" y="8"/>
              </a:cxn>
              <a:cxn ang="0">
                <a:pos x="48" y="13"/>
              </a:cxn>
              <a:cxn ang="0">
                <a:pos x="48" y="17"/>
              </a:cxn>
            </a:cxnLst>
            <a:rect l="0" t="0" r="r" b="b"/>
            <a:pathLst>
              <a:path w="54" h="116">
                <a:moveTo>
                  <a:pt x="1" y="85"/>
                </a:moveTo>
                <a:lnTo>
                  <a:pt x="1" y="111"/>
                </a:lnTo>
                <a:lnTo>
                  <a:pt x="26" y="114"/>
                </a:lnTo>
                <a:lnTo>
                  <a:pt x="26" y="114"/>
                </a:lnTo>
                <a:lnTo>
                  <a:pt x="26" y="106"/>
                </a:lnTo>
                <a:lnTo>
                  <a:pt x="26" y="106"/>
                </a:lnTo>
                <a:lnTo>
                  <a:pt x="27" y="99"/>
                </a:lnTo>
                <a:lnTo>
                  <a:pt x="28" y="95"/>
                </a:lnTo>
                <a:lnTo>
                  <a:pt x="33" y="92"/>
                </a:lnTo>
                <a:lnTo>
                  <a:pt x="37" y="92"/>
                </a:lnTo>
                <a:lnTo>
                  <a:pt x="37" y="92"/>
                </a:lnTo>
                <a:lnTo>
                  <a:pt x="41" y="92"/>
                </a:lnTo>
                <a:lnTo>
                  <a:pt x="46" y="95"/>
                </a:lnTo>
                <a:lnTo>
                  <a:pt x="48" y="99"/>
                </a:lnTo>
                <a:lnTo>
                  <a:pt x="48" y="104"/>
                </a:lnTo>
                <a:lnTo>
                  <a:pt x="48" y="104"/>
                </a:lnTo>
                <a:lnTo>
                  <a:pt x="47" y="111"/>
                </a:lnTo>
                <a:lnTo>
                  <a:pt x="46" y="115"/>
                </a:lnTo>
                <a:lnTo>
                  <a:pt x="51" y="116"/>
                </a:lnTo>
                <a:lnTo>
                  <a:pt x="51" y="116"/>
                </a:lnTo>
                <a:lnTo>
                  <a:pt x="53" y="111"/>
                </a:lnTo>
                <a:lnTo>
                  <a:pt x="54" y="104"/>
                </a:lnTo>
                <a:lnTo>
                  <a:pt x="54" y="104"/>
                </a:lnTo>
                <a:lnTo>
                  <a:pt x="53" y="96"/>
                </a:lnTo>
                <a:lnTo>
                  <a:pt x="50" y="89"/>
                </a:lnTo>
                <a:lnTo>
                  <a:pt x="44" y="87"/>
                </a:lnTo>
                <a:lnTo>
                  <a:pt x="37" y="85"/>
                </a:lnTo>
                <a:lnTo>
                  <a:pt x="37" y="85"/>
                </a:lnTo>
                <a:lnTo>
                  <a:pt x="31" y="85"/>
                </a:lnTo>
                <a:lnTo>
                  <a:pt x="28" y="87"/>
                </a:lnTo>
                <a:lnTo>
                  <a:pt x="26" y="89"/>
                </a:lnTo>
                <a:lnTo>
                  <a:pt x="23" y="92"/>
                </a:lnTo>
                <a:lnTo>
                  <a:pt x="23" y="92"/>
                </a:lnTo>
                <a:lnTo>
                  <a:pt x="21" y="96"/>
                </a:lnTo>
                <a:lnTo>
                  <a:pt x="20" y="104"/>
                </a:lnTo>
                <a:lnTo>
                  <a:pt x="20" y="104"/>
                </a:lnTo>
                <a:lnTo>
                  <a:pt x="20" y="108"/>
                </a:lnTo>
                <a:lnTo>
                  <a:pt x="7" y="105"/>
                </a:lnTo>
                <a:lnTo>
                  <a:pt x="7" y="85"/>
                </a:lnTo>
                <a:lnTo>
                  <a:pt x="1" y="85"/>
                </a:lnTo>
                <a:close/>
                <a:moveTo>
                  <a:pt x="53" y="61"/>
                </a:moveTo>
                <a:lnTo>
                  <a:pt x="53" y="54"/>
                </a:lnTo>
                <a:lnTo>
                  <a:pt x="1" y="54"/>
                </a:lnTo>
                <a:lnTo>
                  <a:pt x="1" y="59"/>
                </a:lnTo>
                <a:lnTo>
                  <a:pt x="7" y="71"/>
                </a:lnTo>
                <a:lnTo>
                  <a:pt x="13" y="69"/>
                </a:lnTo>
                <a:lnTo>
                  <a:pt x="9" y="61"/>
                </a:lnTo>
                <a:lnTo>
                  <a:pt x="9" y="61"/>
                </a:lnTo>
                <a:lnTo>
                  <a:pt x="53" y="61"/>
                </a:lnTo>
                <a:close/>
                <a:moveTo>
                  <a:pt x="0" y="5"/>
                </a:moveTo>
                <a:lnTo>
                  <a:pt x="0" y="5"/>
                </a:lnTo>
                <a:lnTo>
                  <a:pt x="1" y="10"/>
                </a:lnTo>
                <a:lnTo>
                  <a:pt x="1" y="10"/>
                </a:lnTo>
                <a:lnTo>
                  <a:pt x="4" y="20"/>
                </a:lnTo>
                <a:lnTo>
                  <a:pt x="9" y="27"/>
                </a:lnTo>
                <a:lnTo>
                  <a:pt x="9" y="27"/>
                </a:lnTo>
                <a:lnTo>
                  <a:pt x="13" y="31"/>
                </a:lnTo>
                <a:lnTo>
                  <a:pt x="18" y="32"/>
                </a:lnTo>
                <a:lnTo>
                  <a:pt x="24" y="35"/>
                </a:lnTo>
                <a:lnTo>
                  <a:pt x="33" y="35"/>
                </a:lnTo>
                <a:lnTo>
                  <a:pt x="33" y="35"/>
                </a:lnTo>
                <a:lnTo>
                  <a:pt x="41" y="34"/>
                </a:lnTo>
                <a:lnTo>
                  <a:pt x="48" y="31"/>
                </a:lnTo>
                <a:lnTo>
                  <a:pt x="53" y="25"/>
                </a:lnTo>
                <a:lnTo>
                  <a:pt x="54" y="17"/>
                </a:lnTo>
                <a:lnTo>
                  <a:pt x="54" y="17"/>
                </a:lnTo>
                <a:lnTo>
                  <a:pt x="53" y="10"/>
                </a:lnTo>
                <a:lnTo>
                  <a:pt x="48" y="4"/>
                </a:lnTo>
                <a:lnTo>
                  <a:pt x="43" y="1"/>
                </a:lnTo>
                <a:lnTo>
                  <a:pt x="36" y="0"/>
                </a:lnTo>
                <a:lnTo>
                  <a:pt x="36" y="0"/>
                </a:lnTo>
                <a:lnTo>
                  <a:pt x="28" y="1"/>
                </a:lnTo>
                <a:lnTo>
                  <a:pt x="24" y="4"/>
                </a:lnTo>
                <a:lnTo>
                  <a:pt x="20" y="10"/>
                </a:lnTo>
                <a:lnTo>
                  <a:pt x="18" y="15"/>
                </a:lnTo>
                <a:lnTo>
                  <a:pt x="18" y="15"/>
                </a:lnTo>
                <a:lnTo>
                  <a:pt x="20" y="20"/>
                </a:lnTo>
                <a:lnTo>
                  <a:pt x="21" y="22"/>
                </a:lnTo>
                <a:lnTo>
                  <a:pt x="26" y="28"/>
                </a:lnTo>
                <a:lnTo>
                  <a:pt x="26" y="28"/>
                </a:lnTo>
                <a:lnTo>
                  <a:pt x="26" y="28"/>
                </a:lnTo>
                <a:lnTo>
                  <a:pt x="18" y="27"/>
                </a:lnTo>
                <a:lnTo>
                  <a:pt x="13" y="22"/>
                </a:lnTo>
                <a:lnTo>
                  <a:pt x="9" y="18"/>
                </a:lnTo>
                <a:lnTo>
                  <a:pt x="7" y="10"/>
                </a:lnTo>
                <a:lnTo>
                  <a:pt x="7" y="10"/>
                </a:lnTo>
                <a:lnTo>
                  <a:pt x="6" y="5"/>
                </a:lnTo>
                <a:lnTo>
                  <a:pt x="0" y="5"/>
                </a:lnTo>
                <a:close/>
                <a:moveTo>
                  <a:pt x="48" y="17"/>
                </a:moveTo>
                <a:lnTo>
                  <a:pt x="48" y="17"/>
                </a:lnTo>
                <a:lnTo>
                  <a:pt x="47" y="22"/>
                </a:lnTo>
                <a:lnTo>
                  <a:pt x="44" y="25"/>
                </a:lnTo>
                <a:lnTo>
                  <a:pt x="40" y="28"/>
                </a:lnTo>
                <a:lnTo>
                  <a:pt x="34" y="28"/>
                </a:lnTo>
                <a:lnTo>
                  <a:pt x="34" y="28"/>
                </a:lnTo>
                <a:lnTo>
                  <a:pt x="31" y="28"/>
                </a:lnTo>
                <a:lnTo>
                  <a:pt x="31" y="28"/>
                </a:lnTo>
                <a:lnTo>
                  <a:pt x="28" y="27"/>
                </a:lnTo>
                <a:lnTo>
                  <a:pt x="26" y="24"/>
                </a:lnTo>
                <a:lnTo>
                  <a:pt x="26" y="21"/>
                </a:lnTo>
                <a:lnTo>
                  <a:pt x="24" y="18"/>
                </a:lnTo>
                <a:lnTo>
                  <a:pt x="24" y="18"/>
                </a:lnTo>
                <a:lnTo>
                  <a:pt x="26" y="14"/>
                </a:lnTo>
                <a:lnTo>
                  <a:pt x="27" y="10"/>
                </a:lnTo>
                <a:lnTo>
                  <a:pt x="31" y="8"/>
                </a:lnTo>
                <a:lnTo>
                  <a:pt x="37" y="7"/>
                </a:lnTo>
                <a:lnTo>
                  <a:pt x="37" y="7"/>
                </a:lnTo>
                <a:lnTo>
                  <a:pt x="41" y="8"/>
                </a:lnTo>
                <a:lnTo>
                  <a:pt x="46" y="10"/>
                </a:lnTo>
                <a:lnTo>
                  <a:pt x="48" y="13"/>
                </a:lnTo>
                <a:lnTo>
                  <a:pt x="48" y="17"/>
                </a:lnTo>
                <a:lnTo>
                  <a:pt x="48" y="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856" name="Rectangle 48"/>
          <p:cNvSpPr>
            <a:spLocks noChangeArrowheads="1"/>
          </p:cNvSpPr>
          <p:nvPr/>
        </p:nvSpPr>
        <p:spPr bwMode="auto">
          <a:xfrm>
            <a:off x="5788025" y="4881563"/>
            <a:ext cx="295275" cy="501650"/>
          </a:xfrm>
          <a:prstGeom prst="rect">
            <a:avLst/>
          </a:prstGeom>
          <a:solidFill>
            <a:srgbClr val="7878D4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857" name="Rectangle 49"/>
          <p:cNvSpPr>
            <a:spLocks noChangeArrowheads="1"/>
          </p:cNvSpPr>
          <p:nvPr/>
        </p:nvSpPr>
        <p:spPr bwMode="auto">
          <a:xfrm>
            <a:off x="5900738" y="5438775"/>
            <a:ext cx="101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 i="0">
                <a:solidFill>
                  <a:srgbClr val="000000"/>
                </a:solidFill>
                <a:latin typeface="Myriad Roman" charset="0"/>
              </a:rPr>
              <a:t>V</a:t>
            </a:r>
            <a:endParaRPr lang="en-GB" sz="2800" i="0"/>
          </a:p>
        </p:txBody>
      </p:sp>
      <p:sp>
        <p:nvSpPr>
          <p:cNvPr id="375858" name="Freeform 50"/>
          <p:cNvSpPr>
            <a:spLocks noEditPoints="1"/>
          </p:cNvSpPr>
          <p:nvPr/>
        </p:nvSpPr>
        <p:spPr bwMode="auto">
          <a:xfrm>
            <a:off x="5894388" y="4627563"/>
            <a:ext cx="85725" cy="158750"/>
          </a:xfrm>
          <a:custGeom>
            <a:avLst/>
            <a:gdLst/>
            <a:ahLst/>
            <a:cxnLst>
              <a:cxn ang="0">
                <a:pos x="52" y="83"/>
              </a:cxn>
              <a:cxn ang="0">
                <a:pos x="1" y="89"/>
              </a:cxn>
              <a:cxn ang="0">
                <a:pos x="13" y="99"/>
              </a:cxn>
              <a:cxn ang="0">
                <a:pos x="7" y="90"/>
              </a:cxn>
              <a:cxn ang="0">
                <a:pos x="54" y="47"/>
              </a:cxn>
              <a:cxn ang="0">
                <a:pos x="54" y="43"/>
              </a:cxn>
              <a:cxn ang="0">
                <a:pos x="50" y="36"/>
              </a:cxn>
              <a:cxn ang="0">
                <a:pos x="38" y="30"/>
              </a:cxn>
              <a:cxn ang="0">
                <a:pos x="27" y="29"/>
              </a:cxn>
              <a:cxn ang="0">
                <a:pos x="7" y="33"/>
              </a:cxn>
              <a:cxn ang="0">
                <a:pos x="1" y="39"/>
              </a:cxn>
              <a:cxn ang="0">
                <a:pos x="0" y="46"/>
              </a:cxn>
              <a:cxn ang="0">
                <a:pos x="1" y="50"/>
              </a:cxn>
              <a:cxn ang="0">
                <a:pos x="4" y="57"/>
              </a:cxn>
              <a:cxn ang="0">
                <a:pos x="15" y="63"/>
              </a:cxn>
              <a:cxn ang="0">
                <a:pos x="27" y="64"/>
              </a:cxn>
              <a:cxn ang="0">
                <a:pos x="47" y="60"/>
              </a:cxn>
              <a:cxn ang="0">
                <a:pos x="52" y="54"/>
              </a:cxn>
              <a:cxn ang="0">
                <a:pos x="54" y="47"/>
              </a:cxn>
              <a:cxn ang="0">
                <a:pos x="48" y="47"/>
              </a:cxn>
              <a:cxn ang="0">
                <a:pos x="47" y="52"/>
              </a:cxn>
              <a:cxn ang="0">
                <a:pos x="35" y="57"/>
              </a:cxn>
              <a:cxn ang="0">
                <a:pos x="27" y="57"/>
              </a:cxn>
              <a:cxn ang="0">
                <a:pos x="11" y="54"/>
              </a:cxn>
              <a:cxn ang="0">
                <a:pos x="5" y="47"/>
              </a:cxn>
              <a:cxn ang="0">
                <a:pos x="7" y="42"/>
              </a:cxn>
              <a:cxn ang="0">
                <a:pos x="18" y="37"/>
              </a:cxn>
              <a:cxn ang="0">
                <a:pos x="27" y="36"/>
              </a:cxn>
              <a:cxn ang="0">
                <a:pos x="42" y="39"/>
              </a:cxn>
              <a:cxn ang="0">
                <a:pos x="48" y="47"/>
              </a:cxn>
              <a:cxn ang="0">
                <a:pos x="52" y="8"/>
              </a:cxn>
              <a:cxn ang="0">
                <a:pos x="1" y="0"/>
              </a:cxn>
              <a:cxn ang="0">
                <a:pos x="7" y="19"/>
              </a:cxn>
              <a:cxn ang="0">
                <a:pos x="7" y="8"/>
              </a:cxn>
              <a:cxn ang="0">
                <a:pos x="52" y="8"/>
              </a:cxn>
            </a:cxnLst>
            <a:rect l="0" t="0" r="r" b="b"/>
            <a:pathLst>
              <a:path w="54" h="100">
                <a:moveTo>
                  <a:pt x="52" y="90"/>
                </a:moveTo>
                <a:lnTo>
                  <a:pt x="52" y="83"/>
                </a:lnTo>
                <a:lnTo>
                  <a:pt x="1" y="83"/>
                </a:lnTo>
                <a:lnTo>
                  <a:pt x="1" y="89"/>
                </a:lnTo>
                <a:lnTo>
                  <a:pt x="7" y="100"/>
                </a:lnTo>
                <a:lnTo>
                  <a:pt x="13" y="99"/>
                </a:lnTo>
                <a:lnTo>
                  <a:pt x="7" y="90"/>
                </a:lnTo>
                <a:lnTo>
                  <a:pt x="7" y="90"/>
                </a:lnTo>
                <a:lnTo>
                  <a:pt x="52" y="90"/>
                </a:lnTo>
                <a:close/>
                <a:moveTo>
                  <a:pt x="54" y="47"/>
                </a:moveTo>
                <a:lnTo>
                  <a:pt x="54" y="47"/>
                </a:lnTo>
                <a:lnTo>
                  <a:pt x="54" y="43"/>
                </a:lnTo>
                <a:lnTo>
                  <a:pt x="52" y="40"/>
                </a:lnTo>
                <a:lnTo>
                  <a:pt x="50" y="36"/>
                </a:lnTo>
                <a:lnTo>
                  <a:pt x="47" y="35"/>
                </a:lnTo>
                <a:lnTo>
                  <a:pt x="38" y="30"/>
                </a:lnTo>
                <a:lnTo>
                  <a:pt x="27" y="29"/>
                </a:lnTo>
                <a:lnTo>
                  <a:pt x="27" y="29"/>
                </a:lnTo>
                <a:lnTo>
                  <a:pt x="15" y="30"/>
                </a:lnTo>
                <a:lnTo>
                  <a:pt x="7" y="33"/>
                </a:lnTo>
                <a:lnTo>
                  <a:pt x="4" y="36"/>
                </a:lnTo>
                <a:lnTo>
                  <a:pt x="1" y="39"/>
                </a:lnTo>
                <a:lnTo>
                  <a:pt x="1" y="43"/>
                </a:lnTo>
                <a:lnTo>
                  <a:pt x="0" y="46"/>
                </a:lnTo>
                <a:lnTo>
                  <a:pt x="0" y="46"/>
                </a:lnTo>
                <a:lnTo>
                  <a:pt x="1" y="50"/>
                </a:lnTo>
                <a:lnTo>
                  <a:pt x="1" y="53"/>
                </a:lnTo>
                <a:lnTo>
                  <a:pt x="4" y="57"/>
                </a:lnTo>
                <a:lnTo>
                  <a:pt x="7" y="59"/>
                </a:lnTo>
                <a:lnTo>
                  <a:pt x="15" y="63"/>
                </a:lnTo>
                <a:lnTo>
                  <a:pt x="27" y="64"/>
                </a:lnTo>
                <a:lnTo>
                  <a:pt x="27" y="64"/>
                </a:lnTo>
                <a:lnTo>
                  <a:pt x="38" y="63"/>
                </a:lnTo>
                <a:lnTo>
                  <a:pt x="47" y="60"/>
                </a:lnTo>
                <a:lnTo>
                  <a:pt x="50" y="57"/>
                </a:lnTo>
                <a:lnTo>
                  <a:pt x="52" y="54"/>
                </a:lnTo>
                <a:lnTo>
                  <a:pt x="54" y="52"/>
                </a:lnTo>
                <a:lnTo>
                  <a:pt x="54" y="47"/>
                </a:lnTo>
                <a:lnTo>
                  <a:pt x="54" y="47"/>
                </a:lnTo>
                <a:close/>
                <a:moveTo>
                  <a:pt x="48" y="47"/>
                </a:moveTo>
                <a:lnTo>
                  <a:pt x="48" y="47"/>
                </a:lnTo>
                <a:lnTo>
                  <a:pt x="47" y="52"/>
                </a:lnTo>
                <a:lnTo>
                  <a:pt x="42" y="54"/>
                </a:lnTo>
                <a:lnTo>
                  <a:pt x="35" y="57"/>
                </a:lnTo>
                <a:lnTo>
                  <a:pt x="27" y="57"/>
                </a:lnTo>
                <a:lnTo>
                  <a:pt x="27" y="57"/>
                </a:lnTo>
                <a:lnTo>
                  <a:pt x="18" y="57"/>
                </a:lnTo>
                <a:lnTo>
                  <a:pt x="11" y="54"/>
                </a:lnTo>
                <a:lnTo>
                  <a:pt x="7" y="52"/>
                </a:lnTo>
                <a:lnTo>
                  <a:pt x="5" y="47"/>
                </a:lnTo>
                <a:lnTo>
                  <a:pt x="5" y="47"/>
                </a:lnTo>
                <a:lnTo>
                  <a:pt x="7" y="42"/>
                </a:lnTo>
                <a:lnTo>
                  <a:pt x="11" y="39"/>
                </a:lnTo>
                <a:lnTo>
                  <a:pt x="18" y="37"/>
                </a:lnTo>
                <a:lnTo>
                  <a:pt x="27" y="36"/>
                </a:lnTo>
                <a:lnTo>
                  <a:pt x="27" y="36"/>
                </a:lnTo>
                <a:lnTo>
                  <a:pt x="35" y="37"/>
                </a:lnTo>
                <a:lnTo>
                  <a:pt x="42" y="39"/>
                </a:lnTo>
                <a:lnTo>
                  <a:pt x="47" y="42"/>
                </a:lnTo>
                <a:lnTo>
                  <a:pt x="48" y="47"/>
                </a:lnTo>
                <a:lnTo>
                  <a:pt x="48" y="47"/>
                </a:lnTo>
                <a:close/>
                <a:moveTo>
                  <a:pt x="52" y="8"/>
                </a:moveTo>
                <a:lnTo>
                  <a:pt x="52" y="0"/>
                </a:lnTo>
                <a:lnTo>
                  <a:pt x="1" y="0"/>
                </a:lnTo>
                <a:lnTo>
                  <a:pt x="1" y="8"/>
                </a:lnTo>
                <a:lnTo>
                  <a:pt x="7" y="19"/>
                </a:lnTo>
                <a:lnTo>
                  <a:pt x="13" y="17"/>
                </a:lnTo>
                <a:lnTo>
                  <a:pt x="7" y="8"/>
                </a:lnTo>
                <a:lnTo>
                  <a:pt x="7" y="8"/>
                </a:lnTo>
                <a:lnTo>
                  <a:pt x="52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859" name="Rectangle 51"/>
          <p:cNvSpPr>
            <a:spLocks noChangeArrowheads="1"/>
          </p:cNvSpPr>
          <p:nvPr/>
        </p:nvSpPr>
        <p:spPr bwMode="auto">
          <a:xfrm>
            <a:off x="6157913" y="5086350"/>
            <a:ext cx="298450" cy="296863"/>
          </a:xfrm>
          <a:prstGeom prst="rect">
            <a:avLst/>
          </a:prstGeom>
          <a:solidFill>
            <a:srgbClr val="B3B3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860" name="Rectangle 52"/>
          <p:cNvSpPr>
            <a:spLocks noChangeArrowheads="1"/>
          </p:cNvSpPr>
          <p:nvPr/>
        </p:nvSpPr>
        <p:spPr bwMode="auto">
          <a:xfrm>
            <a:off x="6270625" y="5438775"/>
            <a:ext cx="1095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 i="0">
                <a:solidFill>
                  <a:srgbClr val="000000"/>
                </a:solidFill>
                <a:latin typeface="Myriad Roman" charset="0"/>
              </a:rPr>
              <a:t>U</a:t>
            </a:r>
            <a:endParaRPr lang="en-GB" sz="2800" i="0"/>
          </a:p>
        </p:txBody>
      </p:sp>
      <p:sp>
        <p:nvSpPr>
          <p:cNvPr id="375861" name="Freeform 53"/>
          <p:cNvSpPr>
            <a:spLocks noEditPoints="1"/>
          </p:cNvSpPr>
          <p:nvPr/>
        </p:nvSpPr>
        <p:spPr bwMode="auto">
          <a:xfrm>
            <a:off x="6265863" y="4902200"/>
            <a:ext cx="84137" cy="1016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0" y="38"/>
              </a:cxn>
              <a:cxn ang="0">
                <a:pos x="8" y="54"/>
              </a:cxn>
              <a:cxn ang="0">
                <a:pos x="12" y="58"/>
              </a:cxn>
              <a:cxn ang="0">
                <a:pos x="25" y="62"/>
              </a:cxn>
              <a:cxn ang="0">
                <a:pos x="32" y="64"/>
              </a:cxn>
              <a:cxn ang="0">
                <a:pos x="47" y="58"/>
              </a:cxn>
              <a:cxn ang="0">
                <a:pos x="53" y="45"/>
              </a:cxn>
              <a:cxn ang="0">
                <a:pos x="52" y="38"/>
              </a:cxn>
              <a:cxn ang="0">
                <a:pos x="42" y="28"/>
              </a:cxn>
              <a:cxn ang="0">
                <a:pos x="35" y="28"/>
              </a:cxn>
              <a:cxn ang="0">
                <a:pos x="23" y="32"/>
              </a:cxn>
              <a:cxn ang="0">
                <a:pos x="19" y="44"/>
              </a:cxn>
              <a:cxn ang="0">
                <a:pos x="19" y="47"/>
              </a:cxn>
              <a:cxn ang="0">
                <a:pos x="25" y="55"/>
              </a:cxn>
              <a:cxn ang="0">
                <a:pos x="25" y="55"/>
              </a:cxn>
              <a:cxn ang="0">
                <a:pos x="12" y="51"/>
              </a:cxn>
              <a:cxn ang="0">
                <a:pos x="6" y="38"/>
              </a:cxn>
              <a:cxn ang="0">
                <a:pos x="6" y="32"/>
              </a:cxn>
              <a:cxn ang="0">
                <a:pos x="47" y="45"/>
              </a:cxn>
              <a:cxn ang="0">
                <a:pos x="47" y="49"/>
              </a:cxn>
              <a:cxn ang="0">
                <a:pos x="39" y="55"/>
              </a:cxn>
              <a:cxn ang="0">
                <a:pos x="33" y="57"/>
              </a:cxn>
              <a:cxn ang="0">
                <a:pos x="30" y="55"/>
              </a:cxn>
              <a:cxn ang="0">
                <a:pos x="25" y="51"/>
              </a:cxn>
              <a:cxn ang="0">
                <a:pos x="23" y="45"/>
              </a:cxn>
              <a:cxn ang="0">
                <a:pos x="25" y="41"/>
              </a:cxn>
              <a:cxn ang="0">
                <a:pos x="30" y="35"/>
              </a:cxn>
              <a:cxn ang="0">
                <a:pos x="36" y="35"/>
              </a:cxn>
              <a:cxn ang="0">
                <a:pos x="45" y="37"/>
              </a:cxn>
              <a:cxn ang="0">
                <a:pos x="47" y="45"/>
              </a:cxn>
              <a:cxn ang="0">
                <a:pos x="53" y="5"/>
              </a:cxn>
              <a:cxn ang="0">
                <a:pos x="0" y="0"/>
              </a:cxn>
              <a:cxn ang="0">
                <a:pos x="6" y="17"/>
              </a:cxn>
              <a:cxn ang="0">
                <a:pos x="8" y="7"/>
              </a:cxn>
              <a:cxn ang="0">
                <a:pos x="53" y="5"/>
              </a:cxn>
            </a:cxnLst>
            <a:rect l="0" t="0" r="r" b="b"/>
            <a:pathLst>
              <a:path w="53" h="64">
                <a:moveTo>
                  <a:pt x="0" y="32"/>
                </a:moveTo>
                <a:lnTo>
                  <a:pt x="0" y="32"/>
                </a:lnTo>
                <a:lnTo>
                  <a:pt x="0" y="38"/>
                </a:lnTo>
                <a:lnTo>
                  <a:pt x="0" y="38"/>
                </a:lnTo>
                <a:lnTo>
                  <a:pt x="3" y="47"/>
                </a:lnTo>
                <a:lnTo>
                  <a:pt x="8" y="54"/>
                </a:lnTo>
                <a:lnTo>
                  <a:pt x="8" y="54"/>
                </a:lnTo>
                <a:lnTo>
                  <a:pt x="12" y="58"/>
                </a:lnTo>
                <a:lnTo>
                  <a:pt x="18" y="61"/>
                </a:lnTo>
                <a:lnTo>
                  <a:pt x="25" y="62"/>
                </a:lnTo>
                <a:lnTo>
                  <a:pt x="32" y="64"/>
                </a:lnTo>
                <a:lnTo>
                  <a:pt x="32" y="64"/>
                </a:lnTo>
                <a:lnTo>
                  <a:pt x="40" y="62"/>
                </a:lnTo>
                <a:lnTo>
                  <a:pt x="47" y="58"/>
                </a:lnTo>
                <a:lnTo>
                  <a:pt x="52" y="52"/>
                </a:lnTo>
                <a:lnTo>
                  <a:pt x="53" y="45"/>
                </a:lnTo>
                <a:lnTo>
                  <a:pt x="53" y="45"/>
                </a:lnTo>
                <a:lnTo>
                  <a:pt x="52" y="38"/>
                </a:lnTo>
                <a:lnTo>
                  <a:pt x="47" y="32"/>
                </a:lnTo>
                <a:lnTo>
                  <a:pt x="42" y="28"/>
                </a:lnTo>
                <a:lnTo>
                  <a:pt x="35" y="28"/>
                </a:lnTo>
                <a:lnTo>
                  <a:pt x="35" y="28"/>
                </a:lnTo>
                <a:lnTo>
                  <a:pt x="28" y="28"/>
                </a:lnTo>
                <a:lnTo>
                  <a:pt x="23" y="32"/>
                </a:lnTo>
                <a:lnTo>
                  <a:pt x="19" y="37"/>
                </a:lnTo>
                <a:lnTo>
                  <a:pt x="19" y="44"/>
                </a:lnTo>
                <a:lnTo>
                  <a:pt x="19" y="44"/>
                </a:lnTo>
                <a:lnTo>
                  <a:pt x="19" y="47"/>
                </a:lnTo>
                <a:lnTo>
                  <a:pt x="20" y="51"/>
                </a:lnTo>
                <a:lnTo>
                  <a:pt x="25" y="55"/>
                </a:lnTo>
                <a:lnTo>
                  <a:pt x="25" y="55"/>
                </a:lnTo>
                <a:lnTo>
                  <a:pt x="25" y="55"/>
                </a:lnTo>
                <a:lnTo>
                  <a:pt x="18" y="54"/>
                </a:lnTo>
                <a:lnTo>
                  <a:pt x="12" y="51"/>
                </a:lnTo>
                <a:lnTo>
                  <a:pt x="9" y="45"/>
                </a:lnTo>
                <a:lnTo>
                  <a:pt x="6" y="38"/>
                </a:lnTo>
                <a:lnTo>
                  <a:pt x="6" y="38"/>
                </a:lnTo>
                <a:lnTo>
                  <a:pt x="6" y="32"/>
                </a:lnTo>
                <a:lnTo>
                  <a:pt x="0" y="32"/>
                </a:lnTo>
                <a:close/>
                <a:moveTo>
                  <a:pt x="47" y="45"/>
                </a:moveTo>
                <a:lnTo>
                  <a:pt x="47" y="45"/>
                </a:lnTo>
                <a:lnTo>
                  <a:pt x="47" y="49"/>
                </a:lnTo>
                <a:lnTo>
                  <a:pt x="43" y="54"/>
                </a:lnTo>
                <a:lnTo>
                  <a:pt x="39" y="55"/>
                </a:lnTo>
                <a:lnTo>
                  <a:pt x="33" y="57"/>
                </a:lnTo>
                <a:lnTo>
                  <a:pt x="33" y="57"/>
                </a:lnTo>
                <a:lnTo>
                  <a:pt x="30" y="55"/>
                </a:lnTo>
                <a:lnTo>
                  <a:pt x="30" y="55"/>
                </a:lnTo>
                <a:lnTo>
                  <a:pt x="28" y="54"/>
                </a:lnTo>
                <a:lnTo>
                  <a:pt x="25" y="51"/>
                </a:lnTo>
                <a:lnTo>
                  <a:pt x="25" y="48"/>
                </a:lnTo>
                <a:lnTo>
                  <a:pt x="23" y="45"/>
                </a:lnTo>
                <a:lnTo>
                  <a:pt x="23" y="45"/>
                </a:lnTo>
                <a:lnTo>
                  <a:pt x="25" y="41"/>
                </a:lnTo>
                <a:lnTo>
                  <a:pt x="26" y="38"/>
                </a:lnTo>
                <a:lnTo>
                  <a:pt x="30" y="35"/>
                </a:lnTo>
                <a:lnTo>
                  <a:pt x="36" y="35"/>
                </a:lnTo>
                <a:lnTo>
                  <a:pt x="36" y="35"/>
                </a:lnTo>
                <a:lnTo>
                  <a:pt x="40" y="35"/>
                </a:lnTo>
                <a:lnTo>
                  <a:pt x="45" y="37"/>
                </a:lnTo>
                <a:lnTo>
                  <a:pt x="47" y="41"/>
                </a:lnTo>
                <a:lnTo>
                  <a:pt x="47" y="45"/>
                </a:lnTo>
                <a:lnTo>
                  <a:pt x="47" y="45"/>
                </a:lnTo>
                <a:close/>
                <a:moveTo>
                  <a:pt x="53" y="5"/>
                </a:moveTo>
                <a:lnTo>
                  <a:pt x="53" y="0"/>
                </a:lnTo>
                <a:lnTo>
                  <a:pt x="0" y="0"/>
                </a:lnTo>
                <a:lnTo>
                  <a:pt x="0" y="5"/>
                </a:lnTo>
                <a:lnTo>
                  <a:pt x="6" y="17"/>
                </a:lnTo>
                <a:lnTo>
                  <a:pt x="12" y="15"/>
                </a:lnTo>
                <a:lnTo>
                  <a:pt x="8" y="7"/>
                </a:lnTo>
                <a:lnTo>
                  <a:pt x="8" y="5"/>
                </a:lnTo>
                <a:lnTo>
                  <a:pt x="53" y="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862" name="Rectangle 54"/>
          <p:cNvSpPr>
            <a:spLocks noChangeArrowheads="1"/>
          </p:cNvSpPr>
          <p:nvPr/>
        </p:nvSpPr>
        <p:spPr bwMode="auto">
          <a:xfrm>
            <a:off x="5040313" y="5627688"/>
            <a:ext cx="151923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300" i="0">
                <a:solidFill>
                  <a:srgbClr val="000000"/>
                </a:solidFill>
                <a:latin typeface="Myriad Roman" charset="0"/>
              </a:rPr>
              <a:t>Tx, MTU 500 (Mbps)</a:t>
            </a:r>
            <a:endParaRPr lang="en-GB" sz="2800" i="0"/>
          </a:p>
        </p:txBody>
      </p:sp>
      <p:sp>
        <p:nvSpPr>
          <p:cNvPr id="375863" name="Rectangle 55"/>
          <p:cNvSpPr>
            <a:spLocks noChangeArrowheads="1"/>
          </p:cNvSpPr>
          <p:nvPr/>
        </p:nvSpPr>
        <p:spPr bwMode="auto">
          <a:xfrm>
            <a:off x="6900863" y="2425700"/>
            <a:ext cx="298450" cy="2957513"/>
          </a:xfrm>
          <a:prstGeom prst="rect">
            <a:avLst/>
          </a:prstGeom>
          <a:solidFill>
            <a:srgbClr val="0000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864" name="Rectangle 56"/>
          <p:cNvSpPr>
            <a:spLocks noChangeArrowheads="1"/>
          </p:cNvSpPr>
          <p:nvPr/>
        </p:nvSpPr>
        <p:spPr bwMode="auto">
          <a:xfrm>
            <a:off x="7021513" y="5438775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 i="0">
                <a:solidFill>
                  <a:srgbClr val="000000"/>
                </a:solidFill>
                <a:latin typeface="Myriad Roman" charset="0"/>
              </a:rPr>
              <a:t>L</a:t>
            </a:r>
            <a:endParaRPr lang="en-GB" sz="2800" i="0"/>
          </a:p>
        </p:txBody>
      </p:sp>
      <p:sp>
        <p:nvSpPr>
          <p:cNvPr id="375865" name="Freeform 57"/>
          <p:cNvSpPr>
            <a:spLocks noEditPoints="1"/>
          </p:cNvSpPr>
          <p:nvPr/>
        </p:nvSpPr>
        <p:spPr bwMode="auto">
          <a:xfrm>
            <a:off x="7010400" y="2152650"/>
            <a:ext cx="82550" cy="187325"/>
          </a:xfrm>
          <a:custGeom>
            <a:avLst/>
            <a:gdLst/>
            <a:ahLst/>
            <a:cxnLst>
              <a:cxn ang="0">
                <a:pos x="0" y="111"/>
              </a:cxn>
              <a:cxn ang="0">
                <a:pos x="24" y="115"/>
              </a:cxn>
              <a:cxn ang="0">
                <a:pos x="24" y="108"/>
              </a:cxn>
              <a:cxn ang="0">
                <a:pos x="27" y="97"/>
              </a:cxn>
              <a:cxn ang="0">
                <a:pos x="35" y="92"/>
              </a:cxn>
              <a:cxn ang="0">
                <a:pos x="39" y="94"/>
              </a:cxn>
              <a:cxn ang="0">
                <a:pos x="45" y="101"/>
              </a:cxn>
              <a:cxn ang="0">
                <a:pos x="47" y="105"/>
              </a:cxn>
              <a:cxn ang="0">
                <a:pos x="44" y="117"/>
              </a:cxn>
              <a:cxn ang="0">
                <a:pos x="49" y="118"/>
              </a:cxn>
              <a:cxn ang="0">
                <a:pos x="52" y="105"/>
              </a:cxn>
              <a:cxn ang="0">
                <a:pos x="51" y="97"/>
              </a:cxn>
              <a:cxn ang="0">
                <a:pos x="41" y="87"/>
              </a:cxn>
              <a:cxn ang="0">
                <a:pos x="34" y="85"/>
              </a:cxn>
              <a:cxn ang="0">
                <a:pos x="27" y="88"/>
              </a:cxn>
              <a:cxn ang="0">
                <a:pos x="21" y="92"/>
              </a:cxn>
              <a:cxn ang="0">
                <a:pos x="20" y="98"/>
              </a:cxn>
              <a:cxn ang="0">
                <a:pos x="18" y="104"/>
              </a:cxn>
              <a:cxn ang="0">
                <a:pos x="5" y="107"/>
              </a:cxn>
              <a:cxn ang="0">
                <a:pos x="0" y="87"/>
              </a:cxn>
              <a:cxn ang="0">
                <a:pos x="37" y="48"/>
              </a:cxn>
              <a:cxn ang="0">
                <a:pos x="32" y="41"/>
              </a:cxn>
              <a:cxn ang="0">
                <a:pos x="0" y="48"/>
              </a:cxn>
              <a:cxn ang="0">
                <a:pos x="32" y="80"/>
              </a:cxn>
              <a:cxn ang="0">
                <a:pos x="37" y="55"/>
              </a:cxn>
              <a:cxn ang="0">
                <a:pos x="51" y="48"/>
              </a:cxn>
              <a:cxn ang="0">
                <a:pos x="31" y="72"/>
              </a:cxn>
              <a:cxn ang="0">
                <a:pos x="14" y="60"/>
              </a:cxn>
              <a:cxn ang="0">
                <a:pos x="7" y="55"/>
              </a:cxn>
              <a:cxn ang="0">
                <a:pos x="14" y="55"/>
              </a:cxn>
              <a:cxn ang="0">
                <a:pos x="32" y="72"/>
              </a:cxn>
              <a:cxn ang="0">
                <a:pos x="37" y="7"/>
              </a:cxn>
              <a:cxn ang="0">
                <a:pos x="32" y="0"/>
              </a:cxn>
              <a:cxn ang="0">
                <a:pos x="0" y="7"/>
              </a:cxn>
              <a:cxn ang="0">
                <a:pos x="32" y="38"/>
              </a:cxn>
              <a:cxn ang="0">
                <a:pos x="37" y="14"/>
              </a:cxn>
              <a:cxn ang="0">
                <a:pos x="51" y="7"/>
              </a:cxn>
              <a:cxn ang="0">
                <a:pos x="31" y="31"/>
              </a:cxn>
              <a:cxn ang="0">
                <a:pos x="14" y="18"/>
              </a:cxn>
              <a:cxn ang="0">
                <a:pos x="7" y="14"/>
              </a:cxn>
              <a:cxn ang="0">
                <a:pos x="14" y="14"/>
              </a:cxn>
              <a:cxn ang="0">
                <a:pos x="32" y="31"/>
              </a:cxn>
            </a:cxnLst>
            <a:rect l="0" t="0" r="r" b="b"/>
            <a:pathLst>
              <a:path w="52" h="118">
                <a:moveTo>
                  <a:pt x="0" y="87"/>
                </a:moveTo>
                <a:lnTo>
                  <a:pt x="0" y="111"/>
                </a:lnTo>
                <a:lnTo>
                  <a:pt x="24" y="115"/>
                </a:lnTo>
                <a:lnTo>
                  <a:pt x="24" y="115"/>
                </a:lnTo>
                <a:lnTo>
                  <a:pt x="24" y="108"/>
                </a:lnTo>
                <a:lnTo>
                  <a:pt x="24" y="108"/>
                </a:lnTo>
                <a:lnTo>
                  <a:pt x="24" y="101"/>
                </a:lnTo>
                <a:lnTo>
                  <a:pt x="27" y="97"/>
                </a:lnTo>
                <a:lnTo>
                  <a:pt x="31" y="94"/>
                </a:lnTo>
                <a:lnTo>
                  <a:pt x="35" y="92"/>
                </a:lnTo>
                <a:lnTo>
                  <a:pt x="35" y="92"/>
                </a:lnTo>
                <a:lnTo>
                  <a:pt x="39" y="94"/>
                </a:lnTo>
                <a:lnTo>
                  <a:pt x="44" y="97"/>
                </a:lnTo>
                <a:lnTo>
                  <a:pt x="45" y="101"/>
                </a:lnTo>
                <a:lnTo>
                  <a:pt x="47" y="105"/>
                </a:lnTo>
                <a:lnTo>
                  <a:pt x="47" y="105"/>
                </a:lnTo>
                <a:lnTo>
                  <a:pt x="45" y="111"/>
                </a:lnTo>
                <a:lnTo>
                  <a:pt x="44" y="117"/>
                </a:lnTo>
                <a:lnTo>
                  <a:pt x="49" y="118"/>
                </a:lnTo>
                <a:lnTo>
                  <a:pt x="49" y="118"/>
                </a:lnTo>
                <a:lnTo>
                  <a:pt x="51" y="112"/>
                </a:lnTo>
                <a:lnTo>
                  <a:pt x="52" y="105"/>
                </a:lnTo>
                <a:lnTo>
                  <a:pt x="52" y="105"/>
                </a:lnTo>
                <a:lnTo>
                  <a:pt x="51" y="97"/>
                </a:lnTo>
                <a:lnTo>
                  <a:pt x="47" y="91"/>
                </a:lnTo>
                <a:lnTo>
                  <a:pt x="41" y="87"/>
                </a:lnTo>
                <a:lnTo>
                  <a:pt x="34" y="85"/>
                </a:lnTo>
                <a:lnTo>
                  <a:pt x="34" y="85"/>
                </a:lnTo>
                <a:lnTo>
                  <a:pt x="29" y="87"/>
                </a:lnTo>
                <a:lnTo>
                  <a:pt x="27" y="88"/>
                </a:lnTo>
                <a:lnTo>
                  <a:pt x="24" y="90"/>
                </a:lnTo>
                <a:lnTo>
                  <a:pt x="21" y="92"/>
                </a:lnTo>
                <a:lnTo>
                  <a:pt x="21" y="92"/>
                </a:lnTo>
                <a:lnTo>
                  <a:pt x="20" y="98"/>
                </a:lnTo>
                <a:lnTo>
                  <a:pt x="18" y="104"/>
                </a:lnTo>
                <a:lnTo>
                  <a:pt x="18" y="104"/>
                </a:lnTo>
                <a:lnTo>
                  <a:pt x="18" y="108"/>
                </a:lnTo>
                <a:lnTo>
                  <a:pt x="5" y="107"/>
                </a:lnTo>
                <a:lnTo>
                  <a:pt x="5" y="87"/>
                </a:lnTo>
                <a:lnTo>
                  <a:pt x="0" y="87"/>
                </a:lnTo>
                <a:close/>
                <a:moveTo>
                  <a:pt x="51" y="48"/>
                </a:moveTo>
                <a:lnTo>
                  <a:pt x="37" y="48"/>
                </a:lnTo>
                <a:lnTo>
                  <a:pt x="37" y="41"/>
                </a:lnTo>
                <a:lnTo>
                  <a:pt x="32" y="41"/>
                </a:lnTo>
                <a:lnTo>
                  <a:pt x="32" y="48"/>
                </a:lnTo>
                <a:lnTo>
                  <a:pt x="0" y="48"/>
                </a:lnTo>
                <a:lnTo>
                  <a:pt x="0" y="55"/>
                </a:lnTo>
                <a:lnTo>
                  <a:pt x="32" y="80"/>
                </a:lnTo>
                <a:lnTo>
                  <a:pt x="37" y="80"/>
                </a:lnTo>
                <a:lnTo>
                  <a:pt x="37" y="55"/>
                </a:lnTo>
                <a:lnTo>
                  <a:pt x="51" y="55"/>
                </a:lnTo>
                <a:lnTo>
                  <a:pt x="51" y="48"/>
                </a:lnTo>
                <a:close/>
                <a:moveTo>
                  <a:pt x="32" y="72"/>
                </a:moveTo>
                <a:lnTo>
                  <a:pt x="31" y="72"/>
                </a:lnTo>
                <a:lnTo>
                  <a:pt x="14" y="60"/>
                </a:lnTo>
                <a:lnTo>
                  <a:pt x="14" y="60"/>
                </a:lnTo>
                <a:lnTo>
                  <a:pt x="7" y="55"/>
                </a:lnTo>
                <a:lnTo>
                  <a:pt x="7" y="55"/>
                </a:lnTo>
                <a:lnTo>
                  <a:pt x="7" y="55"/>
                </a:lnTo>
                <a:lnTo>
                  <a:pt x="14" y="55"/>
                </a:lnTo>
                <a:lnTo>
                  <a:pt x="32" y="55"/>
                </a:lnTo>
                <a:lnTo>
                  <a:pt x="32" y="72"/>
                </a:lnTo>
                <a:close/>
                <a:moveTo>
                  <a:pt x="51" y="7"/>
                </a:moveTo>
                <a:lnTo>
                  <a:pt x="37" y="7"/>
                </a:lnTo>
                <a:lnTo>
                  <a:pt x="37" y="0"/>
                </a:lnTo>
                <a:lnTo>
                  <a:pt x="32" y="0"/>
                </a:lnTo>
                <a:lnTo>
                  <a:pt x="32" y="7"/>
                </a:lnTo>
                <a:lnTo>
                  <a:pt x="0" y="7"/>
                </a:lnTo>
                <a:lnTo>
                  <a:pt x="0" y="16"/>
                </a:lnTo>
                <a:lnTo>
                  <a:pt x="32" y="38"/>
                </a:lnTo>
                <a:lnTo>
                  <a:pt x="37" y="38"/>
                </a:lnTo>
                <a:lnTo>
                  <a:pt x="37" y="14"/>
                </a:lnTo>
                <a:lnTo>
                  <a:pt x="51" y="14"/>
                </a:lnTo>
                <a:lnTo>
                  <a:pt x="51" y="7"/>
                </a:lnTo>
                <a:close/>
                <a:moveTo>
                  <a:pt x="32" y="31"/>
                </a:moveTo>
                <a:lnTo>
                  <a:pt x="31" y="31"/>
                </a:lnTo>
                <a:lnTo>
                  <a:pt x="14" y="18"/>
                </a:lnTo>
                <a:lnTo>
                  <a:pt x="14" y="18"/>
                </a:lnTo>
                <a:lnTo>
                  <a:pt x="7" y="14"/>
                </a:lnTo>
                <a:lnTo>
                  <a:pt x="7" y="14"/>
                </a:lnTo>
                <a:lnTo>
                  <a:pt x="7" y="14"/>
                </a:lnTo>
                <a:lnTo>
                  <a:pt x="14" y="14"/>
                </a:lnTo>
                <a:lnTo>
                  <a:pt x="32" y="14"/>
                </a:lnTo>
                <a:lnTo>
                  <a:pt x="32" y="3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866" name="Rectangle 58"/>
          <p:cNvSpPr>
            <a:spLocks noChangeArrowheads="1"/>
          </p:cNvSpPr>
          <p:nvPr/>
        </p:nvSpPr>
        <p:spPr bwMode="auto">
          <a:xfrm>
            <a:off x="7273925" y="2841625"/>
            <a:ext cx="298450" cy="2541588"/>
          </a:xfrm>
          <a:prstGeom prst="rect">
            <a:avLst/>
          </a:prstGeom>
          <a:solidFill>
            <a:srgbClr val="3B3BAB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867" name="Rectangle 59"/>
          <p:cNvSpPr>
            <a:spLocks noChangeArrowheads="1"/>
          </p:cNvSpPr>
          <p:nvPr/>
        </p:nvSpPr>
        <p:spPr bwMode="auto">
          <a:xfrm>
            <a:off x="7386638" y="5438775"/>
            <a:ext cx="101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 i="0">
                <a:solidFill>
                  <a:srgbClr val="000000"/>
                </a:solidFill>
                <a:latin typeface="Myriad Roman" charset="0"/>
              </a:rPr>
              <a:t>X</a:t>
            </a:r>
            <a:endParaRPr lang="en-GB" sz="2800" i="0"/>
          </a:p>
        </p:txBody>
      </p:sp>
      <p:sp>
        <p:nvSpPr>
          <p:cNvPr id="375868" name="Freeform 60"/>
          <p:cNvSpPr>
            <a:spLocks noEditPoints="1"/>
          </p:cNvSpPr>
          <p:nvPr/>
        </p:nvSpPr>
        <p:spPr bwMode="auto">
          <a:xfrm>
            <a:off x="7380288" y="2570163"/>
            <a:ext cx="85725" cy="187325"/>
          </a:xfrm>
          <a:custGeom>
            <a:avLst/>
            <a:gdLst/>
            <a:ahLst/>
            <a:cxnLst>
              <a:cxn ang="0">
                <a:pos x="38" y="87"/>
              </a:cxn>
              <a:cxn ang="0">
                <a:pos x="34" y="80"/>
              </a:cxn>
              <a:cxn ang="0">
                <a:pos x="1" y="87"/>
              </a:cxn>
              <a:cxn ang="0">
                <a:pos x="34" y="118"/>
              </a:cxn>
              <a:cxn ang="0">
                <a:pos x="38" y="94"/>
              </a:cxn>
              <a:cxn ang="0">
                <a:pos x="53" y="87"/>
              </a:cxn>
              <a:cxn ang="0">
                <a:pos x="34" y="111"/>
              </a:cxn>
              <a:cxn ang="0">
                <a:pos x="16" y="98"/>
              </a:cxn>
              <a:cxn ang="0">
                <a:pos x="8" y="94"/>
              </a:cxn>
              <a:cxn ang="0">
                <a:pos x="16" y="94"/>
              </a:cxn>
              <a:cxn ang="0">
                <a:pos x="34" y="111"/>
              </a:cxn>
              <a:cxn ang="0">
                <a:pos x="0" y="46"/>
              </a:cxn>
              <a:cxn ang="0">
                <a:pos x="1" y="50"/>
              </a:cxn>
              <a:cxn ang="0">
                <a:pos x="8" y="67"/>
              </a:cxn>
              <a:cxn ang="0">
                <a:pos x="13" y="70"/>
              </a:cxn>
              <a:cxn ang="0">
                <a:pos x="24" y="74"/>
              </a:cxn>
              <a:cxn ang="0">
                <a:pos x="31" y="76"/>
              </a:cxn>
              <a:cxn ang="0">
                <a:pos x="48" y="70"/>
              </a:cxn>
              <a:cxn ang="0">
                <a:pos x="54" y="57"/>
              </a:cxn>
              <a:cxn ang="0">
                <a:pos x="53" y="50"/>
              </a:cxn>
              <a:cxn ang="0">
                <a:pos x="43" y="41"/>
              </a:cxn>
              <a:cxn ang="0">
                <a:pos x="35" y="40"/>
              </a:cxn>
              <a:cxn ang="0">
                <a:pos x="24" y="44"/>
              </a:cxn>
              <a:cxn ang="0">
                <a:pos x="18" y="56"/>
              </a:cxn>
              <a:cxn ang="0">
                <a:pos x="20" y="60"/>
              </a:cxn>
              <a:cxn ang="0">
                <a:pos x="26" y="68"/>
              </a:cxn>
              <a:cxn ang="0">
                <a:pos x="26" y="68"/>
              </a:cxn>
              <a:cxn ang="0">
                <a:pos x="13" y="63"/>
              </a:cxn>
              <a:cxn ang="0">
                <a:pos x="7" y="50"/>
              </a:cxn>
              <a:cxn ang="0">
                <a:pos x="6" y="46"/>
              </a:cxn>
              <a:cxn ang="0">
                <a:pos x="48" y="57"/>
              </a:cxn>
              <a:cxn ang="0">
                <a:pos x="47" y="61"/>
              </a:cxn>
              <a:cxn ang="0">
                <a:pos x="40" y="67"/>
              </a:cxn>
              <a:cxn ang="0">
                <a:pos x="34" y="68"/>
              </a:cxn>
              <a:cxn ang="0">
                <a:pos x="31" y="68"/>
              </a:cxn>
              <a:cxn ang="0">
                <a:pos x="26" y="64"/>
              </a:cxn>
              <a:cxn ang="0">
                <a:pos x="24" y="57"/>
              </a:cxn>
              <a:cxn ang="0">
                <a:pos x="26" y="53"/>
              </a:cxn>
              <a:cxn ang="0">
                <a:pos x="31" y="47"/>
              </a:cxn>
              <a:cxn ang="0">
                <a:pos x="35" y="47"/>
              </a:cxn>
              <a:cxn ang="0">
                <a:pos x="45" y="50"/>
              </a:cxn>
              <a:cxn ang="0">
                <a:pos x="48" y="57"/>
              </a:cxn>
              <a:cxn ang="0">
                <a:pos x="1" y="33"/>
              </a:cxn>
              <a:cxn ang="0">
                <a:pos x="7" y="7"/>
              </a:cxn>
              <a:cxn ang="0">
                <a:pos x="53" y="30"/>
              </a:cxn>
              <a:cxn ang="0">
                <a:pos x="6" y="0"/>
              </a:cxn>
              <a:cxn ang="0">
                <a:pos x="1" y="33"/>
              </a:cxn>
            </a:cxnLst>
            <a:rect l="0" t="0" r="r" b="b"/>
            <a:pathLst>
              <a:path w="54" h="118">
                <a:moveTo>
                  <a:pt x="53" y="87"/>
                </a:moveTo>
                <a:lnTo>
                  <a:pt x="38" y="87"/>
                </a:lnTo>
                <a:lnTo>
                  <a:pt x="38" y="80"/>
                </a:lnTo>
                <a:lnTo>
                  <a:pt x="34" y="80"/>
                </a:lnTo>
                <a:lnTo>
                  <a:pt x="34" y="87"/>
                </a:lnTo>
                <a:lnTo>
                  <a:pt x="1" y="87"/>
                </a:lnTo>
                <a:lnTo>
                  <a:pt x="1" y="94"/>
                </a:lnTo>
                <a:lnTo>
                  <a:pt x="34" y="118"/>
                </a:lnTo>
                <a:lnTo>
                  <a:pt x="38" y="118"/>
                </a:lnTo>
                <a:lnTo>
                  <a:pt x="38" y="94"/>
                </a:lnTo>
                <a:lnTo>
                  <a:pt x="53" y="94"/>
                </a:lnTo>
                <a:lnTo>
                  <a:pt x="53" y="87"/>
                </a:lnTo>
                <a:close/>
                <a:moveTo>
                  <a:pt x="34" y="111"/>
                </a:moveTo>
                <a:lnTo>
                  <a:pt x="34" y="111"/>
                </a:lnTo>
                <a:lnTo>
                  <a:pt x="16" y="98"/>
                </a:lnTo>
                <a:lnTo>
                  <a:pt x="16" y="98"/>
                </a:lnTo>
                <a:lnTo>
                  <a:pt x="8" y="94"/>
                </a:lnTo>
                <a:lnTo>
                  <a:pt x="8" y="94"/>
                </a:lnTo>
                <a:lnTo>
                  <a:pt x="8" y="94"/>
                </a:lnTo>
                <a:lnTo>
                  <a:pt x="16" y="94"/>
                </a:lnTo>
                <a:lnTo>
                  <a:pt x="34" y="94"/>
                </a:lnTo>
                <a:lnTo>
                  <a:pt x="34" y="111"/>
                </a:lnTo>
                <a:close/>
                <a:moveTo>
                  <a:pt x="0" y="46"/>
                </a:moveTo>
                <a:lnTo>
                  <a:pt x="0" y="46"/>
                </a:lnTo>
                <a:lnTo>
                  <a:pt x="1" y="50"/>
                </a:lnTo>
                <a:lnTo>
                  <a:pt x="1" y="50"/>
                </a:lnTo>
                <a:lnTo>
                  <a:pt x="3" y="60"/>
                </a:lnTo>
                <a:lnTo>
                  <a:pt x="8" y="67"/>
                </a:lnTo>
                <a:lnTo>
                  <a:pt x="8" y="67"/>
                </a:lnTo>
                <a:lnTo>
                  <a:pt x="13" y="70"/>
                </a:lnTo>
                <a:lnTo>
                  <a:pt x="18" y="73"/>
                </a:lnTo>
                <a:lnTo>
                  <a:pt x="24" y="74"/>
                </a:lnTo>
                <a:lnTo>
                  <a:pt x="31" y="76"/>
                </a:lnTo>
                <a:lnTo>
                  <a:pt x="31" y="76"/>
                </a:lnTo>
                <a:lnTo>
                  <a:pt x="41" y="74"/>
                </a:lnTo>
                <a:lnTo>
                  <a:pt x="48" y="70"/>
                </a:lnTo>
                <a:lnTo>
                  <a:pt x="53" y="64"/>
                </a:lnTo>
                <a:lnTo>
                  <a:pt x="54" y="57"/>
                </a:lnTo>
                <a:lnTo>
                  <a:pt x="54" y="57"/>
                </a:lnTo>
                <a:lnTo>
                  <a:pt x="53" y="50"/>
                </a:lnTo>
                <a:lnTo>
                  <a:pt x="48" y="44"/>
                </a:lnTo>
                <a:lnTo>
                  <a:pt x="43" y="41"/>
                </a:lnTo>
                <a:lnTo>
                  <a:pt x="35" y="40"/>
                </a:lnTo>
                <a:lnTo>
                  <a:pt x="35" y="40"/>
                </a:lnTo>
                <a:lnTo>
                  <a:pt x="28" y="41"/>
                </a:lnTo>
                <a:lnTo>
                  <a:pt x="24" y="44"/>
                </a:lnTo>
                <a:lnTo>
                  <a:pt x="20" y="49"/>
                </a:lnTo>
                <a:lnTo>
                  <a:pt x="18" y="56"/>
                </a:lnTo>
                <a:lnTo>
                  <a:pt x="18" y="56"/>
                </a:lnTo>
                <a:lnTo>
                  <a:pt x="20" y="60"/>
                </a:lnTo>
                <a:lnTo>
                  <a:pt x="21" y="63"/>
                </a:lnTo>
                <a:lnTo>
                  <a:pt x="26" y="68"/>
                </a:lnTo>
                <a:lnTo>
                  <a:pt x="26" y="68"/>
                </a:lnTo>
                <a:lnTo>
                  <a:pt x="26" y="68"/>
                </a:lnTo>
                <a:lnTo>
                  <a:pt x="18" y="67"/>
                </a:lnTo>
                <a:lnTo>
                  <a:pt x="13" y="63"/>
                </a:lnTo>
                <a:lnTo>
                  <a:pt x="8" y="57"/>
                </a:lnTo>
                <a:lnTo>
                  <a:pt x="7" y="50"/>
                </a:lnTo>
                <a:lnTo>
                  <a:pt x="7" y="50"/>
                </a:lnTo>
                <a:lnTo>
                  <a:pt x="6" y="46"/>
                </a:lnTo>
                <a:lnTo>
                  <a:pt x="0" y="46"/>
                </a:lnTo>
                <a:close/>
                <a:moveTo>
                  <a:pt x="48" y="57"/>
                </a:moveTo>
                <a:lnTo>
                  <a:pt x="48" y="57"/>
                </a:lnTo>
                <a:lnTo>
                  <a:pt x="47" y="61"/>
                </a:lnTo>
                <a:lnTo>
                  <a:pt x="44" y="66"/>
                </a:lnTo>
                <a:lnTo>
                  <a:pt x="40" y="67"/>
                </a:lnTo>
                <a:lnTo>
                  <a:pt x="34" y="68"/>
                </a:lnTo>
                <a:lnTo>
                  <a:pt x="34" y="68"/>
                </a:lnTo>
                <a:lnTo>
                  <a:pt x="31" y="68"/>
                </a:lnTo>
                <a:lnTo>
                  <a:pt x="31" y="68"/>
                </a:lnTo>
                <a:lnTo>
                  <a:pt x="28" y="66"/>
                </a:lnTo>
                <a:lnTo>
                  <a:pt x="26" y="64"/>
                </a:lnTo>
                <a:lnTo>
                  <a:pt x="24" y="61"/>
                </a:lnTo>
                <a:lnTo>
                  <a:pt x="24" y="57"/>
                </a:lnTo>
                <a:lnTo>
                  <a:pt x="24" y="57"/>
                </a:lnTo>
                <a:lnTo>
                  <a:pt x="26" y="53"/>
                </a:lnTo>
                <a:lnTo>
                  <a:pt x="27" y="50"/>
                </a:lnTo>
                <a:lnTo>
                  <a:pt x="31" y="47"/>
                </a:lnTo>
                <a:lnTo>
                  <a:pt x="35" y="47"/>
                </a:lnTo>
                <a:lnTo>
                  <a:pt x="35" y="47"/>
                </a:lnTo>
                <a:lnTo>
                  <a:pt x="41" y="47"/>
                </a:lnTo>
                <a:lnTo>
                  <a:pt x="45" y="50"/>
                </a:lnTo>
                <a:lnTo>
                  <a:pt x="48" y="53"/>
                </a:lnTo>
                <a:lnTo>
                  <a:pt x="48" y="57"/>
                </a:lnTo>
                <a:lnTo>
                  <a:pt x="48" y="57"/>
                </a:lnTo>
                <a:close/>
                <a:moveTo>
                  <a:pt x="1" y="33"/>
                </a:moveTo>
                <a:lnTo>
                  <a:pt x="7" y="33"/>
                </a:lnTo>
                <a:lnTo>
                  <a:pt x="7" y="7"/>
                </a:lnTo>
                <a:lnTo>
                  <a:pt x="7" y="7"/>
                </a:lnTo>
                <a:lnTo>
                  <a:pt x="53" y="30"/>
                </a:lnTo>
                <a:lnTo>
                  <a:pt x="53" y="23"/>
                </a:lnTo>
                <a:lnTo>
                  <a:pt x="6" y="0"/>
                </a:lnTo>
                <a:lnTo>
                  <a:pt x="1" y="0"/>
                </a:lnTo>
                <a:lnTo>
                  <a:pt x="1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869" name="Rectangle 61"/>
          <p:cNvSpPr>
            <a:spLocks noChangeArrowheads="1"/>
          </p:cNvSpPr>
          <p:nvPr/>
        </p:nvSpPr>
        <p:spPr bwMode="auto">
          <a:xfrm>
            <a:off x="7646988" y="4643438"/>
            <a:ext cx="295275" cy="739775"/>
          </a:xfrm>
          <a:prstGeom prst="rect">
            <a:avLst/>
          </a:prstGeom>
          <a:solidFill>
            <a:srgbClr val="7878D4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870" name="Rectangle 62"/>
          <p:cNvSpPr>
            <a:spLocks noChangeArrowheads="1"/>
          </p:cNvSpPr>
          <p:nvPr/>
        </p:nvSpPr>
        <p:spPr bwMode="auto">
          <a:xfrm>
            <a:off x="7758113" y="5438775"/>
            <a:ext cx="101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 i="0">
                <a:solidFill>
                  <a:srgbClr val="000000"/>
                </a:solidFill>
                <a:latin typeface="Myriad Roman" charset="0"/>
              </a:rPr>
              <a:t>V</a:t>
            </a:r>
            <a:endParaRPr lang="en-GB" sz="2800" i="0"/>
          </a:p>
        </p:txBody>
      </p:sp>
      <p:sp>
        <p:nvSpPr>
          <p:cNvPr id="375871" name="Freeform 63"/>
          <p:cNvSpPr>
            <a:spLocks noEditPoints="1"/>
          </p:cNvSpPr>
          <p:nvPr/>
        </p:nvSpPr>
        <p:spPr bwMode="auto">
          <a:xfrm>
            <a:off x="7753350" y="4373563"/>
            <a:ext cx="85725" cy="176212"/>
          </a:xfrm>
          <a:custGeom>
            <a:avLst/>
            <a:gdLst/>
            <a:ahLst/>
            <a:cxnLst>
              <a:cxn ang="0">
                <a:pos x="52" y="94"/>
              </a:cxn>
              <a:cxn ang="0">
                <a:pos x="1" y="99"/>
              </a:cxn>
              <a:cxn ang="0">
                <a:pos x="12" y="109"/>
              </a:cxn>
              <a:cxn ang="0">
                <a:pos x="7" y="101"/>
              </a:cxn>
              <a:cxn ang="0">
                <a:pos x="49" y="75"/>
              </a:cxn>
              <a:cxn ang="0">
                <a:pos x="52" y="69"/>
              </a:cxn>
              <a:cxn ang="0">
                <a:pos x="54" y="62"/>
              </a:cxn>
              <a:cxn ang="0">
                <a:pos x="49" y="48"/>
              </a:cxn>
              <a:cxn ang="0">
                <a:pos x="38" y="42"/>
              </a:cxn>
              <a:cxn ang="0">
                <a:pos x="32" y="44"/>
              </a:cxn>
              <a:cxn ang="0">
                <a:pos x="27" y="49"/>
              </a:cxn>
              <a:cxn ang="0">
                <a:pos x="24" y="54"/>
              </a:cxn>
              <a:cxn ang="0">
                <a:pos x="22" y="49"/>
              </a:cxn>
              <a:cxn ang="0">
                <a:pos x="17" y="45"/>
              </a:cxn>
              <a:cxn ang="0">
                <a:pos x="12" y="45"/>
              </a:cxn>
              <a:cxn ang="0">
                <a:pos x="4" y="48"/>
              </a:cxn>
              <a:cxn ang="0">
                <a:pos x="0" y="59"/>
              </a:cxn>
              <a:cxn ang="0">
                <a:pos x="1" y="68"/>
              </a:cxn>
              <a:cxn ang="0">
                <a:pos x="10" y="71"/>
              </a:cxn>
              <a:cxn ang="0">
                <a:pos x="7" y="67"/>
              </a:cxn>
              <a:cxn ang="0">
                <a:pos x="5" y="61"/>
              </a:cxn>
              <a:cxn ang="0">
                <a:pos x="8" y="54"/>
              </a:cxn>
              <a:cxn ang="0">
                <a:pos x="14" y="52"/>
              </a:cxn>
              <a:cxn ang="0">
                <a:pos x="17" y="52"/>
              </a:cxn>
              <a:cxn ang="0">
                <a:pos x="21" y="59"/>
              </a:cxn>
              <a:cxn ang="0">
                <a:pos x="22" y="68"/>
              </a:cxn>
              <a:cxn ang="0">
                <a:pos x="27" y="64"/>
              </a:cxn>
              <a:cxn ang="0">
                <a:pos x="28" y="58"/>
              </a:cxn>
              <a:cxn ang="0">
                <a:pos x="32" y="51"/>
              </a:cxn>
              <a:cxn ang="0">
                <a:pos x="38" y="49"/>
              </a:cxn>
              <a:cxn ang="0">
                <a:pos x="44" y="52"/>
              </a:cxn>
              <a:cxn ang="0">
                <a:pos x="48" y="62"/>
              </a:cxn>
              <a:cxn ang="0">
                <a:pos x="47" y="68"/>
              </a:cxn>
              <a:cxn ang="0">
                <a:pos x="49" y="75"/>
              </a:cxn>
              <a:cxn ang="0">
                <a:pos x="7" y="32"/>
              </a:cxn>
              <a:cxn ang="0">
                <a:pos x="7" y="8"/>
              </a:cxn>
              <a:cxn ang="0">
                <a:pos x="52" y="22"/>
              </a:cxn>
              <a:cxn ang="0">
                <a:pos x="1" y="0"/>
              </a:cxn>
            </a:cxnLst>
            <a:rect l="0" t="0" r="r" b="b"/>
            <a:pathLst>
              <a:path w="54" h="111">
                <a:moveTo>
                  <a:pt x="52" y="101"/>
                </a:moveTo>
                <a:lnTo>
                  <a:pt x="52" y="94"/>
                </a:lnTo>
                <a:lnTo>
                  <a:pt x="1" y="94"/>
                </a:lnTo>
                <a:lnTo>
                  <a:pt x="1" y="99"/>
                </a:lnTo>
                <a:lnTo>
                  <a:pt x="7" y="111"/>
                </a:lnTo>
                <a:lnTo>
                  <a:pt x="12" y="109"/>
                </a:lnTo>
                <a:lnTo>
                  <a:pt x="7" y="101"/>
                </a:lnTo>
                <a:lnTo>
                  <a:pt x="7" y="101"/>
                </a:lnTo>
                <a:lnTo>
                  <a:pt x="52" y="101"/>
                </a:lnTo>
                <a:close/>
                <a:moveTo>
                  <a:pt x="49" y="75"/>
                </a:moveTo>
                <a:lnTo>
                  <a:pt x="49" y="75"/>
                </a:lnTo>
                <a:lnTo>
                  <a:pt x="52" y="69"/>
                </a:lnTo>
                <a:lnTo>
                  <a:pt x="54" y="62"/>
                </a:lnTo>
                <a:lnTo>
                  <a:pt x="54" y="62"/>
                </a:lnTo>
                <a:lnTo>
                  <a:pt x="52" y="54"/>
                </a:lnTo>
                <a:lnTo>
                  <a:pt x="49" y="48"/>
                </a:lnTo>
                <a:lnTo>
                  <a:pt x="44" y="44"/>
                </a:lnTo>
                <a:lnTo>
                  <a:pt x="38" y="42"/>
                </a:lnTo>
                <a:lnTo>
                  <a:pt x="38" y="42"/>
                </a:lnTo>
                <a:lnTo>
                  <a:pt x="32" y="44"/>
                </a:lnTo>
                <a:lnTo>
                  <a:pt x="30" y="47"/>
                </a:lnTo>
                <a:lnTo>
                  <a:pt x="27" y="49"/>
                </a:lnTo>
                <a:lnTo>
                  <a:pt x="25" y="54"/>
                </a:lnTo>
                <a:lnTo>
                  <a:pt x="24" y="54"/>
                </a:lnTo>
                <a:lnTo>
                  <a:pt x="24" y="54"/>
                </a:lnTo>
                <a:lnTo>
                  <a:pt x="22" y="49"/>
                </a:lnTo>
                <a:lnTo>
                  <a:pt x="20" y="47"/>
                </a:lnTo>
                <a:lnTo>
                  <a:pt x="17" y="45"/>
                </a:lnTo>
                <a:lnTo>
                  <a:pt x="12" y="45"/>
                </a:lnTo>
                <a:lnTo>
                  <a:pt x="12" y="45"/>
                </a:lnTo>
                <a:lnTo>
                  <a:pt x="8" y="45"/>
                </a:lnTo>
                <a:lnTo>
                  <a:pt x="4" y="48"/>
                </a:lnTo>
                <a:lnTo>
                  <a:pt x="1" y="52"/>
                </a:lnTo>
                <a:lnTo>
                  <a:pt x="0" y="59"/>
                </a:lnTo>
                <a:lnTo>
                  <a:pt x="0" y="59"/>
                </a:lnTo>
                <a:lnTo>
                  <a:pt x="1" y="68"/>
                </a:lnTo>
                <a:lnTo>
                  <a:pt x="4" y="74"/>
                </a:lnTo>
                <a:lnTo>
                  <a:pt x="10" y="71"/>
                </a:lnTo>
                <a:lnTo>
                  <a:pt x="10" y="71"/>
                </a:lnTo>
                <a:lnTo>
                  <a:pt x="7" y="67"/>
                </a:lnTo>
                <a:lnTo>
                  <a:pt x="5" y="61"/>
                </a:lnTo>
                <a:lnTo>
                  <a:pt x="5" y="61"/>
                </a:lnTo>
                <a:lnTo>
                  <a:pt x="7" y="57"/>
                </a:lnTo>
                <a:lnTo>
                  <a:pt x="8" y="54"/>
                </a:lnTo>
                <a:lnTo>
                  <a:pt x="11" y="52"/>
                </a:lnTo>
                <a:lnTo>
                  <a:pt x="14" y="52"/>
                </a:lnTo>
                <a:lnTo>
                  <a:pt x="14" y="52"/>
                </a:lnTo>
                <a:lnTo>
                  <a:pt x="17" y="52"/>
                </a:lnTo>
                <a:lnTo>
                  <a:pt x="20" y="55"/>
                </a:lnTo>
                <a:lnTo>
                  <a:pt x="21" y="59"/>
                </a:lnTo>
                <a:lnTo>
                  <a:pt x="22" y="64"/>
                </a:lnTo>
                <a:lnTo>
                  <a:pt x="22" y="68"/>
                </a:lnTo>
                <a:lnTo>
                  <a:pt x="27" y="68"/>
                </a:lnTo>
                <a:lnTo>
                  <a:pt x="27" y="64"/>
                </a:lnTo>
                <a:lnTo>
                  <a:pt x="27" y="64"/>
                </a:lnTo>
                <a:lnTo>
                  <a:pt x="28" y="58"/>
                </a:lnTo>
                <a:lnTo>
                  <a:pt x="30" y="54"/>
                </a:lnTo>
                <a:lnTo>
                  <a:pt x="32" y="51"/>
                </a:lnTo>
                <a:lnTo>
                  <a:pt x="38" y="49"/>
                </a:lnTo>
                <a:lnTo>
                  <a:pt x="38" y="49"/>
                </a:lnTo>
                <a:lnTo>
                  <a:pt x="41" y="51"/>
                </a:lnTo>
                <a:lnTo>
                  <a:pt x="44" y="52"/>
                </a:lnTo>
                <a:lnTo>
                  <a:pt x="47" y="57"/>
                </a:lnTo>
                <a:lnTo>
                  <a:pt x="48" y="62"/>
                </a:lnTo>
                <a:lnTo>
                  <a:pt x="48" y="62"/>
                </a:lnTo>
                <a:lnTo>
                  <a:pt x="47" y="68"/>
                </a:lnTo>
                <a:lnTo>
                  <a:pt x="45" y="74"/>
                </a:lnTo>
                <a:lnTo>
                  <a:pt x="49" y="75"/>
                </a:lnTo>
                <a:close/>
                <a:moveTo>
                  <a:pt x="1" y="32"/>
                </a:moveTo>
                <a:lnTo>
                  <a:pt x="7" y="32"/>
                </a:lnTo>
                <a:lnTo>
                  <a:pt x="7" y="8"/>
                </a:lnTo>
                <a:lnTo>
                  <a:pt x="7" y="8"/>
                </a:lnTo>
                <a:lnTo>
                  <a:pt x="52" y="30"/>
                </a:lnTo>
                <a:lnTo>
                  <a:pt x="52" y="22"/>
                </a:lnTo>
                <a:lnTo>
                  <a:pt x="5" y="0"/>
                </a:lnTo>
                <a:lnTo>
                  <a:pt x="1" y="0"/>
                </a:lnTo>
                <a:lnTo>
                  <a:pt x="1" y="3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872" name="Rectangle 64"/>
          <p:cNvSpPr>
            <a:spLocks noChangeArrowheads="1"/>
          </p:cNvSpPr>
          <p:nvPr/>
        </p:nvSpPr>
        <p:spPr bwMode="auto">
          <a:xfrm>
            <a:off x="8016875" y="4881563"/>
            <a:ext cx="298450" cy="501650"/>
          </a:xfrm>
          <a:prstGeom prst="rect">
            <a:avLst/>
          </a:prstGeom>
          <a:solidFill>
            <a:srgbClr val="B3B3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873" name="Rectangle 65"/>
          <p:cNvSpPr>
            <a:spLocks noChangeArrowheads="1"/>
          </p:cNvSpPr>
          <p:nvPr/>
        </p:nvSpPr>
        <p:spPr bwMode="auto">
          <a:xfrm>
            <a:off x="8128000" y="5438775"/>
            <a:ext cx="1095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 i="0">
                <a:solidFill>
                  <a:srgbClr val="000000"/>
                </a:solidFill>
                <a:latin typeface="Myriad Roman" charset="0"/>
              </a:rPr>
              <a:t>U</a:t>
            </a:r>
            <a:endParaRPr lang="en-GB" sz="2800" i="0"/>
          </a:p>
        </p:txBody>
      </p:sp>
      <p:sp>
        <p:nvSpPr>
          <p:cNvPr id="375874" name="Freeform 66"/>
          <p:cNvSpPr>
            <a:spLocks noEditPoints="1"/>
          </p:cNvSpPr>
          <p:nvPr/>
        </p:nvSpPr>
        <p:spPr bwMode="auto">
          <a:xfrm>
            <a:off x="8123238" y="4694238"/>
            <a:ext cx="85725" cy="101600"/>
          </a:xfrm>
          <a:custGeom>
            <a:avLst/>
            <a:gdLst/>
            <a:ahLst/>
            <a:cxnLst>
              <a:cxn ang="0">
                <a:pos x="54" y="58"/>
              </a:cxn>
              <a:cxn ang="0">
                <a:pos x="54" y="52"/>
              </a:cxn>
              <a:cxn ang="0">
                <a:pos x="47" y="37"/>
              </a:cxn>
              <a:cxn ang="0">
                <a:pos x="43" y="34"/>
              </a:cxn>
              <a:cxn ang="0">
                <a:pos x="30" y="30"/>
              </a:cxn>
              <a:cxn ang="0">
                <a:pos x="23" y="28"/>
              </a:cxn>
              <a:cxn ang="0">
                <a:pos x="7" y="32"/>
              </a:cxn>
              <a:cxn ang="0">
                <a:pos x="0" y="45"/>
              </a:cxn>
              <a:cxn ang="0">
                <a:pos x="1" y="52"/>
              </a:cxn>
              <a:cxn ang="0">
                <a:pos x="11" y="62"/>
              </a:cxn>
              <a:cxn ang="0">
                <a:pos x="19" y="64"/>
              </a:cxn>
              <a:cxn ang="0">
                <a:pos x="30" y="59"/>
              </a:cxn>
              <a:cxn ang="0">
                <a:pos x="36" y="48"/>
              </a:cxn>
              <a:cxn ang="0">
                <a:pos x="33" y="41"/>
              </a:cxn>
              <a:cxn ang="0">
                <a:pos x="30" y="35"/>
              </a:cxn>
              <a:cxn ang="0">
                <a:pos x="37" y="38"/>
              </a:cxn>
              <a:cxn ang="0">
                <a:pos x="43" y="42"/>
              </a:cxn>
              <a:cxn ang="0">
                <a:pos x="48" y="52"/>
              </a:cxn>
              <a:cxn ang="0">
                <a:pos x="48" y="58"/>
              </a:cxn>
              <a:cxn ang="0">
                <a:pos x="6" y="45"/>
              </a:cxn>
              <a:cxn ang="0">
                <a:pos x="7" y="41"/>
              </a:cxn>
              <a:cxn ang="0">
                <a:pos x="16" y="35"/>
              </a:cxn>
              <a:cxn ang="0">
                <a:pos x="21" y="35"/>
              </a:cxn>
              <a:cxn ang="0">
                <a:pos x="24" y="35"/>
              </a:cxn>
              <a:cxn ang="0">
                <a:pos x="28" y="42"/>
              </a:cxn>
              <a:cxn ang="0">
                <a:pos x="30" y="47"/>
              </a:cxn>
              <a:cxn ang="0">
                <a:pos x="27" y="54"/>
              </a:cxn>
              <a:cxn ang="0">
                <a:pos x="19" y="57"/>
              </a:cxn>
              <a:cxn ang="0">
                <a:pos x="13" y="55"/>
              </a:cxn>
              <a:cxn ang="0">
                <a:pos x="7" y="49"/>
              </a:cxn>
              <a:cxn ang="0">
                <a:pos x="6" y="45"/>
              </a:cxn>
              <a:cxn ang="0">
                <a:pos x="53" y="0"/>
              </a:cxn>
              <a:cxn ang="0">
                <a:pos x="1" y="5"/>
              </a:cxn>
              <a:cxn ang="0">
                <a:pos x="13" y="15"/>
              </a:cxn>
              <a:cxn ang="0">
                <a:pos x="9" y="7"/>
              </a:cxn>
            </a:cxnLst>
            <a:rect l="0" t="0" r="r" b="b"/>
            <a:pathLst>
              <a:path w="54" h="64">
                <a:moveTo>
                  <a:pt x="54" y="58"/>
                </a:moveTo>
                <a:lnTo>
                  <a:pt x="54" y="58"/>
                </a:lnTo>
                <a:lnTo>
                  <a:pt x="54" y="52"/>
                </a:lnTo>
                <a:lnTo>
                  <a:pt x="54" y="52"/>
                </a:lnTo>
                <a:lnTo>
                  <a:pt x="51" y="44"/>
                </a:lnTo>
                <a:lnTo>
                  <a:pt x="47" y="37"/>
                </a:lnTo>
                <a:lnTo>
                  <a:pt x="47" y="37"/>
                </a:lnTo>
                <a:lnTo>
                  <a:pt x="43" y="34"/>
                </a:lnTo>
                <a:lnTo>
                  <a:pt x="37" y="31"/>
                </a:lnTo>
                <a:lnTo>
                  <a:pt x="30" y="30"/>
                </a:lnTo>
                <a:lnTo>
                  <a:pt x="23" y="28"/>
                </a:lnTo>
                <a:lnTo>
                  <a:pt x="23" y="28"/>
                </a:lnTo>
                <a:lnTo>
                  <a:pt x="13" y="30"/>
                </a:lnTo>
                <a:lnTo>
                  <a:pt x="7" y="32"/>
                </a:lnTo>
                <a:lnTo>
                  <a:pt x="3" y="38"/>
                </a:lnTo>
                <a:lnTo>
                  <a:pt x="0" y="45"/>
                </a:lnTo>
                <a:lnTo>
                  <a:pt x="0" y="45"/>
                </a:lnTo>
                <a:lnTo>
                  <a:pt x="1" y="52"/>
                </a:lnTo>
                <a:lnTo>
                  <a:pt x="6" y="58"/>
                </a:lnTo>
                <a:lnTo>
                  <a:pt x="11" y="62"/>
                </a:lnTo>
                <a:lnTo>
                  <a:pt x="19" y="64"/>
                </a:lnTo>
                <a:lnTo>
                  <a:pt x="19" y="64"/>
                </a:lnTo>
                <a:lnTo>
                  <a:pt x="26" y="62"/>
                </a:lnTo>
                <a:lnTo>
                  <a:pt x="30" y="59"/>
                </a:lnTo>
                <a:lnTo>
                  <a:pt x="34" y="54"/>
                </a:lnTo>
                <a:lnTo>
                  <a:pt x="36" y="48"/>
                </a:lnTo>
                <a:lnTo>
                  <a:pt x="36" y="48"/>
                </a:lnTo>
                <a:lnTo>
                  <a:pt x="33" y="41"/>
                </a:lnTo>
                <a:lnTo>
                  <a:pt x="30" y="35"/>
                </a:lnTo>
                <a:lnTo>
                  <a:pt x="30" y="35"/>
                </a:lnTo>
                <a:lnTo>
                  <a:pt x="30" y="35"/>
                </a:lnTo>
                <a:lnTo>
                  <a:pt x="37" y="38"/>
                </a:lnTo>
                <a:lnTo>
                  <a:pt x="43" y="42"/>
                </a:lnTo>
                <a:lnTo>
                  <a:pt x="43" y="42"/>
                </a:lnTo>
                <a:lnTo>
                  <a:pt x="47" y="47"/>
                </a:lnTo>
                <a:lnTo>
                  <a:pt x="48" y="52"/>
                </a:lnTo>
                <a:lnTo>
                  <a:pt x="48" y="52"/>
                </a:lnTo>
                <a:lnTo>
                  <a:pt x="48" y="58"/>
                </a:lnTo>
                <a:lnTo>
                  <a:pt x="54" y="58"/>
                </a:lnTo>
                <a:close/>
                <a:moveTo>
                  <a:pt x="6" y="45"/>
                </a:moveTo>
                <a:lnTo>
                  <a:pt x="6" y="45"/>
                </a:lnTo>
                <a:lnTo>
                  <a:pt x="7" y="41"/>
                </a:lnTo>
                <a:lnTo>
                  <a:pt x="10" y="38"/>
                </a:lnTo>
                <a:lnTo>
                  <a:pt x="16" y="35"/>
                </a:lnTo>
                <a:lnTo>
                  <a:pt x="21" y="35"/>
                </a:lnTo>
                <a:lnTo>
                  <a:pt x="21" y="35"/>
                </a:lnTo>
                <a:lnTo>
                  <a:pt x="24" y="35"/>
                </a:lnTo>
                <a:lnTo>
                  <a:pt x="24" y="35"/>
                </a:lnTo>
                <a:lnTo>
                  <a:pt x="28" y="40"/>
                </a:lnTo>
                <a:lnTo>
                  <a:pt x="28" y="42"/>
                </a:lnTo>
                <a:lnTo>
                  <a:pt x="30" y="47"/>
                </a:lnTo>
                <a:lnTo>
                  <a:pt x="30" y="47"/>
                </a:lnTo>
                <a:lnTo>
                  <a:pt x="28" y="51"/>
                </a:lnTo>
                <a:lnTo>
                  <a:pt x="27" y="54"/>
                </a:lnTo>
                <a:lnTo>
                  <a:pt x="23" y="55"/>
                </a:lnTo>
                <a:lnTo>
                  <a:pt x="19" y="57"/>
                </a:lnTo>
                <a:lnTo>
                  <a:pt x="19" y="57"/>
                </a:lnTo>
                <a:lnTo>
                  <a:pt x="13" y="55"/>
                </a:lnTo>
                <a:lnTo>
                  <a:pt x="10" y="54"/>
                </a:lnTo>
                <a:lnTo>
                  <a:pt x="7" y="49"/>
                </a:lnTo>
                <a:lnTo>
                  <a:pt x="6" y="47"/>
                </a:lnTo>
                <a:lnTo>
                  <a:pt x="6" y="45"/>
                </a:lnTo>
                <a:close/>
                <a:moveTo>
                  <a:pt x="53" y="7"/>
                </a:moveTo>
                <a:lnTo>
                  <a:pt x="53" y="0"/>
                </a:lnTo>
                <a:lnTo>
                  <a:pt x="1" y="0"/>
                </a:lnTo>
                <a:lnTo>
                  <a:pt x="1" y="5"/>
                </a:lnTo>
                <a:lnTo>
                  <a:pt x="7" y="17"/>
                </a:lnTo>
                <a:lnTo>
                  <a:pt x="13" y="15"/>
                </a:lnTo>
                <a:lnTo>
                  <a:pt x="9" y="7"/>
                </a:lnTo>
                <a:lnTo>
                  <a:pt x="9" y="7"/>
                </a:lnTo>
                <a:lnTo>
                  <a:pt x="53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875" name="Rectangle 67"/>
          <p:cNvSpPr>
            <a:spLocks noChangeArrowheads="1"/>
          </p:cNvSpPr>
          <p:nvPr/>
        </p:nvSpPr>
        <p:spPr bwMode="auto">
          <a:xfrm>
            <a:off x="6877050" y="5627688"/>
            <a:ext cx="15367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300" i="0">
                <a:solidFill>
                  <a:srgbClr val="000000"/>
                </a:solidFill>
                <a:latin typeface="Myriad Roman" charset="0"/>
              </a:rPr>
              <a:t>Rx, MTU 500 (Mbps)</a:t>
            </a:r>
            <a:endParaRPr lang="en-GB" sz="2800" i="0"/>
          </a:p>
        </p:txBody>
      </p:sp>
      <p:sp>
        <p:nvSpPr>
          <p:cNvPr id="375876" name="Rectangle 68"/>
          <p:cNvSpPr>
            <a:spLocks noChangeArrowheads="1"/>
          </p:cNvSpPr>
          <p:nvPr/>
        </p:nvSpPr>
        <p:spPr bwMode="auto">
          <a:xfrm>
            <a:off x="684213" y="5300663"/>
            <a:ext cx="1936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100" i="0">
                <a:solidFill>
                  <a:srgbClr val="000000"/>
                </a:solidFill>
                <a:latin typeface="Myriad Roman" charset="0"/>
              </a:rPr>
              <a:t>0.0</a:t>
            </a:r>
            <a:endParaRPr lang="en-GB" i="0"/>
          </a:p>
        </p:txBody>
      </p:sp>
      <p:sp>
        <p:nvSpPr>
          <p:cNvPr id="375877" name="Rectangle 69"/>
          <p:cNvSpPr>
            <a:spLocks noChangeArrowheads="1"/>
          </p:cNvSpPr>
          <p:nvPr/>
        </p:nvSpPr>
        <p:spPr bwMode="auto">
          <a:xfrm>
            <a:off x="685800" y="5005388"/>
            <a:ext cx="1936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100" i="0">
                <a:solidFill>
                  <a:srgbClr val="000000"/>
                </a:solidFill>
                <a:latin typeface="Myriad Roman" charset="0"/>
              </a:rPr>
              <a:t>0.1</a:t>
            </a:r>
            <a:endParaRPr lang="en-GB" i="0"/>
          </a:p>
        </p:txBody>
      </p:sp>
      <p:sp>
        <p:nvSpPr>
          <p:cNvPr id="375878" name="Rectangle 70"/>
          <p:cNvSpPr>
            <a:spLocks noChangeArrowheads="1"/>
          </p:cNvSpPr>
          <p:nvPr/>
        </p:nvSpPr>
        <p:spPr bwMode="auto">
          <a:xfrm>
            <a:off x="665163" y="4708525"/>
            <a:ext cx="1936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100" i="0">
                <a:solidFill>
                  <a:srgbClr val="000000"/>
                </a:solidFill>
                <a:latin typeface="Myriad Roman" charset="0"/>
              </a:rPr>
              <a:t>0.2</a:t>
            </a:r>
            <a:endParaRPr lang="en-GB" i="0"/>
          </a:p>
        </p:txBody>
      </p:sp>
      <p:sp>
        <p:nvSpPr>
          <p:cNvPr id="375879" name="Rectangle 71"/>
          <p:cNvSpPr>
            <a:spLocks noChangeArrowheads="1"/>
          </p:cNvSpPr>
          <p:nvPr/>
        </p:nvSpPr>
        <p:spPr bwMode="auto">
          <a:xfrm>
            <a:off x="666750" y="4413250"/>
            <a:ext cx="1936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100" i="0">
                <a:solidFill>
                  <a:srgbClr val="000000"/>
                </a:solidFill>
                <a:latin typeface="Myriad Roman" charset="0"/>
              </a:rPr>
              <a:t>0.3</a:t>
            </a:r>
            <a:endParaRPr lang="en-GB" i="0"/>
          </a:p>
        </p:txBody>
      </p:sp>
      <p:sp>
        <p:nvSpPr>
          <p:cNvPr id="375880" name="Rectangle 72"/>
          <p:cNvSpPr>
            <a:spLocks noChangeArrowheads="1"/>
          </p:cNvSpPr>
          <p:nvPr/>
        </p:nvSpPr>
        <p:spPr bwMode="auto">
          <a:xfrm>
            <a:off x="660400" y="4116388"/>
            <a:ext cx="1936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100" i="0">
                <a:solidFill>
                  <a:srgbClr val="000000"/>
                </a:solidFill>
                <a:latin typeface="Myriad Roman" charset="0"/>
              </a:rPr>
              <a:t>0.4</a:t>
            </a:r>
            <a:endParaRPr lang="en-GB" i="0"/>
          </a:p>
        </p:txBody>
      </p:sp>
      <p:sp>
        <p:nvSpPr>
          <p:cNvPr id="375881" name="Rectangle 73"/>
          <p:cNvSpPr>
            <a:spLocks noChangeArrowheads="1"/>
          </p:cNvSpPr>
          <p:nvPr/>
        </p:nvSpPr>
        <p:spPr bwMode="auto">
          <a:xfrm>
            <a:off x="666750" y="3821113"/>
            <a:ext cx="1936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100" i="0">
                <a:solidFill>
                  <a:srgbClr val="000000"/>
                </a:solidFill>
                <a:latin typeface="Myriad Roman" charset="0"/>
              </a:rPr>
              <a:t>0.5</a:t>
            </a:r>
            <a:endParaRPr lang="en-GB" i="0"/>
          </a:p>
        </p:txBody>
      </p:sp>
      <p:sp>
        <p:nvSpPr>
          <p:cNvPr id="375882" name="Rectangle 74"/>
          <p:cNvSpPr>
            <a:spLocks noChangeArrowheads="1"/>
          </p:cNvSpPr>
          <p:nvPr/>
        </p:nvSpPr>
        <p:spPr bwMode="auto">
          <a:xfrm>
            <a:off x="663575" y="3527425"/>
            <a:ext cx="1936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100" i="0">
                <a:solidFill>
                  <a:srgbClr val="000000"/>
                </a:solidFill>
                <a:latin typeface="Myriad Roman" charset="0"/>
              </a:rPr>
              <a:t>0.6</a:t>
            </a:r>
            <a:endParaRPr lang="en-GB" i="0"/>
          </a:p>
        </p:txBody>
      </p:sp>
      <p:sp>
        <p:nvSpPr>
          <p:cNvPr id="375883" name="Rectangle 75"/>
          <p:cNvSpPr>
            <a:spLocks noChangeArrowheads="1"/>
          </p:cNvSpPr>
          <p:nvPr/>
        </p:nvSpPr>
        <p:spPr bwMode="auto">
          <a:xfrm>
            <a:off x="665163" y="3232150"/>
            <a:ext cx="1936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100" i="0">
                <a:solidFill>
                  <a:srgbClr val="000000"/>
                </a:solidFill>
                <a:latin typeface="Myriad Roman" charset="0"/>
              </a:rPr>
              <a:t>0.7</a:t>
            </a:r>
            <a:endParaRPr lang="en-GB" i="0"/>
          </a:p>
        </p:txBody>
      </p:sp>
      <p:sp>
        <p:nvSpPr>
          <p:cNvPr id="375884" name="Rectangle 76"/>
          <p:cNvSpPr>
            <a:spLocks noChangeArrowheads="1"/>
          </p:cNvSpPr>
          <p:nvPr/>
        </p:nvSpPr>
        <p:spPr bwMode="auto">
          <a:xfrm>
            <a:off x="663575" y="2935288"/>
            <a:ext cx="1936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100" i="0">
                <a:solidFill>
                  <a:srgbClr val="000000"/>
                </a:solidFill>
                <a:latin typeface="Myriad Roman" charset="0"/>
              </a:rPr>
              <a:t>0.8</a:t>
            </a:r>
            <a:endParaRPr lang="en-GB" i="0"/>
          </a:p>
        </p:txBody>
      </p:sp>
      <p:sp>
        <p:nvSpPr>
          <p:cNvPr id="375885" name="Rectangle 77"/>
          <p:cNvSpPr>
            <a:spLocks noChangeArrowheads="1"/>
          </p:cNvSpPr>
          <p:nvPr/>
        </p:nvSpPr>
        <p:spPr bwMode="auto">
          <a:xfrm>
            <a:off x="663575" y="2640013"/>
            <a:ext cx="1936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100" i="0">
                <a:solidFill>
                  <a:srgbClr val="000000"/>
                </a:solidFill>
                <a:latin typeface="Myriad Roman" charset="0"/>
              </a:rPr>
              <a:t>0.9</a:t>
            </a:r>
            <a:endParaRPr lang="en-GB" i="0"/>
          </a:p>
        </p:txBody>
      </p:sp>
      <p:sp>
        <p:nvSpPr>
          <p:cNvPr id="375886" name="Rectangle 78"/>
          <p:cNvSpPr>
            <a:spLocks noChangeArrowheads="1"/>
          </p:cNvSpPr>
          <p:nvPr/>
        </p:nvSpPr>
        <p:spPr bwMode="auto">
          <a:xfrm>
            <a:off x="663575" y="2343150"/>
            <a:ext cx="1936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100" i="0">
                <a:solidFill>
                  <a:srgbClr val="000000"/>
                </a:solidFill>
                <a:latin typeface="Myriad Roman" charset="0"/>
              </a:rPr>
              <a:t>1.0</a:t>
            </a:r>
            <a:endParaRPr lang="en-GB" i="0"/>
          </a:p>
        </p:txBody>
      </p:sp>
      <p:sp>
        <p:nvSpPr>
          <p:cNvPr id="375887" name="Rectangle 79"/>
          <p:cNvSpPr>
            <a:spLocks noChangeArrowheads="1"/>
          </p:cNvSpPr>
          <p:nvPr/>
        </p:nvSpPr>
        <p:spPr bwMode="auto">
          <a:xfrm>
            <a:off x="685800" y="2046288"/>
            <a:ext cx="1936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100" i="0">
                <a:solidFill>
                  <a:srgbClr val="000000"/>
                </a:solidFill>
                <a:latin typeface="Myriad Roman" charset="0"/>
              </a:rPr>
              <a:t>1.1</a:t>
            </a:r>
            <a:endParaRPr lang="en-GB" i="0"/>
          </a:p>
        </p:txBody>
      </p:sp>
      <p:sp>
        <p:nvSpPr>
          <p:cNvPr id="375888" name="Freeform 80"/>
          <p:cNvSpPr>
            <a:spLocks noEditPoints="1"/>
          </p:cNvSpPr>
          <p:nvPr/>
        </p:nvSpPr>
        <p:spPr bwMode="auto">
          <a:xfrm>
            <a:off x="301625" y="2916238"/>
            <a:ext cx="130175" cy="1666875"/>
          </a:xfrm>
          <a:custGeom>
            <a:avLst/>
            <a:gdLst/>
            <a:ahLst/>
            <a:cxnLst>
              <a:cxn ang="0">
                <a:pos x="81" y="1000"/>
              </a:cxn>
              <a:cxn ang="0">
                <a:pos x="31" y="1004"/>
              </a:cxn>
              <a:cxn ang="0">
                <a:pos x="4" y="1041"/>
              </a:cxn>
              <a:cxn ang="0">
                <a:pos x="36" y="1017"/>
              </a:cxn>
              <a:cxn ang="0">
                <a:pos x="26" y="962"/>
              </a:cxn>
              <a:cxn ang="0">
                <a:pos x="65" y="992"/>
              </a:cxn>
              <a:cxn ang="0">
                <a:pos x="74" y="965"/>
              </a:cxn>
              <a:cxn ang="0">
                <a:pos x="31" y="969"/>
              </a:cxn>
              <a:cxn ang="0">
                <a:pos x="47" y="866"/>
              </a:cxn>
              <a:cxn ang="0">
                <a:pos x="33" y="898"/>
              </a:cxn>
              <a:cxn ang="0">
                <a:pos x="57" y="908"/>
              </a:cxn>
              <a:cxn ang="0">
                <a:pos x="74" y="876"/>
              </a:cxn>
              <a:cxn ang="0">
                <a:pos x="75" y="891"/>
              </a:cxn>
              <a:cxn ang="0">
                <a:pos x="63" y="876"/>
              </a:cxn>
              <a:cxn ang="0">
                <a:pos x="82" y="834"/>
              </a:cxn>
              <a:cxn ang="0">
                <a:pos x="26" y="825"/>
              </a:cxn>
              <a:cxn ang="0">
                <a:pos x="11" y="802"/>
              </a:cxn>
              <a:cxn ang="0">
                <a:pos x="11" y="814"/>
              </a:cxn>
              <a:cxn ang="0">
                <a:pos x="71" y="768"/>
              </a:cxn>
              <a:cxn ang="0">
                <a:pos x="26" y="704"/>
              </a:cxn>
              <a:cxn ang="0">
                <a:pos x="65" y="734"/>
              </a:cxn>
              <a:cxn ang="0">
                <a:pos x="74" y="707"/>
              </a:cxn>
              <a:cxn ang="0">
                <a:pos x="31" y="711"/>
              </a:cxn>
              <a:cxn ang="0">
                <a:pos x="81" y="630"/>
              </a:cxn>
              <a:cxn ang="0">
                <a:pos x="40" y="643"/>
              </a:cxn>
              <a:cxn ang="0">
                <a:pos x="26" y="642"/>
              </a:cxn>
              <a:cxn ang="0">
                <a:pos x="67" y="629"/>
              </a:cxn>
              <a:cxn ang="0">
                <a:pos x="74" y="580"/>
              </a:cxn>
              <a:cxn ang="0">
                <a:pos x="33" y="580"/>
              </a:cxn>
              <a:cxn ang="0">
                <a:pos x="43" y="607"/>
              </a:cxn>
              <a:cxn ang="0">
                <a:pos x="81" y="572"/>
              </a:cxn>
              <a:cxn ang="0">
                <a:pos x="53" y="505"/>
              </a:cxn>
              <a:cxn ang="0">
                <a:pos x="33" y="551"/>
              </a:cxn>
              <a:cxn ang="0">
                <a:pos x="82" y="532"/>
              </a:cxn>
              <a:cxn ang="0">
                <a:pos x="33" y="536"/>
              </a:cxn>
              <a:cxn ang="0">
                <a:pos x="74" y="532"/>
              </a:cxn>
              <a:cxn ang="0">
                <a:pos x="34" y="465"/>
              </a:cxn>
              <a:cxn ang="0">
                <a:pos x="43" y="492"/>
              </a:cxn>
              <a:cxn ang="0">
                <a:pos x="26" y="438"/>
              </a:cxn>
              <a:cxn ang="0">
                <a:pos x="78" y="448"/>
              </a:cxn>
              <a:cxn ang="0">
                <a:pos x="70" y="444"/>
              </a:cxn>
              <a:cxn ang="0">
                <a:pos x="33" y="427"/>
              </a:cxn>
              <a:cxn ang="0">
                <a:pos x="78" y="367"/>
              </a:cxn>
              <a:cxn ang="0">
                <a:pos x="68" y="361"/>
              </a:cxn>
              <a:cxn ang="0">
                <a:pos x="75" y="294"/>
              </a:cxn>
              <a:cxn ang="0">
                <a:pos x="24" y="313"/>
              </a:cxn>
              <a:cxn ang="0">
                <a:pos x="71" y="336"/>
              </a:cxn>
              <a:cxn ang="0">
                <a:pos x="54" y="330"/>
              </a:cxn>
              <a:cxn ang="0">
                <a:pos x="53" y="297"/>
              </a:cxn>
              <a:cxn ang="0">
                <a:pos x="81" y="249"/>
              </a:cxn>
              <a:cxn ang="0">
                <a:pos x="7" y="185"/>
              </a:cxn>
              <a:cxn ang="0">
                <a:pos x="16" y="191"/>
              </a:cxn>
              <a:cxn ang="0">
                <a:pos x="34" y="139"/>
              </a:cxn>
              <a:cxn ang="0">
                <a:pos x="24" y="142"/>
              </a:cxn>
              <a:cxn ang="0">
                <a:pos x="26" y="70"/>
              </a:cxn>
              <a:cxn ang="0">
                <a:pos x="57" y="97"/>
              </a:cxn>
              <a:cxn ang="0">
                <a:pos x="81" y="81"/>
              </a:cxn>
              <a:cxn ang="0">
                <a:pos x="81" y="40"/>
              </a:cxn>
              <a:cxn ang="0">
                <a:pos x="37" y="20"/>
              </a:cxn>
            </a:cxnLst>
            <a:rect l="0" t="0" r="r" b="b"/>
            <a:pathLst>
              <a:path w="82" h="1050">
                <a:moveTo>
                  <a:pt x="81" y="1050"/>
                </a:moveTo>
                <a:lnTo>
                  <a:pt x="81" y="1040"/>
                </a:lnTo>
                <a:lnTo>
                  <a:pt x="48" y="1040"/>
                </a:lnTo>
                <a:lnTo>
                  <a:pt x="48" y="1031"/>
                </a:lnTo>
                <a:lnTo>
                  <a:pt x="48" y="1031"/>
                </a:lnTo>
                <a:lnTo>
                  <a:pt x="48" y="1026"/>
                </a:lnTo>
                <a:lnTo>
                  <a:pt x="51" y="1022"/>
                </a:lnTo>
                <a:lnTo>
                  <a:pt x="55" y="1017"/>
                </a:lnTo>
                <a:lnTo>
                  <a:pt x="63" y="1016"/>
                </a:lnTo>
                <a:lnTo>
                  <a:pt x="63" y="1016"/>
                </a:lnTo>
                <a:lnTo>
                  <a:pt x="74" y="1013"/>
                </a:lnTo>
                <a:lnTo>
                  <a:pt x="81" y="1010"/>
                </a:lnTo>
                <a:lnTo>
                  <a:pt x="81" y="1000"/>
                </a:lnTo>
                <a:lnTo>
                  <a:pt x="81" y="1000"/>
                </a:lnTo>
                <a:lnTo>
                  <a:pt x="74" y="1003"/>
                </a:lnTo>
                <a:lnTo>
                  <a:pt x="60" y="1006"/>
                </a:lnTo>
                <a:lnTo>
                  <a:pt x="60" y="1006"/>
                </a:lnTo>
                <a:lnTo>
                  <a:pt x="54" y="1009"/>
                </a:lnTo>
                <a:lnTo>
                  <a:pt x="50" y="1010"/>
                </a:lnTo>
                <a:lnTo>
                  <a:pt x="47" y="1013"/>
                </a:lnTo>
                <a:lnTo>
                  <a:pt x="44" y="1017"/>
                </a:lnTo>
                <a:lnTo>
                  <a:pt x="44" y="1017"/>
                </a:lnTo>
                <a:lnTo>
                  <a:pt x="44" y="1017"/>
                </a:lnTo>
                <a:lnTo>
                  <a:pt x="41" y="1012"/>
                </a:lnTo>
                <a:lnTo>
                  <a:pt x="37" y="1007"/>
                </a:lnTo>
                <a:lnTo>
                  <a:pt x="31" y="1004"/>
                </a:lnTo>
                <a:lnTo>
                  <a:pt x="24" y="1003"/>
                </a:lnTo>
                <a:lnTo>
                  <a:pt x="24" y="1003"/>
                </a:lnTo>
                <a:lnTo>
                  <a:pt x="20" y="1003"/>
                </a:lnTo>
                <a:lnTo>
                  <a:pt x="16" y="1004"/>
                </a:lnTo>
                <a:lnTo>
                  <a:pt x="13" y="1006"/>
                </a:lnTo>
                <a:lnTo>
                  <a:pt x="10" y="1009"/>
                </a:lnTo>
                <a:lnTo>
                  <a:pt x="10" y="1009"/>
                </a:lnTo>
                <a:lnTo>
                  <a:pt x="7" y="1013"/>
                </a:lnTo>
                <a:lnTo>
                  <a:pt x="6" y="1019"/>
                </a:lnTo>
                <a:lnTo>
                  <a:pt x="4" y="1024"/>
                </a:lnTo>
                <a:lnTo>
                  <a:pt x="4" y="1031"/>
                </a:lnTo>
                <a:lnTo>
                  <a:pt x="4" y="1031"/>
                </a:lnTo>
                <a:lnTo>
                  <a:pt x="4" y="1041"/>
                </a:lnTo>
                <a:lnTo>
                  <a:pt x="6" y="1050"/>
                </a:lnTo>
                <a:lnTo>
                  <a:pt x="81" y="1050"/>
                </a:lnTo>
                <a:close/>
                <a:moveTo>
                  <a:pt x="13" y="1040"/>
                </a:moveTo>
                <a:lnTo>
                  <a:pt x="13" y="1040"/>
                </a:lnTo>
                <a:lnTo>
                  <a:pt x="11" y="1030"/>
                </a:lnTo>
                <a:lnTo>
                  <a:pt x="11" y="1030"/>
                </a:lnTo>
                <a:lnTo>
                  <a:pt x="13" y="1023"/>
                </a:lnTo>
                <a:lnTo>
                  <a:pt x="14" y="1019"/>
                </a:lnTo>
                <a:lnTo>
                  <a:pt x="20" y="1014"/>
                </a:lnTo>
                <a:lnTo>
                  <a:pt x="26" y="1013"/>
                </a:lnTo>
                <a:lnTo>
                  <a:pt x="26" y="1013"/>
                </a:lnTo>
                <a:lnTo>
                  <a:pt x="31" y="1014"/>
                </a:lnTo>
                <a:lnTo>
                  <a:pt x="36" y="1017"/>
                </a:lnTo>
                <a:lnTo>
                  <a:pt x="40" y="1023"/>
                </a:lnTo>
                <a:lnTo>
                  <a:pt x="40" y="1030"/>
                </a:lnTo>
                <a:lnTo>
                  <a:pt x="40" y="1040"/>
                </a:lnTo>
                <a:lnTo>
                  <a:pt x="13" y="1040"/>
                </a:lnTo>
                <a:close/>
                <a:moveTo>
                  <a:pt x="55" y="945"/>
                </a:moveTo>
                <a:lnTo>
                  <a:pt x="55" y="945"/>
                </a:lnTo>
                <a:lnTo>
                  <a:pt x="50" y="945"/>
                </a:lnTo>
                <a:lnTo>
                  <a:pt x="50" y="945"/>
                </a:lnTo>
                <a:lnTo>
                  <a:pt x="43" y="946"/>
                </a:lnTo>
                <a:lnTo>
                  <a:pt x="34" y="949"/>
                </a:lnTo>
                <a:lnTo>
                  <a:pt x="30" y="952"/>
                </a:lnTo>
                <a:lnTo>
                  <a:pt x="27" y="956"/>
                </a:lnTo>
                <a:lnTo>
                  <a:pt x="26" y="962"/>
                </a:lnTo>
                <a:lnTo>
                  <a:pt x="24" y="967"/>
                </a:lnTo>
                <a:lnTo>
                  <a:pt x="24" y="967"/>
                </a:lnTo>
                <a:lnTo>
                  <a:pt x="26" y="973"/>
                </a:lnTo>
                <a:lnTo>
                  <a:pt x="27" y="979"/>
                </a:lnTo>
                <a:lnTo>
                  <a:pt x="30" y="983"/>
                </a:lnTo>
                <a:lnTo>
                  <a:pt x="33" y="986"/>
                </a:lnTo>
                <a:lnTo>
                  <a:pt x="37" y="990"/>
                </a:lnTo>
                <a:lnTo>
                  <a:pt x="43" y="992"/>
                </a:lnTo>
                <a:lnTo>
                  <a:pt x="48" y="993"/>
                </a:lnTo>
                <a:lnTo>
                  <a:pt x="54" y="993"/>
                </a:lnTo>
                <a:lnTo>
                  <a:pt x="54" y="993"/>
                </a:lnTo>
                <a:lnTo>
                  <a:pt x="60" y="993"/>
                </a:lnTo>
                <a:lnTo>
                  <a:pt x="65" y="992"/>
                </a:lnTo>
                <a:lnTo>
                  <a:pt x="70" y="989"/>
                </a:lnTo>
                <a:lnTo>
                  <a:pt x="74" y="986"/>
                </a:lnTo>
                <a:lnTo>
                  <a:pt x="78" y="982"/>
                </a:lnTo>
                <a:lnTo>
                  <a:pt x="80" y="977"/>
                </a:lnTo>
                <a:lnTo>
                  <a:pt x="81" y="972"/>
                </a:lnTo>
                <a:lnTo>
                  <a:pt x="82" y="966"/>
                </a:lnTo>
                <a:lnTo>
                  <a:pt x="82" y="966"/>
                </a:lnTo>
                <a:lnTo>
                  <a:pt x="81" y="955"/>
                </a:lnTo>
                <a:lnTo>
                  <a:pt x="78" y="948"/>
                </a:lnTo>
                <a:lnTo>
                  <a:pt x="71" y="950"/>
                </a:lnTo>
                <a:lnTo>
                  <a:pt x="71" y="950"/>
                </a:lnTo>
                <a:lnTo>
                  <a:pt x="74" y="956"/>
                </a:lnTo>
                <a:lnTo>
                  <a:pt x="74" y="965"/>
                </a:lnTo>
                <a:lnTo>
                  <a:pt x="74" y="965"/>
                </a:lnTo>
                <a:lnTo>
                  <a:pt x="73" y="972"/>
                </a:lnTo>
                <a:lnTo>
                  <a:pt x="70" y="977"/>
                </a:lnTo>
                <a:lnTo>
                  <a:pt x="64" y="982"/>
                </a:lnTo>
                <a:lnTo>
                  <a:pt x="55" y="985"/>
                </a:lnTo>
                <a:lnTo>
                  <a:pt x="55" y="945"/>
                </a:lnTo>
                <a:close/>
                <a:moveTo>
                  <a:pt x="48" y="983"/>
                </a:moveTo>
                <a:lnTo>
                  <a:pt x="48" y="983"/>
                </a:lnTo>
                <a:lnTo>
                  <a:pt x="43" y="983"/>
                </a:lnTo>
                <a:lnTo>
                  <a:pt x="37" y="980"/>
                </a:lnTo>
                <a:lnTo>
                  <a:pt x="33" y="975"/>
                </a:lnTo>
                <a:lnTo>
                  <a:pt x="33" y="972"/>
                </a:lnTo>
                <a:lnTo>
                  <a:pt x="31" y="969"/>
                </a:lnTo>
                <a:lnTo>
                  <a:pt x="31" y="969"/>
                </a:lnTo>
                <a:lnTo>
                  <a:pt x="33" y="965"/>
                </a:lnTo>
                <a:lnTo>
                  <a:pt x="33" y="962"/>
                </a:lnTo>
                <a:lnTo>
                  <a:pt x="37" y="957"/>
                </a:lnTo>
                <a:lnTo>
                  <a:pt x="43" y="955"/>
                </a:lnTo>
                <a:lnTo>
                  <a:pt x="48" y="955"/>
                </a:lnTo>
                <a:lnTo>
                  <a:pt x="48" y="983"/>
                </a:lnTo>
                <a:close/>
                <a:moveTo>
                  <a:pt x="81" y="932"/>
                </a:moveTo>
                <a:lnTo>
                  <a:pt x="81" y="922"/>
                </a:lnTo>
                <a:lnTo>
                  <a:pt x="0" y="922"/>
                </a:lnTo>
                <a:lnTo>
                  <a:pt x="0" y="932"/>
                </a:lnTo>
                <a:lnTo>
                  <a:pt x="81" y="932"/>
                </a:lnTo>
                <a:close/>
                <a:moveTo>
                  <a:pt x="47" y="866"/>
                </a:moveTo>
                <a:lnTo>
                  <a:pt x="47" y="866"/>
                </a:lnTo>
                <a:lnTo>
                  <a:pt x="38" y="868"/>
                </a:lnTo>
                <a:lnTo>
                  <a:pt x="31" y="871"/>
                </a:lnTo>
                <a:lnTo>
                  <a:pt x="28" y="874"/>
                </a:lnTo>
                <a:lnTo>
                  <a:pt x="27" y="878"/>
                </a:lnTo>
                <a:lnTo>
                  <a:pt x="26" y="882"/>
                </a:lnTo>
                <a:lnTo>
                  <a:pt x="24" y="888"/>
                </a:lnTo>
                <a:lnTo>
                  <a:pt x="24" y="888"/>
                </a:lnTo>
                <a:lnTo>
                  <a:pt x="26" y="898"/>
                </a:lnTo>
                <a:lnTo>
                  <a:pt x="30" y="906"/>
                </a:lnTo>
                <a:lnTo>
                  <a:pt x="36" y="903"/>
                </a:lnTo>
                <a:lnTo>
                  <a:pt x="36" y="903"/>
                </a:lnTo>
                <a:lnTo>
                  <a:pt x="33" y="898"/>
                </a:lnTo>
                <a:lnTo>
                  <a:pt x="31" y="889"/>
                </a:lnTo>
                <a:lnTo>
                  <a:pt x="31" y="889"/>
                </a:lnTo>
                <a:lnTo>
                  <a:pt x="33" y="883"/>
                </a:lnTo>
                <a:lnTo>
                  <a:pt x="37" y="879"/>
                </a:lnTo>
                <a:lnTo>
                  <a:pt x="41" y="878"/>
                </a:lnTo>
                <a:lnTo>
                  <a:pt x="44" y="876"/>
                </a:lnTo>
                <a:lnTo>
                  <a:pt x="45" y="876"/>
                </a:lnTo>
                <a:lnTo>
                  <a:pt x="45" y="876"/>
                </a:lnTo>
                <a:lnTo>
                  <a:pt x="47" y="891"/>
                </a:lnTo>
                <a:lnTo>
                  <a:pt x="48" y="896"/>
                </a:lnTo>
                <a:lnTo>
                  <a:pt x="51" y="902"/>
                </a:lnTo>
                <a:lnTo>
                  <a:pt x="54" y="905"/>
                </a:lnTo>
                <a:lnTo>
                  <a:pt x="57" y="908"/>
                </a:lnTo>
                <a:lnTo>
                  <a:pt x="61" y="909"/>
                </a:lnTo>
                <a:lnTo>
                  <a:pt x="67" y="911"/>
                </a:lnTo>
                <a:lnTo>
                  <a:pt x="67" y="911"/>
                </a:lnTo>
                <a:lnTo>
                  <a:pt x="73" y="909"/>
                </a:lnTo>
                <a:lnTo>
                  <a:pt x="77" y="906"/>
                </a:lnTo>
                <a:lnTo>
                  <a:pt x="81" y="901"/>
                </a:lnTo>
                <a:lnTo>
                  <a:pt x="82" y="893"/>
                </a:lnTo>
                <a:lnTo>
                  <a:pt x="82" y="893"/>
                </a:lnTo>
                <a:lnTo>
                  <a:pt x="81" y="888"/>
                </a:lnTo>
                <a:lnTo>
                  <a:pt x="80" y="883"/>
                </a:lnTo>
                <a:lnTo>
                  <a:pt x="77" y="879"/>
                </a:lnTo>
                <a:lnTo>
                  <a:pt x="74" y="876"/>
                </a:lnTo>
                <a:lnTo>
                  <a:pt x="74" y="876"/>
                </a:lnTo>
                <a:lnTo>
                  <a:pt x="81" y="875"/>
                </a:lnTo>
                <a:lnTo>
                  <a:pt x="81" y="866"/>
                </a:lnTo>
                <a:lnTo>
                  <a:pt x="81" y="866"/>
                </a:lnTo>
                <a:lnTo>
                  <a:pt x="68" y="866"/>
                </a:lnTo>
                <a:lnTo>
                  <a:pt x="47" y="866"/>
                </a:lnTo>
                <a:close/>
                <a:moveTo>
                  <a:pt x="63" y="876"/>
                </a:moveTo>
                <a:lnTo>
                  <a:pt x="63" y="876"/>
                </a:lnTo>
                <a:lnTo>
                  <a:pt x="65" y="878"/>
                </a:lnTo>
                <a:lnTo>
                  <a:pt x="65" y="878"/>
                </a:lnTo>
                <a:lnTo>
                  <a:pt x="68" y="879"/>
                </a:lnTo>
                <a:lnTo>
                  <a:pt x="73" y="882"/>
                </a:lnTo>
                <a:lnTo>
                  <a:pt x="74" y="886"/>
                </a:lnTo>
                <a:lnTo>
                  <a:pt x="75" y="891"/>
                </a:lnTo>
                <a:lnTo>
                  <a:pt x="75" y="891"/>
                </a:lnTo>
                <a:lnTo>
                  <a:pt x="74" y="895"/>
                </a:lnTo>
                <a:lnTo>
                  <a:pt x="73" y="898"/>
                </a:lnTo>
                <a:lnTo>
                  <a:pt x="70" y="899"/>
                </a:lnTo>
                <a:lnTo>
                  <a:pt x="65" y="901"/>
                </a:lnTo>
                <a:lnTo>
                  <a:pt x="65" y="901"/>
                </a:lnTo>
                <a:lnTo>
                  <a:pt x="61" y="899"/>
                </a:lnTo>
                <a:lnTo>
                  <a:pt x="58" y="898"/>
                </a:lnTo>
                <a:lnTo>
                  <a:pt x="57" y="896"/>
                </a:lnTo>
                <a:lnTo>
                  <a:pt x="55" y="892"/>
                </a:lnTo>
                <a:lnTo>
                  <a:pt x="53" y="885"/>
                </a:lnTo>
                <a:lnTo>
                  <a:pt x="53" y="876"/>
                </a:lnTo>
                <a:lnTo>
                  <a:pt x="63" y="876"/>
                </a:lnTo>
                <a:close/>
                <a:moveTo>
                  <a:pt x="16" y="849"/>
                </a:moveTo>
                <a:lnTo>
                  <a:pt x="26" y="849"/>
                </a:lnTo>
                <a:lnTo>
                  <a:pt x="26" y="858"/>
                </a:lnTo>
                <a:lnTo>
                  <a:pt x="34" y="858"/>
                </a:lnTo>
                <a:lnTo>
                  <a:pt x="34" y="849"/>
                </a:lnTo>
                <a:lnTo>
                  <a:pt x="64" y="849"/>
                </a:lnTo>
                <a:lnTo>
                  <a:pt x="64" y="849"/>
                </a:lnTo>
                <a:lnTo>
                  <a:pt x="73" y="848"/>
                </a:lnTo>
                <a:lnTo>
                  <a:pt x="78" y="845"/>
                </a:lnTo>
                <a:lnTo>
                  <a:pt x="78" y="845"/>
                </a:lnTo>
                <a:lnTo>
                  <a:pt x="81" y="841"/>
                </a:lnTo>
                <a:lnTo>
                  <a:pt x="82" y="834"/>
                </a:lnTo>
                <a:lnTo>
                  <a:pt x="82" y="834"/>
                </a:lnTo>
                <a:lnTo>
                  <a:pt x="81" y="829"/>
                </a:lnTo>
                <a:lnTo>
                  <a:pt x="81" y="825"/>
                </a:lnTo>
                <a:lnTo>
                  <a:pt x="73" y="825"/>
                </a:lnTo>
                <a:lnTo>
                  <a:pt x="73" y="825"/>
                </a:lnTo>
                <a:lnTo>
                  <a:pt x="74" y="831"/>
                </a:lnTo>
                <a:lnTo>
                  <a:pt x="74" y="831"/>
                </a:lnTo>
                <a:lnTo>
                  <a:pt x="73" y="835"/>
                </a:lnTo>
                <a:lnTo>
                  <a:pt x="71" y="837"/>
                </a:lnTo>
                <a:lnTo>
                  <a:pt x="68" y="838"/>
                </a:lnTo>
                <a:lnTo>
                  <a:pt x="63" y="839"/>
                </a:lnTo>
                <a:lnTo>
                  <a:pt x="34" y="839"/>
                </a:lnTo>
                <a:lnTo>
                  <a:pt x="34" y="825"/>
                </a:lnTo>
                <a:lnTo>
                  <a:pt x="26" y="825"/>
                </a:lnTo>
                <a:lnTo>
                  <a:pt x="26" y="839"/>
                </a:lnTo>
                <a:lnTo>
                  <a:pt x="13" y="839"/>
                </a:lnTo>
                <a:lnTo>
                  <a:pt x="16" y="849"/>
                </a:lnTo>
                <a:close/>
                <a:moveTo>
                  <a:pt x="81" y="804"/>
                </a:moveTo>
                <a:lnTo>
                  <a:pt x="26" y="804"/>
                </a:lnTo>
                <a:lnTo>
                  <a:pt x="26" y="814"/>
                </a:lnTo>
                <a:lnTo>
                  <a:pt x="81" y="814"/>
                </a:lnTo>
                <a:lnTo>
                  <a:pt x="81" y="804"/>
                </a:lnTo>
                <a:close/>
                <a:moveTo>
                  <a:pt x="16" y="808"/>
                </a:moveTo>
                <a:lnTo>
                  <a:pt x="16" y="808"/>
                </a:lnTo>
                <a:lnTo>
                  <a:pt x="16" y="805"/>
                </a:lnTo>
                <a:lnTo>
                  <a:pt x="14" y="804"/>
                </a:lnTo>
                <a:lnTo>
                  <a:pt x="11" y="802"/>
                </a:lnTo>
                <a:lnTo>
                  <a:pt x="8" y="802"/>
                </a:lnTo>
                <a:lnTo>
                  <a:pt x="8" y="802"/>
                </a:lnTo>
                <a:lnTo>
                  <a:pt x="7" y="802"/>
                </a:lnTo>
                <a:lnTo>
                  <a:pt x="4" y="804"/>
                </a:lnTo>
                <a:lnTo>
                  <a:pt x="3" y="805"/>
                </a:lnTo>
                <a:lnTo>
                  <a:pt x="3" y="808"/>
                </a:lnTo>
                <a:lnTo>
                  <a:pt x="3" y="808"/>
                </a:lnTo>
                <a:lnTo>
                  <a:pt x="3" y="811"/>
                </a:lnTo>
                <a:lnTo>
                  <a:pt x="4" y="812"/>
                </a:lnTo>
                <a:lnTo>
                  <a:pt x="7" y="814"/>
                </a:lnTo>
                <a:lnTo>
                  <a:pt x="8" y="815"/>
                </a:lnTo>
                <a:lnTo>
                  <a:pt x="8" y="815"/>
                </a:lnTo>
                <a:lnTo>
                  <a:pt x="11" y="814"/>
                </a:lnTo>
                <a:lnTo>
                  <a:pt x="14" y="812"/>
                </a:lnTo>
                <a:lnTo>
                  <a:pt x="16" y="811"/>
                </a:lnTo>
                <a:lnTo>
                  <a:pt x="16" y="808"/>
                </a:lnTo>
                <a:lnTo>
                  <a:pt x="16" y="808"/>
                </a:lnTo>
                <a:close/>
                <a:moveTo>
                  <a:pt x="26" y="794"/>
                </a:moveTo>
                <a:lnTo>
                  <a:pt x="81" y="772"/>
                </a:lnTo>
                <a:lnTo>
                  <a:pt x="81" y="763"/>
                </a:lnTo>
                <a:lnTo>
                  <a:pt x="26" y="741"/>
                </a:lnTo>
                <a:lnTo>
                  <a:pt x="26" y="751"/>
                </a:lnTo>
                <a:lnTo>
                  <a:pt x="57" y="763"/>
                </a:lnTo>
                <a:lnTo>
                  <a:pt x="57" y="763"/>
                </a:lnTo>
                <a:lnTo>
                  <a:pt x="71" y="767"/>
                </a:lnTo>
                <a:lnTo>
                  <a:pt x="71" y="768"/>
                </a:lnTo>
                <a:lnTo>
                  <a:pt x="71" y="768"/>
                </a:lnTo>
                <a:lnTo>
                  <a:pt x="57" y="772"/>
                </a:lnTo>
                <a:lnTo>
                  <a:pt x="26" y="782"/>
                </a:lnTo>
                <a:lnTo>
                  <a:pt x="26" y="794"/>
                </a:lnTo>
                <a:close/>
                <a:moveTo>
                  <a:pt x="55" y="687"/>
                </a:moveTo>
                <a:lnTo>
                  <a:pt x="55" y="687"/>
                </a:lnTo>
                <a:lnTo>
                  <a:pt x="50" y="687"/>
                </a:lnTo>
                <a:lnTo>
                  <a:pt x="50" y="687"/>
                </a:lnTo>
                <a:lnTo>
                  <a:pt x="43" y="689"/>
                </a:lnTo>
                <a:lnTo>
                  <a:pt x="34" y="691"/>
                </a:lnTo>
                <a:lnTo>
                  <a:pt x="30" y="694"/>
                </a:lnTo>
                <a:lnTo>
                  <a:pt x="27" y="699"/>
                </a:lnTo>
                <a:lnTo>
                  <a:pt x="26" y="704"/>
                </a:lnTo>
                <a:lnTo>
                  <a:pt x="24" y="710"/>
                </a:lnTo>
                <a:lnTo>
                  <a:pt x="24" y="710"/>
                </a:lnTo>
                <a:lnTo>
                  <a:pt x="26" y="716"/>
                </a:lnTo>
                <a:lnTo>
                  <a:pt x="27" y="721"/>
                </a:lnTo>
                <a:lnTo>
                  <a:pt x="30" y="726"/>
                </a:lnTo>
                <a:lnTo>
                  <a:pt x="33" y="728"/>
                </a:lnTo>
                <a:lnTo>
                  <a:pt x="37" y="731"/>
                </a:lnTo>
                <a:lnTo>
                  <a:pt x="43" y="734"/>
                </a:lnTo>
                <a:lnTo>
                  <a:pt x="48" y="736"/>
                </a:lnTo>
                <a:lnTo>
                  <a:pt x="54" y="736"/>
                </a:lnTo>
                <a:lnTo>
                  <a:pt x="54" y="736"/>
                </a:lnTo>
                <a:lnTo>
                  <a:pt x="60" y="736"/>
                </a:lnTo>
                <a:lnTo>
                  <a:pt x="65" y="734"/>
                </a:lnTo>
                <a:lnTo>
                  <a:pt x="70" y="731"/>
                </a:lnTo>
                <a:lnTo>
                  <a:pt x="74" y="728"/>
                </a:lnTo>
                <a:lnTo>
                  <a:pt x="78" y="724"/>
                </a:lnTo>
                <a:lnTo>
                  <a:pt x="80" y="720"/>
                </a:lnTo>
                <a:lnTo>
                  <a:pt x="81" y="714"/>
                </a:lnTo>
                <a:lnTo>
                  <a:pt x="82" y="708"/>
                </a:lnTo>
                <a:lnTo>
                  <a:pt x="82" y="708"/>
                </a:lnTo>
                <a:lnTo>
                  <a:pt x="81" y="697"/>
                </a:lnTo>
                <a:lnTo>
                  <a:pt x="78" y="690"/>
                </a:lnTo>
                <a:lnTo>
                  <a:pt x="71" y="693"/>
                </a:lnTo>
                <a:lnTo>
                  <a:pt x="71" y="693"/>
                </a:lnTo>
                <a:lnTo>
                  <a:pt x="74" y="699"/>
                </a:lnTo>
                <a:lnTo>
                  <a:pt x="74" y="707"/>
                </a:lnTo>
                <a:lnTo>
                  <a:pt x="74" y="707"/>
                </a:lnTo>
                <a:lnTo>
                  <a:pt x="73" y="714"/>
                </a:lnTo>
                <a:lnTo>
                  <a:pt x="70" y="720"/>
                </a:lnTo>
                <a:lnTo>
                  <a:pt x="64" y="724"/>
                </a:lnTo>
                <a:lnTo>
                  <a:pt x="55" y="726"/>
                </a:lnTo>
                <a:lnTo>
                  <a:pt x="55" y="687"/>
                </a:lnTo>
                <a:close/>
                <a:moveTo>
                  <a:pt x="48" y="726"/>
                </a:moveTo>
                <a:lnTo>
                  <a:pt x="48" y="726"/>
                </a:lnTo>
                <a:lnTo>
                  <a:pt x="43" y="724"/>
                </a:lnTo>
                <a:lnTo>
                  <a:pt x="37" y="721"/>
                </a:lnTo>
                <a:lnTo>
                  <a:pt x="33" y="717"/>
                </a:lnTo>
                <a:lnTo>
                  <a:pt x="33" y="714"/>
                </a:lnTo>
                <a:lnTo>
                  <a:pt x="31" y="711"/>
                </a:lnTo>
                <a:lnTo>
                  <a:pt x="31" y="711"/>
                </a:lnTo>
                <a:lnTo>
                  <a:pt x="33" y="707"/>
                </a:lnTo>
                <a:lnTo>
                  <a:pt x="33" y="704"/>
                </a:lnTo>
                <a:lnTo>
                  <a:pt x="37" y="700"/>
                </a:lnTo>
                <a:lnTo>
                  <a:pt x="43" y="697"/>
                </a:lnTo>
                <a:lnTo>
                  <a:pt x="48" y="697"/>
                </a:lnTo>
                <a:lnTo>
                  <a:pt x="48" y="726"/>
                </a:lnTo>
                <a:close/>
                <a:moveTo>
                  <a:pt x="78" y="654"/>
                </a:moveTo>
                <a:lnTo>
                  <a:pt x="78" y="654"/>
                </a:lnTo>
                <a:lnTo>
                  <a:pt x="81" y="647"/>
                </a:lnTo>
                <a:lnTo>
                  <a:pt x="82" y="639"/>
                </a:lnTo>
                <a:lnTo>
                  <a:pt x="82" y="639"/>
                </a:lnTo>
                <a:lnTo>
                  <a:pt x="81" y="630"/>
                </a:lnTo>
                <a:lnTo>
                  <a:pt x="78" y="625"/>
                </a:lnTo>
                <a:lnTo>
                  <a:pt x="73" y="620"/>
                </a:lnTo>
                <a:lnTo>
                  <a:pt x="65" y="619"/>
                </a:lnTo>
                <a:lnTo>
                  <a:pt x="65" y="619"/>
                </a:lnTo>
                <a:lnTo>
                  <a:pt x="60" y="619"/>
                </a:lnTo>
                <a:lnTo>
                  <a:pt x="55" y="622"/>
                </a:lnTo>
                <a:lnTo>
                  <a:pt x="51" y="627"/>
                </a:lnTo>
                <a:lnTo>
                  <a:pt x="48" y="633"/>
                </a:lnTo>
                <a:lnTo>
                  <a:pt x="48" y="633"/>
                </a:lnTo>
                <a:lnTo>
                  <a:pt x="45" y="640"/>
                </a:lnTo>
                <a:lnTo>
                  <a:pt x="43" y="643"/>
                </a:lnTo>
                <a:lnTo>
                  <a:pt x="40" y="643"/>
                </a:lnTo>
                <a:lnTo>
                  <a:pt x="40" y="643"/>
                </a:lnTo>
                <a:lnTo>
                  <a:pt x="37" y="643"/>
                </a:lnTo>
                <a:lnTo>
                  <a:pt x="34" y="642"/>
                </a:lnTo>
                <a:lnTo>
                  <a:pt x="33" y="639"/>
                </a:lnTo>
                <a:lnTo>
                  <a:pt x="31" y="634"/>
                </a:lnTo>
                <a:lnTo>
                  <a:pt x="31" y="634"/>
                </a:lnTo>
                <a:lnTo>
                  <a:pt x="33" y="627"/>
                </a:lnTo>
                <a:lnTo>
                  <a:pt x="36" y="623"/>
                </a:lnTo>
                <a:lnTo>
                  <a:pt x="28" y="620"/>
                </a:lnTo>
                <a:lnTo>
                  <a:pt x="28" y="620"/>
                </a:lnTo>
                <a:lnTo>
                  <a:pt x="26" y="626"/>
                </a:lnTo>
                <a:lnTo>
                  <a:pt x="24" y="634"/>
                </a:lnTo>
                <a:lnTo>
                  <a:pt x="24" y="634"/>
                </a:lnTo>
                <a:lnTo>
                  <a:pt x="26" y="642"/>
                </a:lnTo>
                <a:lnTo>
                  <a:pt x="30" y="647"/>
                </a:lnTo>
                <a:lnTo>
                  <a:pt x="34" y="652"/>
                </a:lnTo>
                <a:lnTo>
                  <a:pt x="41" y="653"/>
                </a:lnTo>
                <a:lnTo>
                  <a:pt x="41" y="653"/>
                </a:lnTo>
                <a:lnTo>
                  <a:pt x="45" y="652"/>
                </a:lnTo>
                <a:lnTo>
                  <a:pt x="50" y="650"/>
                </a:lnTo>
                <a:lnTo>
                  <a:pt x="53" y="644"/>
                </a:lnTo>
                <a:lnTo>
                  <a:pt x="57" y="639"/>
                </a:lnTo>
                <a:lnTo>
                  <a:pt x="57" y="639"/>
                </a:lnTo>
                <a:lnTo>
                  <a:pt x="58" y="633"/>
                </a:lnTo>
                <a:lnTo>
                  <a:pt x="61" y="630"/>
                </a:lnTo>
                <a:lnTo>
                  <a:pt x="63" y="629"/>
                </a:lnTo>
                <a:lnTo>
                  <a:pt x="67" y="629"/>
                </a:lnTo>
                <a:lnTo>
                  <a:pt x="67" y="629"/>
                </a:lnTo>
                <a:lnTo>
                  <a:pt x="70" y="629"/>
                </a:lnTo>
                <a:lnTo>
                  <a:pt x="73" y="630"/>
                </a:lnTo>
                <a:lnTo>
                  <a:pt x="74" y="634"/>
                </a:lnTo>
                <a:lnTo>
                  <a:pt x="74" y="639"/>
                </a:lnTo>
                <a:lnTo>
                  <a:pt x="74" y="639"/>
                </a:lnTo>
                <a:lnTo>
                  <a:pt x="74" y="646"/>
                </a:lnTo>
                <a:lnTo>
                  <a:pt x="71" y="652"/>
                </a:lnTo>
                <a:lnTo>
                  <a:pt x="78" y="654"/>
                </a:lnTo>
                <a:close/>
                <a:moveTo>
                  <a:pt x="71" y="568"/>
                </a:moveTo>
                <a:lnTo>
                  <a:pt x="71" y="568"/>
                </a:lnTo>
                <a:lnTo>
                  <a:pt x="73" y="573"/>
                </a:lnTo>
                <a:lnTo>
                  <a:pt x="74" y="580"/>
                </a:lnTo>
                <a:lnTo>
                  <a:pt x="74" y="580"/>
                </a:lnTo>
                <a:lnTo>
                  <a:pt x="73" y="588"/>
                </a:lnTo>
                <a:lnTo>
                  <a:pt x="68" y="595"/>
                </a:lnTo>
                <a:lnTo>
                  <a:pt x="63" y="597"/>
                </a:lnTo>
                <a:lnTo>
                  <a:pt x="54" y="599"/>
                </a:lnTo>
                <a:lnTo>
                  <a:pt x="54" y="599"/>
                </a:lnTo>
                <a:lnTo>
                  <a:pt x="45" y="599"/>
                </a:lnTo>
                <a:lnTo>
                  <a:pt x="38" y="595"/>
                </a:lnTo>
                <a:lnTo>
                  <a:pt x="36" y="592"/>
                </a:lnTo>
                <a:lnTo>
                  <a:pt x="34" y="589"/>
                </a:lnTo>
                <a:lnTo>
                  <a:pt x="33" y="585"/>
                </a:lnTo>
                <a:lnTo>
                  <a:pt x="33" y="580"/>
                </a:lnTo>
                <a:lnTo>
                  <a:pt x="33" y="580"/>
                </a:lnTo>
                <a:lnTo>
                  <a:pt x="33" y="573"/>
                </a:lnTo>
                <a:lnTo>
                  <a:pt x="36" y="569"/>
                </a:lnTo>
                <a:lnTo>
                  <a:pt x="27" y="566"/>
                </a:lnTo>
                <a:lnTo>
                  <a:pt x="27" y="566"/>
                </a:lnTo>
                <a:lnTo>
                  <a:pt x="26" y="572"/>
                </a:lnTo>
                <a:lnTo>
                  <a:pt x="24" y="580"/>
                </a:lnTo>
                <a:lnTo>
                  <a:pt x="24" y="580"/>
                </a:lnTo>
                <a:lnTo>
                  <a:pt x="26" y="586"/>
                </a:lnTo>
                <a:lnTo>
                  <a:pt x="27" y="592"/>
                </a:lnTo>
                <a:lnTo>
                  <a:pt x="30" y="597"/>
                </a:lnTo>
                <a:lnTo>
                  <a:pt x="33" y="602"/>
                </a:lnTo>
                <a:lnTo>
                  <a:pt x="37" y="605"/>
                </a:lnTo>
                <a:lnTo>
                  <a:pt x="43" y="607"/>
                </a:lnTo>
                <a:lnTo>
                  <a:pt x="48" y="609"/>
                </a:lnTo>
                <a:lnTo>
                  <a:pt x="54" y="610"/>
                </a:lnTo>
                <a:lnTo>
                  <a:pt x="54" y="610"/>
                </a:lnTo>
                <a:lnTo>
                  <a:pt x="60" y="609"/>
                </a:lnTo>
                <a:lnTo>
                  <a:pt x="65" y="607"/>
                </a:lnTo>
                <a:lnTo>
                  <a:pt x="70" y="606"/>
                </a:lnTo>
                <a:lnTo>
                  <a:pt x="74" y="602"/>
                </a:lnTo>
                <a:lnTo>
                  <a:pt x="78" y="599"/>
                </a:lnTo>
                <a:lnTo>
                  <a:pt x="80" y="593"/>
                </a:lnTo>
                <a:lnTo>
                  <a:pt x="81" y="588"/>
                </a:lnTo>
                <a:lnTo>
                  <a:pt x="82" y="582"/>
                </a:lnTo>
                <a:lnTo>
                  <a:pt x="82" y="582"/>
                </a:lnTo>
                <a:lnTo>
                  <a:pt x="81" y="572"/>
                </a:lnTo>
                <a:lnTo>
                  <a:pt x="80" y="566"/>
                </a:lnTo>
                <a:lnTo>
                  <a:pt x="71" y="568"/>
                </a:lnTo>
                <a:close/>
                <a:moveTo>
                  <a:pt x="82" y="532"/>
                </a:moveTo>
                <a:lnTo>
                  <a:pt x="82" y="532"/>
                </a:lnTo>
                <a:lnTo>
                  <a:pt x="81" y="528"/>
                </a:lnTo>
                <a:lnTo>
                  <a:pt x="81" y="522"/>
                </a:lnTo>
                <a:lnTo>
                  <a:pt x="78" y="518"/>
                </a:lnTo>
                <a:lnTo>
                  <a:pt x="75" y="514"/>
                </a:lnTo>
                <a:lnTo>
                  <a:pt x="71" y="511"/>
                </a:lnTo>
                <a:lnTo>
                  <a:pt x="65" y="508"/>
                </a:lnTo>
                <a:lnTo>
                  <a:pt x="60" y="505"/>
                </a:lnTo>
                <a:lnTo>
                  <a:pt x="53" y="505"/>
                </a:lnTo>
                <a:lnTo>
                  <a:pt x="53" y="505"/>
                </a:lnTo>
                <a:lnTo>
                  <a:pt x="47" y="505"/>
                </a:lnTo>
                <a:lnTo>
                  <a:pt x="41" y="506"/>
                </a:lnTo>
                <a:lnTo>
                  <a:pt x="37" y="509"/>
                </a:lnTo>
                <a:lnTo>
                  <a:pt x="33" y="512"/>
                </a:lnTo>
                <a:lnTo>
                  <a:pt x="28" y="516"/>
                </a:lnTo>
                <a:lnTo>
                  <a:pt x="27" y="521"/>
                </a:lnTo>
                <a:lnTo>
                  <a:pt x="26" y="526"/>
                </a:lnTo>
                <a:lnTo>
                  <a:pt x="24" y="532"/>
                </a:lnTo>
                <a:lnTo>
                  <a:pt x="24" y="532"/>
                </a:lnTo>
                <a:lnTo>
                  <a:pt x="26" y="536"/>
                </a:lnTo>
                <a:lnTo>
                  <a:pt x="27" y="542"/>
                </a:lnTo>
                <a:lnTo>
                  <a:pt x="28" y="546"/>
                </a:lnTo>
                <a:lnTo>
                  <a:pt x="33" y="551"/>
                </a:lnTo>
                <a:lnTo>
                  <a:pt x="37" y="553"/>
                </a:lnTo>
                <a:lnTo>
                  <a:pt x="41" y="556"/>
                </a:lnTo>
                <a:lnTo>
                  <a:pt x="47" y="558"/>
                </a:lnTo>
                <a:lnTo>
                  <a:pt x="54" y="559"/>
                </a:lnTo>
                <a:lnTo>
                  <a:pt x="54" y="559"/>
                </a:lnTo>
                <a:lnTo>
                  <a:pt x="60" y="558"/>
                </a:lnTo>
                <a:lnTo>
                  <a:pt x="65" y="556"/>
                </a:lnTo>
                <a:lnTo>
                  <a:pt x="71" y="555"/>
                </a:lnTo>
                <a:lnTo>
                  <a:pt x="74" y="551"/>
                </a:lnTo>
                <a:lnTo>
                  <a:pt x="78" y="548"/>
                </a:lnTo>
                <a:lnTo>
                  <a:pt x="80" y="542"/>
                </a:lnTo>
                <a:lnTo>
                  <a:pt x="81" y="538"/>
                </a:lnTo>
                <a:lnTo>
                  <a:pt x="82" y="532"/>
                </a:lnTo>
                <a:lnTo>
                  <a:pt x="82" y="532"/>
                </a:lnTo>
                <a:close/>
                <a:moveTo>
                  <a:pt x="74" y="532"/>
                </a:moveTo>
                <a:lnTo>
                  <a:pt x="74" y="532"/>
                </a:lnTo>
                <a:lnTo>
                  <a:pt x="73" y="539"/>
                </a:lnTo>
                <a:lnTo>
                  <a:pt x="68" y="543"/>
                </a:lnTo>
                <a:lnTo>
                  <a:pt x="63" y="548"/>
                </a:lnTo>
                <a:lnTo>
                  <a:pt x="54" y="549"/>
                </a:lnTo>
                <a:lnTo>
                  <a:pt x="54" y="549"/>
                </a:lnTo>
                <a:lnTo>
                  <a:pt x="45" y="548"/>
                </a:lnTo>
                <a:lnTo>
                  <a:pt x="38" y="545"/>
                </a:lnTo>
                <a:lnTo>
                  <a:pt x="36" y="542"/>
                </a:lnTo>
                <a:lnTo>
                  <a:pt x="34" y="539"/>
                </a:lnTo>
                <a:lnTo>
                  <a:pt x="33" y="536"/>
                </a:lnTo>
                <a:lnTo>
                  <a:pt x="33" y="532"/>
                </a:lnTo>
                <a:lnTo>
                  <a:pt x="33" y="532"/>
                </a:lnTo>
                <a:lnTo>
                  <a:pt x="33" y="528"/>
                </a:lnTo>
                <a:lnTo>
                  <a:pt x="34" y="523"/>
                </a:lnTo>
                <a:lnTo>
                  <a:pt x="37" y="521"/>
                </a:lnTo>
                <a:lnTo>
                  <a:pt x="40" y="519"/>
                </a:lnTo>
                <a:lnTo>
                  <a:pt x="45" y="516"/>
                </a:lnTo>
                <a:lnTo>
                  <a:pt x="53" y="515"/>
                </a:lnTo>
                <a:lnTo>
                  <a:pt x="53" y="515"/>
                </a:lnTo>
                <a:lnTo>
                  <a:pt x="61" y="516"/>
                </a:lnTo>
                <a:lnTo>
                  <a:pt x="68" y="521"/>
                </a:lnTo>
                <a:lnTo>
                  <a:pt x="73" y="525"/>
                </a:lnTo>
                <a:lnTo>
                  <a:pt x="74" y="532"/>
                </a:lnTo>
                <a:lnTo>
                  <a:pt x="74" y="532"/>
                </a:lnTo>
                <a:close/>
                <a:moveTo>
                  <a:pt x="81" y="492"/>
                </a:moveTo>
                <a:lnTo>
                  <a:pt x="81" y="482"/>
                </a:lnTo>
                <a:lnTo>
                  <a:pt x="51" y="482"/>
                </a:lnTo>
                <a:lnTo>
                  <a:pt x="51" y="482"/>
                </a:lnTo>
                <a:lnTo>
                  <a:pt x="47" y="482"/>
                </a:lnTo>
                <a:lnTo>
                  <a:pt x="47" y="482"/>
                </a:lnTo>
                <a:lnTo>
                  <a:pt x="41" y="481"/>
                </a:lnTo>
                <a:lnTo>
                  <a:pt x="37" y="477"/>
                </a:lnTo>
                <a:lnTo>
                  <a:pt x="36" y="474"/>
                </a:lnTo>
                <a:lnTo>
                  <a:pt x="34" y="468"/>
                </a:lnTo>
                <a:lnTo>
                  <a:pt x="34" y="468"/>
                </a:lnTo>
                <a:lnTo>
                  <a:pt x="34" y="465"/>
                </a:lnTo>
                <a:lnTo>
                  <a:pt x="26" y="465"/>
                </a:lnTo>
                <a:lnTo>
                  <a:pt x="26" y="465"/>
                </a:lnTo>
                <a:lnTo>
                  <a:pt x="24" y="468"/>
                </a:lnTo>
                <a:lnTo>
                  <a:pt x="24" y="468"/>
                </a:lnTo>
                <a:lnTo>
                  <a:pt x="26" y="472"/>
                </a:lnTo>
                <a:lnTo>
                  <a:pt x="28" y="477"/>
                </a:lnTo>
                <a:lnTo>
                  <a:pt x="31" y="481"/>
                </a:lnTo>
                <a:lnTo>
                  <a:pt x="37" y="484"/>
                </a:lnTo>
                <a:lnTo>
                  <a:pt x="37" y="484"/>
                </a:lnTo>
                <a:lnTo>
                  <a:pt x="26" y="484"/>
                </a:lnTo>
                <a:lnTo>
                  <a:pt x="26" y="492"/>
                </a:lnTo>
                <a:lnTo>
                  <a:pt x="26" y="492"/>
                </a:lnTo>
                <a:lnTo>
                  <a:pt x="43" y="492"/>
                </a:lnTo>
                <a:lnTo>
                  <a:pt x="81" y="492"/>
                </a:lnTo>
                <a:close/>
                <a:moveTo>
                  <a:pt x="55" y="411"/>
                </a:moveTo>
                <a:lnTo>
                  <a:pt x="55" y="411"/>
                </a:lnTo>
                <a:lnTo>
                  <a:pt x="50" y="410"/>
                </a:lnTo>
                <a:lnTo>
                  <a:pt x="50" y="410"/>
                </a:lnTo>
                <a:lnTo>
                  <a:pt x="43" y="411"/>
                </a:lnTo>
                <a:lnTo>
                  <a:pt x="34" y="415"/>
                </a:lnTo>
                <a:lnTo>
                  <a:pt x="30" y="418"/>
                </a:lnTo>
                <a:lnTo>
                  <a:pt x="27" y="422"/>
                </a:lnTo>
                <a:lnTo>
                  <a:pt x="26" y="427"/>
                </a:lnTo>
                <a:lnTo>
                  <a:pt x="24" y="432"/>
                </a:lnTo>
                <a:lnTo>
                  <a:pt x="24" y="432"/>
                </a:lnTo>
                <a:lnTo>
                  <a:pt x="26" y="438"/>
                </a:lnTo>
                <a:lnTo>
                  <a:pt x="27" y="444"/>
                </a:lnTo>
                <a:lnTo>
                  <a:pt x="30" y="448"/>
                </a:lnTo>
                <a:lnTo>
                  <a:pt x="33" y="452"/>
                </a:lnTo>
                <a:lnTo>
                  <a:pt x="37" y="455"/>
                </a:lnTo>
                <a:lnTo>
                  <a:pt x="43" y="457"/>
                </a:lnTo>
                <a:lnTo>
                  <a:pt x="48" y="458"/>
                </a:lnTo>
                <a:lnTo>
                  <a:pt x="54" y="459"/>
                </a:lnTo>
                <a:lnTo>
                  <a:pt x="54" y="459"/>
                </a:lnTo>
                <a:lnTo>
                  <a:pt x="60" y="458"/>
                </a:lnTo>
                <a:lnTo>
                  <a:pt x="65" y="457"/>
                </a:lnTo>
                <a:lnTo>
                  <a:pt x="70" y="455"/>
                </a:lnTo>
                <a:lnTo>
                  <a:pt x="74" y="452"/>
                </a:lnTo>
                <a:lnTo>
                  <a:pt x="78" y="448"/>
                </a:lnTo>
                <a:lnTo>
                  <a:pt x="80" y="444"/>
                </a:lnTo>
                <a:lnTo>
                  <a:pt x="81" y="438"/>
                </a:lnTo>
                <a:lnTo>
                  <a:pt x="82" y="432"/>
                </a:lnTo>
                <a:lnTo>
                  <a:pt x="82" y="432"/>
                </a:lnTo>
                <a:lnTo>
                  <a:pt x="81" y="421"/>
                </a:lnTo>
                <a:lnTo>
                  <a:pt x="78" y="414"/>
                </a:lnTo>
                <a:lnTo>
                  <a:pt x="71" y="415"/>
                </a:lnTo>
                <a:lnTo>
                  <a:pt x="71" y="415"/>
                </a:lnTo>
                <a:lnTo>
                  <a:pt x="74" y="421"/>
                </a:lnTo>
                <a:lnTo>
                  <a:pt x="74" y="431"/>
                </a:lnTo>
                <a:lnTo>
                  <a:pt x="74" y="431"/>
                </a:lnTo>
                <a:lnTo>
                  <a:pt x="73" y="438"/>
                </a:lnTo>
                <a:lnTo>
                  <a:pt x="70" y="444"/>
                </a:lnTo>
                <a:lnTo>
                  <a:pt x="64" y="448"/>
                </a:lnTo>
                <a:lnTo>
                  <a:pt x="55" y="449"/>
                </a:lnTo>
                <a:lnTo>
                  <a:pt x="55" y="411"/>
                </a:lnTo>
                <a:close/>
                <a:moveTo>
                  <a:pt x="48" y="449"/>
                </a:moveTo>
                <a:lnTo>
                  <a:pt x="48" y="449"/>
                </a:lnTo>
                <a:lnTo>
                  <a:pt x="43" y="448"/>
                </a:lnTo>
                <a:lnTo>
                  <a:pt x="37" y="445"/>
                </a:lnTo>
                <a:lnTo>
                  <a:pt x="33" y="441"/>
                </a:lnTo>
                <a:lnTo>
                  <a:pt x="33" y="437"/>
                </a:lnTo>
                <a:lnTo>
                  <a:pt x="31" y="434"/>
                </a:lnTo>
                <a:lnTo>
                  <a:pt x="31" y="434"/>
                </a:lnTo>
                <a:lnTo>
                  <a:pt x="33" y="430"/>
                </a:lnTo>
                <a:lnTo>
                  <a:pt x="33" y="427"/>
                </a:lnTo>
                <a:lnTo>
                  <a:pt x="37" y="422"/>
                </a:lnTo>
                <a:lnTo>
                  <a:pt x="43" y="421"/>
                </a:lnTo>
                <a:lnTo>
                  <a:pt x="48" y="420"/>
                </a:lnTo>
                <a:lnTo>
                  <a:pt x="48" y="449"/>
                </a:lnTo>
                <a:close/>
                <a:moveTo>
                  <a:pt x="16" y="371"/>
                </a:moveTo>
                <a:lnTo>
                  <a:pt x="26" y="371"/>
                </a:lnTo>
                <a:lnTo>
                  <a:pt x="26" y="380"/>
                </a:lnTo>
                <a:lnTo>
                  <a:pt x="34" y="380"/>
                </a:lnTo>
                <a:lnTo>
                  <a:pt x="34" y="371"/>
                </a:lnTo>
                <a:lnTo>
                  <a:pt x="64" y="371"/>
                </a:lnTo>
                <a:lnTo>
                  <a:pt x="64" y="371"/>
                </a:lnTo>
                <a:lnTo>
                  <a:pt x="73" y="371"/>
                </a:lnTo>
                <a:lnTo>
                  <a:pt x="78" y="367"/>
                </a:lnTo>
                <a:lnTo>
                  <a:pt x="78" y="367"/>
                </a:lnTo>
                <a:lnTo>
                  <a:pt x="81" y="363"/>
                </a:lnTo>
                <a:lnTo>
                  <a:pt x="82" y="357"/>
                </a:lnTo>
                <a:lnTo>
                  <a:pt x="82" y="357"/>
                </a:lnTo>
                <a:lnTo>
                  <a:pt x="81" y="351"/>
                </a:lnTo>
                <a:lnTo>
                  <a:pt x="81" y="348"/>
                </a:lnTo>
                <a:lnTo>
                  <a:pt x="73" y="348"/>
                </a:lnTo>
                <a:lnTo>
                  <a:pt x="73" y="348"/>
                </a:lnTo>
                <a:lnTo>
                  <a:pt x="74" y="354"/>
                </a:lnTo>
                <a:lnTo>
                  <a:pt x="74" y="354"/>
                </a:lnTo>
                <a:lnTo>
                  <a:pt x="73" y="358"/>
                </a:lnTo>
                <a:lnTo>
                  <a:pt x="71" y="360"/>
                </a:lnTo>
                <a:lnTo>
                  <a:pt x="68" y="361"/>
                </a:lnTo>
                <a:lnTo>
                  <a:pt x="63" y="361"/>
                </a:lnTo>
                <a:lnTo>
                  <a:pt x="34" y="361"/>
                </a:lnTo>
                <a:lnTo>
                  <a:pt x="34" y="347"/>
                </a:lnTo>
                <a:lnTo>
                  <a:pt x="26" y="347"/>
                </a:lnTo>
                <a:lnTo>
                  <a:pt x="26" y="361"/>
                </a:lnTo>
                <a:lnTo>
                  <a:pt x="13" y="361"/>
                </a:lnTo>
                <a:lnTo>
                  <a:pt x="16" y="371"/>
                </a:lnTo>
                <a:close/>
                <a:moveTo>
                  <a:pt x="82" y="313"/>
                </a:moveTo>
                <a:lnTo>
                  <a:pt x="82" y="313"/>
                </a:lnTo>
                <a:lnTo>
                  <a:pt x="81" y="309"/>
                </a:lnTo>
                <a:lnTo>
                  <a:pt x="81" y="304"/>
                </a:lnTo>
                <a:lnTo>
                  <a:pt x="78" y="299"/>
                </a:lnTo>
                <a:lnTo>
                  <a:pt x="75" y="294"/>
                </a:lnTo>
                <a:lnTo>
                  <a:pt x="71" y="292"/>
                </a:lnTo>
                <a:lnTo>
                  <a:pt x="65" y="289"/>
                </a:lnTo>
                <a:lnTo>
                  <a:pt x="60" y="287"/>
                </a:lnTo>
                <a:lnTo>
                  <a:pt x="53" y="286"/>
                </a:lnTo>
                <a:lnTo>
                  <a:pt x="53" y="286"/>
                </a:lnTo>
                <a:lnTo>
                  <a:pt x="47" y="287"/>
                </a:lnTo>
                <a:lnTo>
                  <a:pt x="41" y="289"/>
                </a:lnTo>
                <a:lnTo>
                  <a:pt x="37" y="290"/>
                </a:lnTo>
                <a:lnTo>
                  <a:pt x="33" y="293"/>
                </a:lnTo>
                <a:lnTo>
                  <a:pt x="28" y="297"/>
                </a:lnTo>
                <a:lnTo>
                  <a:pt x="27" y="302"/>
                </a:lnTo>
                <a:lnTo>
                  <a:pt x="26" y="307"/>
                </a:lnTo>
                <a:lnTo>
                  <a:pt x="24" y="313"/>
                </a:lnTo>
                <a:lnTo>
                  <a:pt x="24" y="313"/>
                </a:lnTo>
                <a:lnTo>
                  <a:pt x="26" y="319"/>
                </a:lnTo>
                <a:lnTo>
                  <a:pt x="27" y="323"/>
                </a:lnTo>
                <a:lnTo>
                  <a:pt x="28" y="329"/>
                </a:lnTo>
                <a:lnTo>
                  <a:pt x="33" y="333"/>
                </a:lnTo>
                <a:lnTo>
                  <a:pt x="37" y="336"/>
                </a:lnTo>
                <a:lnTo>
                  <a:pt x="41" y="339"/>
                </a:lnTo>
                <a:lnTo>
                  <a:pt x="47" y="340"/>
                </a:lnTo>
                <a:lnTo>
                  <a:pt x="54" y="340"/>
                </a:lnTo>
                <a:lnTo>
                  <a:pt x="54" y="340"/>
                </a:lnTo>
                <a:lnTo>
                  <a:pt x="60" y="340"/>
                </a:lnTo>
                <a:lnTo>
                  <a:pt x="65" y="339"/>
                </a:lnTo>
                <a:lnTo>
                  <a:pt x="71" y="336"/>
                </a:lnTo>
                <a:lnTo>
                  <a:pt x="74" y="333"/>
                </a:lnTo>
                <a:lnTo>
                  <a:pt x="78" y="329"/>
                </a:lnTo>
                <a:lnTo>
                  <a:pt x="80" y="324"/>
                </a:lnTo>
                <a:lnTo>
                  <a:pt x="81" y="319"/>
                </a:lnTo>
                <a:lnTo>
                  <a:pt x="82" y="314"/>
                </a:lnTo>
                <a:lnTo>
                  <a:pt x="82" y="313"/>
                </a:lnTo>
                <a:close/>
                <a:moveTo>
                  <a:pt x="74" y="313"/>
                </a:moveTo>
                <a:lnTo>
                  <a:pt x="74" y="313"/>
                </a:lnTo>
                <a:lnTo>
                  <a:pt x="73" y="320"/>
                </a:lnTo>
                <a:lnTo>
                  <a:pt x="68" y="326"/>
                </a:lnTo>
                <a:lnTo>
                  <a:pt x="63" y="329"/>
                </a:lnTo>
                <a:lnTo>
                  <a:pt x="54" y="330"/>
                </a:lnTo>
                <a:lnTo>
                  <a:pt x="54" y="330"/>
                </a:lnTo>
                <a:lnTo>
                  <a:pt x="45" y="329"/>
                </a:lnTo>
                <a:lnTo>
                  <a:pt x="38" y="326"/>
                </a:lnTo>
                <a:lnTo>
                  <a:pt x="36" y="324"/>
                </a:lnTo>
                <a:lnTo>
                  <a:pt x="34" y="320"/>
                </a:lnTo>
                <a:lnTo>
                  <a:pt x="33" y="317"/>
                </a:lnTo>
                <a:lnTo>
                  <a:pt x="33" y="313"/>
                </a:lnTo>
                <a:lnTo>
                  <a:pt x="33" y="313"/>
                </a:lnTo>
                <a:lnTo>
                  <a:pt x="33" y="309"/>
                </a:lnTo>
                <a:lnTo>
                  <a:pt x="34" y="306"/>
                </a:lnTo>
                <a:lnTo>
                  <a:pt x="37" y="303"/>
                </a:lnTo>
                <a:lnTo>
                  <a:pt x="40" y="300"/>
                </a:lnTo>
                <a:lnTo>
                  <a:pt x="45" y="297"/>
                </a:lnTo>
                <a:lnTo>
                  <a:pt x="53" y="297"/>
                </a:lnTo>
                <a:lnTo>
                  <a:pt x="53" y="297"/>
                </a:lnTo>
                <a:lnTo>
                  <a:pt x="61" y="297"/>
                </a:lnTo>
                <a:lnTo>
                  <a:pt x="68" y="302"/>
                </a:lnTo>
                <a:lnTo>
                  <a:pt x="73" y="307"/>
                </a:lnTo>
                <a:lnTo>
                  <a:pt x="74" y="313"/>
                </a:lnTo>
                <a:lnTo>
                  <a:pt x="74" y="313"/>
                </a:lnTo>
                <a:close/>
                <a:moveTo>
                  <a:pt x="81" y="249"/>
                </a:moveTo>
                <a:lnTo>
                  <a:pt x="81" y="206"/>
                </a:lnTo>
                <a:lnTo>
                  <a:pt x="73" y="206"/>
                </a:lnTo>
                <a:lnTo>
                  <a:pt x="73" y="239"/>
                </a:lnTo>
                <a:lnTo>
                  <a:pt x="4" y="239"/>
                </a:lnTo>
                <a:lnTo>
                  <a:pt x="4" y="249"/>
                </a:lnTo>
                <a:lnTo>
                  <a:pt x="81" y="249"/>
                </a:lnTo>
                <a:close/>
                <a:moveTo>
                  <a:pt x="81" y="186"/>
                </a:moveTo>
                <a:lnTo>
                  <a:pt x="26" y="186"/>
                </a:lnTo>
                <a:lnTo>
                  <a:pt x="26" y="196"/>
                </a:lnTo>
                <a:lnTo>
                  <a:pt x="81" y="196"/>
                </a:lnTo>
                <a:lnTo>
                  <a:pt x="81" y="186"/>
                </a:lnTo>
                <a:close/>
                <a:moveTo>
                  <a:pt x="16" y="191"/>
                </a:moveTo>
                <a:lnTo>
                  <a:pt x="16" y="191"/>
                </a:lnTo>
                <a:lnTo>
                  <a:pt x="16" y="188"/>
                </a:lnTo>
                <a:lnTo>
                  <a:pt x="14" y="186"/>
                </a:lnTo>
                <a:lnTo>
                  <a:pt x="11" y="185"/>
                </a:lnTo>
                <a:lnTo>
                  <a:pt x="8" y="185"/>
                </a:lnTo>
                <a:lnTo>
                  <a:pt x="8" y="185"/>
                </a:lnTo>
                <a:lnTo>
                  <a:pt x="7" y="185"/>
                </a:lnTo>
                <a:lnTo>
                  <a:pt x="4" y="186"/>
                </a:lnTo>
                <a:lnTo>
                  <a:pt x="3" y="188"/>
                </a:lnTo>
                <a:lnTo>
                  <a:pt x="3" y="191"/>
                </a:lnTo>
                <a:lnTo>
                  <a:pt x="3" y="191"/>
                </a:lnTo>
                <a:lnTo>
                  <a:pt x="3" y="193"/>
                </a:lnTo>
                <a:lnTo>
                  <a:pt x="4" y="195"/>
                </a:lnTo>
                <a:lnTo>
                  <a:pt x="7" y="196"/>
                </a:lnTo>
                <a:lnTo>
                  <a:pt x="8" y="198"/>
                </a:lnTo>
                <a:lnTo>
                  <a:pt x="8" y="198"/>
                </a:lnTo>
                <a:lnTo>
                  <a:pt x="11" y="196"/>
                </a:lnTo>
                <a:lnTo>
                  <a:pt x="14" y="196"/>
                </a:lnTo>
                <a:lnTo>
                  <a:pt x="16" y="193"/>
                </a:lnTo>
                <a:lnTo>
                  <a:pt x="16" y="191"/>
                </a:lnTo>
                <a:lnTo>
                  <a:pt x="16" y="191"/>
                </a:lnTo>
                <a:close/>
                <a:moveTo>
                  <a:pt x="81" y="169"/>
                </a:moveTo>
                <a:lnTo>
                  <a:pt x="81" y="159"/>
                </a:lnTo>
                <a:lnTo>
                  <a:pt x="48" y="159"/>
                </a:lnTo>
                <a:lnTo>
                  <a:pt x="48" y="159"/>
                </a:lnTo>
                <a:lnTo>
                  <a:pt x="43" y="158"/>
                </a:lnTo>
                <a:lnTo>
                  <a:pt x="43" y="158"/>
                </a:lnTo>
                <a:lnTo>
                  <a:pt x="38" y="156"/>
                </a:lnTo>
                <a:lnTo>
                  <a:pt x="36" y="154"/>
                </a:lnTo>
                <a:lnTo>
                  <a:pt x="34" y="149"/>
                </a:lnTo>
                <a:lnTo>
                  <a:pt x="33" y="145"/>
                </a:lnTo>
                <a:lnTo>
                  <a:pt x="33" y="145"/>
                </a:lnTo>
                <a:lnTo>
                  <a:pt x="34" y="139"/>
                </a:lnTo>
                <a:lnTo>
                  <a:pt x="37" y="135"/>
                </a:lnTo>
                <a:lnTo>
                  <a:pt x="43" y="134"/>
                </a:lnTo>
                <a:lnTo>
                  <a:pt x="50" y="132"/>
                </a:lnTo>
                <a:lnTo>
                  <a:pt x="81" y="132"/>
                </a:lnTo>
                <a:lnTo>
                  <a:pt x="81" y="122"/>
                </a:lnTo>
                <a:lnTo>
                  <a:pt x="48" y="122"/>
                </a:lnTo>
                <a:lnTo>
                  <a:pt x="48" y="122"/>
                </a:lnTo>
                <a:lnTo>
                  <a:pt x="41" y="122"/>
                </a:lnTo>
                <a:lnTo>
                  <a:pt x="37" y="124"/>
                </a:lnTo>
                <a:lnTo>
                  <a:pt x="33" y="126"/>
                </a:lnTo>
                <a:lnTo>
                  <a:pt x="30" y="129"/>
                </a:lnTo>
                <a:lnTo>
                  <a:pt x="26" y="135"/>
                </a:lnTo>
                <a:lnTo>
                  <a:pt x="24" y="142"/>
                </a:lnTo>
                <a:lnTo>
                  <a:pt x="24" y="142"/>
                </a:lnTo>
                <a:lnTo>
                  <a:pt x="26" y="148"/>
                </a:lnTo>
                <a:lnTo>
                  <a:pt x="28" y="154"/>
                </a:lnTo>
                <a:lnTo>
                  <a:pt x="31" y="158"/>
                </a:lnTo>
                <a:lnTo>
                  <a:pt x="34" y="159"/>
                </a:lnTo>
                <a:lnTo>
                  <a:pt x="34" y="161"/>
                </a:lnTo>
                <a:lnTo>
                  <a:pt x="26" y="161"/>
                </a:lnTo>
                <a:lnTo>
                  <a:pt x="26" y="169"/>
                </a:lnTo>
                <a:lnTo>
                  <a:pt x="26" y="169"/>
                </a:lnTo>
                <a:lnTo>
                  <a:pt x="41" y="169"/>
                </a:lnTo>
                <a:lnTo>
                  <a:pt x="81" y="169"/>
                </a:lnTo>
                <a:close/>
                <a:moveTo>
                  <a:pt x="26" y="60"/>
                </a:moveTo>
                <a:lnTo>
                  <a:pt x="26" y="70"/>
                </a:lnTo>
                <a:lnTo>
                  <a:pt x="60" y="70"/>
                </a:lnTo>
                <a:lnTo>
                  <a:pt x="60" y="70"/>
                </a:lnTo>
                <a:lnTo>
                  <a:pt x="64" y="71"/>
                </a:lnTo>
                <a:lnTo>
                  <a:pt x="64" y="71"/>
                </a:lnTo>
                <a:lnTo>
                  <a:pt x="68" y="72"/>
                </a:lnTo>
                <a:lnTo>
                  <a:pt x="71" y="75"/>
                </a:lnTo>
                <a:lnTo>
                  <a:pt x="73" y="80"/>
                </a:lnTo>
                <a:lnTo>
                  <a:pt x="74" y="84"/>
                </a:lnTo>
                <a:lnTo>
                  <a:pt x="74" y="84"/>
                </a:lnTo>
                <a:lnTo>
                  <a:pt x="73" y="90"/>
                </a:lnTo>
                <a:lnTo>
                  <a:pt x="68" y="94"/>
                </a:lnTo>
                <a:lnTo>
                  <a:pt x="64" y="95"/>
                </a:lnTo>
                <a:lnTo>
                  <a:pt x="57" y="97"/>
                </a:lnTo>
                <a:lnTo>
                  <a:pt x="26" y="97"/>
                </a:lnTo>
                <a:lnTo>
                  <a:pt x="26" y="107"/>
                </a:lnTo>
                <a:lnTo>
                  <a:pt x="58" y="107"/>
                </a:lnTo>
                <a:lnTo>
                  <a:pt x="58" y="107"/>
                </a:lnTo>
                <a:lnTo>
                  <a:pt x="64" y="105"/>
                </a:lnTo>
                <a:lnTo>
                  <a:pt x="70" y="105"/>
                </a:lnTo>
                <a:lnTo>
                  <a:pt x="74" y="102"/>
                </a:lnTo>
                <a:lnTo>
                  <a:pt x="77" y="99"/>
                </a:lnTo>
                <a:lnTo>
                  <a:pt x="80" y="97"/>
                </a:lnTo>
                <a:lnTo>
                  <a:pt x="81" y="94"/>
                </a:lnTo>
                <a:lnTo>
                  <a:pt x="82" y="87"/>
                </a:lnTo>
                <a:lnTo>
                  <a:pt x="82" y="87"/>
                </a:lnTo>
                <a:lnTo>
                  <a:pt x="81" y="81"/>
                </a:lnTo>
                <a:lnTo>
                  <a:pt x="78" y="75"/>
                </a:lnTo>
                <a:lnTo>
                  <a:pt x="75" y="71"/>
                </a:lnTo>
                <a:lnTo>
                  <a:pt x="73" y="70"/>
                </a:lnTo>
                <a:lnTo>
                  <a:pt x="73" y="68"/>
                </a:lnTo>
                <a:lnTo>
                  <a:pt x="81" y="68"/>
                </a:lnTo>
                <a:lnTo>
                  <a:pt x="81" y="60"/>
                </a:lnTo>
                <a:lnTo>
                  <a:pt x="81" y="60"/>
                </a:lnTo>
                <a:lnTo>
                  <a:pt x="65" y="60"/>
                </a:lnTo>
                <a:lnTo>
                  <a:pt x="26" y="60"/>
                </a:lnTo>
                <a:close/>
                <a:moveTo>
                  <a:pt x="26" y="50"/>
                </a:moveTo>
                <a:lnTo>
                  <a:pt x="53" y="31"/>
                </a:lnTo>
                <a:lnTo>
                  <a:pt x="81" y="51"/>
                </a:lnTo>
                <a:lnTo>
                  <a:pt x="81" y="40"/>
                </a:lnTo>
                <a:lnTo>
                  <a:pt x="68" y="31"/>
                </a:lnTo>
                <a:lnTo>
                  <a:pt x="68" y="31"/>
                </a:lnTo>
                <a:lnTo>
                  <a:pt x="58" y="25"/>
                </a:lnTo>
                <a:lnTo>
                  <a:pt x="58" y="25"/>
                </a:lnTo>
                <a:lnTo>
                  <a:pt x="58" y="25"/>
                </a:lnTo>
                <a:lnTo>
                  <a:pt x="68" y="20"/>
                </a:lnTo>
                <a:lnTo>
                  <a:pt x="81" y="11"/>
                </a:lnTo>
                <a:lnTo>
                  <a:pt x="81" y="0"/>
                </a:lnTo>
                <a:lnTo>
                  <a:pt x="53" y="20"/>
                </a:lnTo>
                <a:lnTo>
                  <a:pt x="26" y="1"/>
                </a:lnTo>
                <a:lnTo>
                  <a:pt x="26" y="11"/>
                </a:lnTo>
                <a:lnTo>
                  <a:pt x="37" y="20"/>
                </a:lnTo>
                <a:lnTo>
                  <a:pt x="37" y="20"/>
                </a:lnTo>
                <a:lnTo>
                  <a:pt x="47" y="25"/>
                </a:lnTo>
                <a:lnTo>
                  <a:pt x="47" y="25"/>
                </a:lnTo>
                <a:lnTo>
                  <a:pt x="47" y="25"/>
                </a:lnTo>
                <a:lnTo>
                  <a:pt x="37" y="31"/>
                </a:lnTo>
                <a:lnTo>
                  <a:pt x="26" y="38"/>
                </a:lnTo>
                <a:lnTo>
                  <a:pt x="26" y="5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889" name="Rectangle 81"/>
          <p:cNvSpPr>
            <a:spLocks noChangeArrowheads="1"/>
          </p:cNvSpPr>
          <p:nvPr/>
        </p:nvSpPr>
        <p:spPr bwMode="auto">
          <a:xfrm>
            <a:off x="1408113" y="5873750"/>
            <a:ext cx="69611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 i="0">
                <a:solidFill>
                  <a:srgbClr val="000000"/>
                </a:solidFill>
                <a:latin typeface="Myriad Roman" charset="0"/>
              </a:rPr>
              <a:t>TCP bandwidth on Linux (L), Xen (X), VMWare Workstation (V), and UML (U)</a:t>
            </a:r>
            <a:endParaRPr lang="en-GB" sz="2800" i="0"/>
          </a:p>
        </p:txBody>
      </p:sp>
      <p:sp>
        <p:nvSpPr>
          <p:cNvPr id="375890" name="Freeform 82"/>
          <p:cNvSpPr>
            <a:spLocks/>
          </p:cNvSpPr>
          <p:nvPr/>
        </p:nvSpPr>
        <p:spPr bwMode="auto">
          <a:xfrm>
            <a:off x="917575" y="2130425"/>
            <a:ext cx="7805738" cy="3252788"/>
          </a:xfrm>
          <a:custGeom>
            <a:avLst/>
            <a:gdLst/>
            <a:ahLst/>
            <a:cxnLst>
              <a:cxn ang="0">
                <a:pos x="4917" y="2049"/>
              </a:cxn>
              <a:cxn ang="0">
                <a:pos x="0" y="2049"/>
              </a:cxn>
              <a:cxn ang="0">
                <a:pos x="0" y="2049"/>
              </a:cxn>
              <a:cxn ang="0">
                <a:pos x="0" y="0"/>
              </a:cxn>
            </a:cxnLst>
            <a:rect l="0" t="0" r="r" b="b"/>
            <a:pathLst>
              <a:path w="4917" h="2049">
                <a:moveTo>
                  <a:pt x="4917" y="2049"/>
                </a:moveTo>
                <a:lnTo>
                  <a:pt x="0" y="2049"/>
                </a:lnTo>
                <a:lnTo>
                  <a:pt x="0" y="2049"/>
                </a:lnTo>
                <a:lnTo>
                  <a:pt x="0" y="0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891" name="Rectangle 83"/>
          <p:cNvSpPr>
            <a:spLocks noChangeArrowheads="1"/>
          </p:cNvSpPr>
          <p:nvPr/>
        </p:nvSpPr>
        <p:spPr bwMode="auto">
          <a:xfrm>
            <a:off x="917575" y="2130425"/>
            <a:ext cx="7805738" cy="3252788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Scalability</a:t>
            </a:r>
          </a:p>
        </p:txBody>
      </p:sp>
      <p:sp>
        <p:nvSpPr>
          <p:cNvPr id="377859" name="AutoShape 3"/>
          <p:cNvSpPr>
            <a:spLocks noChangeAspect="1" noChangeArrowheads="1" noTextEdit="1"/>
          </p:cNvSpPr>
          <p:nvPr/>
        </p:nvSpPr>
        <p:spPr bwMode="auto">
          <a:xfrm>
            <a:off x="444500" y="2151063"/>
            <a:ext cx="8377238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860" name="Line 4"/>
          <p:cNvSpPr>
            <a:spLocks noChangeShapeType="1"/>
          </p:cNvSpPr>
          <p:nvPr/>
        </p:nvSpPr>
        <p:spPr bwMode="auto">
          <a:xfrm>
            <a:off x="1071563" y="5413375"/>
            <a:ext cx="77374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861" name="Line 5"/>
          <p:cNvSpPr>
            <a:spLocks noChangeShapeType="1"/>
          </p:cNvSpPr>
          <p:nvPr/>
        </p:nvSpPr>
        <p:spPr bwMode="auto">
          <a:xfrm>
            <a:off x="1071563" y="4851400"/>
            <a:ext cx="77374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862" name="Line 6"/>
          <p:cNvSpPr>
            <a:spLocks noChangeShapeType="1"/>
          </p:cNvSpPr>
          <p:nvPr/>
        </p:nvSpPr>
        <p:spPr bwMode="auto">
          <a:xfrm>
            <a:off x="1071563" y="4291013"/>
            <a:ext cx="77374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863" name="Line 7"/>
          <p:cNvSpPr>
            <a:spLocks noChangeShapeType="1"/>
          </p:cNvSpPr>
          <p:nvPr/>
        </p:nvSpPr>
        <p:spPr bwMode="auto">
          <a:xfrm>
            <a:off x="1071563" y="3732213"/>
            <a:ext cx="77374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864" name="Line 8"/>
          <p:cNvSpPr>
            <a:spLocks noChangeShapeType="1"/>
          </p:cNvSpPr>
          <p:nvPr/>
        </p:nvSpPr>
        <p:spPr bwMode="auto">
          <a:xfrm>
            <a:off x="1071563" y="3171825"/>
            <a:ext cx="77374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865" name="Line 9"/>
          <p:cNvSpPr>
            <a:spLocks noChangeShapeType="1"/>
          </p:cNvSpPr>
          <p:nvPr/>
        </p:nvSpPr>
        <p:spPr bwMode="auto">
          <a:xfrm>
            <a:off x="1071563" y="2613025"/>
            <a:ext cx="77374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866" name="Rectangle 10"/>
          <p:cNvSpPr>
            <a:spLocks noChangeArrowheads="1"/>
          </p:cNvSpPr>
          <p:nvPr/>
        </p:nvSpPr>
        <p:spPr bwMode="auto">
          <a:xfrm>
            <a:off x="1716088" y="2608263"/>
            <a:ext cx="468312" cy="2805112"/>
          </a:xfrm>
          <a:prstGeom prst="rect">
            <a:avLst/>
          </a:prstGeom>
          <a:solidFill>
            <a:srgbClr val="B3B3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867" name="Freeform 11"/>
          <p:cNvSpPr>
            <a:spLocks noEditPoints="1"/>
          </p:cNvSpPr>
          <p:nvPr/>
        </p:nvSpPr>
        <p:spPr bwMode="auto">
          <a:xfrm>
            <a:off x="1908175" y="2293938"/>
            <a:ext cx="85725" cy="222250"/>
          </a:xfrm>
          <a:custGeom>
            <a:avLst/>
            <a:gdLst/>
            <a:ahLst/>
            <a:cxnLst>
              <a:cxn ang="0">
                <a:pos x="52" y="123"/>
              </a:cxn>
              <a:cxn ang="0">
                <a:pos x="2" y="129"/>
              </a:cxn>
              <a:cxn ang="0">
                <a:pos x="13" y="138"/>
              </a:cxn>
              <a:cxn ang="0">
                <a:pos x="7" y="129"/>
              </a:cxn>
              <a:cxn ang="0">
                <a:pos x="54" y="88"/>
              </a:cxn>
              <a:cxn ang="0">
                <a:pos x="52" y="83"/>
              </a:cxn>
              <a:cxn ang="0">
                <a:pos x="50" y="76"/>
              </a:cxn>
              <a:cxn ang="0">
                <a:pos x="38" y="71"/>
              </a:cxn>
              <a:cxn ang="0">
                <a:pos x="27" y="69"/>
              </a:cxn>
              <a:cxn ang="0">
                <a:pos x="7" y="74"/>
              </a:cxn>
              <a:cxn ang="0">
                <a:pos x="2" y="79"/>
              </a:cxn>
              <a:cxn ang="0">
                <a:pos x="0" y="86"/>
              </a:cxn>
              <a:cxn ang="0">
                <a:pos x="0" y="91"/>
              </a:cxn>
              <a:cxn ang="0">
                <a:pos x="5" y="96"/>
              </a:cxn>
              <a:cxn ang="0">
                <a:pos x="16" y="103"/>
              </a:cxn>
              <a:cxn ang="0">
                <a:pos x="27" y="105"/>
              </a:cxn>
              <a:cxn ang="0">
                <a:pos x="47" y="99"/>
              </a:cxn>
              <a:cxn ang="0">
                <a:pos x="52" y="95"/>
              </a:cxn>
              <a:cxn ang="0">
                <a:pos x="54" y="88"/>
              </a:cxn>
              <a:cxn ang="0">
                <a:pos x="48" y="86"/>
              </a:cxn>
              <a:cxn ang="0">
                <a:pos x="47" y="92"/>
              </a:cxn>
              <a:cxn ang="0">
                <a:pos x="36" y="96"/>
              </a:cxn>
              <a:cxn ang="0">
                <a:pos x="27" y="98"/>
              </a:cxn>
              <a:cxn ang="0">
                <a:pos x="12" y="95"/>
              </a:cxn>
              <a:cxn ang="0">
                <a:pos x="6" y="86"/>
              </a:cxn>
              <a:cxn ang="0">
                <a:pos x="7" y="82"/>
              </a:cxn>
              <a:cxn ang="0">
                <a:pos x="19" y="76"/>
              </a:cxn>
              <a:cxn ang="0">
                <a:pos x="27" y="76"/>
              </a:cxn>
              <a:cxn ang="0">
                <a:pos x="43" y="79"/>
              </a:cxn>
              <a:cxn ang="0">
                <a:pos x="48" y="86"/>
              </a:cxn>
              <a:cxn ang="0">
                <a:pos x="54" y="47"/>
              </a:cxn>
              <a:cxn ang="0">
                <a:pos x="52" y="43"/>
              </a:cxn>
              <a:cxn ang="0">
                <a:pos x="50" y="36"/>
              </a:cxn>
              <a:cxn ang="0">
                <a:pos x="38" y="30"/>
              </a:cxn>
              <a:cxn ang="0">
                <a:pos x="27" y="28"/>
              </a:cxn>
              <a:cxn ang="0">
                <a:pos x="7" y="33"/>
              </a:cxn>
              <a:cxn ang="0">
                <a:pos x="2" y="38"/>
              </a:cxn>
              <a:cxn ang="0">
                <a:pos x="0" y="45"/>
              </a:cxn>
              <a:cxn ang="0">
                <a:pos x="0" y="50"/>
              </a:cxn>
              <a:cxn ang="0">
                <a:pos x="5" y="57"/>
              </a:cxn>
              <a:cxn ang="0">
                <a:pos x="16" y="62"/>
              </a:cxn>
              <a:cxn ang="0">
                <a:pos x="27" y="64"/>
              </a:cxn>
              <a:cxn ang="0">
                <a:pos x="47" y="59"/>
              </a:cxn>
              <a:cxn ang="0">
                <a:pos x="52" y="54"/>
              </a:cxn>
              <a:cxn ang="0">
                <a:pos x="54" y="47"/>
              </a:cxn>
              <a:cxn ang="0">
                <a:pos x="48" y="47"/>
              </a:cxn>
              <a:cxn ang="0">
                <a:pos x="47" y="51"/>
              </a:cxn>
              <a:cxn ang="0">
                <a:pos x="36" y="57"/>
              </a:cxn>
              <a:cxn ang="0">
                <a:pos x="27" y="57"/>
              </a:cxn>
              <a:cxn ang="0">
                <a:pos x="12" y="54"/>
              </a:cxn>
              <a:cxn ang="0">
                <a:pos x="6" y="47"/>
              </a:cxn>
              <a:cxn ang="0">
                <a:pos x="7" y="41"/>
              </a:cxn>
              <a:cxn ang="0">
                <a:pos x="19" y="37"/>
              </a:cxn>
              <a:cxn ang="0">
                <a:pos x="27" y="36"/>
              </a:cxn>
              <a:cxn ang="0">
                <a:pos x="43" y="38"/>
              </a:cxn>
              <a:cxn ang="0">
                <a:pos x="48" y="47"/>
              </a:cxn>
              <a:cxn ang="0">
                <a:pos x="52" y="7"/>
              </a:cxn>
              <a:cxn ang="0">
                <a:pos x="2" y="0"/>
              </a:cxn>
              <a:cxn ang="0">
                <a:pos x="7" y="17"/>
              </a:cxn>
              <a:cxn ang="0">
                <a:pos x="7" y="7"/>
              </a:cxn>
              <a:cxn ang="0">
                <a:pos x="52" y="7"/>
              </a:cxn>
            </a:cxnLst>
            <a:rect l="0" t="0" r="r" b="b"/>
            <a:pathLst>
              <a:path w="54" h="140">
                <a:moveTo>
                  <a:pt x="52" y="129"/>
                </a:moveTo>
                <a:lnTo>
                  <a:pt x="52" y="123"/>
                </a:lnTo>
                <a:lnTo>
                  <a:pt x="2" y="123"/>
                </a:lnTo>
                <a:lnTo>
                  <a:pt x="2" y="129"/>
                </a:lnTo>
                <a:lnTo>
                  <a:pt x="7" y="140"/>
                </a:lnTo>
                <a:lnTo>
                  <a:pt x="13" y="138"/>
                </a:lnTo>
                <a:lnTo>
                  <a:pt x="7" y="129"/>
                </a:lnTo>
                <a:lnTo>
                  <a:pt x="7" y="129"/>
                </a:lnTo>
                <a:lnTo>
                  <a:pt x="52" y="129"/>
                </a:lnTo>
                <a:close/>
                <a:moveTo>
                  <a:pt x="54" y="88"/>
                </a:moveTo>
                <a:lnTo>
                  <a:pt x="54" y="88"/>
                </a:lnTo>
                <a:lnTo>
                  <a:pt x="52" y="83"/>
                </a:lnTo>
                <a:lnTo>
                  <a:pt x="52" y="79"/>
                </a:lnTo>
                <a:lnTo>
                  <a:pt x="50" y="76"/>
                </a:lnTo>
                <a:lnTo>
                  <a:pt x="47" y="74"/>
                </a:lnTo>
                <a:lnTo>
                  <a:pt x="38" y="71"/>
                </a:lnTo>
                <a:lnTo>
                  <a:pt x="27" y="69"/>
                </a:lnTo>
                <a:lnTo>
                  <a:pt x="27" y="69"/>
                </a:lnTo>
                <a:lnTo>
                  <a:pt x="16" y="71"/>
                </a:lnTo>
                <a:lnTo>
                  <a:pt x="7" y="74"/>
                </a:lnTo>
                <a:lnTo>
                  <a:pt x="5" y="76"/>
                </a:lnTo>
                <a:lnTo>
                  <a:pt x="2" y="79"/>
                </a:lnTo>
                <a:lnTo>
                  <a:pt x="0" y="82"/>
                </a:lnTo>
                <a:lnTo>
                  <a:pt x="0" y="86"/>
                </a:lnTo>
                <a:lnTo>
                  <a:pt x="0" y="86"/>
                </a:lnTo>
                <a:lnTo>
                  <a:pt x="0" y="91"/>
                </a:lnTo>
                <a:lnTo>
                  <a:pt x="2" y="93"/>
                </a:lnTo>
                <a:lnTo>
                  <a:pt x="5" y="96"/>
                </a:lnTo>
                <a:lnTo>
                  <a:pt x="7" y="99"/>
                </a:lnTo>
                <a:lnTo>
                  <a:pt x="16" y="103"/>
                </a:lnTo>
                <a:lnTo>
                  <a:pt x="27" y="105"/>
                </a:lnTo>
                <a:lnTo>
                  <a:pt x="27" y="105"/>
                </a:lnTo>
                <a:lnTo>
                  <a:pt x="38" y="103"/>
                </a:lnTo>
                <a:lnTo>
                  <a:pt x="47" y="99"/>
                </a:lnTo>
                <a:lnTo>
                  <a:pt x="50" y="98"/>
                </a:lnTo>
                <a:lnTo>
                  <a:pt x="52" y="95"/>
                </a:lnTo>
                <a:lnTo>
                  <a:pt x="52" y="91"/>
                </a:lnTo>
                <a:lnTo>
                  <a:pt x="54" y="88"/>
                </a:lnTo>
                <a:lnTo>
                  <a:pt x="54" y="88"/>
                </a:lnTo>
                <a:close/>
                <a:moveTo>
                  <a:pt x="48" y="86"/>
                </a:moveTo>
                <a:lnTo>
                  <a:pt x="48" y="86"/>
                </a:lnTo>
                <a:lnTo>
                  <a:pt x="47" y="92"/>
                </a:lnTo>
                <a:lnTo>
                  <a:pt x="43" y="95"/>
                </a:lnTo>
                <a:lnTo>
                  <a:pt x="36" y="96"/>
                </a:lnTo>
                <a:lnTo>
                  <a:pt x="27" y="98"/>
                </a:lnTo>
                <a:lnTo>
                  <a:pt x="27" y="98"/>
                </a:lnTo>
                <a:lnTo>
                  <a:pt x="19" y="96"/>
                </a:lnTo>
                <a:lnTo>
                  <a:pt x="12" y="95"/>
                </a:lnTo>
                <a:lnTo>
                  <a:pt x="7" y="91"/>
                </a:lnTo>
                <a:lnTo>
                  <a:pt x="6" y="86"/>
                </a:lnTo>
                <a:lnTo>
                  <a:pt x="6" y="86"/>
                </a:lnTo>
                <a:lnTo>
                  <a:pt x="7" y="82"/>
                </a:lnTo>
                <a:lnTo>
                  <a:pt x="12" y="79"/>
                </a:lnTo>
                <a:lnTo>
                  <a:pt x="19" y="76"/>
                </a:lnTo>
                <a:lnTo>
                  <a:pt x="27" y="76"/>
                </a:lnTo>
                <a:lnTo>
                  <a:pt x="27" y="76"/>
                </a:lnTo>
                <a:lnTo>
                  <a:pt x="36" y="76"/>
                </a:lnTo>
                <a:lnTo>
                  <a:pt x="43" y="79"/>
                </a:lnTo>
                <a:lnTo>
                  <a:pt x="47" y="82"/>
                </a:lnTo>
                <a:lnTo>
                  <a:pt x="48" y="86"/>
                </a:lnTo>
                <a:lnTo>
                  <a:pt x="48" y="86"/>
                </a:lnTo>
                <a:close/>
                <a:moveTo>
                  <a:pt x="54" y="47"/>
                </a:moveTo>
                <a:lnTo>
                  <a:pt x="54" y="47"/>
                </a:lnTo>
                <a:lnTo>
                  <a:pt x="52" y="43"/>
                </a:lnTo>
                <a:lnTo>
                  <a:pt x="52" y="40"/>
                </a:lnTo>
                <a:lnTo>
                  <a:pt x="50" y="36"/>
                </a:lnTo>
                <a:lnTo>
                  <a:pt x="47" y="34"/>
                </a:lnTo>
                <a:lnTo>
                  <a:pt x="38" y="30"/>
                </a:lnTo>
                <a:lnTo>
                  <a:pt x="27" y="28"/>
                </a:lnTo>
                <a:lnTo>
                  <a:pt x="27" y="28"/>
                </a:lnTo>
                <a:lnTo>
                  <a:pt x="16" y="30"/>
                </a:lnTo>
                <a:lnTo>
                  <a:pt x="7" y="33"/>
                </a:lnTo>
                <a:lnTo>
                  <a:pt x="5" y="36"/>
                </a:lnTo>
                <a:lnTo>
                  <a:pt x="2" y="38"/>
                </a:lnTo>
                <a:lnTo>
                  <a:pt x="0" y="43"/>
                </a:lnTo>
                <a:lnTo>
                  <a:pt x="0" y="45"/>
                </a:lnTo>
                <a:lnTo>
                  <a:pt x="0" y="45"/>
                </a:lnTo>
                <a:lnTo>
                  <a:pt x="0" y="50"/>
                </a:lnTo>
                <a:lnTo>
                  <a:pt x="2" y="52"/>
                </a:lnTo>
                <a:lnTo>
                  <a:pt x="5" y="57"/>
                </a:lnTo>
                <a:lnTo>
                  <a:pt x="7" y="58"/>
                </a:lnTo>
                <a:lnTo>
                  <a:pt x="16" y="62"/>
                </a:lnTo>
                <a:lnTo>
                  <a:pt x="27" y="64"/>
                </a:lnTo>
                <a:lnTo>
                  <a:pt x="27" y="64"/>
                </a:lnTo>
                <a:lnTo>
                  <a:pt x="38" y="62"/>
                </a:lnTo>
                <a:lnTo>
                  <a:pt x="47" y="59"/>
                </a:lnTo>
                <a:lnTo>
                  <a:pt x="50" y="57"/>
                </a:lnTo>
                <a:lnTo>
                  <a:pt x="52" y="54"/>
                </a:lnTo>
                <a:lnTo>
                  <a:pt x="52" y="50"/>
                </a:lnTo>
                <a:lnTo>
                  <a:pt x="54" y="47"/>
                </a:lnTo>
                <a:lnTo>
                  <a:pt x="54" y="47"/>
                </a:lnTo>
                <a:close/>
                <a:moveTo>
                  <a:pt x="48" y="47"/>
                </a:moveTo>
                <a:lnTo>
                  <a:pt x="48" y="47"/>
                </a:lnTo>
                <a:lnTo>
                  <a:pt x="47" y="51"/>
                </a:lnTo>
                <a:lnTo>
                  <a:pt x="43" y="54"/>
                </a:lnTo>
                <a:lnTo>
                  <a:pt x="36" y="57"/>
                </a:lnTo>
                <a:lnTo>
                  <a:pt x="27" y="57"/>
                </a:lnTo>
                <a:lnTo>
                  <a:pt x="27" y="57"/>
                </a:lnTo>
                <a:lnTo>
                  <a:pt x="19" y="57"/>
                </a:lnTo>
                <a:lnTo>
                  <a:pt x="12" y="54"/>
                </a:lnTo>
                <a:lnTo>
                  <a:pt x="7" y="51"/>
                </a:lnTo>
                <a:lnTo>
                  <a:pt x="6" y="47"/>
                </a:lnTo>
                <a:lnTo>
                  <a:pt x="6" y="47"/>
                </a:lnTo>
                <a:lnTo>
                  <a:pt x="7" y="41"/>
                </a:lnTo>
                <a:lnTo>
                  <a:pt x="12" y="38"/>
                </a:lnTo>
                <a:lnTo>
                  <a:pt x="19" y="37"/>
                </a:lnTo>
                <a:lnTo>
                  <a:pt x="27" y="36"/>
                </a:lnTo>
                <a:lnTo>
                  <a:pt x="27" y="36"/>
                </a:lnTo>
                <a:lnTo>
                  <a:pt x="36" y="37"/>
                </a:lnTo>
                <a:lnTo>
                  <a:pt x="43" y="38"/>
                </a:lnTo>
                <a:lnTo>
                  <a:pt x="47" y="41"/>
                </a:lnTo>
                <a:lnTo>
                  <a:pt x="48" y="47"/>
                </a:lnTo>
                <a:lnTo>
                  <a:pt x="48" y="47"/>
                </a:lnTo>
                <a:close/>
                <a:moveTo>
                  <a:pt x="52" y="7"/>
                </a:moveTo>
                <a:lnTo>
                  <a:pt x="52" y="0"/>
                </a:lnTo>
                <a:lnTo>
                  <a:pt x="2" y="0"/>
                </a:lnTo>
                <a:lnTo>
                  <a:pt x="2" y="7"/>
                </a:lnTo>
                <a:lnTo>
                  <a:pt x="7" y="17"/>
                </a:lnTo>
                <a:lnTo>
                  <a:pt x="13" y="17"/>
                </a:lnTo>
                <a:lnTo>
                  <a:pt x="7" y="7"/>
                </a:lnTo>
                <a:lnTo>
                  <a:pt x="7" y="7"/>
                </a:lnTo>
                <a:lnTo>
                  <a:pt x="52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868" name="Rectangle 12"/>
          <p:cNvSpPr>
            <a:spLocks noChangeArrowheads="1"/>
          </p:cNvSpPr>
          <p:nvPr/>
        </p:nvSpPr>
        <p:spPr bwMode="auto">
          <a:xfrm>
            <a:off x="1716088" y="3997325"/>
            <a:ext cx="468312" cy="1416050"/>
          </a:xfrm>
          <a:prstGeom prst="rect">
            <a:avLst/>
          </a:prstGeom>
          <a:solidFill>
            <a:srgbClr val="00008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869" name="Rectangle 13"/>
          <p:cNvSpPr>
            <a:spLocks noChangeArrowheads="1"/>
          </p:cNvSpPr>
          <p:nvPr/>
        </p:nvSpPr>
        <p:spPr bwMode="auto">
          <a:xfrm>
            <a:off x="1895475" y="546735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000" i="0">
                <a:solidFill>
                  <a:srgbClr val="000000"/>
                </a:solidFill>
                <a:latin typeface="Myriad Roman" charset="0"/>
              </a:rPr>
              <a:t>L</a:t>
            </a:r>
            <a:endParaRPr lang="en-GB" i="0"/>
          </a:p>
        </p:txBody>
      </p:sp>
      <p:sp>
        <p:nvSpPr>
          <p:cNvPr id="377870" name="Rectangle 14"/>
          <p:cNvSpPr>
            <a:spLocks noChangeArrowheads="1"/>
          </p:cNvSpPr>
          <p:nvPr/>
        </p:nvSpPr>
        <p:spPr bwMode="auto">
          <a:xfrm>
            <a:off x="2301875" y="2824163"/>
            <a:ext cx="468313" cy="2589212"/>
          </a:xfrm>
          <a:prstGeom prst="rect">
            <a:avLst/>
          </a:prstGeom>
          <a:solidFill>
            <a:srgbClr val="B3B3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871" name="Freeform 15"/>
          <p:cNvSpPr>
            <a:spLocks noEditPoints="1"/>
          </p:cNvSpPr>
          <p:nvPr/>
        </p:nvSpPr>
        <p:spPr bwMode="auto">
          <a:xfrm>
            <a:off x="2495550" y="2554288"/>
            <a:ext cx="82550" cy="185737"/>
          </a:xfrm>
          <a:custGeom>
            <a:avLst/>
            <a:gdLst/>
            <a:ahLst/>
            <a:cxnLst>
              <a:cxn ang="0">
                <a:pos x="52" y="111"/>
              </a:cxn>
              <a:cxn ang="0">
                <a:pos x="52" y="106"/>
              </a:cxn>
              <a:cxn ang="0">
                <a:pos x="45" y="90"/>
              </a:cxn>
              <a:cxn ang="0">
                <a:pos x="41" y="87"/>
              </a:cxn>
              <a:cxn ang="0">
                <a:pos x="29" y="83"/>
              </a:cxn>
              <a:cxn ang="0">
                <a:pos x="21" y="82"/>
              </a:cxn>
              <a:cxn ang="0">
                <a:pos x="5" y="86"/>
              </a:cxn>
              <a:cxn ang="0">
                <a:pos x="0" y="99"/>
              </a:cxn>
              <a:cxn ang="0">
                <a:pos x="1" y="106"/>
              </a:cxn>
              <a:cxn ang="0">
                <a:pos x="11" y="115"/>
              </a:cxn>
              <a:cxn ang="0">
                <a:pos x="18" y="117"/>
              </a:cxn>
              <a:cxn ang="0">
                <a:pos x="29" y="113"/>
              </a:cxn>
              <a:cxn ang="0">
                <a:pos x="34" y="101"/>
              </a:cxn>
              <a:cxn ang="0">
                <a:pos x="32" y="94"/>
              </a:cxn>
              <a:cxn ang="0">
                <a:pos x="28" y="89"/>
              </a:cxn>
              <a:cxn ang="0">
                <a:pos x="36" y="92"/>
              </a:cxn>
              <a:cxn ang="0">
                <a:pos x="42" y="96"/>
              </a:cxn>
              <a:cxn ang="0">
                <a:pos x="46" y="106"/>
              </a:cxn>
              <a:cxn ang="0">
                <a:pos x="46" y="111"/>
              </a:cxn>
              <a:cxn ang="0">
                <a:pos x="5" y="99"/>
              </a:cxn>
              <a:cxn ang="0">
                <a:pos x="5" y="94"/>
              </a:cxn>
              <a:cxn ang="0">
                <a:pos x="14" y="89"/>
              </a:cxn>
              <a:cxn ang="0">
                <a:pos x="21" y="89"/>
              </a:cxn>
              <a:cxn ang="0">
                <a:pos x="22" y="89"/>
              </a:cxn>
              <a:cxn ang="0">
                <a:pos x="28" y="96"/>
              </a:cxn>
              <a:cxn ang="0">
                <a:pos x="28" y="100"/>
              </a:cxn>
              <a:cxn ang="0">
                <a:pos x="25" y="107"/>
              </a:cxn>
              <a:cxn ang="0">
                <a:pos x="17" y="110"/>
              </a:cxn>
              <a:cxn ang="0">
                <a:pos x="12" y="108"/>
              </a:cxn>
              <a:cxn ang="0">
                <a:pos x="5" y="103"/>
              </a:cxn>
              <a:cxn ang="0">
                <a:pos x="5" y="99"/>
              </a:cxn>
              <a:cxn ang="0">
                <a:pos x="46" y="42"/>
              </a:cxn>
              <a:cxn ang="0">
                <a:pos x="46" y="66"/>
              </a:cxn>
              <a:cxn ang="0">
                <a:pos x="42" y="62"/>
              </a:cxn>
              <a:cxn ang="0">
                <a:pos x="28" y="49"/>
              </a:cxn>
              <a:cxn ang="0">
                <a:pos x="14" y="44"/>
              </a:cxn>
              <a:cxn ang="0">
                <a:pos x="10" y="45"/>
              </a:cxn>
              <a:cxn ang="0">
                <a:pos x="1" y="52"/>
              </a:cxn>
              <a:cxn ang="0">
                <a:pos x="0" y="59"/>
              </a:cxn>
              <a:cxn ang="0">
                <a:pos x="5" y="75"/>
              </a:cxn>
              <a:cxn ang="0">
                <a:pos x="10" y="72"/>
              </a:cxn>
              <a:cxn ang="0">
                <a:pos x="5" y="60"/>
              </a:cxn>
              <a:cxn ang="0">
                <a:pos x="7" y="56"/>
              </a:cxn>
              <a:cxn ang="0">
                <a:pos x="11" y="52"/>
              </a:cxn>
              <a:cxn ang="0">
                <a:pos x="15" y="51"/>
              </a:cxn>
              <a:cxn ang="0">
                <a:pos x="27" y="55"/>
              </a:cxn>
              <a:cxn ang="0">
                <a:pos x="42" y="70"/>
              </a:cxn>
              <a:cxn ang="0">
                <a:pos x="52" y="76"/>
              </a:cxn>
              <a:cxn ang="0">
                <a:pos x="52" y="7"/>
              </a:cxn>
              <a:cxn ang="0">
                <a:pos x="38" y="0"/>
              </a:cxn>
              <a:cxn ang="0">
                <a:pos x="32" y="7"/>
              </a:cxn>
              <a:cxn ang="0">
                <a:pos x="0" y="14"/>
              </a:cxn>
              <a:cxn ang="0">
                <a:pos x="38" y="38"/>
              </a:cxn>
              <a:cxn ang="0">
                <a:pos x="52" y="14"/>
              </a:cxn>
              <a:cxn ang="0">
                <a:pos x="32" y="31"/>
              </a:cxn>
              <a:cxn ang="0">
                <a:pos x="15" y="18"/>
              </a:cxn>
              <a:cxn ang="0">
                <a:pos x="7" y="14"/>
              </a:cxn>
              <a:cxn ang="0">
                <a:pos x="7" y="13"/>
              </a:cxn>
              <a:cxn ang="0">
                <a:pos x="32" y="14"/>
              </a:cxn>
            </a:cxnLst>
            <a:rect l="0" t="0" r="r" b="b"/>
            <a:pathLst>
              <a:path w="52" h="117">
                <a:moveTo>
                  <a:pt x="52" y="111"/>
                </a:moveTo>
                <a:lnTo>
                  <a:pt x="52" y="111"/>
                </a:lnTo>
                <a:lnTo>
                  <a:pt x="52" y="106"/>
                </a:lnTo>
                <a:lnTo>
                  <a:pt x="52" y="106"/>
                </a:lnTo>
                <a:lnTo>
                  <a:pt x="51" y="97"/>
                </a:lnTo>
                <a:lnTo>
                  <a:pt x="45" y="90"/>
                </a:lnTo>
                <a:lnTo>
                  <a:pt x="45" y="90"/>
                </a:lnTo>
                <a:lnTo>
                  <a:pt x="41" y="87"/>
                </a:lnTo>
                <a:lnTo>
                  <a:pt x="35" y="84"/>
                </a:lnTo>
                <a:lnTo>
                  <a:pt x="29" y="83"/>
                </a:lnTo>
                <a:lnTo>
                  <a:pt x="21" y="82"/>
                </a:lnTo>
                <a:lnTo>
                  <a:pt x="21" y="82"/>
                </a:lnTo>
                <a:lnTo>
                  <a:pt x="12" y="83"/>
                </a:lnTo>
                <a:lnTo>
                  <a:pt x="5" y="86"/>
                </a:lnTo>
                <a:lnTo>
                  <a:pt x="1" y="92"/>
                </a:lnTo>
                <a:lnTo>
                  <a:pt x="0" y="99"/>
                </a:lnTo>
                <a:lnTo>
                  <a:pt x="0" y="99"/>
                </a:lnTo>
                <a:lnTo>
                  <a:pt x="1" y="106"/>
                </a:lnTo>
                <a:lnTo>
                  <a:pt x="5" y="111"/>
                </a:lnTo>
                <a:lnTo>
                  <a:pt x="11" y="115"/>
                </a:lnTo>
                <a:lnTo>
                  <a:pt x="18" y="117"/>
                </a:lnTo>
                <a:lnTo>
                  <a:pt x="18" y="117"/>
                </a:lnTo>
                <a:lnTo>
                  <a:pt x="24" y="115"/>
                </a:lnTo>
                <a:lnTo>
                  <a:pt x="29" y="113"/>
                </a:lnTo>
                <a:lnTo>
                  <a:pt x="32" y="107"/>
                </a:lnTo>
                <a:lnTo>
                  <a:pt x="34" y="101"/>
                </a:lnTo>
                <a:lnTo>
                  <a:pt x="34" y="101"/>
                </a:lnTo>
                <a:lnTo>
                  <a:pt x="32" y="94"/>
                </a:lnTo>
                <a:lnTo>
                  <a:pt x="28" y="89"/>
                </a:lnTo>
                <a:lnTo>
                  <a:pt x="28" y="89"/>
                </a:lnTo>
                <a:lnTo>
                  <a:pt x="28" y="89"/>
                </a:lnTo>
                <a:lnTo>
                  <a:pt x="36" y="92"/>
                </a:lnTo>
                <a:lnTo>
                  <a:pt x="42" y="96"/>
                </a:lnTo>
                <a:lnTo>
                  <a:pt x="42" y="96"/>
                </a:lnTo>
                <a:lnTo>
                  <a:pt x="45" y="100"/>
                </a:lnTo>
                <a:lnTo>
                  <a:pt x="46" y="106"/>
                </a:lnTo>
                <a:lnTo>
                  <a:pt x="46" y="106"/>
                </a:lnTo>
                <a:lnTo>
                  <a:pt x="46" y="111"/>
                </a:lnTo>
                <a:lnTo>
                  <a:pt x="52" y="111"/>
                </a:lnTo>
                <a:close/>
                <a:moveTo>
                  <a:pt x="5" y="99"/>
                </a:moveTo>
                <a:lnTo>
                  <a:pt x="5" y="99"/>
                </a:lnTo>
                <a:lnTo>
                  <a:pt x="5" y="94"/>
                </a:lnTo>
                <a:lnTo>
                  <a:pt x="10" y="92"/>
                </a:lnTo>
                <a:lnTo>
                  <a:pt x="14" y="89"/>
                </a:lnTo>
                <a:lnTo>
                  <a:pt x="21" y="89"/>
                </a:lnTo>
                <a:lnTo>
                  <a:pt x="21" y="89"/>
                </a:lnTo>
                <a:lnTo>
                  <a:pt x="22" y="89"/>
                </a:lnTo>
                <a:lnTo>
                  <a:pt x="22" y="89"/>
                </a:lnTo>
                <a:lnTo>
                  <a:pt x="27" y="93"/>
                </a:lnTo>
                <a:lnTo>
                  <a:pt x="28" y="96"/>
                </a:lnTo>
                <a:lnTo>
                  <a:pt x="28" y="100"/>
                </a:lnTo>
                <a:lnTo>
                  <a:pt x="28" y="100"/>
                </a:lnTo>
                <a:lnTo>
                  <a:pt x="28" y="104"/>
                </a:lnTo>
                <a:lnTo>
                  <a:pt x="25" y="107"/>
                </a:lnTo>
                <a:lnTo>
                  <a:pt x="22" y="108"/>
                </a:lnTo>
                <a:lnTo>
                  <a:pt x="17" y="110"/>
                </a:lnTo>
                <a:lnTo>
                  <a:pt x="17" y="110"/>
                </a:lnTo>
                <a:lnTo>
                  <a:pt x="12" y="108"/>
                </a:lnTo>
                <a:lnTo>
                  <a:pt x="8" y="107"/>
                </a:lnTo>
                <a:lnTo>
                  <a:pt x="5" y="103"/>
                </a:lnTo>
                <a:lnTo>
                  <a:pt x="5" y="100"/>
                </a:lnTo>
                <a:lnTo>
                  <a:pt x="5" y="99"/>
                </a:lnTo>
                <a:close/>
                <a:moveTo>
                  <a:pt x="52" y="42"/>
                </a:moveTo>
                <a:lnTo>
                  <a:pt x="46" y="42"/>
                </a:lnTo>
                <a:lnTo>
                  <a:pt x="46" y="66"/>
                </a:lnTo>
                <a:lnTo>
                  <a:pt x="46" y="66"/>
                </a:lnTo>
                <a:lnTo>
                  <a:pt x="42" y="62"/>
                </a:lnTo>
                <a:lnTo>
                  <a:pt x="42" y="62"/>
                </a:lnTo>
                <a:lnTo>
                  <a:pt x="35" y="55"/>
                </a:lnTo>
                <a:lnTo>
                  <a:pt x="28" y="49"/>
                </a:lnTo>
                <a:lnTo>
                  <a:pt x="21" y="45"/>
                </a:lnTo>
                <a:lnTo>
                  <a:pt x="14" y="44"/>
                </a:lnTo>
                <a:lnTo>
                  <a:pt x="14" y="44"/>
                </a:lnTo>
                <a:lnTo>
                  <a:pt x="10" y="45"/>
                </a:lnTo>
                <a:lnTo>
                  <a:pt x="4" y="48"/>
                </a:lnTo>
                <a:lnTo>
                  <a:pt x="1" y="52"/>
                </a:lnTo>
                <a:lnTo>
                  <a:pt x="0" y="59"/>
                </a:lnTo>
                <a:lnTo>
                  <a:pt x="0" y="59"/>
                </a:lnTo>
                <a:lnTo>
                  <a:pt x="1" y="68"/>
                </a:lnTo>
                <a:lnTo>
                  <a:pt x="5" y="75"/>
                </a:lnTo>
                <a:lnTo>
                  <a:pt x="10" y="72"/>
                </a:lnTo>
                <a:lnTo>
                  <a:pt x="10" y="72"/>
                </a:lnTo>
                <a:lnTo>
                  <a:pt x="7" y="68"/>
                </a:lnTo>
                <a:lnTo>
                  <a:pt x="5" y="60"/>
                </a:lnTo>
                <a:lnTo>
                  <a:pt x="5" y="60"/>
                </a:lnTo>
                <a:lnTo>
                  <a:pt x="7" y="56"/>
                </a:lnTo>
                <a:lnTo>
                  <a:pt x="8" y="53"/>
                </a:lnTo>
                <a:lnTo>
                  <a:pt x="11" y="52"/>
                </a:lnTo>
                <a:lnTo>
                  <a:pt x="15" y="51"/>
                </a:lnTo>
                <a:lnTo>
                  <a:pt x="15" y="51"/>
                </a:lnTo>
                <a:lnTo>
                  <a:pt x="21" y="52"/>
                </a:lnTo>
                <a:lnTo>
                  <a:pt x="27" y="55"/>
                </a:lnTo>
                <a:lnTo>
                  <a:pt x="34" y="62"/>
                </a:lnTo>
                <a:lnTo>
                  <a:pt x="42" y="70"/>
                </a:lnTo>
                <a:lnTo>
                  <a:pt x="48" y="76"/>
                </a:lnTo>
                <a:lnTo>
                  <a:pt x="52" y="76"/>
                </a:lnTo>
                <a:lnTo>
                  <a:pt x="52" y="42"/>
                </a:lnTo>
                <a:close/>
                <a:moveTo>
                  <a:pt x="52" y="7"/>
                </a:moveTo>
                <a:lnTo>
                  <a:pt x="38" y="7"/>
                </a:lnTo>
                <a:lnTo>
                  <a:pt x="38" y="0"/>
                </a:lnTo>
                <a:lnTo>
                  <a:pt x="32" y="0"/>
                </a:lnTo>
                <a:lnTo>
                  <a:pt x="32" y="7"/>
                </a:lnTo>
                <a:lnTo>
                  <a:pt x="0" y="7"/>
                </a:lnTo>
                <a:lnTo>
                  <a:pt x="0" y="14"/>
                </a:lnTo>
                <a:lnTo>
                  <a:pt x="34" y="38"/>
                </a:lnTo>
                <a:lnTo>
                  <a:pt x="38" y="38"/>
                </a:lnTo>
                <a:lnTo>
                  <a:pt x="38" y="14"/>
                </a:lnTo>
                <a:lnTo>
                  <a:pt x="52" y="14"/>
                </a:lnTo>
                <a:lnTo>
                  <a:pt x="52" y="7"/>
                </a:lnTo>
                <a:close/>
                <a:moveTo>
                  <a:pt x="32" y="31"/>
                </a:moveTo>
                <a:lnTo>
                  <a:pt x="32" y="31"/>
                </a:lnTo>
                <a:lnTo>
                  <a:pt x="15" y="18"/>
                </a:lnTo>
                <a:lnTo>
                  <a:pt x="15" y="18"/>
                </a:lnTo>
                <a:lnTo>
                  <a:pt x="7" y="14"/>
                </a:lnTo>
                <a:lnTo>
                  <a:pt x="7" y="13"/>
                </a:lnTo>
                <a:lnTo>
                  <a:pt x="7" y="13"/>
                </a:lnTo>
                <a:lnTo>
                  <a:pt x="15" y="14"/>
                </a:lnTo>
                <a:lnTo>
                  <a:pt x="32" y="14"/>
                </a:lnTo>
                <a:lnTo>
                  <a:pt x="32" y="3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872" name="Rectangle 16"/>
          <p:cNvSpPr>
            <a:spLocks noChangeArrowheads="1"/>
          </p:cNvSpPr>
          <p:nvPr/>
        </p:nvSpPr>
        <p:spPr bwMode="auto">
          <a:xfrm>
            <a:off x="2301875" y="4121150"/>
            <a:ext cx="468313" cy="1292225"/>
          </a:xfrm>
          <a:prstGeom prst="rect">
            <a:avLst/>
          </a:prstGeom>
          <a:solidFill>
            <a:srgbClr val="00008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873" name="Rectangle 17"/>
          <p:cNvSpPr>
            <a:spLocks noChangeArrowheads="1"/>
          </p:cNvSpPr>
          <p:nvPr/>
        </p:nvSpPr>
        <p:spPr bwMode="auto">
          <a:xfrm>
            <a:off x="2465388" y="5467350"/>
            <a:ext cx="841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000" i="0">
                <a:solidFill>
                  <a:srgbClr val="000000"/>
                </a:solidFill>
                <a:latin typeface="Myriad Roman" charset="0"/>
              </a:rPr>
              <a:t>X</a:t>
            </a:r>
            <a:endParaRPr lang="en-GB" i="0"/>
          </a:p>
        </p:txBody>
      </p:sp>
      <p:sp>
        <p:nvSpPr>
          <p:cNvPr id="377874" name="Rectangle 18"/>
          <p:cNvSpPr>
            <a:spLocks noChangeArrowheads="1"/>
          </p:cNvSpPr>
          <p:nvPr/>
        </p:nvSpPr>
        <p:spPr bwMode="auto">
          <a:xfrm>
            <a:off x="2178050" y="5651500"/>
            <a:ext cx="777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100" i="0">
                <a:solidFill>
                  <a:srgbClr val="000000"/>
                </a:solidFill>
                <a:latin typeface="Myriad Roman" charset="0"/>
              </a:rPr>
              <a:t>2</a:t>
            </a:r>
            <a:endParaRPr lang="en-GB" i="0"/>
          </a:p>
        </p:txBody>
      </p:sp>
      <p:sp>
        <p:nvSpPr>
          <p:cNvPr id="377875" name="Rectangle 19"/>
          <p:cNvSpPr>
            <a:spLocks noChangeArrowheads="1"/>
          </p:cNvSpPr>
          <p:nvPr/>
        </p:nvSpPr>
        <p:spPr bwMode="auto">
          <a:xfrm>
            <a:off x="3473450" y="2927350"/>
            <a:ext cx="469900" cy="2486025"/>
          </a:xfrm>
          <a:prstGeom prst="rect">
            <a:avLst/>
          </a:prstGeom>
          <a:solidFill>
            <a:srgbClr val="B3B3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876" name="Freeform 20"/>
          <p:cNvSpPr>
            <a:spLocks noEditPoints="1"/>
          </p:cNvSpPr>
          <p:nvPr/>
        </p:nvSpPr>
        <p:spPr bwMode="auto">
          <a:xfrm>
            <a:off x="3668713" y="2659063"/>
            <a:ext cx="82550" cy="184150"/>
          </a:xfrm>
          <a:custGeom>
            <a:avLst/>
            <a:gdLst/>
            <a:ahLst/>
            <a:cxnLst>
              <a:cxn ang="0">
                <a:pos x="0" y="104"/>
              </a:cxn>
              <a:cxn ang="0">
                <a:pos x="12" y="114"/>
              </a:cxn>
              <a:cxn ang="0">
                <a:pos x="19" y="112"/>
              </a:cxn>
              <a:cxn ang="0">
                <a:pos x="25" y="106"/>
              </a:cxn>
              <a:cxn ang="0">
                <a:pos x="31" y="113"/>
              </a:cxn>
              <a:cxn ang="0">
                <a:pos x="39" y="116"/>
              </a:cxn>
              <a:cxn ang="0">
                <a:pos x="52" y="106"/>
              </a:cxn>
              <a:cxn ang="0">
                <a:pos x="52" y="92"/>
              </a:cxn>
              <a:cxn ang="0">
                <a:pos x="38" y="81"/>
              </a:cxn>
              <a:cxn ang="0">
                <a:pos x="29" y="83"/>
              </a:cxn>
              <a:cxn ang="0">
                <a:pos x="24" y="92"/>
              </a:cxn>
              <a:cxn ang="0">
                <a:pos x="18" y="85"/>
              </a:cxn>
              <a:cxn ang="0">
                <a:pos x="12" y="83"/>
              </a:cxn>
              <a:cxn ang="0">
                <a:pos x="0" y="92"/>
              </a:cxn>
              <a:cxn ang="0">
                <a:pos x="48" y="99"/>
              </a:cxn>
              <a:cxn ang="0">
                <a:pos x="45" y="106"/>
              </a:cxn>
              <a:cxn ang="0">
                <a:pos x="38" y="109"/>
              </a:cxn>
              <a:cxn ang="0">
                <a:pos x="28" y="103"/>
              </a:cxn>
              <a:cxn ang="0">
                <a:pos x="29" y="95"/>
              </a:cxn>
              <a:cxn ang="0">
                <a:pos x="38" y="88"/>
              </a:cxn>
              <a:cxn ang="0">
                <a:pos x="45" y="90"/>
              </a:cxn>
              <a:cxn ang="0">
                <a:pos x="48" y="99"/>
              </a:cxn>
              <a:cxn ang="0">
                <a:pos x="5" y="95"/>
              </a:cxn>
              <a:cxn ang="0">
                <a:pos x="12" y="89"/>
              </a:cxn>
              <a:cxn ang="0">
                <a:pos x="18" y="92"/>
              </a:cxn>
              <a:cxn ang="0">
                <a:pos x="22" y="97"/>
              </a:cxn>
              <a:cxn ang="0">
                <a:pos x="15" y="106"/>
              </a:cxn>
              <a:cxn ang="0">
                <a:pos x="10" y="106"/>
              </a:cxn>
              <a:cxn ang="0">
                <a:pos x="4" y="99"/>
              </a:cxn>
              <a:cxn ang="0">
                <a:pos x="0" y="58"/>
              </a:cxn>
              <a:cxn ang="0">
                <a:pos x="7" y="72"/>
              </a:cxn>
              <a:cxn ang="0">
                <a:pos x="17" y="73"/>
              </a:cxn>
              <a:cxn ang="0">
                <a:pos x="25" y="65"/>
              </a:cxn>
              <a:cxn ang="0">
                <a:pos x="26" y="69"/>
              </a:cxn>
              <a:cxn ang="0">
                <a:pos x="39" y="75"/>
              </a:cxn>
              <a:cxn ang="0">
                <a:pos x="48" y="71"/>
              </a:cxn>
              <a:cxn ang="0">
                <a:pos x="52" y="58"/>
              </a:cxn>
              <a:cxn ang="0">
                <a:pos x="43" y="42"/>
              </a:cxn>
              <a:cxn ang="0">
                <a:pos x="34" y="41"/>
              </a:cxn>
              <a:cxn ang="0">
                <a:pos x="24" y="51"/>
              </a:cxn>
              <a:cxn ang="0">
                <a:pos x="21" y="47"/>
              </a:cxn>
              <a:cxn ang="0">
                <a:pos x="12" y="42"/>
              </a:cxn>
              <a:cxn ang="0">
                <a:pos x="3" y="47"/>
              </a:cxn>
              <a:cxn ang="0">
                <a:pos x="0" y="58"/>
              </a:cxn>
              <a:cxn ang="0">
                <a:pos x="46" y="62"/>
              </a:cxn>
              <a:cxn ang="0">
                <a:pos x="38" y="68"/>
              </a:cxn>
              <a:cxn ang="0">
                <a:pos x="31" y="66"/>
              </a:cxn>
              <a:cxn ang="0">
                <a:pos x="26" y="59"/>
              </a:cxn>
              <a:cxn ang="0">
                <a:pos x="34" y="48"/>
              </a:cxn>
              <a:cxn ang="0">
                <a:pos x="42" y="48"/>
              </a:cxn>
              <a:cxn ang="0">
                <a:pos x="48" y="58"/>
              </a:cxn>
              <a:cxn ang="0">
                <a:pos x="4" y="58"/>
              </a:cxn>
              <a:cxn ang="0">
                <a:pos x="10" y="49"/>
              </a:cxn>
              <a:cxn ang="0">
                <a:pos x="15" y="49"/>
              </a:cxn>
              <a:cxn ang="0">
                <a:pos x="22" y="57"/>
              </a:cxn>
              <a:cxn ang="0">
                <a:pos x="18" y="64"/>
              </a:cxn>
              <a:cxn ang="0">
                <a:pos x="12" y="66"/>
              </a:cxn>
              <a:cxn ang="0">
                <a:pos x="5" y="62"/>
              </a:cxn>
              <a:cxn ang="0">
                <a:pos x="0" y="33"/>
              </a:cxn>
              <a:cxn ang="0">
                <a:pos x="7" y="9"/>
              </a:cxn>
              <a:cxn ang="0">
                <a:pos x="5" y="0"/>
              </a:cxn>
            </a:cxnLst>
            <a:rect l="0" t="0" r="r" b="b"/>
            <a:pathLst>
              <a:path w="52" h="116">
                <a:moveTo>
                  <a:pt x="0" y="97"/>
                </a:moveTo>
                <a:lnTo>
                  <a:pt x="0" y="97"/>
                </a:lnTo>
                <a:lnTo>
                  <a:pt x="0" y="104"/>
                </a:lnTo>
                <a:lnTo>
                  <a:pt x="3" y="109"/>
                </a:lnTo>
                <a:lnTo>
                  <a:pt x="7" y="113"/>
                </a:lnTo>
                <a:lnTo>
                  <a:pt x="12" y="114"/>
                </a:lnTo>
                <a:lnTo>
                  <a:pt x="12" y="114"/>
                </a:lnTo>
                <a:lnTo>
                  <a:pt x="17" y="113"/>
                </a:lnTo>
                <a:lnTo>
                  <a:pt x="19" y="112"/>
                </a:lnTo>
                <a:lnTo>
                  <a:pt x="22" y="110"/>
                </a:lnTo>
                <a:lnTo>
                  <a:pt x="25" y="106"/>
                </a:lnTo>
                <a:lnTo>
                  <a:pt x="25" y="106"/>
                </a:lnTo>
                <a:lnTo>
                  <a:pt x="25" y="106"/>
                </a:lnTo>
                <a:lnTo>
                  <a:pt x="26" y="110"/>
                </a:lnTo>
                <a:lnTo>
                  <a:pt x="31" y="113"/>
                </a:lnTo>
                <a:lnTo>
                  <a:pt x="34" y="116"/>
                </a:lnTo>
                <a:lnTo>
                  <a:pt x="39" y="116"/>
                </a:lnTo>
                <a:lnTo>
                  <a:pt x="39" y="116"/>
                </a:lnTo>
                <a:lnTo>
                  <a:pt x="43" y="114"/>
                </a:lnTo>
                <a:lnTo>
                  <a:pt x="48" y="112"/>
                </a:lnTo>
                <a:lnTo>
                  <a:pt x="52" y="106"/>
                </a:lnTo>
                <a:lnTo>
                  <a:pt x="52" y="99"/>
                </a:lnTo>
                <a:lnTo>
                  <a:pt x="52" y="99"/>
                </a:lnTo>
                <a:lnTo>
                  <a:pt x="52" y="92"/>
                </a:lnTo>
                <a:lnTo>
                  <a:pt x="48" y="86"/>
                </a:lnTo>
                <a:lnTo>
                  <a:pt x="43" y="82"/>
                </a:lnTo>
                <a:lnTo>
                  <a:pt x="38" y="81"/>
                </a:lnTo>
                <a:lnTo>
                  <a:pt x="38" y="81"/>
                </a:lnTo>
                <a:lnTo>
                  <a:pt x="34" y="82"/>
                </a:lnTo>
                <a:lnTo>
                  <a:pt x="29" y="83"/>
                </a:lnTo>
                <a:lnTo>
                  <a:pt x="26" y="88"/>
                </a:lnTo>
                <a:lnTo>
                  <a:pt x="24" y="92"/>
                </a:lnTo>
                <a:lnTo>
                  <a:pt x="24" y="92"/>
                </a:lnTo>
                <a:lnTo>
                  <a:pt x="24" y="92"/>
                </a:lnTo>
                <a:lnTo>
                  <a:pt x="21" y="88"/>
                </a:lnTo>
                <a:lnTo>
                  <a:pt x="18" y="85"/>
                </a:lnTo>
                <a:lnTo>
                  <a:pt x="15" y="83"/>
                </a:lnTo>
                <a:lnTo>
                  <a:pt x="12" y="83"/>
                </a:lnTo>
                <a:lnTo>
                  <a:pt x="12" y="83"/>
                </a:lnTo>
                <a:lnTo>
                  <a:pt x="7" y="83"/>
                </a:lnTo>
                <a:lnTo>
                  <a:pt x="3" y="86"/>
                </a:lnTo>
                <a:lnTo>
                  <a:pt x="0" y="92"/>
                </a:lnTo>
                <a:lnTo>
                  <a:pt x="0" y="97"/>
                </a:lnTo>
                <a:lnTo>
                  <a:pt x="0" y="97"/>
                </a:lnTo>
                <a:close/>
                <a:moveTo>
                  <a:pt x="48" y="99"/>
                </a:moveTo>
                <a:lnTo>
                  <a:pt x="48" y="99"/>
                </a:lnTo>
                <a:lnTo>
                  <a:pt x="46" y="103"/>
                </a:lnTo>
                <a:lnTo>
                  <a:pt x="45" y="106"/>
                </a:lnTo>
                <a:lnTo>
                  <a:pt x="41" y="109"/>
                </a:lnTo>
                <a:lnTo>
                  <a:pt x="38" y="109"/>
                </a:lnTo>
                <a:lnTo>
                  <a:pt x="38" y="109"/>
                </a:lnTo>
                <a:lnTo>
                  <a:pt x="34" y="109"/>
                </a:lnTo>
                <a:lnTo>
                  <a:pt x="31" y="106"/>
                </a:lnTo>
                <a:lnTo>
                  <a:pt x="28" y="103"/>
                </a:lnTo>
                <a:lnTo>
                  <a:pt x="26" y="99"/>
                </a:lnTo>
                <a:lnTo>
                  <a:pt x="26" y="99"/>
                </a:lnTo>
                <a:lnTo>
                  <a:pt x="29" y="95"/>
                </a:lnTo>
                <a:lnTo>
                  <a:pt x="31" y="92"/>
                </a:lnTo>
                <a:lnTo>
                  <a:pt x="34" y="89"/>
                </a:lnTo>
                <a:lnTo>
                  <a:pt x="38" y="88"/>
                </a:lnTo>
                <a:lnTo>
                  <a:pt x="38" y="88"/>
                </a:lnTo>
                <a:lnTo>
                  <a:pt x="42" y="89"/>
                </a:lnTo>
                <a:lnTo>
                  <a:pt x="45" y="90"/>
                </a:lnTo>
                <a:lnTo>
                  <a:pt x="46" y="95"/>
                </a:lnTo>
                <a:lnTo>
                  <a:pt x="48" y="99"/>
                </a:lnTo>
                <a:lnTo>
                  <a:pt x="48" y="99"/>
                </a:lnTo>
                <a:close/>
                <a:moveTo>
                  <a:pt x="4" y="97"/>
                </a:moveTo>
                <a:lnTo>
                  <a:pt x="4" y="97"/>
                </a:lnTo>
                <a:lnTo>
                  <a:pt x="5" y="95"/>
                </a:lnTo>
                <a:lnTo>
                  <a:pt x="7" y="92"/>
                </a:lnTo>
                <a:lnTo>
                  <a:pt x="10" y="90"/>
                </a:lnTo>
                <a:lnTo>
                  <a:pt x="12" y="89"/>
                </a:lnTo>
                <a:lnTo>
                  <a:pt x="12" y="89"/>
                </a:lnTo>
                <a:lnTo>
                  <a:pt x="15" y="90"/>
                </a:lnTo>
                <a:lnTo>
                  <a:pt x="18" y="92"/>
                </a:lnTo>
                <a:lnTo>
                  <a:pt x="21" y="95"/>
                </a:lnTo>
                <a:lnTo>
                  <a:pt x="22" y="97"/>
                </a:lnTo>
                <a:lnTo>
                  <a:pt x="22" y="97"/>
                </a:lnTo>
                <a:lnTo>
                  <a:pt x="21" y="102"/>
                </a:lnTo>
                <a:lnTo>
                  <a:pt x="18" y="104"/>
                </a:lnTo>
                <a:lnTo>
                  <a:pt x="15" y="106"/>
                </a:lnTo>
                <a:lnTo>
                  <a:pt x="12" y="107"/>
                </a:lnTo>
                <a:lnTo>
                  <a:pt x="12" y="107"/>
                </a:lnTo>
                <a:lnTo>
                  <a:pt x="10" y="106"/>
                </a:lnTo>
                <a:lnTo>
                  <a:pt x="7" y="104"/>
                </a:lnTo>
                <a:lnTo>
                  <a:pt x="5" y="102"/>
                </a:lnTo>
                <a:lnTo>
                  <a:pt x="4" y="99"/>
                </a:lnTo>
                <a:lnTo>
                  <a:pt x="4" y="97"/>
                </a:lnTo>
                <a:close/>
                <a:moveTo>
                  <a:pt x="0" y="58"/>
                </a:moveTo>
                <a:lnTo>
                  <a:pt x="0" y="58"/>
                </a:lnTo>
                <a:lnTo>
                  <a:pt x="0" y="64"/>
                </a:lnTo>
                <a:lnTo>
                  <a:pt x="3" y="69"/>
                </a:lnTo>
                <a:lnTo>
                  <a:pt x="7" y="72"/>
                </a:lnTo>
                <a:lnTo>
                  <a:pt x="12" y="73"/>
                </a:lnTo>
                <a:lnTo>
                  <a:pt x="12" y="73"/>
                </a:lnTo>
                <a:lnTo>
                  <a:pt x="17" y="73"/>
                </a:lnTo>
                <a:lnTo>
                  <a:pt x="19" y="72"/>
                </a:lnTo>
                <a:lnTo>
                  <a:pt x="22" y="69"/>
                </a:lnTo>
                <a:lnTo>
                  <a:pt x="25" y="65"/>
                </a:lnTo>
                <a:lnTo>
                  <a:pt x="25" y="65"/>
                </a:lnTo>
                <a:lnTo>
                  <a:pt x="25" y="65"/>
                </a:lnTo>
                <a:lnTo>
                  <a:pt x="26" y="69"/>
                </a:lnTo>
                <a:lnTo>
                  <a:pt x="31" y="72"/>
                </a:lnTo>
                <a:lnTo>
                  <a:pt x="34" y="75"/>
                </a:lnTo>
                <a:lnTo>
                  <a:pt x="39" y="75"/>
                </a:lnTo>
                <a:lnTo>
                  <a:pt x="39" y="75"/>
                </a:lnTo>
                <a:lnTo>
                  <a:pt x="43" y="73"/>
                </a:lnTo>
                <a:lnTo>
                  <a:pt x="48" y="71"/>
                </a:lnTo>
                <a:lnTo>
                  <a:pt x="52" y="65"/>
                </a:lnTo>
                <a:lnTo>
                  <a:pt x="52" y="58"/>
                </a:lnTo>
                <a:lnTo>
                  <a:pt x="52" y="58"/>
                </a:lnTo>
                <a:lnTo>
                  <a:pt x="52" y="51"/>
                </a:lnTo>
                <a:lnTo>
                  <a:pt x="48" y="45"/>
                </a:lnTo>
                <a:lnTo>
                  <a:pt x="43" y="42"/>
                </a:lnTo>
                <a:lnTo>
                  <a:pt x="38" y="41"/>
                </a:lnTo>
                <a:lnTo>
                  <a:pt x="38" y="41"/>
                </a:lnTo>
                <a:lnTo>
                  <a:pt x="34" y="41"/>
                </a:lnTo>
                <a:lnTo>
                  <a:pt x="29" y="44"/>
                </a:lnTo>
                <a:lnTo>
                  <a:pt x="26" y="47"/>
                </a:lnTo>
                <a:lnTo>
                  <a:pt x="24" y="51"/>
                </a:lnTo>
                <a:lnTo>
                  <a:pt x="24" y="51"/>
                </a:lnTo>
                <a:lnTo>
                  <a:pt x="24" y="51"/>
                </a:lnTo>
                <a:lnTo>
                  <a:pt x="21" y="47"/>
                </a:lnTo>
                <a:lnTo>
                  <a:pt x="18" y="44"/>
                </a:lnTo>
                <a:lnTo>
                  <a:pt x="15" y="42"/>
                </a:lnTo>
                <a:lnTo>
                  <a:pt x="12" y="42"/>
                </a:lnTo>
                <a:lnTo>
                  <a:pt x="12" y="42"/>
                </a:lnTo>
                <a:lnTo>
                  <a:pt x="7" y="44"/>
                </a:lnTo>
                <a:lnTo>
                  <a:pt x="3" y="47"/>
                </a:lnTo>
                <a:lnTo>
                  <a:pt x="0" y="51"/>
                </a:lnTo>
                <a:lnTo>
                  <a:pt x="0" y="58"/>
                </a:lnTo>
                <a:lnTo>
                  <a:pt x="0" y="58"/>
                </a:lnTo>
                <a:close/>
                <a:moveTo>
                  <a:pt x="48" y="58"/>
                </a:moveTo>
                <a:lnTo>
                  <a:pt x="48" y="58"/>
                </a:lnTo>
                <a:lnTo>
                  <a:pt x="46" y="62"/>
                </a:lnTo>
                <a:lnTo>
                  <a:pt x="45" y="65"/>
                </a:lnTo>
                <a:lnTo>
                  <a:pt x="41" y="68"/>
                </a:lnTo>
                <a:lnTo>
                  <a:pt x="38" y="68"/>
                </a:lnTo>
                <a:lnTo>
                  <a:pt x="38" y="68"/>
                </a:lnTo>
                <a:lnTo>
                  <a:pt x="34" y="68"/>
                </a:lnTo>
                <a:lnTo>
                  <a:pt x="31" y="66"/>
                </a:lnTo>
                <a:lnTo>
                  <a:pt x="28" y="62"/>
                </a:lnTo>
                <a:lnTo>
                  <a:pt x="26" y="59"/>
                </a:lnTo>
                <a:lnTo>
                  <a:pt x="26" y="59"/>
                </a:lnTo>
                <a:lnTo>
                  <a:pt x="29" y="54"/>
                </a:lnTo>
                <a:lnTo>
                  <a:pt x="31" y="51"/>
                </a:lnTo>
                <a:lnTo>
                  <a:pt x="34" y="48"/>
                </a:lnTo>
                <a:lnTo>
                  <a:pt x="38" y="48"/>
                </a:lnTo>
                <a:lnTo>
                  <a:pt x="38" y="48"/>
                </a:lnTo>
                <a:lnTo>
                  <a:pt x="42" y="48"/>
                </a:lnTo>
                <a:lnTo>
                  <a:pt x="45" y="51"/>
                </a:lnTo>
                <a:lnTo>
                  <a:pt x="46" y="54"/>
                </a:lnTo>
                <a:lnTo>
                  <a:pt x="48" y="58"/>
                </a:lnTo>
                <a:lnTo>
                  <a:pt x="48" y="58"/>
                </a:lnTo>
                <a:close/>
                <a:moveTo>
                  <a:pt x="4" y="58"/>
                </a:moveTo>
                <a:lnTo>
                  <a:pt x="4" y="58"/>
                </a:lnTo>
                <a:lnTo>
                  <a:pt x="5" y="54"/>
                </a:lnTo>
                <a:lnTo>
                  <a:pt x="7" y="51"/>
                </a:lnTo>
                <a:lnTo>
                  <a:pt x="10" y="49"/>
                </a:lnTo>
                <a:lnTo>
                  <a:pt x="12" y="49"/>
                </a:lnTo>
                <a:lnTo>
                  <a:pt x="12" y="49"/>
                </a:lnTo>
                <a:lnTo>
                  <a:pt x="15" y="49"/>
                </a:lnTo>
                <a:lnTo>
                  <a:pt x="18" y="51"/>
                </a:lnTo>
                <a:lnTo>
                  <a:pt x="21" y="54"/>
                </a:lnTo>
                <a:lnTo>
                  <a:pt x="22" y="57"/>
                </a:lnTo>
                <a:lnTo>
                  <a:pt x="22" y="57"/>
                </a:lnTo>
                <a:lnTo>
                  <a:pt x="21" y="61"/>
                </a:lnTo>
                <a:lnTo>
                  <a:pt x="18" y="64"/>
                </a:lnTo>
                <a:lnTo>
                  <a:pt x="15" y="66"/>
                </a:lnTo>
                <a:lnTo>
                  <a:pt x="12" y="66"/>
                </a:lnTo>
                <a:lnTo>
                  <a:pt x="12" y="66"/>
                </a:lnTo>
                <a:lnTo>
                  <a:pt x="10" y="66"/>
                </a:lnTo>
                <a:lnTo>
                  <a:pt x="7" y="65"/>
                </a:lnTo>
                <a:lnTo>
                  <a:pt x="5" y="62"/>
                </a:lnTo>
                <a:lnTo>
                  <a:pt x="4" y="58"/>
                </a:lnTo>
                <a:lnTo>
                  <a:pt x="4" y="58"/>
                </a:lnTo>
                <a:close/>
                <a:moveTo>
                  <a:pt x="0" y="33"/>
                </a:moveTo>
                <a:lnTo>
                  <a:pt x="5" y="33"/>
                </a:lnTo>
                <a:lnTo>
                  <a:pt x="5" y="9"/>
                </a:lnTo>
                <a:lnTo>
                  <a:pt x="7" y="9"/>
                </a:lnTo>
                <a:lnTo>
                  <a:pt x="52" y="30"/>
                </a:lnTo>
                <a:lnTo>
                  <a:pt x="52" y="23"/>
                </a:lnTo>
                <a:lnTo>
                  <a:pt x="5" y="0"/>
                </a:lnTo>
                <a:lnTo>
                  <a:pt x="0" y="0"/>
                </a:lnTo>
                <a:lnTo>
                  <a:pt x="0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877" name="Rectangle 21"/>
          <p:cNvSpPr>
            <a:spLocks noChangeArrowheads="1"/>
          </p:cNvSpPr>
          <p:nvPr/>
        </p:nvSpPr>
        <p:spPr bwMode="auto">
          <a:xfrm>
            <a:off x="3473450" y="3543300"/>
            <a:ext cx="469900" cy="1870075"/>
          </a:xfrm>
          <a:prstGeom prst="rect">
            <a:avLst/>
          </a:prstGeom>
          <a:solidFill>
            <a:srgbClr val="00008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878" name="Rectangle 22"/>
          <p:cNvSpPr>
            <a:spLocks noChangeArrowheads="1"/>
          </p:cNvSpPr>
          <p:nvPr/>
        </p:nvSpPr>
        <p:spPr bwMode="auto">
          <a:xfrm>
            <a:off x="3473450" y="4164013"/>
            <a:ext cx="469900" cy="1249362"/>
          </a:xfrm>
          <a:prstGeom prst="rect">
            <a:avLst/>
          </a:prstGeom>
          <a:solidFill>
            <a:srgbClr val="B3B3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879" name="Rectangle 23"/>
          <p:cNvSpPr>
            <a:spLocks noChangeArrowheads="1"/>
          </p:cNvSpPr>
          <p:nvPr/>
        </p:nvSpPr>
        <p:spPr bwMode="auto">
          <a:xfrm>
            <a:off x="3473450" y="4783138"/>
            <a:ext cx="469900" cy="630237"/>
          </a:xfrm>
          <a:prstGeom prst="rect">
            <a:avLst/>
          </a:prstGeom>
          <a:solidFill>
            <a:srgbClr val="00008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880" name="Rectangle 24"/>
          <p:cNvSpPr>
            <a:spLocks noChangeArrowheads="1"/>
          </p:cNvSpPr>
          <p:nvPr/>
        </p:nvSpPr>
        <p:spPr bwMode="auto">
          <a:xfrm>
            <a:off x="3652838" y="546735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000" i="0">
                <a:solidFill>
                  <a:srgbClr val="000000"/>
                </a:solidFill>
                <a:latin typeface="Myriad Roman" charset="0"/>
              </a:rPr>
              <a:t>L</a:t>
            </a:r>
            <a:endParaRPr lang="en-GB" i="0"/>
          </a:p>
        </p:txBody>
      </p:sp>
      <p:sp>
        <p:nvSpPr>
          <p:cNvPr id="377881" name="Rectangle 25"/>
          <p:cNvSpPr>
            <a:spLocks noChangeArrowheads="1"/>
          </p:cNvSpPr>
          <p:nvPr/>
        </p:nvSpPr>
        <p:spPr bwMode="auto">
          <a:xfrm>
            <a:off x="4059238" y="2903538"/>
            <a:ext cx="471487" cy="2509837"/>
          </a:xfrm>
          <a:prstGeom prst="rect">
            <a:avLst/>
          </a:prstGeom>
          <a:solidFill>
            <a:srgbClr val="B3B3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882" name="Freeform 26"/>
          <p:cNvSpPr>
            <a:spLocks noEditPoints="1"/>
          </p:cNvSpPr>
          <p:nvPr/>
        </p:nvSpPr>
        <p:spPr bwMode="auto">
          <a:xfrm>
            <a:off x="4252913" y="2635250"/>
            <a:ext cx="84137" cy="182563"/>
          </a:xfrm>
          <a:custGeom>
            <a:avLst/>
            <a:gdLst/>
            <a:ahLst/>
            <a:cxnLst>
              <a:cxn ang="0">
                <a:pos x="4" y="108"/>
              </a:cxn>
              <a:cxn ang="0">
                <a:pos x="17" y="112"/>
              </a:cxn>
              <a:cxn ang="0">
                <a:pos x="25" y="105"/>
              </a:cxn>
              <a:cxn ang="0">
                <a:pos x="35" y="114"/>
              </a:cxn>
              <a:cxn ang="0">
                <a:pos x="49" y="111"/>
              </a:cxn>
              <a:cxn ang="0">
                <a:pos x="52" y="91"/>
              </a:cxn>
              <a:cxn ang="0">
                <a:pos x="38" y="80"/>
              </a:cxn>
              <a:cxn ang="0">
                <a:pos x="25" y="91"/>
              </a:cxn>
              <a:cxn ang="0">
                <a:pos x="20" y="84"/>
              </a:cxn>
              <a:cxn ang="0">
                <a:pos x="8" y="83"/>
              </a:cxn>
              <a:cxn ang="0">
                <a:pos x="0" y="97"/>
              </a:cxn>
              <a:cxn ang="0">
                <a:pos x="45" y="105"/>
              </a:cxn>
              <a:cxn ang="0">
                <a:pos x="35" y="107"/>
              </a:cxn>
              <a:cxn ang="0">
                <a:pos x="28" y="98"/>
              </a:cxn>
              <a:cxn ang="0">
                <a:pos x="39" y="87"/>
              </a:cxn>
              <a:cxn ang="0">
                <a:pos x="48" y="93"/>
              </a:cxn>
              <a:cxn ang="0">
                <a:pos x="5" y="97"/>
              </a:cxn>
              <a:cxn ang="0">
                <a:pos x="14" y="88"/>
              </a:cxn>
              <a:cxn ang="0">
                <a:pos x="21" y="93"/>
              </a:cxn>
              <a:cxn ang="0">
                <a:pos x="20" y="104"/>
              </a:cxn>
              <a:cxn ang="0">
                <a:pos x="10" y="105"/>
              </a:cxn>
              <a:cxn ang="0">
                <a:pos x="5" y="97"/>
              </a:cxn>
              <a:cxn ang="0">
                <a:pos x="53" y="63"/>
              </a:cxn>
              <a:cxn ang="0">
                <a:pos x="42" y="45"/>
              </a:cxn>
              <a:cxn ang="0">
                <a:pos x="22" y="39"/>
              </a:cxn>
              <a:cxn ang="0">
                <a:pos x="0" y="56"/>
              </a:cxn>
              <a:cxn ang="0">
                <a:pos x="11" y="73"/>
              </a:cxn>
              <a:cxn ang="0">
                <a:pos x="29" y="70"/>
              </a:cxn>
              <a:cxn ang="0">
                <a:pos x="32" y="52"/>
              </a:cxn>
              <a:cxn ang="0">
                <a:pos x="36" y="49"/>
              </a:cxn>
              <a:cxn ang="0">
                <a:pos x="48" y="64"/>
              </a:cxn>
              <a:cxn ang="0">
                <a:pos x="5" y="57"/>
              </a:cxn>
              <a:cxn ang="0">
                <a:pos x="15" y="48"/>
              </a:cxn>
              <a:cxn ang="0">
                <a:pos x="24" y="48"/>
              </a:cxn>
              <a:cxn ang="0">
                <a:pos x="29" y="57"/>
              </a:cxn>
              <a:cxn ang="0">
                <a:pos x="18" y="67"/>
              </a:cxn>
              <a:cxn ang="0">
                <a:pos x="7" y="62"/>
              </a:cxn>
              <a:cxn ang="0">
                <a:pos x="0" y="4"/>
              </a:cxn>
              <a:cxn ang="0">
                <a:pos x="8" y="25"/>
              </a:cxn>
              <a:cxn ang="0">
                <a:pos x="24" y="33"/>
              </a:cxn>
              <a:cxn ang="0">
                <a:pos x="48" y="29"/>
              </a:cxn>
              <a:cxn ang="0">
                <a:pos x="52" y="9"/>
              </a:cxn>
              <a:cxn ang="0">
                <a:pos x="35" y="0"/>
              </a:cxn>
              <a:cxn ang="0">
                <a:pos x="18" y="14"/>
              </a:cxn>
              <a:cxn ang="0">
                <a:pos x="25" y="26"/>
              </a:cxn>
              <a:cxn ang="0">
                <a:pos x="12" y="22"/>
              </a:cxn>
              <a:cxn ang="0">
                <a:pos x="5" y="4"/>
              </a:cxn>
              <a:cxn ang="0">
                <a:pos x="46" y="21"/>
              </a:cxn>
              <a:cxn ang="0">
                <a:pos x="34" y="28"/>
              </a:cxn>
              <a:cxn ang="0">
                <a:pos x="25" y="22"/>
              </a:cxn>
              <a:cxn ang="0">
                <a:pos x="25" y="12"/>
              </a:cxn>
              <a:cxn ang="0">
                <a:pos x="35" y="5"/>
              </a:cxn>
              <a:cxn ang="0">
                <a:pos x="48" y="17"/>
              </a:cxn>
            </a:cxnLst>
            <a:rect l="0" t="0" r="r" b="b"/>
            <a:pathLst>
              <a:path w="53" h="115">
                <a:moveTo>
                  <a:pt x="0" y="97"/>
                </a:moveTo>
                <a:lnTo>
                  <a:pt x="0" y="97"/>
                </a:lnTo>
                <a:lnTo>
                  <a:pt x="1" y="104"/>
                </a:lnTo>
                <a:lnTo>
                  <a:pt x="4" y="108"/>
                </a:lnTo>
                <a:lnTo>
                  <a:pt x="8" y="112"/>
                </a:lnTo>
                <a:lnTo>
                  <a:pt x="14" y="112"/>
                </a:lnTo>
                <a:lnTo>
                  <a:pt x="14" y="112"/>
                </a:lnTo>
                <a:lnTo>
                  <a:pt x="17" y="112"/>
                </a:lnTo>
                <a:lnTo>
                  <a:pt x="21" y="111"/>
                </a:lnTo>
                <a:lnTo>
                  <a:pt x="24" y="108"/>
                </a:lnTo>
                <a:lnTo>
                  <a:pt x="25" y="105"/>
                </a:lnTo>
                <a:lnTo>
                  <a:pt x="25" y="105"/>
                </a:lnTo>
                <a:lnTo>
                  <a:pt x="25" y="105"/>
                </a:lnTo>
                <a:lnTo>
                  <a:pt x="28" y="110"/>
                </a:lnTo>
                <a:lnTo>
                  <a:pt x="31" y="112"/>
                </a:lnTo>
                <a:lnTo>
                  <a:pt x="35" y="114"/>
                </a:lnTo>
                <a:lnTo>
                  <a:pt x="39" y="115"/>
                </a:lnTo>
                <a:lnTo>
                  <a:pt x="39" y="115"/>
                </a:lnTo>
                <a:lnTo>
                  <a:pt x="45" y="114"/>
                </a:lnTo>
                <a:lnTo>
                  <a:pt x="49" y="111"/>
                </a:lnTo>
                <a:lnTo>
                  <a:pt x="52" y="105"/>
                </a:lnTo>
                <a:lnTo>
                  <a:pt x="53" y="98"/>
                </a:lnTo>
                <a:lnTo>
                  <a:pt x="53" y="98"/>
                </a:lnTo>
                <a:lnTo>
                  <a:pt x="52" y="91"/>
                </a:lnTo>
                <a:lnTo>
                  <a:pt x="49" y="86"/>
                </a:lnTo>
                <a:lnTo>
                  <a:pt x="45" y="81"/>
                </a:lnTo>
                <a:lnTo>
                  <a:pt x="38" y="80"/>
                </a:lnTo>
                <a:lnTo>
                  <a:pt x="38" y="80"/>
                </a:lnTo>
                <a:lnTo>
                  <a:pt x="34" y="81"/>
                </a:lnTo>
                <a:lnTo>
                  <a:pt x="31" y="83"/>
                </a:lnTo>
                <a:lnTo>
                  <a:pt x="28" y="86"/>
                </a:lnTo>
                <a:lnTo>
                  <a:pt x="25" y="91"/>
                </a:lnTo>
                <a:lnTo>
                  <a:pt x="25" y="91"/>
                </a:lnTo>
                <a:lnTo>
                  <a:pt x="25" y="91"/>
                </a:lnTo>
                <a:lnTo>
                  <a:pt x="22" y="87"/>
                </a:lnTo>
                <a:lnTo>
                  <a:pt x="20" y="84"/>
                </a:lnTo>
                <a:lnTo>
                  <a:pt x="17" y="83"/>
                </a:lnTo>
                <a:lnTo>
                  <a:pt x="12" y="81"/>
                </a:lnTo>
                <a:lnTo>
                  <a:pt x="12" y="81"/>
                </a:lnTo>
                <a:lnTo>
                  <a:pt x="8" y="83"/>
                </a:lnTo>
                <a:lnTo>
                  <a:pt x="4" y="86"/>
                </a:lnTo>
                <a:lnTo>
                  <a:pt x="1" y="90"/>
                </a:lnTo>
                <a:lnTo>
                  <a:pt x="0" y="97"/>
                </a:lnTo>
                <a:lnTo>
                  <a:pt x="0" y="97"/>
                </a:lnTo>
                <a:close/>
                <a:moveTo>
                  <a:pt x="48" y="97"/>
                </a:moveTo>
                <a:lnTo>
                  <a:pt x="48" y="97"/>
                </a:lnTo>
                <a:lnTo>
                  <a:pt x="48" y="103"/>
                </a:lnTo>
                <a:lnTo>
                  <a:pt x="45" y="105"/>
                </a:lnTo>
                <a:lnTo>
                  <a:pt x="42" y="107"/>
                </a:lnTo>
                <a:lnTo>
                  <a:pt x="39" y="108"/>
                </a:lnTo>
                <a:lnTo>
                  <a:pt x="39" y="108"/>
                </a:lnTo>
                <a:lnTo>
                  <a:pt x="35" y="107"/>
                </a:lnTo>
                <a:lnTo>
                  <a:pt x="32" y="105"/>
                </a:lnTo>
                <a:lnTo>
                  <a:pt x="29" y="103"/>
                </a:lnTo>
                <a:lnTo>
                  <a:pt x="28" y="98"/>
                </a:lnTo>
                <a:lnTo>
                  <a:pt x="28" y="98"/>
                </a:lnTo>
                <a:lnTo>
                  <a:pt x="29" y="94"/>
                </a:lnTo>
                <a:lnTo>
                  <a:pt x="32" y="90"/>
                </a:lnTo>
                <a:lnTo>
                  <a:pt x="35" y="88"/>
                </a:lnTo>
                <a:lnTo>
                  <a:pt x="39" y="87"/>
                </a:lnTo>
                <a:lnTo>
                  <a:pt x="39" y="87"/>
                </a:lnTo>
                <a:lnTo>
                  <a:pt x="43" y="88"/>
                </a:lnTo>
                <a:lnTo>
                  <a:pt x="46" y="90"/>
                </a:lnTo>
                <a:lnTo>
                  <a:pt x="48" y="93"/>
                </a:lnTo>
                <a:lnTo>
                  <a:pt x="48" y="97"/>
                </a:lnTo>
                <a:lnTo>
                  <a:pt x="48" y="97"/>
                </a:lnTo>
                <a:close/>
                <a:moveTo>
                  <a:pt x="5" y="97"/>
                </a:moveTo>
                <a:lnTo>
                  <a:pt x="5" y="97"/>
                </a:lnTo>
                <a:lnTo>
                  <a:pt x="5" y="93"/>
                </a:lnTo>
                <a:lnTo>
                  <a:pt x="8" y="91"/>
                </a:lnTo>
                <a:lnTo>
                  <a:pt x="11" y="88"/>
                </a:lnTo>
                <a:lnTo>
                  <a:pt x="14" y="88"/>
                </a:lnTo>
                <a:lnTo>
                  <a:pt x="14" y="88"/>
                </a:lnTo>
                <a:lnTo>
                  <a:pt x="17" y="90"/>
                </a:lnTo>
                <a:lnTo>
                  <a:pt x="20" y="91"/>
                </a:lnTo>
                <a:lnTo>
                  <a:pt x="21" y="93"/>
                </a:lnTo>
                <a:lnTo>
                  <a:pt x="22" y="97"/>
                </a:lnTo>
                <a:lnTo>
                  <a:pt x="22" y="97"/>
                </a:lnTo>
                <a:lnTo>
                  <a:pt x="21" y="101"/>
                </a:lnTo>
                <a:lnTo>
                  <a:pt x="20" y="104"/>
                </a:lnTo>
                <a:lnTo>
                  <a:pt x="17" y="105"/>
                </a:lnTo>
                <a:lnTo>
                  <a:pt x="14" y="107"/>
                </a:lnTo>
                <a:lnTo>
                  <a:pt x="14" y="107"/>
                </a:lnTo>
                <a:lnTo>
                  <a:pt x="10" y="105"/>
                </a:lnTo>
                <a:lnTo>
                  <a:pt x="8" y="104"/>
                </a:lnTo>
                <a:lnTo>
                  <a:pt x="5" y="101"/>
                </a:lnTo>
                <a:lnTo>
                  <a:pt x="5" y="97"/>
                </a:lnTo>
                <a:lnTo>
                  <a:pt x="5" y="97"/>
                </a:lnTo>
                <a:close/>
                <a:moveTo>
                  <a:pt x="53" y="70"/>
                </a:moveTo>
                <a:lnTo>
                  <a:pt x="53" y="70"/>
                </a:lnTo>
                <a:lnTo>
                  <a:pt x="53" y="63"/>
                </a:lnTo>
                <a:lnTo>
                  <a:pt x="53" y="63"/>
                </a:lnTo>
                <a:lnTo>
                  <a:pt x="51" y="55"/>
                </a:lnTo>
                <a:lnTo>
                  <a:pt x="46" y="49"/>
                </a:lnTo>
                <a:lnTo>
                  <a:pt x="46" y="49"/>
                </a:lnTo>
                <a:lnTo>
                  <a:pt x="42" y="45"/>
                </a:lnTo>
                <a:lnTo>
                  <a:pt x="36" y="42"/>
                </a:lnTo>
                <a:lnTo>
                  <a:pt x="29" y="41"/>
                </a:lnTo>
                <a:lnTo>
                  <a:pt x="22" y="39"/>
                </a:lnTo>
                <a:lnTo>
                  <a:pt x="22" y="39"/>
                </a:lnTo>
                <a:lnTo>
                  <a:pt x="12" y="41"/>
                </a:lnTo>
                <a:lnTo>
                  <a:pt x="7" y="45"/>
                </a:lnTo>
                <a:lnTo>
                  <a:pt x="1" y="49"/>
                </a:lnTo>
                <a:lnTo>
                  <a:pt x="0" y="56"/>
                </a:lnTo>
                <a:lnTo>
                  <a:pt x="0" y="56"/>
                </a:lnTo>
                <a:lnTo>
                  <a:pt x="1" y="63"/>
                </a:lnTo>
                <a:lnTo>
                  <a:pt x="5" y="69"/>
                </a:lnTo>
                <a:lnTo>
                  <a:pt x="11" y="73"/>
                </a:lnTo>
                <a:lnTo>
                  <a:pt x="18" y="74"/>
                </a:lnTo>
                <a:lnTo>
                  <a:pt x="18" y="74"/>
                </a:lnTo>
                <a:lnTo>
                  <a:pt x="25" y="73"/>
                </a:lnTo>
                <a:lnTo>
                  <a:pt x="29" y="70"/>
                </a:lnTo>
                <a:lnTo>
                  <a:pt x="34" y="66"/>
                </a:lnTo>
                <a:lnTo>
                  <a:pt x="34" y="59"/>
                </a:lnTo>
                <a:lnTo>
                  <a:pt x="34" y="59"/>
                </a:lnTo>
                <a:lnTo>
                  <a:pt x="32" y="52"/>
                </a:lnTo>
                <a:lnTo>
                  <a:pt x="29" y="48"/>
                </a:lnTo>
                <a:lnTo>
                  <a:pt x="29" y="46"/>
                </a:lnTo>
                <a:lnTo>
                  <a:pt x="29" y="46"/>
                </a:lnTo>
                <a:lnTo>
                  <a:pt x="36" y="49"/>
                </a:lnTo>
                <a:lnTo>
                  <a:pt x="42" y="53"/>
                </a:lnTo>
                <a:lnTo>
                  <a:pt x="42" y="53"/>
                </a:lnTo>
                <a:lnTo>
                  <a:pt x="46" y="59"/>
                </a:lnTo>
                <a:lnTo>
                  <a:pt x="48" y="64"/>
                </a:lnTo>
                <a:lnTo>
                  <a:pt x="48" y="64"/>
                </a:lnTo>
                <a:lnTo>
                  <a:pt x="48" y="70"/>
                </a:lnTo>
                <a:lnTo>
                  <a:pt x="53" y="70"/>
                </a:lnTo>
                <a:close/>
                <a:moveTo>
                  <a:pt x="5" y="57"/>
                </a:moveTo>
                <a:lnTo>
                  <a:pt x="5" y="57"/>
                </a:lnTo>
                <a:lnTo>
                  <a:pt x="7" y="52"/>
                </a:lnTo>
                <a:lnTo>
                  <a:pt x="10" y="49"/>
                </a:lnTo>
                <a:lnTo>
                  <a:pt x="15" y="48"/>
                </a:lnTo>
                <a:lnTo>
                  <a:pt x="21" y="46"/>
                </a:lnTo>
                <a:lnTo>
                  <a:pt x="21" y="46"/>
                </a:lnTo>
                <a:lnTo>
                  <a:pt x="24" y="48"/>
                </a:lnTo>
                <a:lnTo>
                  <a:pt x="24" y="48"/>
                </a:lnTo>
                <a:lnTo>
                  <a:pt x="28" y="52"/>
                </a:lnTo>
                <a:lnTo>
                  <a:pt x="28" y="55"/>
                </a:lnTo>
                <a:lnTo>
                  <a:pt x="29" y="57"/>
                </a:lnTo>
                <a:lnTo>
                  <a:pt x="29" y="57"/>
                </a:lnTo>
                <a:lnTo>
                  <a:pt x="28" y="62"/>
                </a:lnTo>
                <a:lnTo>
                  <a:pt x="27" y="64"/>
                </a:lnTo>
                <a:lnTo>
                  <a:pt x="22" y="66"/>
                </a:lnTo>
                <a:lnTo>
                  <a:pt x="18" y="67"/>
                </a:lnTo>
                <a:lnTo>
                  <a:pt x="18" y="67"/>
                </a:lnTo>
                <a:lnTo>
                  <a:pt x="12" y="66"/>
                </a:lnTo>
                <a:lnTo>
                  <a:pt x="10" y="64"/>
                </a:lnTo>
                <a:lnTo>
                  <a:pt x="7" y="62"/>
                </a:lnTo>
                <a:lnTo>
                  <a:pt x="5" y="57"/>
                </a:lnTo>
                <a:lnTo>
                  <a:pt x="5" y="57"/>
                </a:lnTo>
                <a:close/>
                <a:moveTo>
                  <a:pt x="0" y="4"/>
                </a:moveTo>
                <a:lnTo>
                  <a:pt x="0" y="4"/>
                </a:lnTo>
                <a:lnTo>
                  <a:pt x="1" y="9"/>
                </a:lnTo>
                <a:lnTo>
                  <a:pt x="1" y="9"/>
                </a:lnTo>
                <a:lnTo>
                  <a:pt x="3" y="18"/>
                </a:lnTo>
                <a:lnTo>
                  <a:pt x="8" y="25"/>
                </a:lnTo>
                <a:lnTo>
                  <a:pt x="8" y="25"/>
                </a:lnTo>
                <a:lnTo>
                  <a:pt x="12" y="29"/>
                </a:lnTo>
                <a:lnTo>
                  <a:pt x="18" y="32"/>
                </a:lnTo>
                <a:lnTo>
                  <a:pt x="24" y="33"/>
                </a:lnTo>
                <a:lnTo>
                  <a:pt x="31" y="33"/>
                </a:lnTo>
                <a:lnTo>
                  <a:pt x="31" y="33"/>
                </a:lnTo>
                <a:lnTo>
                  <a:pt x="41" y="33"/>
                </a:lnTo>
                <a:lnTo>
                  <a:pt x="48" y="29"/>
                </a:lnTo>
                <a:lnTo>
                  <a:pt x="52" y="24"/>
                </a:lnTo>
                <a:lnTo>
                  <a:pt x="53" y="17"/>
                </a:lnTo>
                <a:lnTo>
                  <a:pt x="53" y="17"/>
                </a:lnTo>
                <a:lnTo>
                  <a:pt x="52" y="9"/>
                </a:lnTo>
                <a:lnTo>
                  <a:pt x="48" y="4"/>
                </a:lnTo>
                <a:lnTo>
                  <a:pt x="42" y="0"/>
                </a:lnTo>
                <a:lnTo>
                  <a:pt x="35" y="0"/>
                </a:lnTo>
                <a:lnTo>
                  <a:pt x="35" y="0"/>
                </a:lnTo>
                <a:lnTo>
                  <a:pt x="28" y="0"/>
                </a:lnTo>
                <a:lnTo>
                  <a:pt x="24" y="4"/>
                </a:lnTo>
                <a:lnTo>
                  <a:pt x="20" y="8"/>
                </a:lnTo>
                <a:lnTo>
                  <a:pt x="18" y="14"/>
                </a:lnTo>
                <a:lnTo>
                  <a:pt x="18" y="14"/>
                </a:lnTo>
                <a:lnTo>
                  <a:pt x="20" y="18"/>
                </a:lnTo>
                <a:lnTo>
                  <a:pt x="21" y="22"/>
                </a:lnTo>
                <a:lnTo>
                  <a:pt x="25" y="26"/>
                </a:lnTo>
                <a:lnTo>
                  <a:pt x="25" y="26"/>
                </a:lnTo>
                <a:lnTo>
                  <a:pt x="25" y="26"/>
                </a:lnTo>
                <a:lnTo>
                  <a:pt x="18" y="25"/>
                </a:lnTo>
                <a:lnTo>
                  <a:pt x="12" y="22"/>
                </a:lnTo>
                <a:lnTo>
                  <a:pt x="8" y="17"/>
                </a:lnTo>
                <a:lnTo>
                  <a:pt x="7" y="9"/>
                </a:lnTo>
                <a:lnTo>
                  <a:pt x="7" y="9"/>
                </a:lnTo>
                <a:lnTo>
                  <a:pt x="5" y="4"/>
                </a:lnTo>
                <a:lnTo>
                  <a:pt x="0" y="4"/>
                </a:lnTo>
                <a:close/>
                <a:moveTo>
                  <a:pt x="48" y="17"/>
                </a:moveTo>
                <a:lnTo>
                  <a:pt x="48" y="17"/>
                </a:lnTo>
                <a:lnTo>
                  <a:pt x="46" y="21"/>
                </a:lnTo>
                <a:lnTo>
                  <a:pt x="43" y="25"/>
                </a:lnTo>
                <a:lnTo>
                  <a:pt x="39" y="26"/>
                </a:lnTo>
                <a:lnTo>
                  <a:pt x="34" y="28"/>
                </a:lnTo>
                <a:lnTo>
                  <a:pt x="34" y="28"/>
                </a:lnTo>
                <a:lnTo>
                  <a:pt x="31" y="26"/>
                </a:lnTo>
                <a:lnTo>
                  <a:pt x="31" y="26"/>
                </a:lnTo>
                <a:lnTo>
                  <a:pt x="28" y="25"/>
                </a:lnTo>
                <a:lnTo>
                  <a:pt x="25" y="22"/>
                </a:lnTo>
                <a:lnTo>
                  <a:pt x="24" y="19"/>
                </a:lnTo>
                <a:lnTo>
                  <a:pt x="24" y="17"/>
                </a:lnTo>
                <a:lnTo>
                  <a:pt x="24" y="17"/>
                </a:lnTo>
                <a:lnTo>
                  <a:pt x="25" y="12"/>
                </a:lnTo>
                <a:lnTo>
                  <a:pt x="27" y="9"/>
                </a:lnTo>
                <a:lnTo>
                  <a:pt x="31" y="7"/>
                </a:lnTo>
                <a:lnTo>
                  <a:pt x="35" y="5"/>
                </a:lnTo>
                <a:lnTo>
                  <a:pt x="35" y="5"/>
                </a:lnTo>
                <a:lnTo>
                  <a:pt x="41" y="7"/>
                </a:lnTo>
                <a:lnTo>
                  <a:pt x="45" y="8"/>
                </a:lnTo>
                <a:lnTo>
                  <a:pt x="48" y="12"/>
                </a:lnTo>
                <a:lnTo>
                  <a:pt x="48" y="17"/>
                </a:lnTo>
                <a:lnTo>
                  <a:pt x="48" y="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883" name="Rectangle 27"/>
          <p:cNvSpPr>
            <a:spLocks noChangeArrowheads="1"/>
          </p:cNvSpPr>
          <p:nvPr/>
        </p:nvSpPr>
        <p:spPr bwMode="auto">
          <a:xfrm>
            <a:off x="4059238" y="3527425"/>
            <a:ext cx="471487" cy="1885950"/>
          </a:xfrm>
          <a:prstGeom prst="rect">
            <a:avLst/>
          </a:prstGeom>
          <a:solidFill>
            <a:srgbClr val="00008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884" name="Rectangle 28"/>
          <p:cNvSpPr>
            <a:spLocks noChangeArrowheads="1"/>
          </p:cNvSpPr>
          <p:nvPr/>
        </p:nvSpPr>
        <p:spPr bwMode="auto">
          <a:xfrm>
            <a:off x="4059238" y="4154488"/>
            <a:ext cx="471487" cy="1258887"/>
          </a:xfrm>
          <a:prstGeom prst="rect">
            <a:avLst/>
          </a:prstGeom>
          <a:solidFill>
            <a:srgbClr val="B3B3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885" name="Rectangle 29"/>
          <p:cNvSpPr>
            <a:spLocks noChangeArrowheads="1"/>
          </p:cNvSpPr>
          <p:nvPr/>
        </p:nvSpPr>
        <p:spPr bwMode="auto">
          <a:xfrm>
            <a:off x="4059238" y="4781550"/>
            <a:ext cx="471487" cy="631825"/>
          </a:xfrm>
          <a:prstGeom prst="rect">
            <a:avLst/>
          </a:prstGeom>
          <a:solidFill>
            <a:srgbClr val="00008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886" name="Rectangle 30"/>
          <p:cNvSpPr>
            <a:spLocks noChangeArrowheads="1"/>
          </p:cNvSpPr>
          <p:nvPr/>
        </p:nvSpPr>
        <p:spPr bwMode="auto">
          <a:xfrm>
            <a:off x="4225925" y="5467350"/>
            <a:ext cx="841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000" i="0">
                <a:solidFill>
                  <a:srgbClr val="000000"/>
                </a:solidFill>
                <a:latin typeface="Myriad Roman" charset="0"/>
              </a:rPr>
              <a:t>X</a:t>
            </a:r>
            <a:endParaRPr lang="en-GB" i="0"/>
          </a:p>
        </p:txBody>
      </p:sp>
      <p:sp>
        <p:nvSpPr>
          <p:cNvPr id="377887" name="Rectangle 31"/>
          <p:cNvSpPr>
            <a:spLocks noChangeArrowheads="1"/>
          </p:cNvSpPr>
          <p:nvPr/>
        </p:nvSpPr>
        <p:spPr bwMode="auto">
          <a:xfrm>
            <a:off x="3930650" y="5651500"/>
            <a:ext cx="777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100" i="0">
                <a:solidFill>
                  <a:srgbClr val="000000"/>
                </a:solidFill>
                <a:latin typeface="Myriad Roman" charset="0"/>
              </a:rPr>
              <a:t>4</a:t>
            </a:r>
            <a:endParaRPr lang="en-GB" i="0"/>
          </a:p>
        </p:txBody>
      </p:sp>
      <p:sp>
        <p:nvSpPr>
          <p:cNvPr id="377888" name="Rectangle 32"/>
          <p:cNvSpPr>
            <a:spLocks noChangeArrowheads="1"/>
          </p:cNvSpPr>
          <p:nvPr/>
        </p:nvSpPr>
        <p:spPr bwMode="auto">
          <a:xfrm>
            <a:off x="5232400" y="3052763"/>
            <a:ext cx="468313" cy="2360612"/>
          </a:xfrm>
          <a:prstGeom prst="rect">
            <a:avLst/>
          </a:prstGeom>
          <a:solidFill>
            <a:srgbClr val="B3B3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889" name="Freeform 33"/>
          <p:cNvSpPr>
            <a:spLocks noEditPoints="1"/>
          </p:cNvSpPr>
          <p:nvPr/>
        </p:nvSpPr>
        <p:spPr bwMode="auto">
          <a:xfrm>
            <a:off x="5426075" y="2787650"/>
            <a:ext cx="84138" cy="180975"/>
          </a:xfrm>
          <a:custGeom>
            <a:avLst/>
            <a:gdLst/>
            <a:ahLst/>
            <a:cxnLst>
              <a:cxn ang="0">
                <a:pos x="1" y="102"/>
              </a:cxn>
              <a:cxn ang="0">
                <a:pos x="14" y="112"/>
              </a:cxn>
              <a:cxn ang="0">
                <a:pos x="19" y="111"/>
              </a:cxn>
              <a:cxn ang="0">
                <a:pos x="25" y="104"/>
              </a:cxn>
              <a:cxn ang="0">
                <a:pos x="31" y="111"/>
              </a:cxn>
              <a:cxn ang="0">
                <a:pos x="39" y="114"/>
              </a:cxn>
              <a:cxn ang="0">
                <a:pos x="52" y="104"/>
              </a:cxn>
              <a:cxn ang="0">
                <a:pos x="52" y="90"/>
              </a:cxn>
              <a:cxn ang="0">
                <a:pos x="38" y="80"/>
              </a:cxn>
              <a:cxn ang="0">
                <a:pos x="31" y="83"/>
              </a:cxn>
              <a:cxn ang="0">
                <a:pos x="25" y="90"/>
              </a:cxn>
              <a:cxn ang="0">
                <a:pos x="19" y="83"/>
              </a:cxn>
              <a:cxn ang="0">
                <a:pos x="12" y="81"/>
              </a:cxn>
              <a:cxn ang="0">
                <a:pos x="1" y="90"/>
              </a:cxn>
              <a:cxn ang="0">
                <a:pos x="48" y="97"/>
              </a:cxn>
              <a:cxn ang="0">
                <a:pos x="45" y="104"/>
              </a:cxn>
              <a:cxn ang="0">
                <a:pos x="38" y="107"/>
              </a:cxn>
              <a:cxn ang="0">
                <a:pos x="29" y="101"/>
              </a:cxn>
              <a:cxn ang="0">
                <a:pos x="29" y="93"/>
              </a:cxn>
              <a:cxn ang="0">
                <a:pos x="39" y="87"/>
              </a:cxn>
              <a:cxn ang="0">
                <a:pos x="45" y="90"/>
              </a:cxn>
              <a:cxn ang="0">
                <a:pos x="48" y="97"/>
              </a:cxn>
              <a:cxn ang="0">
                <a:pos x="5" y="93"/>
              </a:cxn>
              <a:cxn ang="0">
                <a:pos x="14" y="88"/>
              </a:cxn>
              <a:cxn ang="0">
                <a:pos x="19" y="90"/>
              </a:cxn>
              <a:cxn ang="0">
                <a:pos x="22" y="95"/>
              </a:cxn>
              <a:cxn ang="0">
                <a:pos x="17" y="105"/>
              </a:cxn>
              <a:cxn ang="0">
                <a:pos x="10" y="105"/>
              </a:cxn>
              <a:cxn ang="0">
                <a:pos x="5" y="97"/>
              </a:cxn>
              <a:cxn ang="0">
                <a:pos x="38" y="45"/>
              </a:cxn>
              <a:cxn ang="0">
                <a:pos x="34" y="45"/>
              </a:cxn>
              <a:cxn ang="0">
                <a:pos x="34" y="76"/>
              </a:cxn>
              <a:cxn ang="0">
                <a:pos x="52" y="52"/>
              </a:cxn>
              <a:cxn ang="0">
                <a:pos x="32" y="69"/>
              </a:cxn>
              <a:cxn ang="0">
                <a:pos x="8" y="52"/>
              </a:cxn>
              <a:cxn ang="0">
                <a:pos x="15" y="52"/>
              </a:cxn>
              <a:cxn ang="0">
                <a:pos x="52" y="0"/>
              </a:cxn>
              <a:cxn ang="0">
                <a:pos x="46" y="22"/>
              </a:cxn>
              <a:cxn ang="0">
                <a:pos x="35" y="11"/>
              </a:cxn>
              <a:cxn ang="0">
                <a:pos x="15" y="1"/>
              </a:cxn>
              <a:cxn ang="0">
                <a:pos x="5" y="5"/>
              </a:cxn>
              <a:cxn ang="0">
                <a:pos x="0" y="16"/>
              </a:cxn>
              <a:cxn ang="0">
                <a:pos x="10" y="29"/>
              </a:cxn>
              <a:cxn ang="0">
                <a:pos x="5" y="18"/>
              </a:cxn>
              <a:cxn ang="0">
                <a:pos x="8" y="11"/>
              </a:cxn>
              <a:cxn ang="0">
                <a:pos x="15" y="8"/>
              </a:cxn>
              <a:cxn ang="0">
                <a:pos x="35" y="19"/>
              </a:cxn>
              <a:cxn ang="0">
                <a:pos x="52" y="32"/>
              </a:cxn>
            </a:cxnLst>
            <a:rect l="0" t="0" r="r" b="b"/>
            <a:pathLst>
              <a:path w="53" h="114">
                <a:moveTo>
                  <a:pt x="0" y="97"/>
                </a:moveTo>
                <a:lnTo>
                  <a:pt x="0" y="97"/>
                </a:lnTo>
                <a:lnTo>
                  <a:pt x="1" y="102"/>
                </a:lnTo>
                <a:lnTo>
                  <a:pt x="4" y="108"/>
                </a:lnTo>
                <a:lnTo>
                  <a:pt x="8" y="111"/>
                </a:lnTo>
                <a:lnTo>
                  <a:pt x="14" y="112"/>
                </a:lnTo>
                <a:lnTo>
                  <a:pt x="14" y="112"/>
                </a:lnTo>
                <a:lnTo>
                  <a:pt x="17" y="112"/>
                </a:lnTo>
                <a:lnTo>
                  <a:pt x="19" y="111"/>
                </a:lnTo>
                <a:lnTo>
                  <a:pt x="22" y="108"/>
                </a:lnTo>
                <a:lnTo>
                  <a:pt x="25" y="104"/>
                </a:lnTo>
                <a:lnTo>
                  <a:pt x="25" y="104"/>
                </a:lnTo>
                <a:lnTo>
                  <a:pt x="25" y="104"/>
                </a:lnTo>
                <a:lnTo>
                  <a:pt x="28" y="108"/>
                </a:lnTo>
                <a:lnTo>
                  <a:pt x="31" y="111"/>
                </a:lnTo>
                <a:lnTo>
                  <a:pt x="35" y="114"/>
                </a:lnTo>
                <a:lnTo>
                  <a:pt x="39" y="114"/>
                </a:lnTo>
                <a:lnTo>
                  <a:pt x="39" y="114"/>
                </a:lnTo>
                <a:lnTo>
                  <a:pt x="45" y="112"/>
                </a:lnTo>
                <a:lnTo>
                  <a:pt x="49" y="110"/>
                </a:lnTo>
                <a:lnTo>
                  <a:pt x="52" y="104"/>
                </a:lnTo>
                <a:lnTo>
                  <a:pt x="53" y="97"/>
                </a:lnTo>
                <a:lnTo>
                  <a:pt x="53" y="97"/>
                </a:lnTo>
                <a:lnTo>
                  <a:pt x="52" y="90"/>
                </a:lnTo>
                <a:lnTo>
                  <a:pt x="49" y="84"/>
                </a:lnTo>
                <a:lnTo>
                  <a:pt x="45" y="81"/>
                </a:lnTo>
                <a:lnTo>
                  <a:pt x="38" y="80"/>
                </a:lnTo>
                <a:lnTo>
                  <a:pt x="38" y="80"/>
                </a:lnTo>
                <a:lnTo>
                  <a:pt x="34" y="80"/>
                </a:lnTo>
                <a:lnTo>
                  <a:pt x="31" y="83"/>
                </a:lnTo>
                <a:lnTo>
                  <a:pt x="27" y="86"/>
                </a:lnTo>
                <a:lnTo>
                  <a:pt x="25" y="90"/>
                </a:lnTo>
                <a:lnTo>
                  <a:pt x="25" y="90"/>
                </a:lnTo>
                <a:lnTo>
                  <a:pt x="25" y="90"/>
                </a:lnTo>
                <a:lnTo>
                  <a:pt x="22" y="86"/>
                </a:lnTo>
                <a:lnTo>
                  <a:pt x="19" y="83"/>
                </a:lnTo>
                <a:lnTo>
                  <a:pt x="17" y="81"/>
                </a:lnTo>
                <a:lnTo>
                  <a:pt x="12" y="81"/>
                </a:lnTo>
                <a:lnTo>
                  <a:pt x="12" y="81"/>
                </a:lnTo>
                <a:lnTo>
                  <a:pt x="8" y="83"/>
                </a:lnTo>
                <a:lnTo>
                  <a:pt x="4" y="86"/>
                </a:lnTo>
                <a:lnTo>
                  <a:pt x="1" y="90"/>
                </a:lnTo>
                <a:lnTo>
                  <a:pt x="0" y="97"/>
                </a:lnTo>
                <a:lnTo>
                  <a:pt x="0" y="97"/>
                </a:lnTo>
                <a:close/>
                <a:moveTo>
                  <a:pt x="48" y="97"/>
                </a:moveTo>
                <a:lnTo>
                  <a:pt x="48" y="97"/>
                </a:lnTo>
                <a:lnTo>
                  <a:pt x="48" y="101"/>
                </a:lnTo>
                <a:lnTo>
                  <a:pt x="45" y="104"/>
                </a:lnTo>
                <a:lnTo>
                  <a:pt x="42" y="107"/>
                </a:lnTo>
                <a:lnTo>
                  <a:pt x="38" y="107"/>
                </a:lnTo>
                <a:lnTo>
                  <a:pt x="38" y="107"/>
                </a:lnTo>
                <a:lnTo>
                  <a:pt x="35" y="107"/>
                </a:lnTo>
                <a:lnTo>
                  <a:pt x="32" y="105"/>
                </a:lnTo>
                <a:lnTo>
                  <a:pt x="29" y="101"/>
                </a:lnTo>
                <a:lnTo>
                  <a:pt x="28" y="98"/>
                </a:lnTo>
                <a:lnTo>
                  <a:pt x="28" y="98"/>
                </a:lnTo>
                <a:lnTo>
                  <a:pt x="29" y="93"/>
                </a:lnTo>
                <a:lnTo>
                  <a:pt x="32" y="90"/>
                </a:lnTo>
                <a:lnTo>
                  <a:pt x="35" y="87"/>
                </a:lnTo>
                <a:lnTo>
                  <a:pt x="39" y="87"/>
                </a:lnTo>
                <a:lnTo>
                  <a:pt x="39" y="87"/>
                </a:lnTo>
                <a:lnTo>
                  <a:pt x="42" y="87"/>
                </a:lnTo>
                <a:lnTo>
                  <a:pt x="45" y="90"/>
                </a:lnTo>
                <a:lnTo>
                  <a:pt x="48" y="93"/>
                </a:lnTo>
                <a:lnTo>
                  <a:pt x="48" y="97"/>
                </a:lnTo>
                <a:lnTo>
                  <a:pt x="48" y="97"/>
                </a:lnTo>
                <a:close/>
                <a:moveTo>
                  <a:pt x="5" y="97"/>
                </a:moveTo>
                <a:lnTo>
                  <a:pt x="5" y="97"/>
                </a:lnTo>
                <a:lnTo>
                  <a:pt x="5" y="93"/>
                </a:lnTo>
                <a:lnTo>
                  <a:pt x="8" y="90"/>
                </a:lnTo>
                <a:lnTo>
                  <a:pt x="11" y="88"/>
                </a:lnTo>
                <a:lnTo>
                  <a:pt x="14" y="88"/>
                </a:lnTo>
                <a:lnTo>
                  <a:pt x="14" y="88"/>
                </a:lnTo>
                <a:lnTo>
                  <a:pt x="17" y="88"/>
                </a:lnTo>
                <a:lnTo>
                  <a:pt x="19" y="90"/>
                </a:lnTo>
                <a:lnTo>
                  <a:pt x="21" y="93"/>
                </a:lnTo>
                <a:lnTo>
                  <a:pt x="22" y="95"/>
                </a:lnTo>
                <a:lnTo>
                  <a:pt x="22" y="95"/>
                </a:lnTo>
                <a:lnTo>
                  <a:pt x="21" y="100"/>
                </a:lnTo>
                <a:lnTo>
                  <a:pt x="19" y="102"/>
                </a:lnTo>
                <a:lnTo>
                  <a:pt x="17" y="105"/>
                </a:lnTo>
                <a:lnTo>
                  <a:pt x="14" y="105"/>
                </a:lnTo>
                <a:lnTo>
                  <a:pt x="14" y="105"/>
                </a:lnTo>
                <a:lnTo>
                  <a:pt x="10" y="105"/>
                </a:lnTo>
                <a:lnTo>
                  <a:pt x="7" y="104"/>
                </a:lnTo>
                <a:lnTo>
                  <a:pt x="5" y="101"/>
                </a:lnTo>
                <a:lnTo>
                  <a:pt x="5" y="97"/>
                </a:lnTo>
                <a:lnTo>
                  <a:pt x="5" y="97"/>
                </a:lnTo>
                <a:close/>
                <a:moveTo>
                  <a:pt x="52" y="45"/>
                </a:moveTo>
                <a:lnTo>
                  <a:pt x="38" y="45"/>
                </a:lnTo>
                <a:lnTo>
                  <a:pt x="38" y="38"/>
                </a:lnTo>
                <a:lnTo>
                  <a:pt x="34" y="38"/>
                </a:lnTo>
                <a:lnTo>
                  <a:pt x="34" y="45"/>
                </a:lnTo>
                <a:lnTo>
                  <a:pt x="1" y="45"/>
                </a:lnTo>
                <a:lnTo>
                  <a:pt x="1" y="53"/>
                </a:lnTo>
                <a:lnTo>
                  <a:pt x="34" y="76"/>
                </a:lnTo>
                <a:lnTo>
                  <a:pt x="38" y="76"/>
                </a:lnTo>
                <a:lnTo>
                  <a:pt x="38" y="52"/>
                </a:lnTo>
                <a:lnTo>
                  <a:pt x="52" y="52"/>
                </a:lnTo>
                <a:lnTo>
                  <a:pt x="52" y="45"/>
                </a:lnTo>
                <a:close/>
                <a:moveTo>
                  <a:pt x="34" y="69"/>
                </a:moveTo>
                <a:lnTo>
                  <a:pt x="32" y="69"/>
                </a:lnTo>
                <a:lnTo>
                  <a:pt x="15" y="56"/>
                </a:lnTo>
                <a:lnTo>
                  <a:pt x="15" y="56"/>
                </a:lnTo>
                <a:lnTo>
                  <a:pt x="8" y="52"/>
                </a:lnTo>
                <a:lnTo>
                  <a:pt x="8" y="52"/>
                </a:lnTo>
                <a:lnTo>
                  <a:pt x="8" y="52"/>
                </a:lnTo>
                <a:lnTo>
                  <a:pt x="15" y="52"/>
                </a:lnTo>
                <a:lnTo>
                  <a:pt x="34" y="52"/>
                </a:lnTo>
                <a:lnTo>
                  <a:pt x="34" y="69"/>
                </a:lnTo>
                <a:close/>
                <a:moveTo>
                  <a:pt x="52" y="0"/>
                </a:moveTo>
                <a:lnTo>
                  <a:pt x="46" y="0"/>
                </a:lnTo>
                <a:lnTo>
                  <a:pt x="46" y="22"/>
                </a:lnTo>
                <a:lnTo>
                  <a:pt x="46" y="22"/>
                </a:lnTo>
                <a:lnTo>
                  <a:pt x="42" y="19"/>
                </a:lnTo>
                <a:lnTo>
                  <a:pt x="42" y="19"/>
                </a:lnTo>
                <a:lnTo>
                  <a:pt x="35" y="11"/>
                </a:lnTo>
                <a:lnTo>
                  <a:pt x="28" y="5"/>
                </a:lnTo>
                <a:lnTo>
                  <a:pt x="22" y="2"/>
                </a:lnTo>
                <a:lnTo>
                  <a:pt x="15" y="1"/>
                </a:lnTo>
                <a:lnTo>
                  <a:pt x="15" y="1"/>
                </a:lnTo>
                <a:lnTo>
                  <a:pt x="10" y="2"/>
                </a:lnTo>
                <a:lnTo>
                  <a:pt x="5" y="5"/>
                </a:lnTo>
                <a:lnTo>
                  <a:pt x="1" y="9"/>
                </a:lnTo>
                <a:lnTo>
                  <a:pt x="0" y="16"/>
                </a:lnTo>
                <a:lnTo>
                  <a:pt x="0" y="16"/>
                </a:lnTo>
                <a:lnTo>
                  <a:pt x="1" y="25"/>
                </a:lnTo>
                <a:lnTo>
                  <a:pt x="5" y="31"/>
                </a:lnTo>
                <a:lnTo>
                  <a:pt x="10" y="29"/>
                </a:lnTo>
                <a:lnTo>
                  <a:pt x="10" y="29"/>
                </a:lnTo>
                <a:lnTo>
                  <a:pt x="7" y="25"/>
                </a:lnTo>
                <a:lnTo>
                  <a:pt x="5" y="18"/>
                </a:lnTo>
                <a:lnTo>
                  <a:pt x="5" y="18"/>
                </a:lnTo>
                <a:lnTo>
                  <a:pt x="7" y="14"/>
                </a:lnTo>
                <a:lnTo>
                  <a:pt x="8" y="11"/>
                </a:lnTo>
                <a:lnTo>
                  <a:pt x="12" y="8"/>
                </a:lnTo>
                <a:lnTo>
                  <a:pt x="15" y="8"/>
                </a:lnTo>
                <a:lnTo>
                  <a:pt x="15" y="8"/>
                </a:lnTo>
                <a:lnTo>
                  <a:pt x="21" y="9"/>
                </a:lnTo>
                <a:lnTo>
                  <a:pt x="28" y="12"/>
                </a:lnTo>
                <a:lnTo>
                  <a:pt x="35" y="19"/>
                </a:lnTo>
                <a:lnTo>
                  <a:pt x="42" y="28"/>
                </a:lnTo>
                <a:lnTo>
                  <a:pt x="48" y="32"/>
                </a:lnTo>
                <a:lnTo>
                  <a:pt x="52" y="32"/>
                </a:lnTo>
                <a:lnTo>
                  <a:pt x="5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890" name="Rectangle 34"/>
          <p:cNvSpPr>
            <a:spLocks noChangeArrowheads="1"/>
          </p:cNvSpPr>
          <p:nvPr/>
        </p:nvSpPr>
        <p:spPr bwMode="auto">
          <a:xfrm>
            <a:off x="5232400" y="3344863"/>
            <a:ext cx="468313" cy="2068512"/>
          </a:xfrm>
          <a:prstGeom prst="rect">
            <a:avLst/>
          </a:prstGeom>
          <a:solidFill>
            <a:srgbClr val="00008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891" name="Rectangle 35"/>
          <p:cNvSpPr>
            <a:spLocks noChangeArrowheads="1"/>
          </p:cNvSpPr>
          <p:nvPr/>
        </p:nvSpPr>
        <p:spPr bwMode="auto">
          <a:xfrm>
            <a:off x="5232400" y="3636963"/>
            <a:ext cx="468313" cy="1776412"/>
          </a:xfrm>
          <a:prstGeom prst="rect">
            <a:avLst/>
          </a:prstGeom>
          <a:solidFill>
            <a:srgbClr val="B3B3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892" name="Rectangle 36"/>
          <p:cNvSpPr>
            <a:spLocks noChangeArrowheads="1"/>
          </p:cNvSpPr>
          <p:nvPr/>
        </p:nvSpPr>
        <p:spPr bwMode="auto">
          <a:xfrm>
            <a:off x="5232400" y="3930650"/>
            <a:ext cx="468313" cy="1482725"/>
          </a:xfrm>
          <a:prstGeom prst="rect">
            <a:avLst/>
          </a:prstGeom>
          <a:solidFill>
            <a:srgbClr val="00008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893" name="Rectangle 37"/>
          <p:cNvSpPr>
            <a:spLocks noChangeArrowheads="1"/>
          </p:cNvSpPr>
          <p:nvPr/>
        </p:nvSpPr>
        <p:spPr bwMode="auto">
          <a:xfrm>
            <a:off x="5232400" y="4224338"/>
            <a:ext cx="468313" cy="1189037"/>
          </a:xfrm>
          <a:prstGeom prst="rect">
            <a:avLst/>
          </a:prstGeom>
          <a:solidFill>
            <a:srgbClr val="B3B3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894" name="Rectangle 38"/>
          <p:cNvSpPr>
            <a:spLocks noChangeArrowheads="1"/>
          </p:cNvSpPr>
          <p:nvPr/>
        </p:nvSpPr>
        <p:spPr bwMode="auto">
          <a:xfrm>
            <a:off x="5232400" y="4521200"/>
            <a:ext cx="468313" cy="892175"/>
          </a:xfrm>
          <a:prstGeom prst="rect">
            <a:avLst/>
          </a:prstGeom>
          <a:solidFill>
            <a:srgbClr val="00008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895" name="Rectangle 39"/>
          <p:cNvSpPr>
            <a:spLocks noChangeArrowheads="1"/>
          </p:cNvSpPr>
          <p:nvPr/>
        </p:nvSpPr>
        <p:spPr bwMode="auto">
          <a:xfrm>
            <a:off x="5232400" y="4818063"/>
            <a:ext cx="468313" cy="595312"/>
          </a:xfrm>
          <a:prstGeom prst="rect">
            <a:avLst/>
          </a:prstGeom>
          <a:solidFill>
            <a:srgbClr val="B3B3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896" name="Rectangle 40"/>
          <p:cNvSpPr>
            <a:spLocks noChangeArrowheads="1"/>
          </p:cNvSpPr>
          <p:nvPr/>
        </p:nvSpPr>
        <p:spPr bwMode="auto">
          <a:xfrm>
            <a:off x="5232400" y="5114925"/>
            <a:ext cx="468313" cy="298450"/>
          </a:xfrm>
          <a:prstGeom prst="rect">
            <a:avLst/>
          </a:prstGeom>
          <a:solidFill>
            <a:srgbClr val="00008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897" name="Rectangle 41"/>
          <p:cNvSpPr>
            <a:spLocks noChangeArrowheads="1"/>
          </p:cNvSpPr>
          <p:nvPr/>
        </p:nvSpPr>
        <p:spPr bwMode="auto">
          <a:xfrm>
            <a:off x="5410200" y="546735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000" i="0">
                <a:solidFill>
                  <a:srgbClr val="000000"/>
                </a:solidFill>
                <a:latin typeface="Myriad Roman" charset="0"/>
              </a:rPr>
              <a:t>L</a:t>
            </a:r>
            <a:endParaRPr lang="en-GB" i="0"/>
          </a:p>
        </p:txBody>
      </p:sp>
      <p:sp>
        <p:nvSpPr>
          <p:cNvPr id="377898" name="Rectangle 42"/>
          <p:cNvSpPr>
            <a:spLocks noChangeArrowheads="1"/>
          </p:cNvSpPr>
          <p:nvPr/>
        </p:nvSpPr>
        <p:spPr bwMode="auto">
          <a:xfrm>
            <a:off x="5819775" y="2874963"/>
            <a:ext cx="468313" cy="2538412"/>
          </a:xfrm>
          <a:prstGeom prst="rect">
            <a:avLst/>
          </a:prstGeom>
          <a:solidFill>
            <a:srgbClr val="B3B3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899" name="Freeform 43"/>
          <p:cNvSpPr>
            <a:spLocks noEditPoints="1"/>
          </p:cNvSpPr>
          <p:nvPr/>
        </p:nvSpPr>
        <p:spPr bwMode="auto">
          <a:xfrm>
            <a:off x="6011863" y="2605088"/>
            <a:ext cx="85725" cy="184150"/>
          </a:xfrm>
          <a:custGeom>
            <a:avLst/>
            <a:gdLst/>
            <a:ahLst/>
            <a:cxnLst>
              <a:cxn ang="0">
                <a:pos x="52" y="105"/>
              </a:cxn>
              <a:cxn ang="0">
                <a:pos x="45" y="91"/>
              </a:cxn>
              <a:cxn ang="0">
                <a:pos x="37" y="83"/>
              </a:cxn>
              <a:cxn ang="0">
                <a:pos x="21" y="82"/>
              </a:cxn>
              <a:cxn ang="0">
                <a:pos x="2" y="92"/>
              </a:cxn>
              <a:cxn ang="0">
                <a:pos x="2" y="106"/>
              </a:cxn>
              <a:cxn ang="0">
                <a:pos x="19" y="116"/>
              </a:cxn>
              <a:cxn ang="0">
                <a:pos x="30" y="112"/>
              </a:cxn>
              <a:cxn ang="0">
                <a:pos x="34" y="100"/>
              </a:cxn>
              <a:cxn ang="0">
                <a:pos x="28" y="89"/>
              </a:cxn>
              <a:cxn ang="0">
                <a:pos x="42" y="95"/>
              </a:cxn>
              <a:cxn ang="0">
                <a:pos x="47" y="106"/>
              </a:cxn>
              <a:cxn ang="0">
                <a:pos x="54" y="112"/>
              </a:cxn>
              <a:cxn ang="0">
                <a:pos x="6" y="95"/>
              </a:cxn>
              <a:cxn ang="0">
                <a:pos x="21" y="89"/>
              </a:cxn>
              <a:cxn ang="0">
                <a:pos x="23" y="89"/>
              </a:cxn>
              <a:cxn ang="0">
                <a:pos x="28" y="99"/>
              </a:cxn>
              <a:cxn ang="0">
                <a:pos x="26" y="106"/>
              </a:cxn>
              <a:cxn ang="0">
                <a:pos x="19" y="109"/>
              </a:cxn>
              <a:cxn ang="0">
                <a:pos x="6" y="103"/>
              </a:cxn>
              <a:cxn ang="0">
                <a:pos x="54" y="58"/>
              </a:cxn>
              <a:cxn ang="0">
                <a:pos x="51" y="51"/>
              </a:cxn>
              <a:cxn ang="0">
                <a:pos x="38" y="43"/>
              </a:cxn>
              <a:cxn ang="0">
                <a:pos x="16" y="43"/>
              </a:cxn>
              <a:cxn ang="0">
                <a:pos x="2" y="51"/>
              </a:cxn>
              <a:cxn ang="0">
                <a:pos x="0" y="58"/>
              </a:cxn>
              <a:cxn ang="0">
                <a:pos x="4" y="68"/>
              </a:cxn>
              <a:cxn ang="0">
                <a:pos x="27" y="76"/>
              </a:cxn>
              <a:cxn ang="0">
                <a:pos x="47" y="71"/>
              </a:cxn>
              <a:cxn ang="0">
                <a:pos x="52" y="62"/>
              </a:cxn>
              <a:cxn ang="0">
                <a:pos x="48" y="58"/>
              </a:cxn>
              <a:cxn ang="0">
                <a:pos x="42" y="67"/>
              </a:cxn>
              <a:cxn ang="0">
                <a:pos x="27" y="69"/>
              </a:cxn>
              <a:cxn ang="0">
                <a:pos x="7" y="62"/>
              </a:cxn>
              <a:cxn ang="0">
                <a:pos x="7" y="54"/>
              </a:cxn>
              <a:cxn ang="0">
                <a:pos x="27" y="48"/>
              </a:cxn>
              <a:cxn ang="0">
                <a:pos x="42" y="51"/>
              </a:cxn>
              <a:cxn ang="0">
                <a:pos x="48" y="58"/>
              </a:cxn>
              <a:cxn ang="0">
                <a:pos x="0" y="10"/>
              </a:cxn>
              <a:cxn ang="0">
                <a:pos x="9" y="27"/>
              </a:cxn>
              <a:cxn ang="0">
                <a:pos x="17" y="33"/>
              </a:cxn>
              <a:cxn ang="0">
                <a:pos x="31" y="36"/>
              </a:cxn>
              <a:cxn ang="0">
                <a:pos x="51" y="24"/>
              </a:cxn>
              <a:cxn ang="0">
                <a:pos x="51" y="10"/>
              </a:cxn>
              <a:cxn ang="0">
                <a:pos x="35" y="0"/>
              </a:cxn>
              <a:cxn ang="0">
                <a:pos x="23" y="5"/>
              </a:cxn>
              <a:cxn ang="0">
                <a:pos x="19" y="16"/>
              </a:cxn>
              <a:cxn ang="0">
                <a:pos x="24" y="28"/>
              </a:cxn>
              <a:cxn ang="0">
                <a:pos x="19" y="27"/>
              </a:cxn>
              <a:cxn ang="0">
                <a:pos x="6" y="10"/>
              </a:cxn>
              <a:cxn ang="0">
                <a:pos x="0" y="6"/>
              </a:cxn>
              <a:cxn ang="0">
                <a:pos x="47" y="23"/>
              </a:cxn>
              <a:cxn ang="0">
                <a:pos x="33" y="28"/>
              </a:cxn>
              <a:cxn ang="0">
                <a:pos x="30" y="28"/>
              </a:cxn>
              <a:cxn ang="0">
                <a:pos x="24" y="21"/>
              </a:cxn>
              <a:cxn ang="0">
                <a:pos x="24" y="13"/>
              </a:cxn>
              <a:cxn ang="0">
                <a:pos x="35" y="7"/>
              </a:cxn>
              <a:cxn ang="0">
                <a:pos x="44" y="10"/>
              </a:cxn>
              <a:cxn ang="0">
                <a:pos x="48" y="17"/>
              </a:cxn>
            </a:cxnLst>
            <a:rect l="0" t="0" r="r" b="b"/>
            <a:pathLst>
              <a:path w="54" h="116">
                <a:moveTo>
                  <a:pt x="54" y="112"/>
                </a:moveTo>
                <a:lnTo>
                  <a:pt x="54" y="112"/>
                </a:lnTo>
                <a:lnTo>
                  <a:pt x="52" y="105"/>
                </a:lnTo>
                <a:lnTo>
                  <a:pt x="52" y="105"/>
                </a:lnTo>
                <a:lnTo>
                  <a:pt x="51" y="98"/>
                </a:lnTo>
                <a:lnTo>
                  <a:pt x="45" y="91"/>
                </a:lnTo>
                <a:lnTo>
                  <a:pt x="45" y="91"/>
                </a:lnTo>
                <a:lnTo>
                  <a:pt x="41" y="86"/>
                </a:lnTo>
                <a:lnTo>
                  <a:pt x="37" y="83"/>
                </a:lnTo>
                <a:lnTo>
                  <a:pt x="30" y="82"/>
                </a:lnTo>
                <a:lnTo>
                  <a:pt x="21" y="82"/>
                </a:lnTo>
                <a:lnTo>
                  <a:pt x="21" y="82"/>
                </a:lnTo>
                <a:lnTo>
                  <a:pt x="13" y="82"/>
                </a:lnTo>
                <a:lnTo>
                  <a:pt x="6" y="86"/>
                </a:lnTo>
                <a:lnTo>
                  <a:pt x="2" y="92"/>
                </a:lnTo>
                <a:lnTo>
                  <a:pt x="0" y="99"/>
                </a:lnTo>
                <a:lnTo>
                  <a:pt x="0" y="99"/>
                </a:lnTo>
                <a:lnTo>
                  <a:pt x="2" y="106"/>
                </a:lnTo>
                <a:lnTo>
                  <a:pt x="6" y="112"/>
                </a:lnTo>
                <a:lnTo>
                  <a:pt x="11" y="115"/>
                </a:lnTo>
                <a:lnTo>
                  <a:pt x="19" y="116"/>
                </a:lnTo>
                <a:lnTo>
                  <a:pt x="19" y="116"/>
                </a:lnTo>
                <a:lnTo>
                  <a:pt x="24" y="115"/>
                </a:lnTo>
                <a:lnTo>
                  <a:pt x="30" y="112"/>
                </a:lnTo>
                <a:lnTo>
                  <a:pt x="33" y="107"/>
                </a:lnTo>
                <a:lnTo>
                  <a:pt x="34" y="100"/>
                </a:lnTo>
                <a:lnTo>
                  <a:pt x="34" y="100"/>
                </a:lnTo>
                <a:lnTo>
                  <a:pt x="33" y="93"/>
                </a:lnTo>
                <a:lnTo>
                  <a:pt x="28" y="89"/>
                </a:lnTo>
                <a:lnTo>
                  <a:pt x="28" y="89"/>
                </a:lnTo>
                <a:lnTo>
                  <a:pt x="28" y="89"/>
                </a:lnTo>
                <a:lnTo>
                  <a:pt x="37" y="91"/>
                </a:lnTo>
                <a:lnTo>
                  <a:pt x="42" y="95"/>
                </a:lnTo>
                <a:lnTo>
                  <a:pt x="42" y="95"/>
                </a:lnTo>
                <a:lnTo>
                  <a:pt x="45" y="100"/>
                </a:lnTo>
                <a:lnTo>
                  <a:pt x="47" y="106"/>
                </a:lnTo>
                <a:lnTo>
                  <a:pt x="47" y="106"/>
                </a:lnTo>
                <a:lnTo>
                  <a:pt x="48" y="112"/>
                </a:lnTo>
                <a:lnTo>
                  <a:pt x="54" y="112"/>
                </a:lnTo>
                <a:close/>
                <a:moveTo>
                  <a:pt x="6" y="99"/>
                </a:moveTo>
                <a:lnTo>
                  <a:pt x="6" y="99"/>
                </a:lnTo>
                <a:lnTo>
                  <a:pt x="6" y="95"/>
                </a:lnTo>
                <a:lnTo>
                  <a:pt x="10" y="91"/>
                </a:lnTo>
                <a:lnTo>
                  <a:pt x="14" y="89"/>
                </a:lnTo>
                <a:lnTo>
                  <a:pt x="21" y="89"/>
                </a:lnTo>
                <a:lnTo>
                  <a:pt x="21" y="89"/>
                </a:lnTo>
                <a:lnTo>
                  <a:pt x="23" y="89"/>
                </a:lnTo>
                <a:lnTo>
                  <a:pt x="23" y="89"/>
                </a:lnTo>
                <a:lnTo>
                  <a:pt x="27" y="93"/>
                </a:lnTo>
                <a:lnTo>
                  <a:pt x="28" y="96"/>
                </a:lnTo>
                <a:lnTo>
                  <a:pt x="28" y="99"/>
                </a:lnTo>
                <a:lnTo>
                  <a:pt x="28" y="99"/>
                </a:lnTo>
                <a:lnTo>
                  <a:pt x="28" y="103"/>
                </a:lnTo>
                <a:lnTo>
                  <a:pt x="26" y="106"/>
                </a:lnTo>
                <a:lnTo>
                  <a:pt x="23" y="109"/>
                </a:lnTo>
                <a:lnTo>
                  <a:pt x="19" y="109"/>
                </a:lnTo>
                <a:lnTo>
                  <a:pt x="19" y="109"/>
                </a:lnTo>
                <a:lnTo>
                  <a:pt x="13" y="109"/>
                </a:lnTo>
                <a:lnTo>
                  <a:pt x="9" y="106"/>
                </a:lnTo>
                <a:lnTo>
                  <a:pt x="6" y="103"/>
                </a:lnTo>
                <a:lnTo>
                  <a:pt x="6" y="99"/>
                </a:lnTo>
                <a:lnTo>
                  <a:pt x="6" y="99"/>
                </a:lnTo>
                <a:close/>
                <a:moveTo>
                  <a:pt x="54" y="58"/>
                </a:moveTo>
                <a:lnTo>
                  <a:pt x="54" y="58"/>
                </a:lnTo>
                <a:lnTo>
                  <a:pt x="52" y="55"/>
                </a:lnTo>
                <a:lnTo>
                  <a:pt x="51" y="51"/>
                </a:lnTo>
                <a:lnTo>
                  <a:pt x="50" y="48"/>
                </a:lnTo>
                <a:lnTo>
                  <a:pt x="47" y="45"/>
                </a:lnTo>
                <a:lnTo>
                  <a:pt x="38" y="43"/>
                </a:lnTo>
                <a:lnTo>
                  <a:pt x="26" y="41"/>
                </a:lnTo>
                <a:lnTo>
                  <a:pt x="26" y="41"/>
                </a:lnTo>
                <a:lnTo>
                  <a:pt x="16" y="43"/>
                </a:lnTo>
                <a:lnTo>
                  <a:pt x="7" y="45"/>
                </a:lnTo>
                <a:lnTo>
                  <a:pt x="4" y="48"/>
                </a:lnTo>
                <a:lnTo>
                  <a:pt x="2" y="51"/>
                </a:lnTo>
                <a:lnTo>
                  <a:pt x="0" y="54"/>
                </a:lnTo>
                <a:lnTo>
                  <a:pt x="0" y="58"/>
                </a:lnTo>
                <a:lnTo>
                  <a:pt x="0" y="58"/>
                </a:lnTo>
                <a:lnTo>
                  <a:pt x="0" y="62"/>
                </a:lnTo>
                <a:lnTo>
                  <a:pt x="2" y="65"/>
                </a:lnTo>
                <a:lnTo>
                  <a:pt x="4" y="68"/>
                </a:lnTo>
                <a:lnTo>
                  <a:pt x="7" y="71"/>
                </a:lnTo>
                <a:lnTo>
                  <a:pt x="16" y="75"/>
                </a:lnTo>
                <a:lnTo>
                  <a:pt x="27" y="76"/>
                </a:lnTo>
                <a:lnTo>
                  <a:pt x="27" y="76"/>
                </a:lnTo>
                <a:lnTo>
                  <a:pt x="38" y="75"/>
                </a:lnTo>
                <a:lnTo>
                  <a:pt x="47" y="71"/>
                </a:lnTo>
                <a:lnTo>
                  <a:pt x="50" y="68"/>
                </a:lnTo>
                <a:lnTo>
                  <a:pt x="51" y="65"/>
                </a:lnTo>
                <a:lnTo>
                  <a:pt x="52" y="62"/>
                </a:lnTo>
                <a:lnTo>
                  <a:pt x="54" y="58"/>
                </a:lnTo>
                <a:lnTo>
                  <a:pt x="54" y="58"/>
                </a:lnTo>
                <a:close/>
                <a:moveTo>
                  <a:pt x="48" y="58"/>
                </a:moveTo>
                <a:lnTo>
                  <a:pt x="48" y="58"/>
                </a:lnTo>
                <a:lnTo>
                  <a:pt x="47" y="62"/>
                </a:lnTo>
                <a:lnTo>
                  <a:pt x="42" y="67"/>
                </a:lnTo>
                <a:lnTo>
                  <a:pt x="35" y="68"/>
                </a:lnTo>
                <a:lnTo>
                  <a:pt x="27" y="69"/>
                </a:lnTo>
                <a:lnTo>
                  <a:pt x="27" y="69"/>
                </a:lnTo>
                <a:lnTo>
                  <a:pt x="17" y="68"/>
                </a:lnTo>
                <a:lnTo>
                  <a:pt x="11" y="67"/>
                </a:lnTo>
                <a:lnTo>
                  <a:pt x="7" y="62"/>
                </a:lnTo>
                <a:lnTo>
                  <a:pt x="6" y="58"/>
                </a:lnTo>
                <a:lnTo>
                  <a:pt x="6" y="58"/>
                </a:lnTo>
                <a:lnTo>
                  <a:pt x="7" y="54"/>
                </a:lnTo>
                <a:lnTo>
                  <a:pt x="11" y="51"/>
                </a:lnTo>
                <a:lnTo>
                  <a:pt x="17" y="48"/>
                </a:lnTo>
                <a:lnTo>
                  <a:pt x="27" y="48"/>
                </a:lnTo>
                <a:lnTo>
                  <a:pt x="27" y="48"/>
                </a:lnTo>
                <a:lnTo>
                  <a:pt x="35" y="48"/>
                </a:lnTo>
                <a:lnTo>
                  <a:pt x="42" y="51"/>
                </a:lnTo>
                <a:lnTo>
                  <a:pt x="47" y="54"/>
                </a:lnTo>
                <a:lnTo>
                  <a:pt x="48" y="58"/>
                </a:lnTo>
                <a:lnTo>
                  <a:pt x="48" y="58"/>
                </a:lnTo>
                <a:close/>
                <a:moveTo>
                  <a:pt x="0" y="6"/>
                </a:moveTo>
                <a:lnTo>
                  <a:pt x="0" y="6"/>
                </a:lnTo>
                <a:lnTo>
                  <a:pt x="0" y="10"/>
                </a:lnTo>
                <a:lnTo>
                  <a:pt x="0" y="10"/>
                </a:lnTo>
                <a:lnTo>
                  <a:pt x="3" y="20"/>
                </a:lnTo>
                <a:lnTo>
                  <a:pt x="9" y="27"/>
                </a:lnTo>
                <a:lnTo>
                  <a:pt x="9" y="27"/>
                </a:lnTo>
                <a:lnTo>
                  <a:pt x="13" y="30"/>
                </a:lnTo>
                <a:lnTo>
                  <a:pt x="17" y="33"/>
                </a:lnTo>
                <a:lnTo>
                  <a:pt x="24" y="36"/>
                </a:lnTo>
                <a:lnTo>
                  <a:pt x="31" y="36"/>
                </a:lnTo>
                <a:lnTo>
                  <a:pt x="31" y="36"/>
                </a:lnTo>
                <a:lnTo>
                  <a:pt x="40" y="34"/>
                </a:lnTo>
                <a:lnTo>
                  <a:pt x="47" y="30"/>
                </a:lnTo>
                <a:lnTo>
                  <a:pt x="51" y="24"/>
                </a:lnTo>
                <a:lnTo>
                  <a:pt x="54" y="17"/>
                </a:lnTo>
                <a:lnTo>
                  <a:pt x="54" y="17"/>
                </a:lnTo>
                <a:lnTo>
                  <a:pt x="51" y="10"/>
                </a:lnTo>
                <a:lnTo>
                  <a:pt x="48" y="5"/>
                </a:lnTo>
                <a:lnTo>
                  <a:pt x="42" y="2"/>
                </a:lnTo>
                <a:lnTo>
                  <a:pt x="35" y="0"/>
                </a:lnTo>
                <a:lnTo>
                  <a:pt x="35" y="0"/>
                </a:lnTo>
                <a:lnTo>
                  <a:pt x="28" y="2"/>
                </a:lnTo>
                <a:lnTo>
                  <a:pt x="23" y="5"/>
                </a:lnTo>
                <a:lnTo>
                  <a:pt x="20" y="10"/>
                </a:lnTo>
                <a:lnTo>
                  <a:pt x="19" y="16"/>
                </a:lnTo>
                <a:lnTo>
                  <a:pt x="19" y="16"/>
                </a:lnTo>
                <a:lnTo>
                  <a:pt x="19" y="20"/>
                </a:lnTo>
                <a:lnTo>
                  <a:pt x="20" y="23"/>
                </a:lnTo>
                <a:lnTo>
                  <a:pt x="24" y="28"/>
                </a:lnTo>
                <a:lnTo>
                  <a:pt x="24" y="28"/>
                </a:lnTo>
                <a:lnTo>
                  <a:pt x="24" y="28"/>
                </a:lnTo>
                <a:lnTo>
                  <a:pt x="19" y="27"/>
                </a:lnTo>
                <a:lnTo>
                  <a:pt x="13" y="23"/>
                </a:lnTo>
                <a:lnTo>
                  <a:pt x="9" y="17"/>
                </a:lnTo>
                <a:lnTo>
                  <a:pt x="6" y="10"/>
                </a:lnTo>
                <a:lnTo>
                  <a:pt x="6" y="10"/>
                </a:lnTo>
                <a:lnTo>
                  <a:pt x="6" y="6"/>
                </a:lnTo>
                <a:lnTo>
                  <a:pt x="0" y="6"/>
                </a:lnTo>
                <a:close/>
                <a:moveTo>
                  <a:pt x="48" y="17"/>
                </a:moveTo>
                <a:lnTo>
                  <a:pt x="48" y="17"/>
                </a:lnTo>
                <a:lnTo>
                  <a:pt x="47" y="23"/>
                </a:lnTo>
                <a:lnTo>
                  <a:pt x="44" y="26"/>
                </a:lnTo>
                <a:lnTo>
                  <a:pt x="38" y="28"/>
                </a:lnTo>
                <a:lnTo>
                  <a:pt x="33" y="28"/>
                </a:lnTo>
                <a:lnTo>
                  <a:pt x="33" y="28"/>
                </a:lnTo>
                <a:lnTo>
                  <a:pt x="30" y="28"/>
                </a:lnTo>
                <a:lnTo>
                  <a:pt x="30" y="28"/>
                </a:lnTo>
                <a:lnTo>
                  <a:pt x="27" y="26"/>
                </a:lnTo>
                <a:lnTo>
                  <a:pt x="26" y="24"/>
                </a:lnTo>
                <a:lnTo>
                  <a:pt x="24" y="21"/>
                </a:lnTo>
                <a:lnTo>
                  <a:pt x="24" y="17"/>
                </a:lnTo>
                <a:lnTo>
                  <a:pt x="24" y="17"/>
                </a:lnTo>
                <a:lnTo>
                  <a:pt x="24" y="13"/>
                </a:lnTo>
                <a:lnTo>
                  <a:pt x="27" y="10"/>
                </a:lnTo>
                <a:lnTo>
                  <a:pt x="31" y="9"/>
                </a:lnTo>
                <a:lnTo>
                  <a:pt x="35" y="7"/>
                </a:lnTo>
                <a:lnTo>
                  <a:pt x="35" y="7"/>
                </a:lnTo>
                <a:lnTo>
                  <a:pt x="41" y="7"/>
                </a:lnTo>
                <a:lnTo>
                  <a:pt x="44" y="10"/>
                </a:lnTo>
                <a:lnTo>
                  <a:pt x="47" y="13"/>
                </a:lnTo>
                <a:lnTo>
                  <a:pt x="48" y="17"/>
                </a:lnTo>
                <a:lnTo>
                  <a:pt x="48" y="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900" name="Rectangle 44"/>
          <p:cNvSpPr>
            <a:spLocks noChangeArrowheads="1"/>
          </p:cNvSpPr>
          <p:nvPr/>
        </p:nvSpPr>
        <p:spPr bwMode="auto">
          <a:xfrm>
            <a:off x="5819775" y="3182938"/>
            <a:ext cx="468313" cy="2230437"/>
          </a:xfrm>
          <a:prstGeom prst="rect">
            <a:avLst/>
          </a:prstGeom>
          <a:solidFill>
            <a:srgbClr val="00008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901" name="Rectangle 45"/>
          <p:cNvSpPr>
            <a:spLocks noChangeArrowheads="1"/>
          </p:cNvSpPr>
          <p:nvPr/>
        </p:nvSpPr>
        <p:spPr bwMode="auto">
          <a:xfrm>
            <a:off x="5819775" y="3497263"/>
            <a:ext cx="468313" cy="1916112"/>
          </a:xfrm>
          <a:prstGeom prst="rect">
            <a:avLst/>
          </a:prstGeom>
          <a:solidFill>
            <a:srgbClr val="B3B3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902" name="Rectangle 46"/>
          <p:cNvSpPr>
            <a:spLocks noChangeArrowheads="1"/>
          </p:cNvSpPr>
          <p:nvPr/>
        </p:nvSpPr>
        <p:spPr bwMode="auto">
          <a:xfrm>
            <a:off x="5819775" y="3811588"/>
            <a:ext cx="468313" cy="1601787"/>
          </a:xfrm>
          <a:prstGeom prst="rect">
            <a:avLst/>
          </a:prstGeom>
          <a:solidFill>
            <a:srgbClr val="00008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903" name="Rectangle 47"/>
          <p:cNvSpPr>
            <a:spLocks noChangeArrowheads="1"/>
          </p:cNvSpPr>
          <p:nvPr/>
        </p:nvSpPr>
        <p:spPr bwMode="auto">
          <a:xfrm>
            <a:off x="5819775" y="4130675"/>
            <a:ext cx="468313" cy="1282700"/>
          </a:xfrm>
          <a:prstGeom prst="rect">
            <a:avLst/>
          </a:prstGeom>
          <a:solidFill>
            <a:srgbClr val="B3B3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904" name="Rectangle 48"/>
          <p:cNvSpPr>
            <a:spLocks noChangeArrowheads="1"/>
          </p:cNvSpPr>
          <p:nvPr/>
        </p:nvSpPr>
        <p:spPr bwMode="auto">
          <a:xfrm>
            <a:off x="5819775" y="4445000"/>
            <a:ext cx="468313" cy="968375"/>
          </a:xfrm>
          <a:prstGeom prst="rect">
            <a:avLst/>
          </a:prstGeom>
          <a:solidFill>
            <a:srgbClr val="00008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905" name="Rectangle 49"/>
          <p:cNvSpPr>
            <a:spLocks noChangeArrowheads="1"/>
          </p:cNvSpPr>
          <p:nvPr/>
        </p:nvSpPr>
        <p:spPr bwMode="auto">
          <a:xfrm>
            <a:off x="5819775" y="4765675"/>
            <a:ext cx="468313" cy="647700"/>
          </a:xfrm>
          <a:prstGeom prst="rect">
            <a:avLst/>
          </a:prstGeom>
          <a:solidFill>
            <a:srgbClr val="B3B3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906" name="Rectangle 50"/>
          <p:cNvSpPr>
            <a:spLocks noChangeArrowheads="1"/>
          </p:cNvSpPr>
          <p:nvPr/>
        </p:nvSpPr>
        <p:spPr bwMode="auto">
          <a:xfrm>
            <a:off x="5819775" y="5087938"/>
            <a:ext cx="468313" cy="325437"/>
          </a:xfrm>
          <a:prstGeom prst="rect">
            <a:avLst/>
          </a:prstGeom>
          <a:solidFill>
            <a:srgbClr val="00008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907" name="Rectangle 51"/>
          <p:cNvSpPr>
            <a:spLocks noChangeArrowheads="1"/>
          </p:cNvSpPr>
          <p:nvPr/>
        </p:nvSpPr>
        <p:spPr bwMode="auto">
          <a:xfrm>
            <a:off x="5983288" y="5467350"/>
            <a:ext cx="841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000" i="0">
                <a:solidFill>
                  <a:srgbClr val="000000"/>
                </a:solidFill>
                <a:latin typeface="Myriad Roman" charset="0"/>
              </a:rPr>
              <a:t>X</a:t>
            </a:r>
            <a:endParaRPr lang="en-GB" i="0"/>
          </a:p>
        </p:txBody>
      </p:sp>
      <p:sp>
        <p:nvSpPr>
          <p:cNvPr id="377908" name="Rectangle 52"/>
          <p:cNvSpPr>
            <a:spLocks noChangeArrowheads="1"/>
          </p:cNvSpPr>
          <p:nvPr/>
        </p:nvSpPr>
        <p:spPr bwMode="auto">
          <a:xfrm>
            <a:off x="5689600" y="5651500"/>
            <a:ext cx="777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100" i="0">
                <a:solidFill>
                  <a:srgbClr val="000000"/>
                </a:solidFill>
                <a:latin typeface="Myriad Roman" charset="0"/>
              </a:rPr>
              <a:t>8</a:t>
            </a:r>
            <a:endParaRPr lang="en-GB" i="0"/>
          </a:p>
        </p:txBody>
      </p:sp>
      <p:sp>
        <p:nvSpPr>
          <p:cNvPr id="377909" name="Rectangle 53"/>
          <p:cNvSpPr>
            <a:spLocks noChangeArrowheads="1"/>
          </p:cNvSpPr>
          <p:nvPr/>
        </p:nvSpPr>
        <p:spPr bwMode="auto">
          <a:xfrm>
            <a:off x="6989763" y="2947988"/>
            <a:ext cx="471487" cy="2465387"/>
          </a:xfrm>
          <a:prstGeom prst="rect">
            <a:avLst/>
          </a:prstGeom>
          <a:solidFill>
            <a:srgbClr val="B3B3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910" name="Freeform 54"/>
          <p:cNvSpPr>
            <a:spLocks noEditPoints="1"/>
          </p:cNvSpPr>
          <p:nvPr/>
        </p:nvSpPr>
        <p:spPr bwMode="auto">
          <a:xfrm>
            <a:off x="7183438" y="2679700"/>
            <a:ext cx="84137" cy="182563"/>
          </a:xfrm>
          <a:custGeom>
            <a:avLst/>
            <a:gdLst/>
            <a:ahLst/>
            <a:cxnLst>
              <a:cxn ang="0">
                <a:pos x="4" y="108"/>
              </a:cxn>
              <a:cxn ang="0">
                <a:pos x="17" y="113"/>
              </a:cxn>
              <a:cxn ang="0">
                <a:pos x="25" y="106"/>
              </a:cxn>
              <a:cxn ang="0">
                <a:pos x="35" y="114"/>
              </a:cxn>
              <a:cxn ang="0">
                <a:pos x="49" y="111"/>
              </a:cxn>
              <a:cxn ang="0">
                <a:pos x="52" y="91"/>
              </a:cxn>
              <a:cxn ang="0">
                <a:pos x="38" y="80"/>
              </a:cxn>
              <a:cxn ang="0">
                <a:pos x="25" y="91"/>
              </a:cxn>
              <a:cxn ang="0">
                <a:pos x="19" y="84"/>
              </a:cxn>
              <a:cxn ang="0">
                <a:pos x="8" y="83"/>
              </a:cxn>
              <a:cxn ang="0">
                <a:pos x="0" y="97"/>
              </a:cxn>
              <a:cxn ang="0">
                <a:pos x="45" y="106"/>
              </a:cxn>
              <a:cxn ang="0">
                <a:pos x="35" y="107"/>
              </a:cxn>
              <a:cxn ang="0">
                <a:pos x="28" y="99"/>
              </a:cxn>
              <a:cxn ang="0">
                <a:pos x="39" y="87"/>
              </a:cxn>
              <a:cxn ang="0">
                <a:pos x="48" y="93"/>
              </a:cxn>
              <a:cxn ang="0">
                <a:pos x="5" y="97"/>
              </a:cxn>
              <a:cxn ang="0">
                <a:pos x="14" y="89"/>
              </a:cxn>
              <a:cxn ang="0">
                <a:pos x="21" y="93"/>
              </a:cxn>
              <a:cxn ang="0">
                <a:pos x="19" y="104"/>
              </a:cxn>
              <a:cxn ang="0">
                <a:pos x="10" y="106"/>
              </a:cxn>
              <a:cxn ang="0">
                <a:pos x="5" y="97"/>
              </a:cxn>
              <a:cxn ang="0">
                <a:pos x="4" y="68"/>
              </a:cxn>
              <a:cxn ang="0">
                <a:pos x="17" y="72"/>
              </a:cxn>
              <a:cxn ang="0">
                <a:pos x="25" y="65"/>
              </a:cxn>
              <a:cxn ang="0">
                <a:pos x="35" y="75"/>
              </a:cxn>
              <a:cxn ang="0">
                <a:pos x="49" y="70"/>
              </a:cxn>
              <a:cxn ang="0">
                <a:pos x="52" y="51"/>
              </a:cxn>
              <a:cxn ang="0">
                <a:pos x="38" y="39"/>
              </a:cxn>
              <a:cxn ang="0">
                <a:pos x="25" y="51"/>
              </a:cxn>
              <a:cxn ang="0">
                <a:pos x="19" y="44"/>
              </a:cxn>
              <a:cxn ang="0">
                <a:pos x="8" y="42"/>
              </a:cxn>
              <a:cxn ang="0">
                <a:pos x="0" y="56"/>
              </a:cxn>
              <a:cxn ang="0">
                <a:pos x="45" y="65"/>
              </a:cxn>
              <a:cxn ang="0">
                <a:pos x="35" y="68"/>
              </a:cxn>
              <a:cxn ang="0">
                <a:pos x="28" y="58"/>
              </a:cxn>
              <a:cxn ang="0">
                <a:pos x="39" y="46"/>
              </a:cxn>
              <a:cxn ang="0">
                <a:pos x="48" y="53"/>
              </a:cxn>
              <a:cxn ang="0">
                <a:pos x="5" y="58"/>
              </a:cxn>
              <a:cxn ang="0">
                <a:pos x="14" y="48"/>
              </a:cxn>
              <a:cxn ang="0">
                <a:pos x="21" y="53"/>
              </a:cxn>
              <a:cxn ang="0">
                <a:pos x="19" y="63"/>
              </a:cxn>
              <a:cxn ang="0">
                <a:pos x="10" y="65"/>
              </a:cxn>
              <a:cxn ang="0">
                <a:pos x="5" y="58"/>
              </a:cxn>
              <a:cxn ang="0">
                <a:pos x="52" y="10"/>
              </a:cxn>
              <a:cxn ang="0">
                <a:pos x="27" y="0"/>
              </a:cxn>
              <a:cxn ang="0">
                <a:pos x="4" y="7"/>
              </a:cxn>
              <a:cxn ang="0">
                <a:pos x="0" y="17"/>
              </a:cxn>
              <a:cxn ang="0">
                <a:pos x="7" y="29"/>
              </a:cxn>
              <a:cxn ang="0">
                <a:pos x="38" y="32"/>
              </a:cxn>
              <a:cxn ang="0">
                <a:pos x="53" y="21"/>
              </a:cxn>
              <a:cxn ang="0">
                <a:pos x="48" y="17"/>
              </a:cxn>
              <a:cxn ang="0">
                <a:pos x="27" y="27"/>
              </a:cxn>
              <a:cxn ang="0">
                <a:pos x="7" y="21"/>
              </a:cxn>
              <a:cxn ang="0">
                <a:pos x="11" y="8"/>
              </a:cxn>
              <a:cxn ang="0">
                <a:pos x="35" y="7"/>
              </a:cxn>
              <a:cxn ang="0">
                <a:pos x="48" y="17"/>
              </a:cxn>
            </a:cxnLst>
            <a:rect l="0" t="0" r="r" b="b"/>
            <a:pathLst>
              <a:path w="53" h="115">
                <a:moveTo>
                  <a:pt x="0" y="97"/>
                </a:moveTo>
                <a:lnTo>
                  <a:pt x="0" y="97"/>
                </a:lnTo>
                <a:lnTo>
                  <a:pt x="1" y="104"/>
                </a:lnTo>
                <a:lnTo>
                  <a:pt x="4" y="108"/>
                </a:lnTo>
                <a:lnTo>
                  <a:pt x="8" y="113"/>
                </a:lnTo>
                <a:lnTo>
                  <a:pt x="14" y="113"/>
                </a:lnTo>
                <a:lnTo>
                  <a:pt x="14" y="113"/>
                </a:lnTo>
                <a:lnTo>
                  <a:pt x="17" y="113"/>
                </a:lnTo>
                <a:lnTo>
                  <a:pt x="21" y="111"/>
                </a:lnTo>
                <a:lnTo>
                  <a:pt x="24" y="108"/>
                </a:lnTo>
                <a:lnTo>
                  <a:pt x="25" y="106"/>
                </a:lnTo>
                <a:lnTo>
                  <a:pt x="25" y="106"/>
                </a:lnTo>
                <a:lnTo>
                  <a:pt x="25" y="106"/>
                </a:lnTo>
                <a:lnTo>
                  <a:pt x="28" y="110"/>
                </a:lnTo>
                <a:lnTo>
                  <a:pt x="31" y="113"/>
                </a:lnTo>
                <a:lnTo>
                  <a:pt x="35" y="114"/>
                </a:lnTo>
                <a:lnTo>
                  <a:pt x="39" y="115"/>
                </a:lnTo>
                <a:lnTo>
                  <a:pt x="39" y="115"/>
                </a:lnTo>
                <a:lnTo>
                  <a:pt x="45" y="114"/>
                </a:lnTo>
                <a:lnTo>
                  <a:pt x="49" y="111"/>
                </a:lnTo>
                <a:lnTo>
                  <a:pt x="52" y="106"/>
                </a:lnTo>
                <a:lnTo>
                  <a:pt x="53" y="99"/>
                </a:lnTo>
                <a:lnTo>
                  <a:pt x="53" y="99"/>
                </a:lnTo>
                <a:lnTo>
                  <a:pt x="52" y="91"/>
                </a:lnTo>
                <a:lnTo>
                  <a:pt x="49" y="86"/>
                </a:lnTo>
                <a:lnTo>
                  <a:pt x="45" y="82"/>
                </a:lnTo>
                <a:lnTo>
                  <a:pt x="38" y="80"/>
                </a:lnTo>
                <a:lnTo>
                  <a:pt x="38" y="80"/>
                </a:lnTo>
                <a:lnTo>
                  <a:pt x="34" y="82"/>
                </a:lnTo>
                <a:lnTo>
                  <a:pt x="31" y="83"/>
                </a:lnTo>
                <a:lnTo>
                  <a:pt x="28" y="86"/>
                </a:lnTo>
                <a:lnTo>
                  <a:pt x="25" y="91"/>
                </a:lnTo>
                <a:lnTo>
                  <a:pt x="25" y="91"/>
                </a:lnTo>
                <a:lnTo>
                  <a:pt x="25" y="91"/>
                </a:lnTo>
                <a:lnTo>
                  <a:pt x="22" y="87"/>
                </a:lnTo>
                <a:lnTo>
                  <a:pt x="19" y="84"/>
                </a:lnTo>
                <a:lnTo>
                  <a:pt x="17" y="83"/>
                </a:lnTo>
                <a:lnTo>
                  <a:pt x="12" y="82"/>
                </a:lnTo>
                <a:lnTo>
                  <a:pt x="12" y="82"/>
                </a:lnTo>
                <a:lnTo>
                  <a:pt x="8" y="83"/>
                </a:lnTo>
                <a:lnTo>
                  <a:pt x="4" y="86"/>
                </a:lnTo>
                <a:lnTo>
                  <a:pt x="1" y="90"/>
                </a:lnTo>
                <a:lnTo>
                  <a:pt x="0" y="97"/>
                </a:lnTo>
                <a:lnTo>
                  <a:pt x="0" y="97"/>
                </a:lnTo>
                <a:close/>
                <a:moveTo>
                  <a:pt x="48" y="97"/>
                </a:moveTo>
                <a:lnTo>
                  <a:pt x="48" y="97"/>
                </a:lnTo>
                <a:lnTo>
                  <a:pt x="48" y="103"/>
                </a:lnTo>
                <a:lnTo>
                  <a:pt x="45" y="106"/>
                </a:lnTo>
                <a:lnTo>
                  <a:pt x="42" y="107"/>
                </a:lnTo>
                <a:lnTo>
                  <a:pt x="38" y="108"/>
                </a:lnTo>
                <a:lnTo>
                  <a:pt x="38" y="108"/>
                </a:lnTo>
                <a:lnTo>
                  <a:pt x="35" y="107"/>
                </a:lnTo>
                <a:lnTo>
                  <a:pt x="32" y="106"/>
                </a:lnTo>
                <a:lnTo>
                  <a:pt x="29" y="103"/>
                </a:lnTo>
                <a:lnTo>
                  <a:pt x="28" y="99"/>
                </a:lnTo>
                <a:lnTo>
                  <a:pt x="28" y="99"/>
                </a:lnTo>
                <a:lnTo>
                  <a:pt x="29" y="94"/>
                </a:lnTo>
                <a:lnTo>
                  <a:pt x="32" y="90"/>
                </a:lnTo>
                <a:lnTo>
                  <a:pt x="35" y="89"/>
                </a:lnTo>
                <a:lnTo>
                  <a:pt x="39" y="87"/>
                </a:lnTo>
                <a:lnTo>
                  <a:pt x="39" y="87"/>
                </a:lnTo>
                <a:lnTo>
                  <a:pt x="42" y="89"/>
                </a:lnTo>
                <a:lnTo>
                  <a:pt x="45" y="90"/>
                </a:lnTo>
                <a:lnTo>
                  <a:pt x="48" y="93"/>
                </a:lnTo>
                <a:lnTo>
                  <a:pt x="48" y="97"/>
                </a:lnTo>
                <a:lnTo>
                  <a:pt x="48" y="97"/>
                </a:lnTo>
                <a:close/>
                <a:moveTo>
                  <a:pt x="5" y="97"/>
                </a:moveTo>
                <a:lnTo>
                  <a:pt x="5" y="97"/>
                </a:lnTo>
                <a:lnTo>
                  <a:pt x="5" y="93"/>
                </a:lnTo>
                <a:lnTo>
                  <a:pt x="8" y="91"/>
                </a:lnTo>
                <a:lnTo>
                  <a:pt x="11" y="89"/>
                </a:lnTo>
                <a:lnTo>
                  <a:pt x="14" y="89"/>
                </a:lnTo>
                <a:lnTo>
                  <a:pt x="14" y="89"/>
                </a:lnTo>
                <a:lnTo>
                  <a:pt x="17" y="90"/>
                </a:lnTo>
                <a:lnTo>
                  <a:pt x="19" y="91"/>
                </a:lnTo>
                <a:lnTo>
                  <a:pt x="21" y="93"/>
                </a:lnTo>
                <a:lnTo>
                  <a:pt x="22" y="97"/>
                </a:lnTo>
                <a:lnTo>
                  <a:pt x="22" y="97"/>
                </a:lnTo>
                <a:lnTo>
                  <a:pt x="21" y="101"/>
                </a:lnTo>
                <a:lnTo>
                  <a:pt x="19" y="104"/>
                </a:lnTo>
                <a:lnTo>
                  <a:pt x="17" y="106"/>
                </a:lnTo>
                <a:lnTo>
                  <a:pt x="14" y="107"/>
                </a:lnTo>
                <a:lnTo>
                  <a:pt x="14" y="107"/>
                </a:lnTo>
                <a:lnTo>
                  <a:pt x="10" y="106"/>
                </a:lnTo>
                <a:lnTo>
                  <a:pt x="8" y="104"/>
                </a:lnTo>
                <a:lnTo>
                  <a:pt x="5" y="101"/>
                </a:lnTo>
                <a:lnTo>
                  <a:pt x="5" y="97"/>
                </a:lnTo>
                <a:lnTo>
                  <a:pt x="5" y="97"/>
                </a:lnTo>
                <a:close/>
                <a:moveTo>
                  <a:pt x="0" y="56"/>
                </a:moveTo>
                <a:lnTo>
                  <a:pt x="0" y="56"/>
                </a:lnTo>
                <a:lnTo>
                  <a:pt x="1" y="63"/>
                </a:lnTo>
                <a:lnTo>
                  <a:pt x="4" y="68"/>
                </a:lnTo>
                <a:lnTo>
                  <a:pt x="8" y="72"/>
                </a:lnTo>
                <a:lnTo>
                  <a:pt x="14" y="73"/>
                </a:lnTo>
                <a:lnTo>
                  <a:pt x="14" y="73"/>
                </a:lnTo>
                <a:lnTo>
                  <a:pt x="17" y="72"/>
                </a:lnTo>
                <a:lnTo>
                  <a:pt x="21" y="70"/>
                </a:lnTo>
                <a:lnTo>
                  <a:pt x="24" y="69"/>
                </a:lnTo>
                <a:lnTo>
                  <a:pt x="25" y="65"/>
                </a:lnTo>
                <a:lnTo>
                  <a:pt x="25" y="65"/>
                </a:lnTo>
                <a:lnTo>
                  <a:pt x="25" y="65"/>
                </a:lnTo>
                <a:lnTo>
                  <a:pt x="28" y="69"/>
                </a:lnTo>
                <a:lnTo>
                  <a:pt x="31" y="72"/>
                </a:lnTo>
                <a:lnTo>
                  <a:pt x="35" y="75"/>
                </a:lnTo>
                <a:lnTo>
                  <a:pt x="39" y="75"/>
                </a:lnTo>
                <a:lnTo>
                  <a:pt x="39" y="75"/>
                </a:lnTo>
                <a:lnTo>
                  <a:pt x="45" y="73"/>
                </a:lnTo>
                <a:lnTo>
                  <a:pt x="49" y="70"/>
                </a:lnTo>
                <a:lnTo>
                  <a:pt x="52" y="65"/>
                </a:lnTo>
                <a:lnTo>
                  <a:pt x="53" y="58"/>
                </a:lnTo>
                <a:lnTo>
                  <a:pt x="53" y="58"/>
                </a:lnTo>
                <a:lnTo>
                  <a:pt x="52" y="51"/>
                </a:lnTo>
                <a:lnTo>
                  <a:pt x="49" y="45"/>
                </a:lnTo>
                <a:lnTo>
                  <a:pt x="45" y="41"/>
                </a:lnTo>
                <a:lnTo>
                  <a:pt x="38" y="39"/>
                </a:lnTo>
                <a:lnTo>
                  <a:pt x="38" y="39"/>
                </a:lnTo>
                <a:lnTo>
                  <a:pt x="34" y="41"/>
                </a:lnTo>
                <a:lnTo>
                  <a:pt x="31" y="42"/>
                </a:lnTo>
                <a:lnTo>
                  <a:pt x="28" y="46"/>
                </a:lnTo>
                <a:lnTo>
                  <a:pt x="25" y="51"/>
                </a:lnTo>
                <a:lnTo>
                  <a:pt x="25" y="51"/>
                </a:lnTo>
                <a:lnTo>
                  <a:pt x="25" y="51"/>
                </a:lnTo>
                <a:lnTo>
                  <a:pt x="22" y="46"/>
                </a:lnTo>
                <a:lnTo>
                  <a:pt x="19" y="44"/>
                </a:lnTo>
                <a:lnTo>
                  <a:pt x="17" y="42"/>
                </a:lnTo>
                <a:lnTo>
                  <a:pt x="12" y="42"/>
                </a:lnTo>
                <a:lnTo>
                  <a:pt x="12" y="42"/>
                </a:lnTo>
                <a:lnTo>
                  <a:pt x="8" y="42"/>
                </a:lnTo>
                <a:lnTo>
                  <a:pt x="4" y="45"/>
                </a:lnTo>
                <a:lnTo>
                  <a:pt x="1" y="51"/>
                </a:lnTo>
                <a:lnTo>
                  <a:pt x="0" y="56"/>
                </a:lnTo>
                <a:lnTo>
                  <a:pt x="0" y="56"/>
                </a:lnTo>
                <a:close/>
                <a:moveTo>
                  <a:pt x="48" y="58"/>
                </a:moveTo>
                <a:lnTo>
                  <a:pt x="48" y="58"/>
                </a:lnTo>
                <a:lnTo>
                  <a:pt x="48" y="62"/>
                </a:lnTo>
                <a:lnTo>
                  <a:pt x="45" y="65"/>
                </a:lnTo>
                <a:lnTo>
                  <a:pt x="42" y="68"/>
                </a:lnTo>
                <a:lnTo>
                  <a:pt x="38" y="68"/>
                </a:lnTo>
                <a:lnTo>
                  <a:pt x="38" y="68"/>
                </a:lnTo>
                <a:lnTo>
                  <a:pt x="35" y="68"/>
                </a:lnTo>
                <a:lnTo>
                  <a:pt x="32" y="65"/>
                </a:lnTo>
                <a:lnTo>
                  <a:pt x="29" y="62"/>
                </a:lnTo>
                <a:lnTo>
                  <a:pt x="28" y="58"/>
                </a:lnTo>
                <a:lnTo>
                  <a:pt x="28" y="58"/>
                </a:lnTo>
                <a:lnTo>
                  <a:pt x="29" y="53"/>
                </a:lnTo>
                <a:lnTo>
                  <a:pt x="32" y="51"/>
                </a:lnTo>
                <a:lnTo>
                  <a:pt x="35" y="48"/>
                </a:lnTo>
                <a:lnTo>
                  <a:pt x="39" y="46"/>
                </a:lnTo>
                <a:lnTo>
                  <a:pt x="39" y="46"/>
                </a:lnTo>
                <a:lnTo>
                  <a:pt x="42" y="48"/>
                </a:lnTo>
                <a:lnTo>
                  <a:pt x="45" y="49"/>
                </a:lnTo>
                <a:lnTo>
                  <a:pt x="48" y="53"/>
                </a:lnTo>
                <a:lnTo>
                  <a:pt x="48" y="58"/>
                </a:lnTo>
                <a:lnTo>
                  <a:pt x="48" y="58"/>
                </a:lnTo>
                <a:close/>
                <a:moveTo>
                  <a:pt x="5" y="58"/>
                </a:moveTo>
                <a:lnTo>
                  <a:pt x="5" y="58"/>
                </a:lnTo>
                <a:lnTo>
                  <a:pt x="5" y="53"/>
                </a:lnTo>
                <a:lnTo>
                  <a:pt x="8" y="51"/>
                </a:lnTo>
                <a:lnTo>
                  <a:pt x="11" y="49"/>
                </a:lnTo>
                <a:lnTo>
                  <a:pt x="14" y="48"/>
                </a:lnTo>
                <a:lnTo>
                  <a:pt x="14" y="48"/>
                </a:lnTo>
                <a:lnTo>
                  <a:pt x="17" y="49"/>
                </a:lnTo>
                <a:lnTo>
                  <a:pt x="19" y="51"/>
                </a:lnTo>
                <a:lnTo>
                  <a:pt x="21" y="53"/>
                </a:lnTo>
                <a:lnTo>
                  <a:pt x="22" y="56"/>
                </a:lnTo>
                <a:lnTo>
                  <a:pt x="22" y="56"/>
                </a:lnTo>
                <a:lnTo>
                  <a:pt x="21" y="60"/>
                </a:lnTo>
                <a:lnTo>
                  <a:pt x="19" y="63"/>
                </a:lnTo>
                <a:lnTo>
                  <a:pt x="17" y="65"/>
                </a:lnTo>
                <a:lnTo>
                  <a:pt x="14" y="66"/>
                </a:lnTo>
                <a:lnTo>
                  <a:pt x="14" y="66"/>
                </a:lnTo>
                <a:lnTo>
                  <a:pt x="10" y="65"/>
                </a:lnTo>
                <a:lnTo>
                  <a:pt x="8" y="63"/>
                </a:lnTo>
                <a:lnTo>
                  <a:pt x="5" y="60"/>
                </a:lnTo>
                <a:lnTo>
                  <a:pt x="5" y="58"/>
                </a:lnTo>
                <a:lnTo>
                  <a:pt x="5" y="58"/>
                </a:lnTo>
                <a:close/>
                <a:moveTo>
                  <a:pt x="53" y="17"/>
                </a:moveTo>
                <a:lnTo>
                  <a:pt x="53" y="17"/>
                </a:lnTo>
                <a:lnTo>
                  <a:pt x="53" y="13"/>
                </a:lnTo>
                <a:lnTo>
                  <a:pt x="52" y="10"/>
                </a:lnTo>
                <a:lnTo>
                  <a:pt x="49" y="7"/>
                </a:lnTo>
                <a:lnTo>
                  <a:pt x="46" y="4"/>
                </a:lnTo>
                <a:lnTo>
                  <a:pt x="38" y="0"/>
                </a:lnTo>
                <a:lnTo>
                  <a:pt x="27" y="0"/>
                </a:lnTo>
                <a:lnTo>
                  <a:pt x="27" y="0"/>
                </a:lnTo>
                <a:lnTo>
                  <a:pt x="15" y="0"/>
                </a:lnTo>
                <a:lnTo>
                  <a:pt x="7" y="4"/>
                </a:lnTo>
                <a:lnTo>
                  <a:pt x="4" y="7"/>
                </a:lnTo>
                <a:lnTo>
                  <a:pt x="3" y="10"/>
                </a:lnTo>
                <a:lnTo>
                  <a:pt x="1" y="13"/>
                </a:lnTo>
                <a:lnTo>
                  <a:pt x="0" y="17"/>
                </a:lnTo>
                <a:lnTo>
                  <a:pt x="0" y="17"/>
                </a:lnTo>
                <a:lnTo>
                  <a:pt x="1" y="20"/>
                </a:lnTo>
                <a:lnTo>
                  <a:pt x="3" y="24"/>
                </a:lnTo>
                <a:lnTo>
                  <a:pt x="4" y="27"/>
                </a:lnTo>
                <a:lnTo>
                  <a:pt x="7" y="29"/>
                </a:lnTo>
                <a:lnTo>
                  <a:pt x="15" y="32"/>
                </a:lnTo>
                <a:lnTo>
                  <a:pt x="27" y="34"/>
                </a:lnTo>
                <a:lnTo>
                  <a:pt x="27" y="34"/>
                </a:lnTo>
                <a:lnTo>
                  <a:pt x="38" y="32"/>
                </a:lnTo>
                <a:lnTo>
                  <a:pt x="46" y="29"/>
                </a:lnTo>
                <a:lnTo>
                  <a:pt x="49" y="27"/>
                </a:lnTo>
                <a:lnTo>
                  <a:pt x="52" y="24"/>
                </a:lnTo>
                <a:lnTo>
                  <a:pt x="53" y="21"/>
                </a:lnTo>
                <a:lnTo>
                  <a:pt x="53" y="17"/>
                </a:lnTo>
                <a:lnTo>
                  <a:pt x="53" y="17"/>
                </a:lnTo>
                <a:close/>
                <a:moveTo>
                  <a:pt x="48" y="17"/>
                </a:moveTo>
                <a:lnTo>
                  <a:pt x="48" y="17"/>
                </a:lnTo>
                <a:lnTo>
                  <a:pt x="46" y="21"/>
                </a:lnTo>
                <a:lnTo>
                  <a:pt x="42" y="25"/>
                </a:lnTo>
                <a:lnTo>
                  <a:pt x="35" y="27"/>
                </a:lnTo>
                <a:lnTo>
                  <a:pt x="27" y="27"/>
                </a:lnTo>
                <a:lnTo>
                  <a:pt x="27" y="27"/>
                </a:lnTo>
                <a:lnTo>
                  <a:pt x="18" y="27"/>
                </a:lnTo>
                <a:lnTo>
                  <a:pt x="11" y="24"/>
                </a:lnTo>
                <a:lnTo>
                  <a:pt x="7" y="21"/>
                </a:lnTo>
                <a:lnTo>
                  <a:pt x="5" y="17"/>
                </a:lnTo>
                <a:lnTo>
                  <a:pt x="5" y="17"/>
                </a:lnTo>
                <a:lnTo>
                  <a:pt x="7" y="13"/>
                </a:lnTo>
                <a:lnTo>
                  <a:pt x="11" y="8"/>
                </a:lnTo>
                <a:lnTo>
                  <a:pt x="18" y="7"/>
                </a:lnTo>
                <a:lnTo>
                  <a:pt x="27" y="7"/>
                </a:lnTo>
                <a:lnTo>
                  <a:pt x="27" y="7"/>
                </a:lnTo>
                <a:lnTo>
                  <a:pt x="35" y="7"/>
                </a:lnTo>
                <a:lnTo>
                  <a:pt x="42" y="10"/>
                </a:lnTo>
                <a:lnTo>
                  <a:pt x="46" y="13"/>
                </a:lnTo>
                <a:lnTo>
                  <a:pt x="48" y="17"/>
                </a:lnTo>
                <a:lnTo>
                  <a:pt x="48" y="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911" name="Rectangle 55"/>
          <p:cNvSpPr>
            <a:spLocks noChangeArrowheads="1"/>
          </p:cNvSpPr>
          <p:nvPr/>
        </p:nvSpPr>
        <p:spPr bwMode="auto">
          <a:xfrm>
            <a:off x="6989763" y="3101975"/>
            <a:ext cx="471487" cy="2311400"/>
          </a:xfrm>
          <a:prstGeom prst="rect">
            <a:avLst/>
          </a:prstGeom>
          <a:solidFill>
            <a:srgbClr val="00008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912" name="Rectangle 56"/>
          <p:cNvSpPr>
            <a:spLocks noChangeArrowheads="1"/>
          </p:cNvSpPr>
          <p:nvPr/>
        </p:nvSpPr>
        <p:spPr bwMode="auto">
          <a:xfrm>
            <a:off x="6989763" y="3254375"/>
            <a:ext cx="471487" cy="2159000"/>
          </a:xfrm>
          <a:prstGeom prst="rect">
            <a:avLst/>
          </a:prstGeom>
          <a:solidFill>
            <a:srgbClr val="B3B3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913" name="Rectangle 57"/>
          <p:cNvSpPr>
            <a:spLocks noChangeArrowheads="1"/>
          </p:cNvSpPr>
          <p:nvPr/>
        </p:nvSpPr>
        <p:spPr bwMode="auto">
          <a:xfrm>
            <a:off x="6989763" y="3409950"/>
            <a:ext cx="471487" cy="2003425"/>
          </a:xfrm>
          <a:prstGeom prst="rect">
            <a:avLst/>
          </a:prstGeom>
          <a:solidFill>
            <a:srgbClr val="00008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914" name="Rectangle 58"/>
          <p:cNvSpPr>
            <a:spLocks noChangeArrowheads="1"/>
          </p:cNvSpPr>
          <p:nvPr/>
        </p:nvSpPr>
        <p:spPr bwMode="auto">
          <a:xfrm>
            <a:off x="6989763" y="3563938"/>
            <a:ext cx="471487" cy="1849437"/>
          </a:xfrm>
          <a:prstGeom prst="rect">
            <a:avLst/>
          </a:prstGeom>
          <a:solidFill>
            <a:srgbClr val="B3B3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915" name="Rectangle 59"/>
          <p:cNvSpPr>
            <a:spLocks noChangeArrowheads="1"/>
          </p:cNvSpPr>
          <p:nvPr/>
        </p:nvSpPr>
        <p:spPr bwMode="auto">
          <a:xfrm>
            <a:off x="6989763" y="3717925"/>
            <a:ext cx="471487" cy="1695450"/>
          </a:xfrm>
          <a:prstGeom prst="rect">
            <a:avLst/>
          </a:prstGeom>
          <a:solidFill>
            <a:srgbClr val="00008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916" name="Rectangle 60"/>
          <p:cNvSpPr>
            <a:spLocks noChangeArrowheads="1"/>
          </p:cNvSpPr>
          <p:nvPr/>
        </p:nvSpPr>
        <p:spPr bwMode="auto">
          <a:xfrm>
            <a:off x="6989763" y="3871913"/>
            <a:ext cx="471487" cy="1541462"/>
          </a:xfrm>
          <a:prstGeom prst="rect">
            <a:avLst/>
          </a:prstGeom>
          <a:solidFill>
            <a:srgbClr val="B3B3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917" name="Rectangle 61"/>
          <p:cNvSpPr>
            <a:spLocks noChangeArrowheads="1"/>
          </p:cNvSpPr>
          <p:nvPr/>
        </p:nvSpPr>
        <p:spPr bwMode="auto">
          <a:xfrm>
            <a:off x="6989763" y="4024313"/>
            <a:ext cx="471487" cy="1389062"/>
          </a:xfrm>
          <a:prstGeom prst="rect">
            <a:avLst/>
          </a:prstGeom>
          <a:solidFill>
            <a:srgbClr val="00008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918" name="Rectangle 62"/>
          <p:cNvSpPr>
            <a:spLocks noChangeArrowheads="1"/>
          </p:cNvSpPr>
          <p:nvPr/>
        </p:nvSpPr>
        <p:spPr bwMode="auto">
          <a:xfrm>
            <a:off x="6989763" y="4179888"/>
            <a:ext cx="471487" cy="1233487"/>
          </a:xfrm>
          <a:prstGeom prst="rect">
            <a:avLst/>
          </a:prstGeom>
          <a:solidFill>
            <a:srgbClr val="B3B3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919" name="Rectangle 63"/>
          <p:cNvSpPr>
            <a:spLocks noChangeArrowheads="1"/>
          </p:cNvSpPr>
          <p:nvPr/>
        </p:nvSpPr>
        <p:spPr bwMode="auto">
          <a:xfrm>
            <a:off x="6989763" y="4333875"/>
            <a:ext cx="471487" cy="1079500"/>
          </a:xfrm>
          <a:prstGeom prst="rect">
            <a:avLst/>
          </a:prstGeom>
          <a:solidFill>
            <a:srgbClr val="00008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920" name="Rectangle 64"/>
          <p:cNvSpPr>
            <a:spLocks noChangeArrowheads="1"/>
          </p:cNvSpPr>
          <p:nvPr/>
        </p:nvSpPr>
        <p:spPr bwMode="auto">
          <a:xfrm>
            <a:off x="6989763" y="4487863"/>
            <a:ext cx="471487" cy="925512"/>
          </a:xfrm>
          <a:prstGeom prst="rect">
            <a:avLst/>
          </a:prstGeom>
          <a:solidFill>
            <a:srgbClr val="B3B3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921" name="Rectangle 65"/>
          <p:cNvSpPr>
            <a:spLocks noChangeArrowheads="1"/>
          </p:cNvSpPr>
          <p:nvPr/>
        </p:nvSpPr>
        <p:spPr bwMode="auto">
          <a:xfrm>
            <a:off x="6989763" y="4643438"/>
            <a:ext cx="471487" cy="769937"/>
          </a:xfrm>
          <a:prstGeom prst="rect">
            <a:avLst/>
          </a:prstGeom>
          <a:solidFill>
            <a:srgbClr val="00008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922" name="Rectangle 66"/>
          <p:cNvSpPr>
            <a:spLocks noChangeArrowheads="1"/>
          </p:cNvSpPr>
          <p:nvPr/>
        </p:nvSpPr>
        <p:spPr bwMode="auto">
          <a:xfrm>
            <a:off x="6989763" y="4794250"/>
            <a:ext cx="471487" cy="619125"/>
          </a:xfrm>
          <a:prstGeom prst="rect">
            <a:avLst/>
          </a:prstGeom>
          <a:solidFill>
            <a:srgbClr val="B3B3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923" name="Rectangle 67"/>
          <p:cNvSpPr>
            <a:spLocks noChangeArrowheads="1"/>
          </p:cNvSpPr>
          <p:nvPr/>
        </p:nvSpPr>
        <p:spPr bwMode="auto">
          <a:xfrm>
            <a:off x="6989763" y="4949825"/>
            <a:ext cx="471487" cy="463550"/>
          </a:xfrm>
          <a:prstGeom prst="rect">
            <a:avLst/>
          </a:prstGeom>
          <a:solidFill>
            <a:srgbClr val="00008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924" name="Rectangle 68"/>
          <p:cNvSpPr>
            <a:spLocks noChangeArrowheads="1"/>
          </p:cNvSpPr>
          <p:nvPr/>
        </p:nvSpPr>
        <p:spPr bwMode="auto">
          <a:xfrm>
            <a:off x="6989763" y="5103813"/>
            <a:ext cx="471487" cy="309562"/>
          </a:xfrm>
          <a:prstGeom prst="rect">
            <a:avLst/>
          </a:prstGeom>
          <a:solidFill>
            <a:srgbClr val="B3B3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925" name="Rectangle 69"/>
          <p:cNvSpPr>
            <a:spLocks noChangeArrowheads="1"/>
          </p:cNvSpPr>
          <p:nvPr/>
        </p:nvSpPr>
        <p:spPr bwMode="auto">
          <a:xfrm>
            <a:off x="6989763" y="5257800"/>
            <a:ext cx="471487" cy="155575"/>
          </a:xfrm>
          <a:prstGeom prst="rect">
            <a:avLst/>
          </a:prstGeom>
          <a:solidFill>
            <a:srgbClr val="00008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926" name="Rectangle 70"/>
          <p:cNvSpPr>
            <a:spLocks noChangeArrowheads="1"/>
          </p:cNvSpPr>
          <p:nvPr/>
        </p:nvSpPr>
        <p:spPr bwMode="auto">
          <a:xfrm>
            <a:off x="7167563" y="546735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000" i="0">
                <a:solidFill>
                  <a:srgbClr val="000000"/>
                </a:solidFill>
                <a:latin typeface="Myriad Roman" charset="0"/>
              </a:rPr>
              <a:t>L</a:t>
            </a:r>
            <a:endParaRPr lang="en-GB" i="0"/>
          </a:p>
        </p:txBody>
      </p:sp>
      <p:sp>
        <p:nvSpPr>
          <p:cNvPr id="377927" name="Rectangle 71"/>
          <p:cNvSpPr>
            <a:spLocks noChangeArrowheads="1"/>
          </p:cNvSpPr>
          <p:nvPr/>
        </p:nvSpPr>
        <p:spPr bwMode="auto">
          <a:xfrm>
            <a:off x="7577138" y="2963863"/>
            <a:ext cx="469900" cy="2449512"/>
          </a:xfrm>
          <a:prstGeom prst="rect">
            <a:avLst/>
          </a:prstGeom>
          <a:solidFill>
            <a:srgbClr val="B3B3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928" name="Freeform 72"/>
          <p:cNvSpPr>
            <a:spLocks noEditPoints="1"/>
          </p:cNvSpPr>
          <p:nvPr/>
        </p:nvSpPr>
        <p:spPr bwMode="auto">
          <a:xfrm>
            <a:off x="7769225" y="2692400"/>
            <a:ext cx="85725" cy="185738"/>
          </a:xfrm>
          <a:custGeom>
            <a:avLst/>
            <a:gdLst/>
            <a:ahLst/>
            <a:cxnLst>
              <a:cxn ang="0">
                <a:pos x="0" y="100"/>
              </a:cxn>
              <a:cxn ang="0">
                <a:pos x="4" y="112"/>
              </a:cxn>
              <a:cxn ang="0">
                <a:pos x="14" y="116"/>
              </a:cxn>
              <a:cxn ang="0">
                <a:pos x="17" y="116"/>
              </a:cxn>
              <a:cxn ang="0">
                <a:pos x="24" y="112"/>
              </a:cxn>
              <a:cxn ang="0">
                <a:pos x="26" y="107"/>
              </a:cxn>
              <a:cxn ang="0">
                <a:pos x="28" y="112"/>
              </a:cxn>
              <a:cxn ang="0">
                <a:pos x="35" y="117"/>
              </a:cxn>
              <a:cxn ang="0">
                <a:pos x="40" y="117"/>
              </a:cxn>
              <a:cxn ang="0">
                <a:pos x="50" y="113"/>
              </a:cxn>
              <a:cxn ang="0">
                <a:pos x="54" y="100"/>
              </a:cxn>
              <a:cxn ang="0">
                <a:pos x="52" y="93"/>
              </a:cxn>
              <a:cxn ang="0">
                <a:pos x="45" y="85"/>
              </a:cxn>
              <a:cxn ang="0">
                <a:pos x="40" y="83"/>
              </a:cxn>
              <a:cxn ang="0">
                <a:pos x="31" y="86"/>
              </a:cxn>
              <a:cxn ang="0">
                <a:pos x="26" y="93"/>
              </a:cxn>
              <a:cxn ang="0">
                <a:pos x="26" y="93"/>
              </a:cxn>
              <a:cxn ang="0">
                <a:pos x="20" y="86"/>
              </a:cxn>
              <a:cxn ang="0">
                <a:pos x="13" y="85"/>
              </a:cxn>
              <a:cxn ang="0">
                <a:pos x="9" y="86"/>
              </a:cxn>
              <a:cxn ang="0">
                <a:pos x="2" y="93"/>
              </a:cxn>
              <a:cxn ang="0">
                <a:pos x="0" y="100"/>
              </a:cxn>
              <a:cxn ang="0">
                <a:pos x="50" y="100"/>
              </a:cxn>
              <a:cxn ang="0">
                <a:pos x="45" y="107"/>
              </a:cxn>
              <a:cxn ang="0">
                <a:pos x="40" y="110"/>
              </a:cxn>
              <a:cxn ang="0">
                <a:pos x="35" y="110"/>
              </a:cxn>
              <a:cxn ang="0">
                <a:pos x="30" y="105"/>
              </a:cxn>
              <a:cxn ang="0">
                <a:pos x="28" y="102"/>
              </a:cxn>
              <a:cxn ang="0">
                <a:pos x="33" y="93"/>
              </a:cxn>
              <a:cxn ang="0">
                <a:pos x="40" y="91"/>
              </a:cxn>
              <a:cxn ang="0">
                <a:pos x="44" y="91"/>
              </a:cxn>
              <a:cxn ang="0">
                <a:pos x="48" y="96"/>
              </a:cxn>
              <a:cxn ang="0">
                <a:pos x="50" y="100"/>
              </a:cxn>
              <a:cxn ang="0">
                <a:pos x="6" y="100"/>
              </a:cxn>
              <a:cxn ang="0">
                <a:pos x="9" y="93"/>
              </a:cxn>
              <a:cxn ang="0">
                <a:pos x="14" y="92"/>
              </a:cxn>
              <a:cxn ang="0">
                <a:pos x="17" y="92"/>
              </a:cxn>
              <a:cxn ang="0">
                <a:pos x="23" y="96"/>
              </a:cxn>
              <a:cxn ang="0">
                <a:pos x="24" y="99"/>
              </a:cxn>
              <a:cxn ang="0">
                <a:pos x="20" y="106"/>
              </a:cxn>
              <a:cxn ang="0">
                <a:pos x="14" y="109"/>
              </a:cxn>
              <a:cxn ang="0">
                <a:pos x="11" y="109"/>
              </a:cxn>
              <a:cxn ang="0">
                <a:pos x="6" y="105"/>
              </a:cxn>
              <a:cxn ang="0">
                <a:pos x="6" y="100"/>
              </a:cxn>
              <a:cxn ang="0">
                <a:pos x="7" y="75"/>
              </a:cxn>
              <a:cxn ang="0">
                <a:pos x="7" y="51"/>
              </a:cxn>
              <a:cxn ang="0">
                <a:pos x="52" y="65"/>
              </a:cxn>
              <a:cxn ang="0">
                <a:pos x="2" y="43"/>
              </a:cxn>
              <a:cxn ang="0">
                <a:pos x="52" y="9"/>
              </a:cxn>
              <a:cxn ang="0">
                <a:pos x="40" y="0"/>
              </a:cxn>
              <a:cxn ang="0">
                <a:pos x="34" y="9"/>
              </a:cxn>
              <a:cxn ang="0">
                <a:pos x="2" y="16"/>
              </a:cxn>
              <a:cxn ang="0">
                <a:pos x="40" y="38"/>
              </a:cxn>
              <a:cxn ang="0">
                <a:pos x="52" y="14"/>
              </a:cxn>
              <a:cxn ang="0">
                <a:pos x="34" y="31"/>
              </a:cxn>
              <a:cxn ang="0">
                <a:pos x="16" y="19"/>
              </a:cxn>
              <a:cxn ang="0">
                <a:pos x="9" y="14"/>
              </a:cxn>
              <a:cxn ang="0">
                <a:pos x="9" y="14"/>
              </a:cxn>
              <a:cxn ang="0">
                <a:pos x="34" y="14"/>
              </a:cxn>
            </a:cxnLst>
            <a:rect l="0" t="0" r="r" b="b"/>
            <a:pathLst>
              <a:path w="54" h="117">
                <a:moveTo>
                  <a:pt x="0" y="100"/>
                </a:moveTo>
                <a:lnTo>
                  <a:pt x="0" y="100"/>
                </a:lnTo>
                <a:lnTo>
                  <a:pt x="2" y="106"/>
                </a:lnTo>
                <a:lnTo>
                  <a:pt x="4" y="112"/>
                </a:lnTo>
                <a:lnTo>
                  <a:pt x="9" y="115"/>
                </a:lnTo>
                <a:lnTo>
                  <a:pt x="14" y="116"/>
                </a:lnTo>
                <a:lnTo>
                  <a:pt x="14" y="116"/>
                </a:lnTo>
                <a:lnTo>
                  <a:pt x="17" y="116"/>
                </a:lnTo>
                <a:lnTo>
                  <a:pt x="21" y="115"/>
                </a:lnTo>
                <a:lnTo>
                  <a:pt x="24" y="112"/>
                </a:lnTo>
                <a:lnTo>
                  <a:pt x="26" y="107"/>
                </a:lnTo>
                <a:lnTo>
                  <a:pt x="26" y="107"/>
                </a:lnTo>
                <a:lnTo>
                  <a:pt x="26" y="107"/>
                </a:lnTo>
                <a:lnTo>
                  <a:pt x="28" y="112"/>
                </a:lnTo>
                <a:lnTo>
                  <a:pt x="31" y="115"/>
                </a:lnTo>
                <a:lnTo>
                  <a:pt x="35" y="117"/>
                </a:lnTo>
                <a:lnTo>
                  <a:pt x="40" y="117"/>
                </a:lnTo>
                <a:lnTo>
                  <a:pt x="40" y="117"/>
                </a:lnTo>
                <a:lnTo>
                  <a:pt x="45" y="116"/>
                </a:lnTo>
                <a:lnTo>
                  <a:pt x="50" y="113"/>
                </a:lnTo>
                <a:lnTo>
                  <a:pt x="52" y="107"/>
                </a:lnTo>
                <a:lnTo>
                  <a:pt x="54" y="100"/>
                </a:lnTo>
                <a:lnTo>
                  <a:pt x="54" y="100"/>
                </a:lnTo>
                <a:lnTo>
                  <a:pt x="52" y="93"/>
                </a:lnTo>
                <a:lnTo>
                  <a:pt x="50" y="88"/>
                </a:lnTo>
                <a:lnTo>
                  <a:pt x="45" y="85"/>
                </a:lnTo>
                <a:lnTo>
                  <a:pt x="40" y="83"/>
                </a:lnTo>
                <a:lnTo>
                  <a:pt x="40" y="83"/>
                </a:lnTo>
                <a:lnTo>
                  <a:pt x="34" y="83"/>
                </a:lnTo>
                <a:lnTo>
                  <a:pt x="31" y="86"/>
                </a:lnTo>
                <a:lnTo>
                  <a:pt x="28" y="89"/>
                </a:lnTo>
                <a:lnTo>
                  <a:pt x="26" y="93"/>
                </a:lnTo>
                <a:lnTo>
                  <a:pt x="26" y="93"/>
                </a:lnTo>
                <a:lnTo>
                  <a:pt x="26" y="93"/>
                </a:lnTo>
                <a:lnTo>
                  <a:pt x="23" y="89"/>
                </a:lnTo>
                <a:lnTo>
                  <a:pt x="20" y="86"/>
                </a:lnTo>
                <a:lnTo>
                  <a:pt x="17" y="85"/>
                </a:lnTo>
                <a:lnTo>
                  <a:pt x="13" y="85"/>
                </a:lnTo>
                <a:lnTo>
                  <a:pt x="13" y="85"/>
                </a:lnTo>
                <a:lnTo>
                  <a:pt x="9" y="86"/>
                </a:lnTo>
                <a:lnTo>
                  <a:pt x="4" y="89"/>
                </a:lnTo>
                <a:lnTo>
                  <a:pt x="2" y="93"/>
                </a:lnTo>
                <a:lnTo>
                  <a:pt x="0" y="100"/>
                </a:lnTo>
                <a:lnTo>
                  <a:pt x="0" y="100"/>
                </a:lnTo>
                <a:close/>
                <a:moveTo>
                  <a:pt x="50" y="100"/>
                </a:moveTo>
                <a:lnTo>
                  <a:pt x="50" y="100"/>
                </a:lnTo>
                <a:lnTo>
                  <a:pt x="48" y="105"/>
                </a:lnTo>
                <a:lnTo>
                  <a:pt x="45" y="107"/>
                </a:lnTo>
                <a:lnTo>
                  <a:pt x="43" y="110"/>
                </a:lnTo>
                <a:lnTo>
                  <a:pt x="40" y="110"/>
                </a:lnTo>
                <a:lnTo>
                  <a:pt x="40" y="110"/>
                </a:lnTo>
                <a:lnTo>
                  <a:pt x="35" y="110"/>
                </a:lnTo>
                <a:lnTo>
                  <a:pt x="33" y="109"/>
                </a:lnTo>
                <a:lnTo>
                  <a:pt x="30" y="105"/>
                </a:lnTo>
                <a:lnTo>
                  <a:pt x="28" y="102"/>
                </a:lnTo>
                <a:lnTo>
                  <a:pt x="28" y="102"/>
                </a:lnTo>
                <a:lnTo>
                  <a:pt x="30" y="96"/>
                </a:lnTo>
                <a:lnTo>
                  <a:pt x="33" y="93"/>
                </a:lnTo>
                <a:lnTo>
                  <a:pt x="35" y="91"/>
                </a:lnTo>
                <a:lnTo>
                  <a:pt x="40" y="91"/>
                </a:lnTo>
                <a:lnTo>
                  <a:pt x="40" y="91"/>
                </a:lnTo>
                <a:lnTo>
                  <a:pt x="44" y="91"/>
                </a:lnTo>
                <a:lnTo>
                  <a:pt x="47" y="93"/>
                </a:lnTo>
                <a:lnTo>
                  <a:pt x="48" y="96"/>
                </a:lnTo>
                <a:lnTo>
                  <a:pt x="50" y="100"/>
                </a:lnTo>
                <a:lnTo>
                  <a:pt x="50" y="100"/>
                </a:lnTo>
                <a:close/>
                <a:moveTo>
                  <a:pt x="6" y="100"/>
                </a:moveTo>
                <a:lnTo>
                  <a:pt x="6" y="100"/>
                </a:lnTo>
                <a:lnTo>
                  <a:pt x="7" y="96"/>
                </a:lnTo>
                <a:lnTo>
                  <a:pt x="9" y="93"/>
                </a:lnTo>
                <a:lnTo>
                  <a:pt x="11" y="92"/>
                </a:lnTo>
                <a:lnTo>
                  <a:pt x="14" y="92"/>
                </a:lnTo>
                <a:lnTo>
                  <a:pt x="14" y="92"/>
                </a:lnTo>
                <a:lnTo>
                  <a:pt x="17" y="92"/>
                </a:lnTo>
                <a:lnTo>
                  <a:pt x="20" y="93"/>
                </a:lnTo>
                <a:lnTo>
                  <a:pt x="23" y="96"/>
                </a:lnTo>
                <a:lnTo>
                  <a:pt x="24" y="99"/>
                </a:lnTo>
                <a:lnTo>
                  <a:pt x="24" y="99"/>
                </a:lnTo>
                <a:lnTo>
                  <a:pt x="23" y="103"/>
                </a:lnTo>
                <a:lnTo>
                  <a:pt x="20" y="106"/>
                </a:lnTo>
                <a:lnTo>
                  <a:pt x="17" y="109"/>
                </a:lnTo>
                <a:lnTo>
                  <a:pt x="14" y="109"/>
                </a:lnTo>
                <a:lnTo>
                  <a:pt x="14" y="109"/>
                </a:lnTo>
                <a:lnTo>
                  <a:pt x="11" y="109"/>
                </a:lnTo>
                <a:lnTo>
                  <a:pt x="9" y="107"/>
                </a:lnTo>
                <a:lnTo>
                  <a:pt x="6" y="105"/>
                </a:lnTo>
                <a:lnTo>
                  <a:pt x="6" y="100"/>
                </a:lnTo>
                <a:lnTo>
                  <a:pt x="6" y="100"/>
                </a:lnTo>
                <a:close/>
                <a:moveTo>
                  <a:pt x="2" y="75"/>
                </a:moveTo>
                <a:lnTo>
                  <a:pt x="7" y="75"/>
                </a:lnTo>
                <a:lnTo>
                  <a:pt x="7" y="51"/>
                </a:lnTo>
                <a:lnTo>
                  <a:pt x="7" y="51"/>
                </a:lnTo>
                <a:lnTo>
                  <a:pt x="52" y="72"/>
                </a:lnTo>
                <a:lnTo>
                  <a:pt x="52" y="65"/>
                </a:lnTo>
                <a:lnTo>
                  <a:pt x="6" y="43"/>
                </a:lnTo>
                <a:lnTo>
                  <a:pt x="2" y="43"/>
                </a:lnTo>
                <a:lnTo>
                  <a:pt x="2" y="75"/>
                </a:lnTo>
                <a:close/>
                <a:moveTo>
                  <a:pt x="52" y="9"/>
                </a:moveTo>
                <a:lnTo>
                  <a:pt x="40" y="9"/>
                </a:lnTo>
                <a:lnTo>
                  <a:pt x="40" y="0"/>
                </a:lnTo>
                <a:lnTo>
                  <a:pt x="34" y="0"/>
                </a:lnTo>
                <a:lnTo>
                  <a:pt x="34" y="9"/>
                </a:lnTo>
                <a:lnTo>
                  <a:pt x="2" y="9"/>
                </a:lnTo>
                <a:lnTo>
                  <a:pt x="2" y="16"/>
                </a:lnTo>
                <a:lnTo>
                  <a:pt x="34" y="38"/>
                </a:lnTo>
                <a:lnTo>
                  <a:pt x="40" y="38"/>
                </a:lnTo>
                <a:lnTo>
                  <a:pt x="40" y="14"/>
                </a:lnTo>
                <a:lnTo>
                  <a:pt x="52" y="14"/>
                </a:lnTo>
                <a:lnTo>
                  <a:pt x="52" y="9"/>
                </a:lnTo>
                <a:close/>
                <a:moveTo>
                  <a:pt x="34" y="31"/>
                </a:moveTo>
                <a:lnTo>
                  <a:pt x="34" y="31"/>
                </a:lnTo>
                <a:lnTo>
                  <a:pt x="16" y="19"/>
                </a:lnTo>
                <a:lnTo>
                  <a:pt x="16" y="19"/>
                </a:lnTo>
                <a:lnTo>
                  <a:pt x="9" y="14"/>
                </a:lnTo>
                <a:lnTo>
                  <a:pt x="9" y="14"/>
                </a:lnTo>
                <a:lnTo>
                  <a:pt x="9" y="14"/>
                </a:lnTo>
                <a:lnTo>
                  <a:pt x="17" y="14"/>
                </a:lnTo>
                <a:lnTo>
                  <a:pt x="34" y="14"/>
                </a:lnTo>
                <a:lnTo>
                  <a:pt x="34" y="3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929" name="Rectangle 73"/>
          <p:cNvSpPr>
            <a:spLocks noChangeArrowheads="1"/>
          </p:cNvSpPr>
          <p:nvPr/>
        </p:nvSpPr>
        <p:spPr bwMode="auto">
          <a:xfrm>
            <a:off x="7577138" y="3106738"/>
            <a:ext cx="469900" cy="2306637"/>
          </a:xfrm>
          <a:prstGeom prst="rect">
            <a:avLst/>
          </a:prstGeom>
          <a:solidFill>
            <a:srgbClr val="00008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930" name="Rectangle 74"/>
          <p:cNvSpPr>
            <a:spLocks noChangeArrowheads="1"/>
          </p:cNvSpPr>
          <p:nvPr/>
        </p:nvSpPr>
        <p:spPr bwMode="auto">
          <a:xfrm>
            <a:off x="7577138" y="3252788"/>
            <a:ext cx="469900" cy="2160587"/>
          </a:xfrm>
          <a:prstGeom prst="rect">
            <a:avLst/>
          </a:prstGeom>
          <a:solidFill>
            <a:srgbClr val="B3B3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931" name="Rectangle 75"/>
          <p:cNvSpPr>
            <a:spLocks noChangeArrowheads="1"/>
          </p:cNvSpPr>
          <p:nvPr/>
        </p:nvSpPr>
        <p:spPr bwMode="auto">
          <a:xfrm>
            <a:off x="7577138" y="3402013"/>
            <a:ext cx="469900" cy="2011362"/>
          </a:xfrm>
          <a:prstGeom prst="rect">
            <a:avLst/>
          </a:prstGeom>
          <a:solidFill>
            <a:srgbClr val="00008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932" name="Rectangle 76"/>
          <p:cNvSpPr>
            <a:spLocks noChangeArrowheads="1"/>
          </p:cNvSpPr>
          <p:nvPr/>
        </p:nvSpPr>
        <p:spPr bwMode="auto">
          <a:xfrm>
            <a:off x="7577138" y="3552825"/>
            <a:ext cx="469900" cy="1860550"/>
          </a:xfrm>
          <a:prstGeom prst="rect">
            <a:avLst/>
          </a:prstGeom>
          <a:solidFill>
            <a:srgbClr val="B3B3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933" name="Rectangle 77"/>
          <p:cNvSpPr>
            <a:spLocks noChangeArrowheads="1"/>
          </p:cNvSpPr>
          <p:nvPr/>
        </p:nvSpPr>
        <p:spPr bwMode="auto">
          <a:xfrm>
            <a:off x="7577138" y="3705225"/>
            <a:ext cx="469900" cy="1708150"/>
          </a:xfrm>
          <a:prstGeom prst="rect">
            <a:avLst/>
          </a:prstGeom>
          <a:solidFill>
            <a:srgbClr val="00008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934" name="Rectangle 78"/>
          <p:cNvSpPr>
            <a:spLocks noChangeArrowheads="1"/>
          </p:cNvSpPr>
          <p:nvPr/>
        </p:nvSpPr>
        <p:spPr bwMode="auto">
          <a:xfrm>
            <a:off x="7577138" y="3857625"/>
            <a:ext cx="469900" cy="1555750"/>
          </a:xfrm>
          <a:prstGeom prst="rect">
            <a:avLst/>
          </a:prstGeom>
          <a:solidFill>
            <a:srgbClr val="B3B3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935" name="Rectangle 79"/>
          <p:cNvSpPr>
            <a:spLocks noChangeArrowheads="1"/>
          </p:cNvSpPr>
          <p:nvPr/>
        </p:nvSpPr>
        <p:spPr bwMode="auto">
          <a:xfrm>
            <a:off x="7577138" y="4011613"/>
            <a:ext cx="469900" cy="1401762"/>
          </a:xfrm>
          <a:prstGeom prst="rect">
            <a:avLst/>
          </a:prstGeom>
          <a:solidFill>
            <a:srgbClr val="00008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936" name="Rectangle 80"/>
          <p:cNvSpPr>
            <a:spLocks noChangeArrowheads="1"/>
          </p:cNvSpPr>
          <p:nvPr/>
        </p:nvSpPr>
        <p:spPr bwMode="auto">
          <a:xfrm>
            <a:off x="7577138" y="4165600"/>
            <a:ext cx="469900" cy="1247775"/>
          </a:xfrm>
          <a:prstGeom prst="rect">
            <a:avLst/>
          </a:prstGeom>
          <a:solidFill>
            <a:srgbClr val="B3B3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937" name="Rectangle 81"/>
          <p:cNvSpPr>
            <a:spLocks noChangeArrowheads="1"/>
          </p:cNvSpPr>
          <p:nvPr/>
        </p:nvSpPr>
        <p:spPr bwMode="auto">
          <a:xfrm>
            <a:off x="7577138" y="4321175"/>
            <a:ext cx="469900" cy="1092200"/>
          </a:xfrm>
          <a:prstGeom prst="rect">
            <a:avLst/>
          </a:prstGeom>
          <a:solidFill>
            <a:srgbClr val="00008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938" name="Rectangle 82"/>
          <p:cNvSpPr>
            <a:spLocks noChangeArrowheads="1"/>
          </p:cNvSpPr>
          <p:nvPr/>
        </p:nvSpPr>
        <p:spPr bwMode="auto">
          <a:xfrm>
            <a:off x="7577138" y="4475163"/>
            <a:ext cx="469900" cy="938212"/>
          </a:xfrm>
          <a:prstGeom prst="rect">
            <a:avLst/>
          </a:prstGeom>
          <a:solidFill>
            <a:srgbClr val="B3B3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939" name="Rectangle 83"/>
          <p:cNvSpPr>
            <a:spLocks noChangeArrowheads="1"/>
          </p:cNvSpPr>
          <p:nvPr/>
        </p:nvSpPr>
        <p:spPr bwMode="auto">
          <a:xfrm>
            <a:off x="7577138" y="4627563"/>
            <a:ext cx="469900" cy="785812"/>
          </a:xfrm>
          <a:prstGeom prst="rect">
            <a:avLst/>
          </a:prstGeom>
          <a:solidFill>
            <a:srgbClr val="00008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940" name="Rectangle 84"/>
          <p:cNvSpPr>
            <a:spLocks noChangeArrowheads="1"/>
          </p:cNvSpPr>
          <p:nvPr/>
        </p:nvSpPr>
        <p:spPr bwMode="auto">
          <a:xfrm>
            <a:off x="7577138" y="4783138"/>
            <a:ext cx="469900" cy="630237"/>
          </a:xfrm>
          <a:prstGeom prst="rect">
            <a:avLst/>
          </a:prstGeom>
          <a:solidFill>
            <a:srgbClr val="B3B3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941" name="Rectangle 85"/>
          <p:cNvSpPr>
            <a:spLocks noChangeArrowheads="1"/>
          </p:cNvSpPr>
          <p:nvPr/>
        </p:nvSpPr>
        <p:spPr bwMode="auto">
          <a:xfrm>
            <a:off x="7577138" y="4943475"/>
            <a:ext cx="469900" cy="469900"/>
          </a:xfrm>
          <a:prstGeom prst="rect">
            <a:avLst/>
          </a:prstGeom>
          <a:solidFill>
            <a:srgbClr val="00008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942" name="Rectangle 86"/>
          <p:cNvSpPr>
            <a:spLocks noChangeArrowheads="1"/>
          </p:cNvSpPr>
          <p:nvPr/>
        </p:nvSpPr>
        <p:spPr bwMode="auto">
          <a:xfrm>
            <a:off x="7577138" y="5099050"/>
            <a:ext cx="469900" cy="314325"/>
          </a:xfrm>
          <a:prstGeom prst="rect">
            <a:avLst/>
          </a:prstGeom>
          <a:solidFill>
            <a:srgbClr val="B3B3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943" name="Rectangle 87"/>
          <p:cNvSpPr>
            <a:spLocks noChangeArrowheads="1"/>
          </p:cNvSpPr>
          <p:nvPr/>
        </p:nvSpPr>
        <p:spPr bwMode="auto">
          <a:xfrm>
            <a:off x="7577138" y="5256213"/>
            <a:ext cx="469900" cy="157162"/>
          </a:xfrm>
          <a:prstGeom prst="rect">
            <a:avLst/>
          </a:prstGeom>
          <a:solidFill>
            <a:srgbClr val="00008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944" name="Rectangle 88"/>
          <p:cNvSpPr>
            <a:spLocks noChangeArrowheads="1"/>
          </p:cNvSpPr>
          <p:nvPr/>
        </p:nvSpPr>
        <p:spPr bwMode="auto">
          <a:xfrm>
            <a:off x="7742238" y="5467350"/>
            <a:ext cx="841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000" i="0">
                <a:solidFill>
                  <a:srgbClr val="000000"/>
                </a:solidFill>
                <a:latin typeface="Myriad Roman" charset="0"/>
              </a:rPr>
              <a:t>X</a:t>
            </a:r>
            <a:endParaRPr lang="en-GB" i="0"/>
          </a:p>
        </p:txBody>
      </p:sp>
      <p:sp>
        <p:nvSpPr>
          <p:cNvPr id="377945" name="Rectangle 89"/>
          <p:cNvSpPr>
            <a:spLocks noChangeArrowheads="1"/>
          </p:cNvSpPr>
          <p:nvPr/>
        </p:nvSpPr>
        <p:spPr bwMode="auto">
          <a:xfrm>
            <a:off x="7375525" y="5651500"/>
            <a:ext cx="155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100" i="0">
                <a:solidFill>
                  <a:srgbClr val="000000"/>
                </a:solidFill>
                <a:latin typeface="Myriad Roman" charset="0"/>
              </a:rPr>
              <a:t>16</a:t>
            </a:r>
            <a:endParaRPr lang="en-GB" i="0"/>
          </a:p>
        </p:txBody>
      </p:sp>
      <p:sp>
        <p:nvSpPr>
          <p:cNvPr id="377946" name="Rectangle 90"/>
          <p:cNvSpPr>
            <a:spLocks noChangeArrowheads="1"/>
          </p:cNvSpPr>
          <p:nvPr/>
        </p:nvSpPr>
        <p:spPr bwMode="auto">
          <a:xfrm>
            <a:off x="920750" y="5329238"/>
            <a:ext cx="777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100" i="0">
                <a:solidFill>
                  <a:srgbClr val="000000"/>
                </a:solidFill>
                <a:latin typeface="Myriad Roman" charset="0"/>
              </a:rPr>
              <a:t>0</a:t>
            </a:r>
            <a:endParaRPr lang="en-GB" i="0"/>
          </a:p>
        </p:txBody>
      </p:sp>
      <p:sp>
        <p:nvSpPr>
          <p:cNvPr id="377947" name="Rectangle 91"/>
          <p:cNvSpPr>
            <a:spLocks noChangeArrowheads="1"/>
          </p:cNvSpPr>
          <p:nvPr/>
        </p:nvSpPr>
        <p:spPr bwMode="auto">
          <a:xfrm>
            <a:off x="776288" y="4770438"/>
            <a:ext cx="2333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100" i="0">
                <a:solidFill>
                  <a:srgbClr val="000000"/>
                </a:solidFill>
                <a:latin typeface="Myriad Roman" charset="0"/>
              </a:rPr>
              <a:t>200</a:t>
            </a:r>
            <a:endParaRPr lang="en-GB" i="0"/>
          </a:p>
        </p:txBody>
      </p:sp>
      <p:sp>
        <p:nvSpPr>
          <p:cNvPr id="377948" name="Rectangle 92"/>
          <p:cNvSpPr>
            <a:spLocks noChangeArrowheads="1"/>
          </p:cNvSpPr>
          <p:nvPr/>
        </p:nvSpPr>
        <p:spPr bwMode="auto">
          <a:xfrm>
            <a:off x="776288" y="4210050"/>
            <a:ext cx="2333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100" i="0">
                <a:solidFill>
                  <a:srgbClr val="000000"/>
                </a:solidFill>
                <a:latin typeface="Myriad Roman" charset="0"/>
              </a:rPr>
              <a:t>400</a:t>
            </a:r>
            <a:endParaRPr lang="en-GB" i="0"/>
          </a:p>
        </p:txBody>
      </p:sp>
      <p:sp>
        <p:nvSpPr>
          <p:cNvPr id="377949" name="Rectangle 93"/>
          <p:cNvSpPr>
            <a:spLocks noChangeArrowheads="1"/>
          </p:cNvSpPr>
          <p:nvPr/>
        </p:nvSpPr>
        <p:spPr bwMode="auto">
          <a:xfrm>
            <a:off x="776288" y="3651250"/>
            <a:ext cx="2333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100" i="0">
                <a:solidFill>
                  <a:srgbClr val="000000"/>
                </a:solidFill>
                <a:latin typeface="Myriad Roman" charset="0"/>
              </a:rPr>
              <a:t>600</a:t>
            </a:r>
            <a:endParaRPr lang="en-GB" i="0"/>
          </a:p>
        </p:txBody>
      </p:sp>
      <p:sp>
        <p:nvSpPr>
          <p:cNvPr id="377950" name="Rectangle 94"/>
          <p:cNvSpPr>
            <a:spLocks noChangeArrowheads="1"/>
          </p:cNvSpPr>
          <p:nvPr/>
        </p:nvSpPr>
        <p:spPr bwMode="auto">
          <a:xfrm>
            <a:off x="776288" y="3090863"/>
            <a:ext cx="2333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100" i="0">
                <a:solidFill>
                  <a:srgbClr val="000000"/>
                </a:solidFill>
                <a:latin typeface="Myriad Roman" charset="0"/>
              </a:rPr>
              <a:t>800</a:t>
            </a:r>
            <a:endParaRPr lang="en-GB" i="0"/>
          </a:p>
        </p:txBody>
      </p:sp>
      <p:sp>
        <p:nvSpPr>
          <p:cNvPr id="377951" name="Rectangle 95"/>
          <p:cNvSpPr>
            <a:spLocks noChangeArrowheads="1"/>
          </p:cNvSpPr>
          <p:nvPr/>
        </p:nvSpPr>
        <p:spPr bwMode="auto">
          <a:xfrm>
            <a:off x="701675" y="2532063"/>
            <a:ext cx="3111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100" i="0">
                <a:solidFill>
                  <a:srgbClr val="000000"/>
                </a:solidFill>
                <a:latin typeface="Myriad Roman" charset="0"/>
              </a:rPr>
              <a:t>1000</a:t>
            </a:r>
            <a:endParaRPr lang="en-GB" i="0"/>
          </a:p>
        </p:txBody>
      </p:sp>
      <p:sp>
        <p:nvSpPr>
          <p:cNvPr id="377952" name="Freeform 96"/>
          <p:cNvSpPr>
            <a:spLocks noEditPoints="1"/>
          </p:cNvSpPr>
          <p:nvPr/>
        </p:nvSpPr>
        <p:spPr bwMode="auto">
          <a:xfrm>
            <a:off x="457200" y="2276475"/>
            <a:ext cx="168275" cy="3041650"/>
          </a:xfrm>
          <a:custGeom>
            <a:avLst/>
            <a:gdLst/>
            <a:ahLst/>
            <a:cxnLst>
              <a:cxn ang="0">
                <a:pos x="33" y="1806"/>
              </a:cxn>
              <a:cxn ang="0">
                <a:pos x="72" y="1806"/>
              </a:cxn>
              <a:cxn ang="0">
                <a:pos x="58" y="1806"/>
              </a:cxn>
              <a:cxn ang="0">
                <a:pos x="43" y="1733"/>
              </a:cxn>
              <a:cxn ang="0">
                <a:pos x="79" y="1770"/>
              </a:cxn>
              <a:cxn ang="0">
                <a:pos x="99" y="1740"/>
              </a:cxn>
              <a:cxn ang="0">
                <a:pos x="34" y="1751"/>
              </a:cxn>
              <a:cxn ang="0">
                <a:pos x="39" y="1708"/>
              </a:cxn>
              <a:cxn ang="0">
                <a:pos x="55" y="1684"/>
              </a:cxn>
              <a:cxn ang="0">
                <a:pos x="34" y="1665"/>
              </a:cxn>
              <a:cxn ang="0">
                <a:pos x="39" y="1623"/>
              </a:cxn>
              <a:cxn ang="0">
                <a:pos x="96" y="1613"/>
              </a:cxn>
              <a:cxn ang="0">
                <a:pos x="72" y="1608"/>
              </a:cxn>
              <a:cxn ang="0">
                <a:pos x="27" y="1553"/>
              </a:cxn>
              <a:cxn ang="0">
                <a:pos x="82" y="1543"/>
              </a:cxn>
              <a:cxn ang="0">
                <a:pos x="58" y="1550"/>
              </a:cxn>
              <a:cxn ang="0">
                <a:pos x="70" y="1493"/>
              </a:cxn>
              <a:cxn ang="0">
                <a:pos x="55" y="1472"/>
              </a:cxn>
              <a:cxn ang="0">
                <a:pos x="39" y="1458"/>
              </a:cxn>
              <a:cxn ang="0">
                <a:pos x="82" y="1351"/>
              </a:cxn>
              <a:cxn ang="0">
                <a:pos x="65" y="1290"/>
              </a:cxn>
              <a:cxn ang="0">
                <a:pos x="74" y="1289"/>
              </a:cxn>
              <a:cxn ang="0">
                <a:pos x="43" y="1218"/>
              </a:cxn>
              <a:cxn ang="0">
                <a:pos x="37" y="1221"/>
              </a:cxn>
              <a:cxn ang="0">
                <a:pos x="82" y="1148"/>
              </a:cxn>
              <a:cxn ang="0">
                <a:pos x="2" y="1159"/>
              </a:cxn>
              <a:cxn ang="0">
                <a:pos x="64" y="1159"/>
              </a:cxn>
              <a:cxn ang="0">
                <a:pos x="71" y="1104"/>
              </a:cxn>
              <a:cxn ang="0">
                <a:pos x="33" y="1084"/>
              </a:cxn>
              <a:cxn ang="0">
                <a:pos x="39" y="1039"/>
              </a:cxn>
              <a:cxn ang="0">
                <a:pos x="26" y="965"/>
              </a:cxn>
              <a:cxn ang="0">
                <a:pos x="47" y="980"/>
              </a:cxn>
              <a:cxn ang="0">
                <a:pos x="19" y="914"/>
              </a:cxn>
              <a:cxn ang="0">
                <a:pos x="74" y="836"/>
              </a:cxn>
              <a:cxn ang="0">
                <a:pos x="39" y="869"/>
              </a:cxn>
              <a:cxn ang="0">
                <a:pos x="54" y="769"/>
              </a:cxn>
              <a:cxn ang="0">
                <a:pos x="82" y="801"/>
              </a:cxn>
              <a:cxn ang="0">
                <a:pos x="74" y="788"/>
              </a:cxn>
              <a:cxn ang="0">
                <a:pos x="27" y="723"/>
              </a:cxn>
              <a:cxn ang="0">
                <a:pos x="2" y="664"/>
              </a:cxn>
              <a:cxn ang="0">
                <a:pos x="61" y="612"/>
              </a:cxn>
              <a:cxn ang="0">
                <a:pos x="81" y="649"/>
              </a:cxn>
              <a:cxn ang="0">
                <a:pos x="70" y="626"/>
              </a:cxn>
              <a:cxn ang="0">
                <a:pos x="27" y="599"/>
              </a:cxn>
              <a:cxn ang="0">
                <a:pos x="37" y="513"/>
              </a:cxn>
              <a:cxn ang="0">
                <a:pos x="33" y="523"/>
              </a:cxn>
              <a:cxn ang="0">
                <a:pos x="10" y="457"/>
              </a:cxn>
              <a:cxn ang="0">
                <a:pos x="34" y="417"/>
              </a:cxn>
              <a:cxn ang="0">
                <a:pos x="43" y="331"/>
              </a:cxn>
              <a:cxn ang="0">
                <a:pos x="79" y="368"/>
              </a:cxn>
              <a:cxn ang="0">
                <a:pos x="99" y="340"/>
              </a:cxn>
              <a:cxn ang="0">
                <a:pos x="34" y="351"/>
              </a:cxn>
              <a:cxn ang="0">
                <a:pos x="29" y="252"/>
              </a:cxn>
              <a:cxn ang="0">
                <a:pos x="82" y="241"/>
              </a:cxn>
              <a:cxn ang="0">
                <a:pos x="10" y="216"/>
              </a:cxn>
              <a:cxn ang="0">
                <a:pos x="61" y="192"/>
              </a:cxn>
              <a:cxn ang="0">
                <a:pos x="34" y="171"/>
              </a:cxn>
              <a:cxn ang="0">
                <a:pos x="50" y="86"/>
              </a:cxn>
              <a:cxn ang="0">
                <a:pos x="74" y="66"/>
              </a:cxn>
              <a:cxn ang="0">
                <a:pos x="84" y="20"/>
              </a:cxn>
              <a:cxn ang="0">
                <a:pos x="26" y="15"/>
              </a:cxn>
            </a:cxnLst>
            <a:rect l="0" t="0" r="r" b="b"/>
            <a:pathLst>
              <a:path w="106" h="1916">
                <a:moveTo>
                  <a:pt x="58" y="1871"/>
                </a:moveTo>
                <a:lnTo>
                  <a:pt x="82" y="1864"/>
                </a:lnTo>
                <a:lnTo>
                  <a:pt x="82" y="1853"/>
                </a:lnTo>
                <a:lnTo>
                  <a:pt x="6" y="1880"/>
                </a:lnTo>
                <a:lnTo>
                  <a:pt x="6" y="1891"/>
                </a:lnTo>
                <a:lnTo>
                  <a:pt x="82" y="1916"/>
                </a:lnTo>
                <a:lnTo>
                  <a:pt x="82" y="1907"/>
                </a:lnTo>
                <a:lnTo>
                  <a:pt x="58" y="1900"/>
                </a:lnTo>
                <a:lnTo>
                  <a:pt x="58" y="1871"/>
                </a:lnTo>
                <a:close/>
                <a:moveTo>
                  <a:pt x="50" y="1897"/>
                </a:moveTo>
                <a:lnTo>
                  <a:pt x="29" y="1890"/>
                </a:lnTo>
                <a:lnTo>
                  <a:pt x="29" y="1890"/>
                </a:lnTo>
                <a:lnTo>
                  <a:pt x="15" y="1885"/>
                </a:lnTo>
                <a:lnTo>
                  <a:pt x="15" y="1885"/>
                </a:lnTo>
                <a:lnTo>
                  <a:pt x="15" y="1885"/>
                </a:lnTo>
                <a:lnTo>
                  <a:pt x="29" y="1881"/>
                </a:lnTo>
                <a:lnTo>
                  <a:pt x="50" y="1874"/>
                </a:lnTo>
                <a:lnTo>
                  <a:pt x="50" y="1897"/>
                </a:lnTo>
                <a:close/>
                <a:moveTo>
                  <a:pt x="43" y="1795"/>
                </a:moveTo>
                <a:lnTo>
                  <a:pt x="43" y="1795"/>
                </a:lnTo>
                <a:lnTo>
                  <a:pt x="27" y="1795"/>
                </a:lnTo>
                <a:lnTo>
                  <a:pt x="27" y="1804"/>
                </a:lnTo>
                <a:lnTo>
                  <a:pt x="36" y="1805"/>
                </a:lnTo>
                <a:lnTo>
                  <a:pt x="36" y="1805"/>
                </a:lnTo>
                <a:lnTo>
                  <a:pt x="36" y="1805"/>
                </a:lnTo>
                <a:lnTo>
                  <a:pt x="33" y="1806"/>
                </a:lnTo>
                <a:lnTo>
                  <a:pt x="29" y="1811"/>
                </a:lnTo>
                <a:lnTo>
                  <a:pt x="27" y="1815"/>
                </a:lnTo>
                <a:lnTo>
                  <a:pt x="26" y="1822"/>
                </a:lnTo>
                <a:lnTo>
                  <a:pt x="26" y="1822"/>
                </a:lnTo>
                <a:lnTo>
                  <a:pt x="27" y="1826"/>
                </a:lnTo>
                <a:lnTo>
                  <a:pt x="29" y="1830"/>
                </a:lnTo>
                <a:lnTo>
                  <a:pt x="30" y="1835"/>
                </a:lnTo>
                <a:lnTo>
                  <a:pt x="34" y="1839"/>
                </a:lnTo>
                <a:lnTo>
                  <a:pt x="39" y="1842"/>
                </a:lnTo>
                <a:lnTo>
                  <a:pt x="43" y="1845"/>
                </a:lnTo>
                <a:lnTo>
                  <a:pt x="48" y="1846"/>
                </a:lnTo>
                <a:lnTo>
                  <a:pt x="55" y="1846"/>
                </a:lnTo>
                <a:lnTo>
                  <a:pt x="55" y="1846"/>
                </a:lnTo>
                <a:lnTo>
                  <a:pt x="61" y="1846"/>
                </a:lnTo>
                <a:lnTo>
                  <a:pt x="65" y="1845"/>
                </a:lnTo>
                <a:lnTo>
                  <a:pt x="71" y="1843"/>
                </a:lnTo>
                <a:lnTo>
                  <a:pt x="74" y="1840"/>
                </a:lnTo>
                <a:lnTo>
                  <a:pt x="78" y="1836"/>
                </a:lnTo>
                <a:lnTo>
                  <a:pt x="79" y="1833"/>
                </a:lnTo>
                <a:lnTo>
                  <a:pt x="81" y="1828"/>
                </a:lnTo>
                <a:lnTo>
                  <a:pt x="82" y="1823"/>
                </a:lnTo>
                <a:lnTo>
                  <a:pt x="82" y="1823"/>
                </a:lnTo>
                <a:lnTo>
                  <a:pt x="81" y="1818"/>
                </a:lnTo>
                <a:lnTo>
                  <a:pt x="79" y="1812"/>
                </a:lnTo>
                <a:lnTo>
                  <a:pt x="77" y="1809"/>
                </a:lnTo>
                <a:lnTo>
                  <a:pt x="72" y="1806"/>
                </a:lnTo>
                <a:lnTo>
                  <a:pt x="72" y="1805"/>
                </a:lnTo>
                <a:lnTo>
                  <a:pt x="78" y="1805"/>
                </a:lnTo>
                <a:lnTo>
                  <a:pt x="78" y="1805"/>
                </a:lnTo>
                <a:lnTo>
                  <a:pt x="88" y="1806"/>
                </a:lnTo>
                <a:lnTo>
                  <a:pt x="94" y="1811"/>
                </a:lnTo>
                <a:lnTo>
                  <a:pt x="96" y="1816"/>
                </a:lnTo>
                <a:lnTo>
                  <a:pt x="98" y="1823"/>
                </a:lnTo>
                <a:lnTo>
                  <a:pt x="98" y="1823"/>
                </a:lnTo>
                <a:lnTo>
                  <a:pt x="96" y="1832"/>
                </a:lnTo>
                <a:lnTo>
                  <a:pt x="94" y="1839"/>
                </a:lnTo>
                <a:lnTo>
                  <a:pt x="101" y="1842"/>
                </a:lnTo>
                <a:lnTo>
                  <a:pt x="101" y="1842"/>
                </a:lnTo>
                <a:lnTo>
                  <a:pt x="105" y="1833"/>
                </a:lnTo>
                <a:lnTo>
                  <a:pt x="106" y="1823"/>
                </a:lnTo>
                <a:lnTo>
                  <a:pt x="106" y="1823"/>
                </a:lnTo>
                <a:lnTo>
                  <a:pt x="105" y="1814"/>
                </a:lnTo>
                <a:lnTo>
                  <a:pt x="102" y="1808"/>
                </a:lnTo>
                <a:lnTo>
                  <a:pt x="99" y="1804"/>
                </a:lnTo>
                <a:lnTo>
                  <a:pt x="99" y="1804"/>
                </a:lnTo>
                <a:lnTo>
                  <a:pt x="95" y="1801"/>
                </a:lnTo>
                <a:lnTo>
                  <a:pt x="89" y="1798"/>
                </a:lnTo>
                <a:lnTo>
                  <a:pt x="82" y="1797"/>
                </a:lnTo>
                <a:lnTo>
                  <a:pt x="74" y="1795"/>
                </a:lnTo>
                <a:lnTo>
                  <a:pt x="43" y="1795"/>
                </a:lnTo>
                <a:close/>
                <a:moveTo>
                  <a:pt x="58" y="1806"/>
                </a:moveTo>
                <a:lnTo>
                  <a:pt x="58" y="1806"/>
                </a:lnTo>
                <a:lnTo>
                  <a:pt x="64" y="1806"/>
                </a:lnTo>
                <a:lnTo>
                  <a:pt x="64" y="1806"/>
                </a:lnTo>
                <a:lnTo>
                  <a:pt x="68" y="1809"/>
                </a:lnTo>
                <a:lnTo>
                  <a:pt x="71" y="1812"/>
                </a:lnTo>
                <a:lnTo>
                  <a:pt x="74" y="1816"/>
                </a:lnTo>
                <a:lnTo>
                  <a:pt x="74" y="1821"/>
                </a:lnTo>
                <a:lnTo>
                  <a:pt x="74" y="1821"/>
                </a:lnTo>
                <a:lnTo>
                  <a:pt x="74" y="1823"/>
                </a:lnTo>
                <a:lnTo>
                  <a:pt x="72" y="1828"/>
                </a:lnTo>
                <a:lnTo>
                  <a:pt x="68" y="1832"/>
                </a:lnTo>
                <a:lnTo>
                  <a:pt x="63" y="1836"/>
                </a:lnTo>
                <a:lnTo>
                  <a:pt x="54" y="1836"/>
                </a:lnTo>
                <a:lnTo>
                  <a:pt x="54" y="1836"/>
                </a:lnTo>
                <a:lnTo>
                  <a:pt x="46" y="1835"/>
                </a:lnTo>
                <a:lnTo>
                  <a:pt x="40" y="1832"/>
                </a:lnTo>
                <a:lnTo>
                  <a:pt x="36" y="1826"/>
                </a:lnTo>
                <a:lnTo>
                  <a:pt x="34" y="1821"/>
                </a:lnTo>
                <a:lnTo>
                  <a:pt x="34" y="1821"/>
                </a:lnTo>
                <a:lnTo>
                  <a:pt x="34" y="1815"/>
                </a:lnTo>
                <a:lnTo>
                  <a:pt x="37" y="1811"/>
                </a:lnTo>
                <a:lnTo>
                  <a:pt x="40" y="1808"/>
                </a:lnTo>
                <a:lnTo>
                  <a:pt x="44" y="1806"/>
                </a:lnTo>
                <a:lnTo>
                  <a:pt x="44" y="1806"/>
                </a:lnTo>
                <a:lnTo>
                  <a:pt x="48" y="1806"/>
                </a:lnTo>
                <a:lnTo>
                  <a:pt x="58" y="1806"/>
                </a:lnTo>
                <a:close/>
                <a:moveTo>
                  <a:pt x="43" y="1733"/>
                </a:moveTo>
                <a:lnTo>
                  <a:pt x="43" y="1733"/>
                </a:lnTo>
                <a:lnTo>
                  <a:pt x="27" y="1732"/>
                </a:lnTo>
                <a:lnTo>
                  <a:pt x="27" y="1742"/>
                </a:lnTo>
                <a:lnTo>
                  <a:pt x="36" y="1742"/>
                </a:lnTo>
                <a:lnTo>
                  <a:pt x="36" y="1742"/>
                </a:lnTo>
                <a:lnTo>
                  <a:pt x="36" y="1742"/>
                </a:lnTo>
                <a:lnTo>
                  <a:pt x="33" y="1744"/>
                </a:lnTo>
                <a:lnTo>
                  <a:pt x="29" y="1747"/>
                </a:lnTo>
                <a:lnTo>
                  <a:pt x="27" y="1753"/>
                </a:lnTo>
                <a:lnTo>
                  <a:pt x="26" y="1759"/>
                </a:lnTo>
                <a:lnTo>
                  <a:pt x="26" y="1759"/>
                </a:lnTo>
                <a:lnTo>
                  <a:pt x="27" y="1763"/>
                </a:lnTo>
                <a:lnTo>
                  <a:pt x="29" y="1768"/>
                </a:lnTo>
                <a:lnTo>
                  <a:pt x="30" y="1773"/>
                </a:lnTo>
                <a:lnTo>
                  <a:pt x="34" y="1775"/>
                </a:lnTo>
                <a:lnTo>
                  <a:pt x="39" y="1778"/>
                </a:lnTo>
                <a:lnTo>
                  <a:pt x="43" y="1781"/>
                </a:lnTo>
                <a:lnTo>
                  <a:pt x="48" y="1783"/>
                </a:lnTo>
                <a:lnTo>
                  <a:pt x="55" y="1784"/>
                </a:lnTo>
                <a:lnTo>
                  <a:pt x="55" y="1784"/>
                </a:lnTo>
                <a:lnTo>
                  <a:pt x="61" y="1783"/>
                </a:lnTo>
                <a:lnTo>
                  <a:pt x="65" y="1781"/>
                </a:lnTo>
                <a:lnTo>
                  <a:pt x="71" y="1780"/>
                </a:lnTo>
                <a:lnTo>
                  <a:pt x="74" y="1777"/>
                </a:lnTo>
                <a:lnTo>
                  <a:pt x="78" y="1774"/>
                </a:lnTo>
                <a:lnTo>
                  <a:pt x="79" y="1770"/>
                </a:lnTo>
                <a:lnTo>
                  <a:pt x="81" y="1766"/>
                </a:lnTo>
                <a:lnTo>
                  <a:pt x="82" y="1760"/>
                </a:lnTo>
                <a:lnTo>
                  <a:pt x="82" y="1760"/>
                </a:lnTo>
                <a:lnTo>
                  <a:pt x="81" y="1754"/>
                </a:lnTo>
                <a:lnTo>
                  <a:pt x="79" y="1750"/>
                </a:lnTo>
                <a:lnTo>
                  <a:pt x="77" y="1746"/>
                </a:lnTo>
                <a:lnTo>
                  <a:pt x="72" y="1743"/>
                </a:lnTo>
                <a:lnTo>
                  <a:pt x="72" y="1743"/>
                </a:lnTo>
                <a:lnTo>
                  <a:pt x="78" y="1743"/>
                </a:lnTo>
                <a:lnTo>
                  <a:pt x="78" y="1743"/>
                </a:lnTo>
                <a:lnTo>
                  <a:pt x="88" y="1744"/>
                </a:lnTo>
                <a:lnTo>
                  <a:pt x="94" y="1747"/>
                </a:lnTo>
                <a:lnTo>
                  <a:pt x="96" y="1753"/>
                </a:lnTo>
                <a:lnTo>
                  <a:pt x="98" y="1760"/>
                </a:lnTo>
                <a:lnTo>
                  <a:pt x="98" y="1760"/>
                </a:lnTo>
                <a:lnTo>
                  <a:pt x="96" y="1770"/>
                </a:lnTo>
                <a:lnTo>
                  <a:pt x="94" y="1777"/>
                </a:lnTo>
                <a:lnTo>
                  <a:pt x="101" y="1778"/>
                </a:lnTo>
                <a:lnTo>
                  <a:pt x="101" y="1778"/>
                </a:lnTo>
                <a:lnTo>
                  <a:pt x="105" y="1770"/>
                </a:lnTo>
                <a:lnTo>
                  <a:pt x="106" y="1760"/>
                </a:lnTo>
                <a:lnTo>
                  <a:pt x="106" y="1760"/>
                </a:lnTo>
                <a:lnTo>
                  <a:pt x="105" y="1750"/>
                </a:lnTo>
                <a:lnTo>
                  <a:pt x="102" y="1744"/>
                </a:lnTo>
                <a:lnTo>
                  <a:pt x="99" y="1740"/>
                </a:lnTo>
                <a:lnTo>
                  <a:pt x="99" y="1740"/>
                </a:lnTo>
                <a:lnTo>
                  <a:pt x="95" y="1737"/>
                </a:lnTo>
                <a:lnTo>
                  <a:pt x="89" y="1735"/>
                </a:lnTo>
                <a:lnTo>
                  <a:pt x="82" y="1733"/>
                </a:lnTo>
                <a:lnTo>
                  <a:pt x="74" y="1733"/>
                </a:lnTo>
                <a:lnTo>
                  <a:pt x="43" y="1733"/>
                </a:lnTo>
                <a:close/>
                <a:moveTo>
                  <a:pt x="58" y="1743"/>
                </a:moveTo>
                <a:lnTo>
                  <a:pt x="58" y="1743"/>
                </a:lnTo>
                <a:lnTo>
                  <a:pt x="64" y="1743"/>
                </a:lnTo>
                <a:lnTo>
                  <a:pt x="64" y="1743"/>
                </a:lnTo>
                <a:lnTo>
                  <a:pt x="68" y="1746"/>
                </a:lnTo>
                <a:lnTo>
                  <a:pt x="71" y="1749"/>
                </a:lnTo>
                <a:lnTo>
                  <a:pt x="74" y="1753"/>
                </a:lnTo>
                <a:lnTo>
                  <a:pt x="74" y="1757"/>
                </a:lnTo>
                <a:lnTo>
                  <a:pt x="74" y="1757"/>
                </a:lnTo>
                <a:lnTo>
                  <a:pt x="74" y="1761"/>
                </a:lnTo>
                <a:lnTo>
                  <a:pt x="72" y="1764"/>
                </a:lnTo>
                <a:lnTo>
                  <a:pt x="68" y="1770"/>
                </a:lnTo>
                <a:lnTo>
                  <a:pt x="63" y="1773"/>
                </a:lnTo>
                <a:lnTo>
                  <a:pt x="54" y="1774"/>
                </a:lnTo>
                <a:lnTo>
                  <a:pt x="54" y="1774"/>
                </a:lnTo>
                <a:lnTo>
                  <a:pt x="46" y="1773"/>
                </a:lnTo>
                <a:lnTo>
                  <a:pt x="40" y="1768"/>
                </a:lnTo>
                <a:lnTo>
                  <a:pt x="36" y="1764"/>
                </a:lnTo>
                <a:lnTo>
                  <a:pt x="34" y="1757"/>
                </a:lnTo>
                <a:lnTo>
                  <a:pt x="34" y="1757"/>
                </a:lnTo>
                <a:lnTo>
                  <a:pt x="34" y="1751"/>
                </a:lnTo>
                <a:lnTo>
                  <a:pt x="37" y="1749"/>
                </a:lnTo>
                <a:lnTo>
                  <a:pt x="40" y="1746"/>
                </a:lnTo>
                <a:lnTo>
                  <a:pt x="44" y="1743"/>
                </a:lnTo>
                <a:lnTo>
                  <a:pt x="44" y="1743"/>
                </a:lnTo>
                <a:lnTo>
                  <a:pt x="48" y="1743"/>
                </a:lnTo>
                <a:lnTo>
                  <a:pt x="58" y="1743"/>
                </a:lnTo>
                <a:close/>
                <a:moveTo>
                  <a:pt x="82" y="1716"/>
                </a:moveTo>
                <a:lnTo>
                  <a:pt x="82" y="1706"/>
                </a:lnTo>
                <a:lnTo>
                  <a:pt x="53" y="1706"/>
                </a:lnTo>
                <a:lnTo>
                  <a:pt x="53" y="1706"/>
                </a:lnTo>
                <a:lnTo>
                  <a:pt x="48" y="1706"/>
                </a:lnTo>
                <a:lnTo>
                  <a:pt x="48" y="1706"/>
                </a:lnTo>
                <a:lnTo>
                  <a:pt x="43" y="1705"/>
                </a:lnTo>
                <a:lnTo>
                  <a:pt x="39" y="1702"/>
                </a:lnTo>
                <a:lnTo>
                  <a:pt x="37" y="1698"/>
                </a:lnTo>
                <a:lnTo>
                  <a:pt x="36" y="1692"/>
                </a:lnTo>
                <a:lnTo>
                  <a:pt x="36" y="1692"/>
                </a:lnTo>
                <a:lnTo>
                  <a:pt x="36" y="1689"/>
                </a:lnTo>
                <a:lnTo>
                  <a:pt x="27" y="1689"/>
                </a:lnTo>
                <a:lnTo>
                  <a:pt x="27" y="1689"/>
                </a:lnTo>
                <a:lnTo>
                  <a:pt x="26" y="1692"/>
                </a:lnTo>
                <a:lnTo>
                  <a:pt x="26" y="1692"/>
                </a:lnTo>
                <a:lnTo>
                  <a:pt x="27" y="1696"/>
                </a:lnTo>
                <a:lnTo>
                  <a:pt x="30" y="1701"/>
                </a:lnTo>
                <a:lnTo>
                  <a:pt x="33" y="1705"/>
                </a:lnTo>
                <a:lnTo>
                  <a:pt x="39" y="1708"/>
                </a:lnTo>
                <a:lnTo>
                  <a:pt x="39" y="1708"/>
                </a:lnTo>
                <a:lnTo>
                  <a:pt x="27" y="1708"/>
                </a:lnTo>
                <a:lnTo>
                  <a:pt x="27" y="1716"/>
                </a:lnTo>
                <a:lnTo>
                  <a:pt x="27" y="1716"/>
                </a:lnTo>
                <a:lnTo>
                  <a:pt x="44" y="1716"/>
                </a:lnTo>
                <a:lnTo>
                  <a:pt x="82" y="1716"/>
                </a:lnTo>
                <a:close/>
                <a:moveTo>
                  <a:pt x="57" y="1636"/>
                </a:moveTo>
                <a:lnTo>
                  <a:pt x="57" y="1636"/>
                </a:lnTo>
                <a:lnTo>
                  <a:pt x="51" y="1636"/>
                </a:lnTo>
                <a:lnTo>
                  <a:pt x="51" y="1636"/>
                </a:lnTo>
                <a:lnTo>
                  <a:pt x="44" y="1636"/>
                </a:lnTo>
                <a:lnTo>
                  <a:pt x="36" y="1640"/>
                </a:lnTo>
                <a:lnTo>
                  <a:pt x="31" y="1643"/>
                </a:lnTo>
                <a:lnTo>
                  <a:pt x="29" y="1647"/>
                </a:lnTo>
                <a:lnTo>
                  <a:pt x="27" y="1651"/>
                </a:lnTo>
                <a:lnTo>
                  <a:pt x="26" y="1658"/>
                </a:lnTo>
                <a:lnTo>
                  <a:pt x="26" y="1658"/>
                </a:lnTo>
                <a:lnTo>
                  <a:pt x="27" y="1664"/>
                </a:lnTo>
                <a:lnTo>
                  <a:pt x="29" y="1668"/>
                </a:lnTo>
                <a:lnTo>
                  <a:pt x="31" y="1673"/>
                </a:lnTo>
                <a:lnTo>
                  <a:pt x="34" y="1677"/>
                </a:lnTo>
                <a:lnTo>
                  <a:pt x="39" y="1680"/>
                </a:lnTo>
                <a:lnTo>
                  <a:pt x="44" y="1682"/>
                </a:lnTo>
                <a:lnTo>
                  <a:pt x="50" y="1682"/>
                </a:lnTo>
                <a:lnTo>
                  <a:pt x="55" y="1684"/>
                </a:lnTo>
                <a:lnTo>
                  <a:pt x="55" y="1684"/>
                </a:lnTo>
                <a:lnTo>
                  <a:pt x="61" y="1682"/>
                </a:lnTo>
                <a:lnTo>
                  <a:pt x="67" y="1681"/>
                </a:lnTo>
                <a:lnTo>
                  <a:pt x="71" y="1680"/>
                </a:lnTo>
                <a:lnTo>
                  <a:pt x="75" y="1677"/>
                </a:lnTo>
                <a:lnTo>
                  <a:pt x="79" y="1673"/>
                </a:lnTo>
                <a:lnTo>
                  <a:pt x="81" y="1668"/>
                </a:lnTo>
                <a:lnTo>
                  <a:pt x="82" y="1663"/>
                </a:lnTo>
                <a:lnTo>
                  <a:pt x="84" y="1657"/>
                </a:lnTo>
                <a:lnTo>
                  <a:pt x="84" y="1657"/>
                </a:lnTo>
                <a:lnTo>
                  <a:pt x="82" y="1646"/>
                </a:lnTo>
                <a:lnTo>
                  <a:pt x="79" y="1639"/>
                </a:lnTo>
                <a:lnTo>
                  <a:pt x="72" y="1640"/>
                </a:lnTo>
                <a:lnTo>
                  <a:pt x="72" y="1640"/>
                </a:lnTo>
                <a:lnTo>
                  <a:pt x="75" y="1647"/>
                </a:lnTo>
                <a:lnTo>
                  <a:pt x="75" y="1656"/>
                </a:lnTo>
                <a:lnTo>
                  <a:pt x="75" y="1656"/>
                </a:lnTo>
                <a:lnTo>
                  <a:pt x="74" y="1663"/>
                </a:lnTo>
                <a:lnTo>
                  <a:pt x="71" y="1668"/>
                </a:lnTo>
                <a:lnTo>
                  <a:pt x="65" y="1673"/>
                </a:lnTo>
                <a:lnTo>
                  <a:pt x="57" y="1674"/>
                </a:lnTo>
                <a:lnTo>
                  <a:pt x="57" y="1636"/>
                </a:lnTo>
                <a:close/>
                <a:moveTo>
                  <a:pt x="50" y="1674"/>
                </a:moveTo>
                <a:lnTo>
                  <a:pt x="50" y="1674"/>
                </a:lnTo>
                <a:lnTo>
                  <a:pt x="44" y="1673"/>
                </a:lnTo>
                <a:lnTo>
                  <a:pt x="39" y="1670"/>
                </a:lnTo>
                <a:lnTo>
                  <a:pt x="34" y="1665"/>
                </a:lnTo>
                <a:lnTo>
                  <a:pt x="34" y="1663"/>
                </a:lnTo>
                <a:lnTo>
                  <a:pt x="33" y="1658"/>
                </a:lnTo>
                <a:lnTo>
                  <a:pt x="33" y="1658"/>
                </a:lnTo>
                <a:lnTo>
                  <a:pt x="34" y="1654"/>
                </a:lnTo>
                <a:lnTo>
                  <a:pt x="34" y="1651"/>
                </a:lnTo>
                <a:lnTo>
                  <a:pt x="39" y="1647"/>
                </a:lnTo>
                <a:lnTo>
                  <a:pt x="44" y="1646"/>
                </a:lnTo>
                <a:lnTo>
                  <a:pt x="50" y="1644"/>
                </a:lnTo>
                <a:lnTo>
                  <a:pt x="50" y="1674"/>
                </a:lnTo>
                <a:close/>
                <a:moveTo>
                  <a:pt x="43" y="1577"/>
                </a:moveTo>
                <a:lnTo>
                  <a:pt x="43" y="1577"/>
                </a:lnTo>
                <a:lnTo>
                  <a:pt x="27" y="1575"/>
                </a:lnTo>
                <a:lnTo>
                  <a:pt x="27" y="1585"/>
                </a:lnTo>
                <a:lnTo>
                  <a:pt x="36" y="1585"/>
                </a:lnTo>
                <a:lnTo>
                  <a:pt x="36" y="1585"/>
                </a:lnTo>
                <a:lnTo>
                  <a:pt x="36" y="1585"/>
                </a:lnTo>
                <a:lnTo>
                  <a:pt x="33" y="1588"/>
                </a:lnTo>
                <a:lnTo>
                  <a:pt x="29" y="1591"/>
                </a:lnTo>
                <a:lnTo>
                  <a:pt x="27" y="1596"/>
                </a:lnTo>
                <a:lnTo>
                  <a:pt x="26" y="1602"/>
                </a:lnTo>
                <a:lnTo>
                  <a:pt x="26" y="1602"/>
                </a:lnTo>
                <a:lnTo>
                  <a:pt x="27" y="1608"/>
                </a:lnTo>
                <a:lnTo>
                  <a:pt x="29" y="1612"/>
                </a:lnTo>
                <a:lnTo>
                  <a:pt x="30" y="1616"/>
                </a:lnTo>
                <a:lnTo>
                  <a:pt x="34" y="1619"/>
                </a:lnTo>
                <a:lnTo>
                  <a:pt x="39" y="1623"/>
                </a:lnTo>
                <a:lnTo>
                  <a:pt x="43" y="1625"/>
                </a:lnTo>
                <a:lnTo>
                  <a:pt x="48" y="1626"/>
                </a:lnTo>
                <a:lnTo>
                  <a:pt x="55" y="1627"/>
                </a:lnTo>
                <a:lnTo>
                  <a:pt x="55" y="1627"/>
                </a:lnTo>
                <a:lnTo>
                  <a:pt x="61" y="1626"/>
                </a:lnTo>
                <a:lnTo>
                  <a:pt x="65" y="1625"/>
                </a:lnTo>
                <a:lnTo>
                  <a:pt x="71" y="1623"/>
                </a:lnTo>
                <a:lnTo>
                  <a:pt x="74" y="1620"/>
                </a:lnTo>
                <a:lnTo>
                  <a:pt x="78" y="1618"/>
                </a:lnTo>
                <a:lnTo>
                  <a:pt x="79" y="1613"/>
                </a:lnTo>
                <a:lnTo>
                  <a:pt x="81" y="1609"/>
                </a:lnTo>
                <a:lnTo>
                  <a:pt x="82" y="1603"/>
                </a:lnTo>
                <a:lnTo>
                  <a:pt x="82" y="1603"/>
                </a:lnTo>
                <a:lnTo>
                  <a:pt x="81" y="1598"/>
                </a:lnTo>
                <a:lnTo>
                  <a:pt x="79" y="1594"/>
                </a:lnTo>
                <a:lnTo>
                  <a:pt x="77" y="1589"/>
                </a:lnTo>
                <a:lnTo>
                  <a:pt x="72" y="1586"/>
                </a:lnTo>
                <a:lnTo>
                  <a:pt x="72" y="1586"/>
                </a:lnTo>
                <a:lnTo>
                  <a:pt x="78" y="1586"/>
                </a:lnTo>
                <a:lnTo>
                  <a:pt x="78" y="1586"/>
                </a:lnTo>
                <a:lnTo>
                  <a:pt x="88" y="1588"/>
                </a:lnTo>
                <a:lnTo>
                  <a:pt x="94" y="1591"/>
                </a:lnTo>
                <a:lnTo>
                  <a:pt x="96" y="1596"/>
                </a:lnTo>
                <a:lnTo>
                  <a:pt x="98" y="1603"/>
                </a:lnTo>
                <a:lnTo>
                  <a:pt x="98" y="1603"/>
                </a:lnTo>
                <a:lnTo>
                  <a:pt x="96" y="1613"/>
                </a:lnTo>
                <a:lnTo>
                  <a:pt x="94" y="1620"/>
                </a:lnTo>
                <a:lnTo>
                  <a:pt x="101" y="1622"/>
                </a:lnTo>
                <a:lnTo>
                  <a:pt x="101" y="1622"/>
                </a:lnTo>
                <a:lnTo>
                  <a:pt x="105" y="1613"/>
                </a:lnTo>
                <a:lnTo>
                  <a:pt x="106" y="1603"/>
                </a:lnTo>
                <a:lnTo>
                  <a:pt x="106" y="1603"/>
                </a:lnTo>
                <a:lnTo>
                  <a:pt x="105" y="1594"/>
                </a:lnTo>
                <a:lnTo>
                  <a:pt x="102" y="1588"/>
                </a:lnTo>
                <a:lnTo>
                  <a:pt x="99" y="1584"/>
                </a:lnTo>
                <a:lnTo>
                  <a:pt x="99" y="1584"/>
                </a:lnTo>
                <a:lnTo>
                  <a:pt x="95" y="1581"/>
                </a:lnTo>
                <a:lnTo>
                  <a:pt x="89" y="1578"/>
                </a:lnTo>
                <a:lnTo>
                  <a:pt x="82" y="1577"/>
                </a:lnTo>
                <a:lnTo>
                  <a:pt x="74" y="1577"/>
                </a:lnTo>
                <a:lnTo>
                  <a:pt x="43" y="1577"/>
                </a:lnTo>
                <a:close/>
                <a:moveTo>
                  <a:pt x="58" y="1586"/>
                </a:moveTo>
                <a:lnTo>
                  <a:pt x="58" y="1586"/>
                </a:lnTo>
                <a:lnTo>
                  <a:pt x="64" y="1586"/>
                </a:lnTo>
                <a:lnTo>
                  <a:pt x="64" y="1586"/>
                </a:lnTo>
                <a:lnTo>
                  <a:pt x="68" y="1589"/>
                </a:lnTo>
                <a:lnTo>
                  <a:pt x="71" y="1592"/>
                </a:lnTo>
                <a:lnTo>
                  <a:pt x="74" y="1596"/>
                </a:lnTo>
                <a:lnTo>
                  <a:pt x="74" y="1601"/>
                </a:lnTo>
                <a:lnTo>
                  <a:pt x="74" y="1601"/>
                </a:lnTo>
                <a:lnTo>
                  <a:pt x="74" y="1605"/>
                </a:lnTo>
                <a:lnTo>
                  <a:pt x="72" y="1608"/>
                </a:lnTo>
                <a:lnTo>
                  <a:pt x="68" y="1613"/>
                </a:lnTo>
                <a:lnTo>
                  <a:pt x="63" y="1616"/>
                </a:lnTo>
                <a:lnTo>
                  <a:pt x="54" y="1618"/>
                </a:lnTo>
                <a:lnTo>
                  <a:pt x="54" y="1618"/>
                </a:lnTo>
                <a:lnTo>
                  <a:pt x="46" y="1616"/>
                </a:lnTo>
                <a:lnTo>
                  <a:pt x="40" y="1612"/>
                </a:lnTo>
                <a:lnTo>
                  <a:pt x="36" y="1608"/>
                </a:lnTo>
                <a:lnTo>
                  <a:pt x="34" y="1601"/>
                </a:lnTo>
                <a:lnTo>
                  <a:pt x="34" y="1601"/>
                </a:lnTo>
                <a:lnTo>
                  <a:pt x="34" y="1596"/>
                </a:lnTo>
                <a:lnTo>
                  <a:pt x="37" y="1592"/>
                </a:lnTo>
                <a:lnTo>
                  <a:pt x="40" y="1589"/>
                </a:lnTo>
                <a:lnTo>
                  <a:pt x="44" y="1586"/>
                </a:lnTo>
                <a:lnTo>
                  <a:pt x="44" y="1586"/>
                </a:lnTo>
                <a:lnTo>
                  <a:pt x="48" y="1586"/>
                </a:lnTo>
                <a:lnTo>
                  <a:pt x="58" y="1586"/>
                </a:lnTo>
                <a:close/>
                <a:moveTo>
                  <a:pt x="48" y="1522"/>
                </a:moveTo>
                <a:lnTo>
                  <a:pt x="48" y="1522"/>
                </a:lnTo>
                <a:lnTo>
                  <a:pt x="40" y="1523"/>
                </a:lnTo>
                <a:lnTo>
                  <a:pt x="33" y="1526"/>
                </a:lnTo>
                <a:lnTo>
                  <a:pt x="30" y="1529"/>
                </a:lnTo>
                <a:lnTo>
                  <a:pt x="29" y="1531"/>
                </a:lnTo>
                <a:lnTo>
                  <a:pt x="27" y="1537"/>
                </a:lnTo>
                <a:lnTo>
                  <a:pt x="26" y="1543"/>
                </a:lnTo>
                <a:lnTo>
                  <a:pt x="26" y="1543"/>
                </a:lnTo>
                <a:lnTo>
                  <a:pt x="27" y="1553"/>
                </a:lnTo>
                <a:lnTo>
                  <a:pt x="31" y="1561"/>
                </a:lnTo>
                <a:lnTo>
                  <a:pt x="37" y="1558"/>
                </a:lnTo>
                <a:lnTo>
                  <a:pt x="37" y="1558"/>
                </a:lnTo>
                <a:lnTo>
                  <a:pt x="34" y="1551"/>
                </a:lnTo>
                <a:lnTo>
                  <a:pt x="33" y="1544"/>
                </a:lnTo>
                <a:lnTo>
                  <a:pt x="33" y="1544"/>
                </a:lnTo>
                <a:lnTo>
                  <a:pt x="34" y="1537"/>
                </a:lnTo>
                <a:lnTo>
                  <a:pt x="39" y="1533"/>
                </a:lnTo>
                <a:lnTo>
                  <a:pt x="43" y="1531"/>
                </a:lnTo>
                <a:lnTo>
                  <a:pt x="46" y="1531"/>
                </a:lnTo>
                <a:lnTo>
                  <a:pt x="47" y="1531"/>
                </a:lnTo>
                <a:lnTo>
                  <a:pt x="47" y="1531"/>
                </a:lnTo>
                <a:lnTo>
                  <a:pt x="48" y="1546"/>
                </a:lnTo>
                <a:lnTo>
                  <a:pt x="50" y="1551"/>
                </a:lnTo>
                <a:lnTo>
                  <a:pt x="53" y="1555"/>
                </a:lnTo>
                <a:lnTo>
                  <a:pt x="55" y="1560"/>
                </a:lnTo>
                <a:lnTo>
                  <a:pt x="58" y="1563"/>
                </a:lnTo>
                <a:lnTo>
                  <a:pt x="63" y="1564"/>
                </a:lnTo>
                <a:lnTo>
                  <a:pt x="68" y="1564"/>
                </a:lnTo>
                <a:lnTo>
                  <a:pt x="68" y="1564"/>
                </a:lnTo>
                <a:lnTo>
                  <a:pt x="74" y="1563"/>
                </a:lnTo>
                <a:lnTo>
                  <a:pt x="78" y="1560"/>
                </a:lnTo>
                <a:lnTo>
                  <a:pt x="82" y="1555"/>
                </a:lnTo>
                <a:lnTo>
                  <a:pt x="84" y="1547"/>
                </a:lnTo>
                <a:lnTo>
                  <a:pt x="84" y="1547"/>
                </a:lnTo>
                <a:lnTo>
                  <a:pt x="82" y="1543"/>
                </a:lnTo>
                <a:lnTo>
                  <a:pt x="81" y="1537"/>
                </a:lnTo>
                <a:lnTo>
                  <a:pt x="78" y="1534"/>
                </a:lnTo>
                <a:lnTo>
                  <a:pt x="75" y="1531"/>
                </a:lnTo>
                <a:lnTo>
                  <a:pt x="75" y="1530"/>
                </a:lnTo>
                <a:lnTo>
                  <a:pt x="82" y="1530"/>
                </a:lnTo>
                <a:lnTo>
                  <a:pt x="82" y="1520"/>
                </a:lnTo>
                <a:lnTo>
                  <a:pt x="82" y="1520"/>
                </a:lnTo>
                <a:lnTo>
                  <a:pt x="70" y="1522"/>
                </a:lnTo>
                <a:lnTo>
                  <a:pt x="48" y="1522"/>
                </a:lnTo>
                <a:close/>
                <a:moveTo>
                  <a:pt x="64" y="1531"/>
                </a:moveTo>
                <a:lnTo>
                  <a:pt x="64" y="1531"/>
                </a:lnTo>
                <a:lnTo>
                  <a:pt x="67" y="1531"/>
                </a:lnTo>
                <a:lnTo>
                  <a:pt x="67" y="1531"/>
                </a:lnTo>
                <a:lnTo>
                  <a:pt x="70" y="1533"/>
                </a:lnTo>
                <a:lnTo>
                  <a:pt x="74" y="1536"/>
                </a:lnTo>
                <a:lnTo>
                  <a:pt x="75" y="1540"/>
                </a:lnTo>
                <a:lnTo>
                  <a:pt x="77" y="1546"/>
                </a:lnTo>
                <a:lnTo>
                  <a:pt x="77" y="1546"/>
                </a:lnTo>
                <a:lnTo>
                  <a:pt x="75" y="1548"/>
                </a:lnTo>
                <a:lnTo>
                  <a:pt x="74" y="1551"/>
                </a:lnTo>
                <a:lnTo>
                  <a:pt x="71" y="1554"/>
                </a:lnTo>
                <a:lnTo>
                  <a:pt x="67" y="1554"/>
                </a:lnTo>
                <a:lnTo>
                  <a:pt x="67" y="1554"/>
                </a:lnTo>
                <a:lnTo>
                  <a:pt x="63" y="1554"/>
                </a:lnTo>
                <a:lnTo>
                  <a:pt x="60" y="1553"/>
                </a:lnTo>
                <a:lnTo>
                  <a:pt x="58" y="1550"/>
                </a:lnTo>
                <a:lnTo>
                  <a:pt x="57" y="1547"/>
                </a:lnTo>
                <a:lnTo>
                  <a:pt x="54" y="1540"/>
                </a:lnTo>
                <a:lnTo>
                  <a:pt x="54" y="1531"/>
                </a:lnTo>
                <a:lnTo>
                  <a:pt x="64" y="1531"/>
                </a:lnTo>
                <a:close/>
                <a:moveTo>
                  <a:pt x="17" y="1503"/>
                </a:moveTo>
                <a:lnTo>
                  <a:pt x="27" y="1503"/>
                </a:lnTo>
                <a:lnTo>
                  <a:pt x="27" y="1512"/>
                </a:lnTo>
                <a:lnTo>
                  <a:pt x="36" y="1512"/>
                </a:lnTo>
                <a:lnTo>
                  <a:pt x="36" y="1503"/>
                </a:lnTo>
                <a:lnTo>
                  <a:pt x="65" y="1503"/>
                </a:lnTo>
                <a:lnTo>
                  <a:pt x="65" y="1503"/>
                </a:lnTo>
                <a:lnTo>
                  <a:pt x="74" y="1502"/>
                </a:lnTo>
                <a:lnTo>
                  <a:pt x="79" y="1499"/>
                </a:lnTo>
                <a:lnTo>
                  <a:pt x="79" y="1499"/>
                </a:lnTo>
                <a:lnTo>
                  <a:pt x="82" y="1495"/>
                </a:lnTo>
                <a:lnTo>
                  <a:pt x="84" y="1489"/>
                </a:lnTo>
                <a:lnTo>
                  <a:pt x="84" y="1489"/>
                </a:lnTo>
                <a:lnTo>
                  <a:pt x="82" y="1484"/>
                </a:lnTo>
                <a:lnTo>
                  <a:pt x="82" y="1479"/>
                </a:lnTo>
                <a:lnTo>
                  <a:pt x="74" y="1481"/>
                </a:lnTo>
                <a:lnTo>
                  <a:pt x="74" y="1481"/>
                </a:lnTo>
                <a:lnTo>
                  <a:pt x="75" y="1486"/>
                </a:lnTo>
                <a:lnTo>
                  <a:pt x="75" y="1486"/>
                </a:lnTo>
                <a:lnTo>
                  <a:pt x="74" y="1489"/>
                </a:lnTo>
                <a:lnTo>
                  <a:pt x="72" y="1492"/>
                </a:lnTo>
                <a:lnTo>
                  <a:pt x="70" y="1493"/>
                </a:lnTo>
                <a:lnTo>
                  <a:pt x="64" y="1493"/>
                </a:lnTo>
                <a:lnTo>
                  <a:pt x="36" y="1493"/>
                </a:lnTo>
                <a:lnTo>
                  <a:pt x="36" y="1479"/>
                </a:lnTo>
                <a:lnTo>
                  <a:pt x="27" y="1479"/>
                </a:lnTo>
                <a:lnTo>
                  <a:pt x="27" y="1493"/>
                </a:lnTo>
                <a:lnTo>
                  <a:pt x="15" y="1493"/>
                </a:lnTo>
                <a:lnTo>
                  <a:pt x="17" y="1503"/>
                </a:lnTo>
                <a:close/>
                <a:moveTo>
                  <a:pt x="57" y="1424"/>
                </a:moveTo>
                <a:lnTo>
                  <a:pt x="57" y="1424"/>
                </a:lnTo>
                <a:lnTo>
                  <a:pt x="51" y="1424"/>
                </a:lnTo>
                <a:lnTo>
                  <a:pt x="51" y="1424"/>
                </a:lnTo>
                <a:lnTo>
                  <a:pt x="44" y="1426"/>
                </a:lnTo>
                <a:lnTo>
                  <a:pt x="36" y="1429"/>
                </a:lnTo>
                <a:lnTo>
                  <a:pt x="31" y="1431"/>
                </a:lnTo>
                <a:lnTo>
                  <a:pt x="29" y="1436"/>
                </a:lnTo>
                <a:lnTo>
                  <a:pt x="27" y="1440"/>
                </a:lnTo>
                <a:lnTo>
                  <a:pt x="26" y="1447"/>
                </a:lnTo>
                <a:lnTo>
                  <a:pt x="26" y="1447"/>
                </a:lnTo>
                <a:lnTo>
                  <a:pt x="27" y="1453"/>
                </a:lnTo>
                <a:lnTo>
                  <a:pt x="29" y="1457"/>
                </a:lnTo>
                <a:lnTo>
                  <a:pt x="31" y="1461"/>
                </a:lnTo>
                <a:lnTo>
                  <a:pt x="34" y="1465"/>
                </a:lnTo>
                <a:lnTo>
                  <a:pt x="39" y="1468"/>
                </a:lnTo>
                <a:lnTo>
                  <a:pt x="44" y="1471"/>
                </a:lnTo>
                <a:lnTo>
                  <a:pt x="50" y="1472"/>
                </a:lnTo>
                <a:lnTo>
                  <a:pt x="55" y="1472"/>
                </a:lnTo>
                <a:lnTo>
                  <a:pt x="55" y="1472"/>
                </a:lnTo>
                <a:lnTo>
                  <a:pt x="61" y="1472"/>
                </a:lnTo>
                <a:lnTo>
                  <a:pt x="67" y="1471"/>
                </a:lnTo>
                <a:lnTo>
                  <a:pt x="71" y="1468"/>
                </a:lnTo>
                <a:lnTo>
                  <a:pt x="75" y="1465"/>
                </a:lnTo>
                <a:lnTo>
                  <a:pt x="79" y="1461"/>
                </a:lnTo>
                <a:lnTo>
                  <a:pt x="81" y="1457"/>
                </a:lnTo>
                <a:lnTo>
                  <a:pt x="82" y="1451"/>
                </a:lnTo>
                <a:lnTo>
                  <a:pt x="84" y="1445"/>
                </a:lnTo>
                <a:lnTo>
                  <a:pt x="84" y="1445"/>
                </a:lnTo>
                <a:lnTo>
                  <a:pt x="82" y="1434"/>
                </a:lnTo>
                <a:lnTo>
                  <a:pt x="79" y="1427"/>
                </a:lnTo>
                <a:lnTo>
                  <a:pt x="72" y="1429"/>
                </a:lnTo>
                <a:lnTo>
                  <a:pt x="72" y="1429"/>
                </a:lnTo>
                <a:lnTo>
                  <a:pt x="75" y="1436"/>
                </a:lnTo>
                <a:lnTo>
                  <a:pt x="75" y="1444"/>
                </a:lnTo>
                <a:lnTo>
                  <a:pt x="75" y="1444"/>
                </a:lnTo>
                <a:lnTo>
                  <a:pt x="74" y="1451"/>
                </a:lnTo>
                <a:lnTo>
                  <a:pt x="71" y="1457"/>
                </a:lnTo>
                <a:lnTo>
                  <a:pt x="65" y="1461"/>
                </a:lnTo>
                <a:lnTo>
                  <a:pt x="57" y="1462"/>
                </a:lnTo>
                <a:lnTo>
                  <a:pt x="57" y="1424"/>
                </a:lnTo>
                <a:close/>
                <a:moveTo>
                  <a:pt x="50" y="1462"/>
                </a:moveTo>
                <a:lnTo>
                  <a:pt x="50" y="1462"/>
                </a:lnTo>
                <a:lnTo>
                  <a:pt x="44" y="1461"/>
                </a:lnTo>
                <a:lnTo>
                  <a:pt x="39" y="1458"/>
                </a:lnTo>
                <a:lnTo>
                  <a:pt x="34" y="1454"/>
                </a:lnTo>
                <a:lnTo>
                  <a:pt x="34" y="1451"/>
                </a:lnTo>
                <a:lnTo>
                  <a:pt x="33" y="1447"/>
                </a:lnTo>
                <a:lnTo>
                  <a:pt x="33" y="1447"/>
                </a:lnTo>
                <a:lnTo>
                  <a:pt x="34" y="1444"/>
                </a:lnTo>
                <a:lnTo>
                  <a:pt x="34" y="1440"/>
                </a:lnTo>
                <a:lnTo>
                  <a:pt x="39" y="1436"/>
                </a:lnTo>
                <a:lnTo>
                  <a:pt x="44" y="1434"/>
                </a:lnTo>
                <a:lnTo>
                  <a:pt x="50" y="1434"/>
                </a:lnTo>
                <a:lnTo>
                  <a:pt x="50" y="1462"/>
                </a:lnTo>
                <a:close/>
                <a:moveTo>
                  <a:pt x="82" y="1388"/>
                </a:moveTo>
                <a:lnTo>
                  <a:pt x="82" y="1378"/>
                </a:lnTo>
                <a:lnTo>
                  <a:pt x="50" y="1378"/>
                </a:lnTo>
                <a:lnTo>
                  <a:pt x="50" y="1378"/>
                </a:lnTo>
                <a:lnTo>
                  <a:pt x="44" y="1378"/>
                </a:lnTo>
                <a:lnTo>
                  <a:pt x="44" y="1378"/>
                </a:lnTo>
                <a:lnTo>
                  <a:pt x="40" y="1375"/>
                </a:lnTo>
                <a:lnTo>
                  <a:pt x="37" y="1372"/>
                </a:lnTo>
                <a:lnTo>
                  <a:pt x="36" y="1368"/>
                </a:lnTo>
                <a:lnTo>
                  <a:pt x="34" y="1364"/>
                </a:lnTo>
                <a:lnTo>
                  <a:pt x="34" y="1364"/>
                </a:lnTo>
                <a:lnTo>
                  <a:pt x="36" y="1358"/>
                </a:lnTo>
                <a:lnTo>
                  <a:pt x="39" y="1354"/>
                </a:lnTo>
                <a:lnTo>
                  <a:pt x="44" y="1352"/>
                </a:lnTo>
                <a:lnTo>
                  <a:pt x="51" y="1351"/>
                </a:lnTo>
                <a:lnTo>
                  <a:pt x="82" y="1351"/>
                </a:lnTo>
                <a:lnTo>
                  <a:pt x="82" y="1341"/>
                </a:lnTo>
                <a:lnTo>
                  <a:pt x="50" y="1341"/>
                </a:lnTo>
                <a:lnTo>
                  <a:pt x="50" y="1341"/>
                </a:lnTo>
                <a:lnTo>
                  <a:pt x="43" y="1343"/>
                </a:lnTo>
                <a:lnTo>
                  <a:pt x="39" y="1344"/>
                </a:lnTo>
                <a:lnTo>
                  <a:pt x="34" y="1345"/>
                </a:lnTo>
                <a:lnTo>
                  <a:pt x="31" y="1348"/>
                </a:lnTo>
                <a:lnTo>
                  <a:pt x="27" y="1354"/>
                </a:lnTo>
                <a:lnTo>
                  <a:pt x="26" y="1361"/>
                </a:lnTo>
                <a:lnTo>
                  <a:pt x="26" y="1361"/>
                </a:lnTo>
                <a:lnTo>
                  <a:pt x="27" y="1366"/>
                </a:lnTo>
                <a:lnTo>
                  <a:pt x="30" y="1372"/>
                </a:lnTo>
                <a:lnTo>
                  <a:pt x="33" y="1376"/>
                </a:lnTo>
                <a:lnTo>
                  <a:pt x="36" y="1379"/>
                </a:lnTo>
                <a:lnTo>
                  <a:pt x="36" y="1379"/>
                </a:lnTo>
                <a:lnTo>
                  <a:pt x="27" y="1379"/>
                </a:lnTo>
                <a:lnTo>
                  <a:pt x="27" y="1388"/>
                </a:lnTo>
                <a:lnTo>
                  <a:pt x="27" y="1388"/>
                </a:lnTo>
                <a:lnTo>
                  <a:pt x="43" y="1388"/>
                </a:lnTo>
                <a:lnTo>
                  <a:pt x="82" y="1388"/>
                </a:lnTo>
                <a:close/>
                <a:moveTo>
                  <a:pt x="27" y="1279"/>
                </a:moveTo>
                <a:lnTo>
                  <a:pt x="27" y="1289"/>
                </a:lnTo>
                <a:lnTo>
                  <a:pt x="61" y="1289"/>
                </a:lnTo>
                <a:lnTo>
                  <a:pt x="61" y="1289"/>
                </a:lnTo>
                <a:lnTo>
                  <a:pt x="65" y="1290"/>
                </a:lnTo>
                <a:lnTo>
                  <a:pt x="65" y="1290"/>
                </a:lnTo>
                <a:lnTo>
                  <a:pt x="70" y="1292"/>
                </a:lnTo>
                <a:lnTo>
                  <a:pt x="72" y="1295"/>
                </a:lnTo>
                <a:lnTo>
                  <a:pt x="74" y="1299"/>
                </a:lnTo>
                <a:lnTo>
                  <a:pt x="75" y="1303"/>
                </a:lnTo>
                <a:lnTo>
                  <a:pt x="75" y="1303"/>
                </a:lnTo>
                <a:lnTo>
                  <a:pt x="74" y="1309"/>
                </a:lnTo>
                <a:lnTo>
                  <a:pt x="70" y="1313"/>
                </a:lnTo>
                <a:lnTo>
                  <a:pt x="65" y="1314"/>
                </a:lnTo>
                <a:lnTo>
                  <a:pt x="58" y="1316"/>
                </a:lnTo>
                <a:lnTo>
                  <a:pt x="27" y="1316"/>
                </a:lnTo>
                <a:lnTo>
                  <a:pt x="27" y="1326"/>
                </a:lnTo>
                <a:lnTo>
                  <a:pt x="60" y="1326"/>
                </a:lnTo>
                <a:lnTo>
                  <a:pt x="60" y="1326"/>
                </a:lnTo>
                <a:lnTo>
                  <a:pt x="65" y="1326"/>
                </a:lnTo>
                <a:lnTo>
                  <a:pt x="71" y="1324"/>
                </a:lnTo>
                <a:lnTo>
                  <a:pt x="75" y="1321"/>
                </a:lnTo>
                <a:lnTo>
                  <a:pt x="78" y="1320"/>
                </a:lnTo>
                <a:lnTo>
                  <a:pt x="81" y="1316"/>
                </a:lnTo>
                <a:lnTo>
                  <a:pt x="82" y="1313"/>
                </a:lnTo>
                <a:lnTo>
                  <a:pt x="84" y="1307"/>
                </a:lnTo>
                <a:lnTo>
                  <a:pt x="84" y="1307"/>
                </a:lnTo>
                <a:lnTo>
                  <a:pt x="82" y="1300"/>
                </a:lnTo>
                <a:lnTo>
                  <a:pt x="79" y="1295"/>
                </a:lnTo>
                <a:lnTo>
                  <a:pt x="77" y="1292"/>
                </a:lnTo>
                <a:lnTo>
                  <a:pt x="74" y="1289"/>
                </a:lnTo>
                <a:lnTo>
                  <a:pt x="74" y="1289"/>
                </a:lnTo>
                <a:lnTo>
                  <a:pt x="82" y="1288"/>
                </a:lnTo>
                <a:lnTo>
                  <a:pt x="82" y="1279"/>
                </a:lnTo>
                <a:lnTo>
                  <a:pt x="82" y="1279"/>
                </a:lnTo>
                <a:lnTo>
                  <a:pt x="67" y="1279"/>
                </a:lnTo>
                <a:lnTo>
                  <a:pt x="27" y="1279"/>
                </a:lnTo>
                <a:close/>
                <a:moveTo>
                  <a:pt x="82" y="1264"/>
                </a:moveTo>
                <a:lnTo>
                  <a:pt x="82" y="1254"/>
                </a:lnTo>
                <a:lnTo>
                  <a:pt x="50" y="1254"/>
                </a:lnTo>
                <a:lnTo>
                  <a:pt x="50" y="1254"/>
                </a:lnTo>
                <a:lnTo>
                  <a:pt x="44" y="1252"/>
                </a:lnTo>
                <a:lnTo>
                  <a:pt x="44" y="1252"/>
                </a:lnTo>
                <a:lnTo>
                  <a:pt x="40" y="1251"/>
                </a:lnTo>
                <a:lnTo>
                  <a:pt x="37" y="1248"/>
                </a:lnTo>
                <a:lnTo>
                  <a:pt x="36" y="1245"/>
                </a:lnTo>
                <a:lnTo>
                  <a:pt x="34" y="1240"/>
                </a:lnTo>
                <a:lnTo>
                  <a:pt x="34" y="1240"/>
                </a:lnTo>
                <a:lnTo>
                  <a:pt x="36" y="1235"/>
                </a:lnTo>
                <a:lnTo>
                  <a:pt x="39" y="1231"/>
                </a:lnTo>
                <a:lnTo>
                  <a:pt x="43" y="1230"/>
                </a:lnTo>
                <a:lnTo>
                  <a:pt x="50" y="1228"/>
                </a:lnTo>
                <a:lnTo>
                  <a:pt x="82" y="1228"/>
                </a:lnTo>
                <a:lnTo>
                  <a:pt x="82" y="1220"/>
                </a:lnTo>
                <a:lnTo>
                  <a:pt x="48" y="1220"/>
                </a:lnTo>
                <a:lnTo>
                  <a:pt x="48" y="1220"/>
                </a:lnTo>
                <a:lnTo>
                  <a:pt x="43" y="1218"/>
                </a:lnTo>
                <a:lnTo>
                  <a:pt x="43" y="1218"/>
                </a:lnTo>
                <a:lnTo>
                  <a:pt x="40" y="1217"/>
                </a:lnTo>
                <a:lnTo>
                  <a:pt x="37" y="1214"/>
                </a:lnTo>
                <a:lnTo>
                  <a:pt x="36" y="1210"/>
                </a:lnTo>
                <a:lnTo>
                  <a:pt x="34" y="1207"/>
                </a:lnTo>
                <a:lnTo>
                  <a:pt x="34" y="1207"/>
                </a:lnTo>
                <a:lnTo>
                  <a:pt x="36" y="1201"/>
                </a:lnTo>
                <a:lnTo>
                  <a:pt x="39" y="1197"/>
                </a:lnTo>
                <a:lnTo>
                  <a:pt x="44" y="1196"/>
                </a:lnTo>
                <a:lnTo>
                  <a:pt x="51" y="1194"/>
                </a:lnTo>
                <a:lnTo>
                  <a:pt x="82" y="1194"/>
                </a:lnTo>
                <a:lnTo>
                  <a:pt x="82" y="1185"/>
                </a:lnTo>
                <a:lnTo>
                  <a:pt x="50" y="1185"/>
                </a:lnTo>
                <a:lnTo>
                  <a:pt x="50" y="1185"/>
                </a:lnTo>
                <a:lnTo>
                  <a:pt x="44" y="1186"/>
                </a:lnTo>
                <a:lnTo>
                  <a:pt x="39" y="1187"/>
                </a:lnTo>
                <a:lnTo>
                  <a:pt x="34" y="1189"/>
                </a:lnTo>
                <a:lnTo>
                  <a:pt x="31" y="1192"/>
                </a:lnTo>
                <a:lnTo>
                  <a:pt x="27" y="1197"/>
                </a:lnTo>
                <a:lnTo>
                  <a:pt x="26" y="1203"/>
                </a:lnTo>
                <a:lnTo>
                  <a:pt x="26" y="1203"/>
                </a:lnTo>
                <a:lnTo>
                  <a:pt x="27" y="1210"/>
                </a:lnTo>
                <a:lnTo>
                  <a:pt x="30" y="1216"/>
                </a:lnTo>
                <a:lnTo>
                  <a:pt x="30" y="1216"/>
                </a:lnTo>
                <a:lnTo>
                  <a:pt x="33" y="1218"/>
                </a:lnTo>
                <a:lnTo>
                  <a:pt x="37" y="1221"/>
                </a:lnTo>
                <a:lnTo>
                  <a:pt x="37" y="1221"/>
                </a:lnTo>
                <a:lnTo>
                  <a:pt x="37" y="1221"/>
                </a:lnTo>
                <a:lnTo>
                  <a:pt x="33" y="1224"/>
                </a:lnTo>
                <a:lnTo>
                  <a:pt x="29" y="1227"/>
                </a:lnTo>
                <a:lnTo>
                  <a:pt x="27" y="1231"/>
                </a:lnTo>
                <a:lnTo>
                  <a:pt x="26" y="1237"/>
                </a:lnTo>
                <a:lnTo>
                  <a:pt x="26" y="1237"/>
                </a:lnTo>
                <a:lnTo>
                  <a:pt x="27" y="1242"/>
                </a:lnTo>
                <a:lnTo>
                  <a:pt x="29" y="1248"/>
                </a:lnTo>
                <a:lnTo>
                  <a:pt x="33" y="1251"/>
                </a:lnTo>
                <a:lnTo>
                  <a:pt x="36" y="1254"/>
                </a:lnTo>
                <a:lnTo>
                  <a:pt x="36" y="1254"/>
                </a:lnTo>
                <a:lnTo>
                  <a:pt x="27" y="1255"/>
                </a:lnTo>
                <a:lnTo>
                  <a:pt x="27" y="1264"/>
                </a:lnTo>
                <a:lnTo>
                  <a:pt x="27" y="1264"/>
                </a:lnTo>
                <a:lnTo>
                  <a:pt x="43" y="1264"/>
                </a:lnTo>
                <a:lnTo>
                  <a:pt x="82" y="1264"/>
                </a:lnTo>
                <a:close/>
                <a:moveTo>
                  <a:pt x="68" y="1169"/>
                </a:moveTo>
                <a:lnTo>
                  <a:pt x="68" y="1169"/>
                </a:lnTo>
                <a:lnTo>
                  <a:pt x="82" y="1169"/>
                </a:lnTo>
                <a:lnTo>
                  <a:pt x="82" y="1161"/>
                </a:lnTo>
                <a:lnTo>
                  <a:pt x="72" y="1161"/>
                </a:lnTo>
                <a:lnTo>
                  <a:pt x="72" y="1161"/>
                </a:lnTo>
                <a:lnTo>
                  <a:pt x="72" y="1161"/>
                </a:lnTo>
                <a:lnTo>
                  <a:pt x="78" y="1156"/>
                </a:lnTo>
                <a:lnTo>
                  <a:pt x="81" y="1152"/>
                </a:lnTo>
                <a:lnTo>
                  <a:pt x="82" y="1148"/>
                </a:lnTo>
                <a:lnTo>
                  <a:pt x="84" y="1142"/>
                </a:lnTo>
                <a:lnTo>
                  <a:pt x="84" y="1142"/>
                </a:lnTo>
                <a:lnTo>
                  <a:pt x="82" y="1137"/>
                </a:lnTo>
                <a:lnTo>
                  <a:pt x="81" y="1132"/>
                </a:lnTo>
                <a:lnTo>
                  <a:pt x="79" y="1128"/>
                </a:lnTo>
                <a:lnTo>
                  <a:pt x="77" y="1125"/>
                </a:lnTo>
                <a:lnTo>
                  <a:pt x="72" y="1121"/>
                </a:lnTo>
                <a:lnTo>
                  <a:pt x="67" y="1120"/>
                </a:lnTo>
                <a:lnTo>
                  <a:pt x="61" y="1118"/>
                </a:lnTo>
                <a:lnTo>
                  <a:pt x="54" y="1117"/>
                </a:lnTo>
                <a:lnTo>
                  <a:pt x="54" y="1117"/>
                </a:lnTo>
                <a:lnTo>
                  <a:pt x="48" y="1118"/>
                </a:lnTo>
                <a:lnTo>
                  <a:pt x="43" y="1118"/>
                </a:lnTo>
                <a:lnTo>
                  <a:pt x="39" y="1121"/>
                </a:lnTo>
                <a:lnTo>
                  <a:pt x="34" y="1124"/>
                </a:lnTo>
                <a:lnTo>
                  <a:pt x="30" y="1127"/>
                </a:lnTo>
                <a:lnTo>
                  <a:pt x="29" y="1131"/>
                </a:lnTo>
                <a:lnTo>
                  <a:pt x="27" y="1135"/>
                </a:lnTo>
                <a:lnTo>
                  <a:pt x="26" y="1141"/>
                </a:lnTo>
                <a:lnTo>
                  <a:pt x="26" y="1141"/>
                </a:lnTo>
                <a:lnTo>
                  <a:pt x="27" y="1147"/>
                </a:lnTo>
                <a:lnTo>
                  <a:pt x="29" y="1152"/>
                </a:lnTo>
                <a:lnTo>
                  <a:pt x="31" y="1155"/>
                </a:lnTo>
                <a:lnTo>
                  <a:pt x="36" y="1159"/>
                </a:lnTo>
                <a:lnTo>
                  <a:pt x="36" y="1159"/>
                </a:lnTo>
                <a:lnTo>
                  <a:pt x="2" y="1159"/>
                </a:lnTo>
                <a:lnTo>
                  <a:pt x="2" y="1169"/>
                </a:lnTo>
                <a:lnTo>
                  <a:pt x="68" y="1169"/>
                </a:lnTo>
                <a:close/>
                <a:moveTo>
                  <a:pt x="50" y="1159"/>
                </a:moveTo>
                <a:lnTo>
                  <a:pt x="50" y="1159"/>
                </a:lnTo>
                <a:lnTo>
                  <a:pt x="46" y="1158"/>
                </a:lnTo>
                <a:lnTo>
                  <a:pt x="46" y="1158"/>
                </a:lnTo>
                <a:lnTo>
                  <a:pt x="41" y="1156"/>
                </a:lnTo>
                <a:lnTo>
                  <a:pt x="37" y="1152"/>
                </a:lnTo>
                <a:lnTo>
                  <a:pt x="34" y="1148"/>
                </a:lnTo>
                <a:lnTo>
                  <a:pt x="34" y="1144"/>
                </a:lnTo>
                <a:lnTo>
                  <a:pt x="34" y="1144"/>
                </a:lnTo>
                <a:lnTo>
                  <a:pt x="34" y="1139"/>
                </a:lnTo>
                <a:lnTo>
                  <a:pt x="36" y="1137"/>
                </a:lnTo>
                <a:lnTo>
                  <a:pt x="40" y="1131"/>
                </a:lnTo>
                <a:lnTo>
                  <a:pt x="47" y="1128"/>
                </a:lnTo>
                <a:lnTo>
                  <a:pt x="54" y="1127"/>
                </a:lnTo>
                <a:lnTo>
                  <a:pt x="54" y="1127"/>
                </a:lnTo>
                <a:lnTo>
                  <a:pt x="63" y="1128"/>
                </a:lnTo>
                <a:lnTo>
                  <a:pt x="70" y="1131"/>
                </a:lnTo>
                <a:lnTo>
                  <a:pt x="74" y="1137"/>
                </a:lnTo>
                <a:lnTo>
                  <a:pt x="75" y="1144"/>
                </a:lnTo>
                <a:lnTo>
                  <a:pt x="75" y="1144"/>
                </a:lnTo>
                <a:lnTo>
                  <a:pt x="75" y="1149"/>
                </a:lnTo>
                <a:lnTo>
                  <a:pt x="72" y="1154"/>
                </a:lnTo>
                <a:lnTo>
                  <a:pt x="68" y="1156"/>
                </a:lnTo>
                <a:lnTo>
                  <a:pt x="64" y="1159"/>
                </a:lnTo>
                <a:lnTo>
                  <a:pt x="64" y="1159"/>
                </a:lnTo>
                <a:lnTo>
                  <a:pt x="60" y="1159"/>
                </a:lnTo>
                <a:lnTo>
                  <a:pt x="50" y="1159"/>
                </a:lnTo>
                <a:close/>
                <a:moveTo>
                  <a:pt x="57" y="1060"/>
                </a:moveTo>
                <a:lnTo>
                  <a:pt x="57" y="1060"/>
                </a:lnTo>
                <a:lnTo>
                  <a:pt x="51" y="1060"/>
                </a:lnTo>
                <a:lnTo>
                  <a:pt x="51" y="1060"/>
                </a:lnTo>
                <a:lnTo>
                  <a:pt x="44" y="1062"/>
                </a:lnTo>
                <a:lnTo>
                  <a:pt x="36" y="1065"/>
                </a:lnTo>
                <a:lnTo>
                  <a:pt x="31" y="1068"/>
                </a:lnTo>
                <a:lnTo>
                  <a:pt x="29" y="1072"/>
                </a:lnTo>
                <a:lnTo>
                  <a:pt x="27" y="1077"/>
                </a:lnTo>
                <a:lnTo>
                  <a:pt x="26" y="1083"/>
                </a:lnTo>
                <a:lnTo>
                  <a:pt x="26" y="1083"/>
                </a:lnTo>
                <a:lnTo>
                  <a:pt x="27" y="1089"/>
                </a:lnTo>
                <a:lnTo>
                  <a:pt x="29" y="1094"/>
                </a:lnTo>
                <a:lnTo>
                  <a:pt x="31" y="1099"/>
                </a:lnTo>
                <a:lnTo>
                  <a:pt x="34" y="1101"/>
                </a:lnTo>
                <a:lnTo>
                  <a:pt x="39" y="1104"/>
                </a:lnTo>
                <a:lnTo>
                  <a:pt x="44" y="1107"/>
                </a:lnTo>
                <a:lnTo>
                  <a:pt x="50" y="1108"/>
                </a:lnTo>
                <a:lnTo>
                  <a:pt x="55" y="1108"/>
                </a:lnTo>
                <a:lnTo>
                  <a:pt x="55" y="1108"/>
                </a:lnTo>
                <a:lnTo>
                  <a:pt x="61" y="1108"/>
                </a:lnTo>
                <a:lnTo>
                  <a:pt x="67" y="1107"/>
                </a:lnTo>
                <a:lnTo>
                  <a:pt x="71" y="1104"/>
                </a:lnTo>
                <a:lnTo>
                  <a:pt x="75" y="1101"/>
                </a:lnTo>
                <a:lnTo>
                  <a:pt x="79" y="1097"/>
                </a:lnTo>
                <a:lnTo>
                  <a:pt x="81" y="1093"/>
                </a:lnTo>
                <a:lnTo>
                  <a:pt x="82" y="1087"/>
                </a:lnTo>
                <a:lnTo>
                  <a:pt x="84" y="1082"/>
                </a:lnTo>
                <a:lnTo>
                  <a:pt x="84" y="1082"/>
                </a:lnTo>
                <a:lnTo>
                  <a:pt x="82" y="1070"/>
                </a:lnTo>
                <a:lnTo>
                  <a:pt x="79" y="1063"/>
                </a:lnTo>
                <a:lnTo>
                  <a:pt x="72" y="1065"/>
                </a:lnTo>
                <a:lnTo>
                  <a:pt x="72" y="1065"/>
                </a:lnTo>
                <a:lnTo>
                  <a:pt x="75" y="1072"/>
                </a:lnTo>
                <a:lnTo>
                  <a:pt x="75" y="1080"/>
                </a:lnTo>
                <a:lnTo>
                  <a:pt x="75" y="1080"/>
                </a:lnTo>
                <a:lnTo>
                  <a:pt x="74" y="1087"/>
                </a:lnTo>
                <a:lnTo>
                  <a:pt x="71" y="1093"/>
                </a:lnTo>
                <a:lnTo>
                  <a:pt x="65" y="1097"/>
                </a:lnTo>
                <a:lnTo>
                  <a:pt x="57" y="1099"/>
                </a:lnTo>
                <a:lnTo>
                  <a:pt x="57" y="1060"/>
                </a:lnTo>
                <a:close/>
                <a:moveTo>
                  <a:pt x="50" y="1099"/>
                </a:moveTo>
                <a:lnTo>
                  <a:pt x="50" y="1099"/>
                </a:lnTo>
                <a:lnTo>
                  <a:pt x="44" y="1097"/>
                </a:lnTo>
                <a:lnTo>
                  <a:pt x="39" y="1094"/>
                </a:lnTo>
                <a:lnTo>
                  <a:pt x="34" y="1090"/>
                </a:lnTo>
                <a:lnTo>
                  <a:pt x="34" y="1087"/>
                </a:lnTo>
                <a:lnTo>
                  <a:pt x="33" y="1084"/>
                </a:lnTo>
                <a:lnTo>
                  <a:pt x="33" y="1084"/>
                </a:lnTo>
                <a:lnTo>
                  <a:pt x="34" y="1080"/>
                </a:lnTo>
                <a:lnTo>
                  <a:pt x="34" y="1077"/>
                </a:lnTo>
                <a:lnTo>
                  <a:pt x="39" y="1073"/>
                </a:lnTo>
                <a:lnTo>
                  <a:pt x="44" y="1070"/>
                </a:lnTo>
                <a:lnTo>
                  <a:pt x="50" y="1070"/>
                </a:lnTo>
                <a:lnTo>
                  <a:pt x="50" y="1099"/>
                </a:lnTo>
                <a:close/>
                <a:moveTo>
                  <a:pt x="82" y="1048"/>
                </a:moveTo>
                <a:lnTo>
                  <a:pt x="82" y="1038"/>
                </a:lnTo>
                <a:lnTo>
                  <a:pt x="53" y="1038"/>
                </a:lnTo>
                <a:lnTo>
                  <a:pt x="53" y="1038"/>
                </a:lnTo>
                <a:lnTo>
                  <a:pt x="48" y="1038"/>
                </a:lnTo>
                <a:lnTo>
                  <a:pt x="48" y="1038"/>
                </a:lnTo>
                <a:lnTo>
                  <a:pt x="43" y="1037"/>
                </a:lnTo>
                <a:lnTo>
                  <a:pt x="39" y="1034"/>
                </a:lnTo>
                <a:lnTo>
                  <a:pt x="37" y="1029"/>
                </a:lnTo>
                <a:lnTo>
                  <a:pt x="36" y="1025"/>
                </a:lnTo>
                <a:lnTo>
                  <a:pt x="36" y="1025"/>
                </a:lnTo>
                <a:lnTo>
                  <a:pt x="36" y="1021"/>
                </a:lnTo>
                <a:lnTo>
                  <a:pt x="27" y="1021"/>
                </a:lnTo>
                <a:lnTo>
                  <a:pt x="27" y="1021"/>
                </a:lnTo>
                <a:lnTo>
                  <a:pt x="26" y="1024"/>
                </a:lnTo>
                <a:lnTo>
                  <a:pt x="26" y="1024"/>
                </a:lnTo>
                <a:lnTo>
                  <a:pt x="27" y="1028"/>
                </a:lnTo>
                <a:lnTo>
                  <a:pt x="30" y="1034"/>
                </a:lnTo>
                <a:lnTo>
                  <a:pt x="33" y="1037"/>
                </a:lnTo>
                <a:lnTo>
                  <a:pt x="39" y="1039"/>
                </a:lnTo>
                <a:lnTo>
                  <a:pt x="39" y="1039"/>
                </a:lnTo>
                <a:lnTo>
                  <a:pt x="27" y="1039"/>
                </a:lnTo>
                <a:lnTo>
                  <a:pt x="27" y="1049"/>
                </a:lnTo>
                <a:lnTo>
                  <a:pt x="27" y="1049"/>
                </a:lnTo>
                <a:lnTo>
                  <a:pt x="44" y="1048"/>
                </a:lnTo>
                <a:lnTo>
                  <a:pt x="82" y="1048"/>
                </a:lnTo>
                <a:close/>
                <a:moveTo>
                  <a:pt x="84" y="965"/>
                </a:moveTo>
                <a:lnTo>
                  <a:pt x="84" y="965"/>
                </a:lnTo>
                <a:lnTo>
                  <a:pt x="82" y="960"/>
                </a:lnTo>
                <a:lnTo>
                  <a:pt x="82" y="955"/>
                </a:lnTo>
                <a:lnTo>
                  <a:pt x="79" y="950"/>
                </a:lnTo>
                <a:lnTo>
                  <a:pt x="77" y="946"/>
                </a:lnTo>
                <a:lnTo>
                  <a:pt x="72" y="943"/>
                </a:lnTo>
                <a:lnTo>
                  <a:pt x="67" y="941"/>
                </a:lnTo>
                <a:lnTo>
                  <a:pt x="61" y="939"/>
                </a:lnTo>
                <a:lnTo>
                  <a:pt x="54" y="938"/>
                </a:lnTo>
                <a:lnTo>
                  <a:pt x="54" y="938"/>
                </a:lnTo>
                <a:lnTo>
                  <a:pt x="48" y="939"/>
                </a:lnTo>
                <a:lnTo>
                  <a:pt x="43" y="941"/>
                </a:lnTo>
                <a:lnTo>
                  <a:pt x="39" y="942"/>
                </a:lnTo>
                <a:lnTo>
                  <a:pt x="34" y="945"/>
                </a:lnTo>
                <a:lnTo>
                  <a:pt x="30" y="949"/>
                </a:lnTo>
                <a:lnTo>
                  <a:pt x="29" y="953"/>
                </a:lnTo>
                <a:lnTo>
                  <a:pt x="27" y="959"/>
                </a:lnTo>
                <a:lnTo>
                  <a:pt x="26" y="965"/>
                </a:lnTo>
                <a:lnTo>
                  <a:pt x="26" y="965"/>
                </a:lnTo>
                <a:lnTo>
                  <a:pt x="27" y="970"/>
                </a:lnTo>
                <a:lnTo>
                  <a:pt x="29" y="974"/>
                </a:lnTo>
                <a:lnTo>
                  <a:pt x="30" y="980"/>
                </a:lnTo>
                <a:lnTo>
                  <a:pt x="34" y="983"/>
                </a:lnTo>
                <a:lnTo>
                  <a:pt x="39" y="987"/>
                </a:lnTo>
                <a:lnTo>
                  <a:pt x="43" y="989"/>
                </a:lnTo>
                <a:lnTo>
                  <a:pt x="48" y="991"/>
                </a:lnTo>
                <a:lnTo>
                  <a:pt x="55" y="991"/>
                </a:lnTo>
                <a:lnTo>
                  <a:pt x="55" y="991"/>
                </a:lnTo>
                <a:lnTo>
                  <a:pt x="61" y="991"/>
                </a:lnTo>
                <a:lnTo>
                  <a:pt x="67" y="990"/>
                </a:lnTo>
                <a:lnTo>
                  <a:pt x="72" y="987"/>
                </a:lnTo>
                <a:lnTo>
                  <a:pt x="75" y="984"/>
                </a:lnTo>
                <a:lnTo>
                  <a:pt x="79" y="980"/>
                </a:lnTo>
                <a:lnTo>
                  <a:pt x="81" y="976"/>
                </a:lnTo>
                <a:lnTo>
                  <a:pt x="82" y="970"/>
                </a:lnTo>
                <a:lnTo>
                  <a:pt x="84" y="965"/>
                </a:lnTo>
                <a:lnTo>
                  <a:pt x="84" y="965"/>
                </a:lnTo>
                <a:close/>
                <a:moveTo>
                  <a:pt x="75" y="965"/>
                </a:moveTo>
                <a:lnTo>
                  <a:pt x="75" y="965"/>
                </a:lnTo>
                <a:lnTo>
                  <a:pt x="74" y="972"/>
                </a:lnTo>
                <a:lnTo>
                  <a:pt x="70" y="977"/>
                </a:lnTo>
                <a:lnTo>
                  <a:pt x="64" y="980"/>
                </a:lnTo>
                <a:lnTo>
                  <a:pt x="55" y="982"/>
                </a:lnTo>
                <a:lnTo>
                  <a:pt x="55" y="982"/>
                </a:lnTo>
                <a:lnTo>
                  <a:pt x="47" y="980"/>
                </a:lnTo>
                <a:lnTo>
                  <a:pt x="40" y="977"/>
                </a:lnTo>
                <a:lnTo>
                  <a:pt x="37" y="974"/>
                </a:lnTo>
                <a:lnTo>
                  <a:pt x="36" y="972"/>
                </a:lnTo>
                <a:lnTo>
                  <a:pt x="34" y="969"/>
                </a:lnTo>
                <a:lnTo>
                  <a:pt x="34" y="965"/>
                </a:lnTo>
                <a:lnTo>
                  <a:pt x="34" y="965"/>
                </a:lnTo>
                <a:lnTo>
                  <a:pt x="34" y="960"/>
                </a:lnTo>
                <a:lnTo>
                  <a:pt x="36" y="958"/>
                </a:lnTo>
                <a:lnTo>
                  <a:pt x="39" y="955"/>
                </a:lnTo>
                <a:lnTo>
                  <a:pt x="41" y="952"/>
                </a:lnTo>
                <a:lnTo>
                  <a:pt x="47" y="949"/>
                </a:lnTo>
                <a:lnTo>
                  <a:pt x="54" y="948"/>
                </a:lnTo>
                <a:lnTo>
                  <a:pt x="54" y="948"/>
                </a:lnTo>
                <a:lnTo>
                  <a:pt x="63" y="949"/>
                </a:lnTo>
                <a:lnTo>
                  <a:pt x="70" y="953"/>
                </a:lnTo>
                <a:lnTo>
                  <a:pt x="74" y="959"/>
                </a:lnTo>
                <a:lnTo>
                  <a:pt x="75" y="965"/>
                </a:lnTo>
                <a:lnTo>
                  <a:pt x="75" y="965"/>
                </a:lnTo>
                <a:close/>
                <a:moveTo>
                  <a:pt x="82" y="915"/>
                </a:moveTo>
                <a:lnTo>
                  <a:pt x="36" y="915"/>
                </a:lnTo>
                <a:lnTo>
                  <a:pt x="36" y="901"/>
                </a:lnTo>
                <a:lnTo>
                  <a:pt x="27" y="901"/>
                </a:lnTo>
                <a:lnTo>
                  <a:pt x="27" y="915"/>
                </a:lnTo>
                <a:lnTo>
                  <a:pt x="24" y="915"/>
                </a:lnTo>
                <a:lnTo>
                  <a:pt x="24" y="915"/>
                </a:lnTo>
                <a:lnTo>
                  <a:pt x="19" y="914"/>
                </a:lnTo>
                <a:lnTo>
                  <a:pt x="13" y="912"/>
                </a:lnTo>
                <a:lnTo>
                  <a:pt x="10" y="910"/>
                </a:lnTo>
                <a:lnTo>
                  <a:pt x="9" y="904"/>
                </a:lnTo>
                <a:lnTo>
                  <a:pt x="9" y="904"/>
                </a:lnTo>
                <a:lnTo>
                  <a:pt x="10" y="898"/>
                </a:lnTo>
                <a:lnTo>
                  <a:pt x="2" y="897"/>
                </a:lnTo>
                <a:lnTo>
                  <a:pt x="2" y="897"/>
                </a:lnTo>
                <a:lnTo>
                  <a:pt x="2" y="900"/>
                </a:lnTo>
                <a:lnTo>
                  <a:pt x="0" y="905"/>
                </a:lnTo>
                <a:lnTo>
                  <a:pt x="0" y="905"/>
                </a:lnTo>
                <a:lnTo>
                  <a:pt x="2" y="912"/>
                </a:lnTo>
                <a:lnTo>
                  <a:pt x="6" y="918"/>
                </a:lnTo>
                <a:lnTo>
                  <a:pt x="6" y="918"/>
                </a:lnTo>
                <a:lnTo>
                  <a:pt x="9" y="921"/>
                </a:lnTo>
                <a:lnTo>
                  <a:pt x="15" y="924"/>
                </a:lnTo>
                <a:lnTo>
                  <a:pt x="19" y="924"/>
                </a:lnTo>
                <a:lnTo>
                  <a:pt x="24" y="925"/>
                </a:lnTo>
                <a:lnTo>
                  <a:pt x="27" y="925"/>
                </a:lnTo>
                <a:lnTo>
                  <a:pt x="27" y="932"/>
                </a:lnTo>
                <a:lnTo>
                  <a:pt x="36" y="932"/>
                </a:lnTo>
                <a:lnTo>
                  <a:pt x="36" y="925"/>
                </a:lnTo>
                <a:lnTo>
                  <a:pt x="82" y="925"/>
                </a:lnTo>
                <a:lnTo>
                  <a:pt x="82" y="915"/>
                </a:lnTo>
                <a:close/>
                <a:moveTo>
                  <a:pt x="72" y="832"/>
                </a:moveTo>
                <a:lnTo>
                  <a:pt x="72" y="832"/>
                </a:lnTo>
                <a:lnTo>
                  <a:pt x="74" y="836"/>
                </a:lnTo>
                <a:lnTo>
                  <a:pt x="75" y="843"/>
                </a:lnTo>
                <a:lnTo>
                  <a:pt x="75" y="843"/>
                </a:lnTo>
                <a:lnTo>
                  <a:pt x="74" y="852"/>
                </a:lnTo>
                <a:lnTo>
                  <a:pt x="70" y="857"/>
                </a:lnTo>
                <a:lnTo>
                  <a:pt x="64" y="862"/>
                </a:lnTo>
                <a:lnTo>
                  <a:pt x="55" y="863"/>
                </a:lnTo>
                <a:lnTo>
                  <a:pt x="55" y="863"/>
                </a:lnTo>
                <a:lnTo>
                  <a:pt x="47" y="862"/>
                </a:lnTo>
                <a:lnTo>
                  <a:pt x="40" y="857"/>
                </a:lnTo>
                <a:lnTo>
                  <a:pt x="37" y="855"/>
                </a:lnTo>
                <a:lnTo>
                  <a:pt x="36" y="852"/>
                </a:lnTo>
                <a:lnTo>
                  <a:pt x="34" y="848"/>
                </a:lnTo>
                <a:lnTo>
                  <a:pt x="34" y="843"/>
                </a:lnTo>
                <a:lnTo>
                  <a:pt x="34" y="843"/>
                </a:lnTo>
                <a:lnTo>
                  <a:pt x="34" y="836"/>
                </a:lnTo>
                <a:lnTo>
                  <a:pt x="37" y="832"/>
                </a:lnTo>
                <a:lnTo>
                  <a:pt x="29" y="829"/>
                </a:lnTo>
                <a:lnTo>
                  <a:pt x="29" y="829"/>
                </a:lnTo>
                <a:lnTo>
                  <a:pt x="27" y="835"/>
                </a:lnTo>
                <a:lnTo>
                  <a:pt x="26" y="843"/>
                </a:lnTo>
                <a:lnTo>
                  <a:pt x="26" y="843"/>
                </a:lnTo>
                <a:lnTo>
                  <a:pt x="27" y="849"/>
                </a:lnTo>
                <a:lnTo>
                  <a:pt x="29" y="856"/>
                </a:lnTo>
                <a:lnTo>
                  <a:pt x="31" y="860"/>
                </a:lnTo>
                <a:lnTo>
                  <a:pt x="34" y="864"/>
                </a:lnTo>
                <a:lnTo>
                  <a:pt x="39" y="869"/>
                </a:lnTo>
                <a:lnTo>
                  <a:pt x="44" y="870"/>
                </a:lnTo>
                <a:lnTo>
                  <a:pt x="50" y="872"/>
                </a:lnTo>
                <a:lnTo>
                  <a:pt x="55" y="873"/>
                </a:lnTo>
                <a:lnTo>
                  <a:pt x="55" y="873"/>
                </a:lnTo>
                <a:lnTo>
                  <a:pt x="61" y="872"/>
                </a:lnTo>
                <a:lnTo>
                  <a:pt x="67" y="870"/>
                </a:lnTo>
                <a:lnTo>
                  <a:pt x="71" y="869"/>
                </a:lnTo>
                <a:lnTo>
                  <a:pt x="75" y="866"/>
                </a:lnTo>
                <a:lnTo>
                  <a:pt x="79" y="862"/>
                </a:lnTo>
                <a:lnTo>
                  <a:pt x="81" y="856"/>
                </a:lnTo>
                <a:lnTo>
                  <a:pt x="82" y="852"/>
                </a:lnTo>
                <a:lnTo>
                  <a:pt x="84" y="845"/>
                </a:lnTo>
                <a:lnTo>
                  <a:pt x="84" y="845"/>
                </a:lnTo>
                <a:lnTo>
                  <a:pt x="82" y="836"/>
                </a:lnTo>
                <a:lnTo>
                  <a:pt x="81" y="829"/>
                </a:lnTo>
                <a:lnTo>
                  <a:pt x="72" y="832"/>
                </a:lnTo>
                <a:close/>
                <a:moveTo>
                  <a:pt x="84" y="795"/>
                </a:moveTo>
                <a:lnTo>
                  <a:pt x="84" y="795"/>
                </a:lnTo>
                <a:lnTo>
                  <a:pt x="82" y="791"/>
                </a:lnTo>
                <a:lnTo>
                  <a:pt x="82" y="785"/>
                </a:lnTo>
                <a:lnTo>
                  <a:pt x="79" y="781"/>
                </a:lnTo>
                <a:lnTo>
                  <a:pt x="77" y="777"/>
                </a:lnTo>
                <a:lnTo>
                  <a:pt x="72" y="774"/>
                </a:lnTo>
                <a:lnTo>
                  <a:pt x="67" y="771"/>
                </a:lnTo>
                <a:lnTo>
                  <a:pt x="61" y="770"/>
                </a:lnTo>
                <a:lnTo>
                  <a:pt x="54" y="769"/>
                </a:lnTo>
                <a:lnTo>
                  <a:pt x="54" y="769"/>
                </a:lnTo>
                <a:lnTo>
                  <a:pt x="48" y="769"/>
                </a:lnTo>
                <a:lnTo>
                  <a:pt x="43" y="770"/>
                </a:lnTo>
                <a:lnTo>
                  <a:pt x="39" y="773"/>
                </a:lnTo>
                <a:lnTo>
                  <a:pt x="34" y="776"/>
                </a:lnTo>
                <a:lnTo>
                  <a:pt x="30" y="780"/>
                </a:lnTo>
                <a:lnTo>
                  <a:pt x="29" y="784"/>
                </a:lnTo>
                <a:lnTo>
                  <a:pt x="27" y="790"/>
                </a:lnTo>
                <a:lnTo>
                  <a:pt x="26" y="795"/>
                </a:lnTo>
                <a:lnTo>
                  <a:pt x="26" y="795"/>
                </a:lnTo>
                <a:lnTo>
                  <a:pt x="27" y="801"/>
                </a:lnTo>
                <a:lnTo>
                  <a:pt x="29" y="805"/>
                </a:lnTo>
                <a:lnTo>
                  <a:pt x="30" y="809"/>
                </a:lnTo>
                <a:lnTo>
                  <a:pt x="34" y="814"/>
                </a:lnTo>
                <a:lnTo>
                  <a:pt x="39" y="818"/>
                </a:lnTo>
                <a:lnTo>
                  <a:pt x="43" y="819"/>
                </a:lnTo>
                <a:lnTo>
                  <a:pt x="48" y="822"/>
                </a:lnTo>
                <a:lnTo>
                  <a:pt x="55" y="822"/>
                </a:lnTo>
                <a:lnTo>
                  <a:pt x="55" y="822"/>
                </a:lnTo>
                <a:lnTo>
                  <a:pt x="61" y="822"/>
                </a:lnTo>
                <a:lnTo>
                  <a:pt x="67" y="819"/>
                </a:lnTo>
                <a:lnTo>
                  <a:pt x="72" y="818"/>
                </a:lnTo>
                <a:lnTo>
                  <a:pt x="75" y="815"/>
                </a:lnTo>
                <a:lnTo>
                  <a:pt x="79" y="811"/>
                </a:lnTo>
                <a:lnTo>
                  <a:pt x="81" y="807"/>
                </a:lnTo>
                <a:lnTo>
                  <a:pt x="82" y="801"/>
                </a:lnTo>
                <a:lnTo>
                  <a:pt x="84" y="795"/>
                </a:lnTo>
                <a:lnTo>
                  <a:pt x="84" y="795"/>
                </a:lnTo>
                <a:close/>
                <a:moveTo>
                  <a:pt x="75" y="795"/>
                </a:moveTo>
                <a:lnTo>
                  <a:pt x="75" y="795"/>
                </a:lnTo>
                <a:lnTo>
                  <a:pt x="74" y="802"/>
                </a:lnTo>
                <a:lnTo>
                  <a:pt x="70" y="808"/>
                </a:lnTo>
                <a:lnTo>
                  <a:pt x="64" y="811"/>
                </a:lnTo>
                <a:lnTo>
                  <a:pt x="55" y="812"/>
                </a:lnTo>
                <a:lnTo>
                  <a:pt x="55" y="812"/>
                </a:lnTo>
                <a:lnTo>
                  <a:pt x="47" y="811"/>
                </a:lnTo>
                <a:lnTo>
                  <a:pt x="40" y="808"/>
                </a:lnTo>
                <a:lnTo>
                  <a:pt x="37" y="805"/>
                </a:lnTo>
                <a:lnTo>
                  <a:pt x="36" y="802"/>
                </a:lnTo>
                <a:lnTo>
                  <a:pt x="34" y="800"/>
                </a:lnTo>
                <a:lnTo>
                  <a:pt x="34" y="795"/>
                </a:lnTo>
                <a:lnTo>
                  <a:pt x="34" y="795"/>
                </a:lnTo>
                <a:lnTo>
                  <a:pt x="34" y="791"/>
                </a:lnTo>
                <a:lnTo>
                  <a:pt x="36" y="788"/>
                </a:lnTo>
                <a:lnTo>
                  <a:pt x="39" y="785"/>
                </a:lnTo>
                <a:lnTo>
                  <a:pt x="41" y="783"/>
                </a:lnTo>
                <a:lnTo>
                  <a:pt x="47" y="780"/>
                </a:lnTo>
                <a:lnTo>
                  <a:pt x="54" y="778"/>
                </a:lnTo>
                <a:lnTo>
                  <a:pt x="54" y="778"/>
                </a:lnTo>
                <a:lnTo>
                  <a:pt x="63" y="780"/>
                </a:lnTo>
                <a:lnTo>
                  <a:pt x="70" y="784"/>
                </a:lnTo>
                <a:lnTo>
                  <a:pt x="74" y="788"/>
                </a:lnTo>
                <a:lnTo>
                  <a:pt x="75" y="795"/>
                </a:lnTo>
                <a:lnTo>
                  <a:pt x="75" y="795"/>
                </a:lnTo>
                <a:close/>
                <a:moveTo>
                  <a:pt x="82" y="756"/>
                </a:moveTo>
                <a:lnTo>
                  <a:pt x="82" y="746"/>
                </a:lnTo>
                <a:lnTo>
                  <a:pt x="50" y="746"/>
                </a:lnTo>
                <a:lnTo>
                  <a:pt x="50" y="746"/>
                </a:lnTo>
                <a:lnTo>
                  <a:pt x="44" y="746"/>
                </a:lnTo>
                <a:lnTo>
                  <a:pt x="44" y="746"/>
                </a:lnTo>
                <a:lnTo>
                  <a:pt x="40" y="743"/>
                </a:lnTo>
                <a:lnTo>
                  <a:pt x="37" y="740"/>
                </a:lnTo>
                <a:lnTo>
                  <a:pt x="36" y="736"/>
                </a:lnTo>
                <a:lnTo>
                  <a:pt x="34" y="732"/>
                </a:lnTo>
                <a:lnTo>
                  <a:pt x="34" y="732"/>
                </a:lnTo>
                <a:lnTo>
                  <a:pt x="36" y="726"/>
                </a:lnTo>
                <a:lnTo>
                  <a:pt x="39" y="722"/>
                </a:lnTo>
                <a:lnTo>
                  <a:pt x="44" y="721"/>
                </a:lnTo>
                <a:lnTo>
                  <a:pt x="51" y="719"/>
                </a:lnTo>
                <a:lnTo>
                  <a:pt x="82" y="719"/>
                </a:lnTo>
                <a:lnTo>
                  <a:pt x="82" y="709"/>
                </a:lnTo>
                <a:lnTo>
                  <a:pt x="50" y="709"/>
                </a:lnTo>
                <a:lnTo>
                  <a:pt x="50" y="709"/>
                </a:lnTo>
                <a:lnTo>
                  <a:pt x="43" y="711"/>
                </a:lnTo>
                <a:lnTo>
                  <a:pt x="39" y="712"/>
                </a:lnTo>
                <a:lnTo>
                  <a:pt x="34" y="714"/>
                </a:lnTo>
                <a:lnTo>
                  <a:pt x="31" y="716"/>
                </a:lnTo>
                <a:lnTo>
                  <a:pt x="27" y="723"/>
                </a:lnTo>
                <a:lnTo>
                  <a:pt x="26" y="729"/>
                </a:lnTo>
                <a:lnTo>
                  <a:pt x="26" y="729"/>
                </a:lnTo>
                <a:lnTo>
                  <a:pt x="27" y="735"/>
                </a:lnTo>
                <a:lnTo>
                  <a:pt x="30" y="740"/>
                </a:lnTo>
                <a:lnTo>
                  <a:pt x="33" y="745"/>
                </a:lnTo>
                <a:lnTo>
                  <a:pt x="36" y="747"/>
                </a:lnTo>
                <a:lnTo>
                  <a:pt x="36" y="747"/>
                </a:lnTo>
                <a:lnTo>
                  <a:pt x="27" y="747"/>
                </a:lnTo>
                <a:lnTo>
                  <a:pt x="27" y="757"/>
                </a:lnTo>
                <a:lnTo>
                  <a:pt x="27" y="757"/>
                </a:lnTo>
                <a:lnTo>
                  <a:pt x="43" y="756"/>
                </a:lnTo>
                <a:lnTo>
                  <a:pt x="82" y="756"/>
                </a:lnTo>
                <a:close/>
                <a:moveTo>
                  <a:pt x="82" y="683"/>
                </a:moveTo>
                <a:lnTo>
                  <a:pt x="36" y="683"/>
                </a:lnTo>
                <a:lnTo>
                  <a:pt x="36" y="670"/>
                </a:lnTo>
                <a:lnTo>
                  <a:pt x="27" y="670"/>
                </a:lnTo>
                <a:lnTo>
                  <a:pt x="27" y="683"/>
                </a:lnTo>
                <a:lnTo>
                  <a:pt x="24" y="683"/>
                </a:lnTo>
                <a:lnTo>
                  <a:pt x="24" y="683"/>
                </a:lnTo>
                <a:lnTo>
                  <a:pt x="19" y="683"/>
                </a:lnTo>
                <a:lnTo>
                  <a:pt x="13" y="681"/>
                </a:lnTo>
                <a:lnTo>
                  <a:pt x="10" y="677"/>
                </a:lnTo>
                <a:lnTo>
                  <a:pt x="9" y="673"/>
                </a:lnTo>
                <a:lnTo>
                  <a:pt x="9" y="673"/>
                </a:lnTo>
                <a:lnTo>
                  <a:pt x="10" y="666"/>
                </a:lnTo>
                <a:lnTo>
                  <a:pt x="2" y="664"/>
                </a:lnTo>
                <a:lnTo>
                  <a:pt x="2" y="664"/>
                </a:lnTo>
                <a:lnTo>
                  <a:pt x="2" y="668"/>
                </a:lnTo>
                <a:lnTo>
                  <a:pt x="0" y="673"/>
                </a:lnTo>
                <a:lnTo>
                  <a:pt x="0" y="673"/>
                </a:lnTo>
                <a:lnTo>
                  <a:pt x="2" y="680"/>
                </a:lnTo>
                <a:lnTo>
                  <a:pt x="6" y="687"/>
                </a:lnTo>
                <a:lnTo>
                  <a:pt x="6" y="687"/>
                </a:lnTo>
                <a:lnTo>
                  <a:pt x="9" y="690"/>
                </a:lnTo>
                <a:lnTo>
                  <a:pt x="15" y="691"/>
                </a:lnTo>
                <a:lnTo>
                  <a:pt x="19" y="692"/>
                </a:lnTo>
                <a:lnTo>
                  <a:pt x="24" y="692"/>
                </a:lnTo>
                <a:lnTo>
                  <a:pt x="27" y="692"/>
                </a:lnTo>
                <a:lnTo>
                  <a:pt x="27" y="701"/>
                </a:lnTo>
                <a:lnTo>
                  <a:pt x="36" y="701"/>
                </a:lnTo>
                <a:lnTo>
                  <a:pt x="36" y="692"/>
                </a:lnTo>
                <a:lnTo>
                  <a:pt x="82" y="692"/>
                </a:lnTo>
                <a:lnTo>
                  <a:pt x="82" y="683"/>
                </a:lnTo>
                <a:close/>
                <a:moveTo>
                  <a:pt x="84" y="639"/>
                </a:moveTo>
                <a:lnTo>
                  <a:pt x="84" y="639"/>
                </a:lnTo>
                <a:lnTo>
                  <a:pt x="82" y="633"/>
                </a:lnTo>
                <a:lnTo>
                  <a:pt x="82" y="629"/>
                </a:lnTo>
                <a:lnTo>
                  <a:pt x="79" y="623"/>
                </a:lnTo>
                <a:lnTo>
                  <a:pt x="77" y="620"/>
                </a:lnTo>
                <a:lnTo>
                  <a:pt x="72" y="616"/>
                </a:lnTo>
                <a:lnTo>
                  <a:pt x="67" y="613"/>
                </a:lnTo>
                <a:lnTo>
                  <a:pt x="61" y="612"/>
                </a:lnTo>
                <a:lnTo>
                  <a:pt x="54" y="611"/>
                </a:lnTo>
                <a:lnTo>
                  <a:pt x="54" y="611"/>
                </a:lnTo>
                <a:lnTo>
                  <a:pt x="48" y="612"/>
                </a:lnTo>
                <a:lnTo>
                  <a:pt x="43" y="613"/>
                </a:lnTo>
                <a:lnTo>
                  <a:pt x="39" y="615"/>
                </a:lnTo>
                <a:lnTo>
                  <a:pt x="34" y="619"/>
                </a:lnTo>
                <a:lnTo>
                  <a:pt x="30" y="622"/>
                </a:lnTo>
                <a:lnTo>
                  <a:pt x="29" y="626"/>
                </a:lnTo>
                <a:lnTo>
                  <a:pt x="27" y="632"/>
                </a:lnTo>
                <a:lnTo>
                  <a:pt x="26" y="637"/>
                </a:lnTo>
                <a:lnTo>
                  <a:pt x="26" y="637"/>
                </a:lnTo>
                <a:lnTo>
                  <a:pt x="27" y="643"/>
                </a:lnTo>
                <a:lnTo>
                  <a:pt x="29" y="649"/>
                </a:lnTo>
                <a:lnTo>
                  <a:pt x="30" y="653"/>
                </a:lnTo>
                <a:lnTo>
                  <a:pt x="34" y="657"/>
                </a:lnTo>
                <a:lnTo>
                  <a:pt x="39" y="660"/>
                </a:lnTo>
                <a:lnTo>
                  <a:pt x="43" y="663"/>
                </a:lnTo>
                <a:lnTo>
                  <a:pt x="48" y="664"/>
                </a:lnTo>
                <a:lnTo>
                  <a:pt x="55" y="664"/>
                </a:lnTo>
                <a:lnTo>
                  <a:pt x="55" y="664"/>
                </a:lnTo>
                <a:lnTo>
                  <a:pt x="61" y="664"/>
                </a:lnTo>
                <a:lnTo>
                  <a:pt x="67" y="663"/>
                </a:lnTo>
                <a:lnTo>
                  <a:pt x="72" y="660"/>
                </a:lnTo>
                <a:lnTo>
                  <a:pt x="75" y="657"/>
                </a:lnTo>
                <a:lnTo>
                  <a:pt x="79" y="653"/>
                </a:lnTo>
                <a:lnTo>
                  <a:pt x="81" y="649"/>
                </a:lnTo>
                <a:lnTo>
                  <a:pt x="82" y="643"/>
                </a:lnTo>
                <a:lnTo>
                  <a:pt x="84" y="639"/>
                </a:lnTo>
                <a:lnTo>
                  <a:pt x="84" y="639"/>
                </a:lnTo>
                <a:close/>
                <a:moveTo>
                  <a:pt x="75" y="639"/>
                </a:moveTo>
                <a:lnTo>
                  <a:pt x="75" y="639"/>
                </a:lnTo>
                <a:lnTo>
                  <a:pt x="74" y="644"/>
                </a:lnTo>
                <a:lnTo>
                  <a:pt x="70" y="650"/>
                </a:lnTo>
                <a:lnTo>
                  <a:pt x="64" y="653"/>
                </a:lnTo>
                <a:lnTo>
                  <a:pt x="55" y="654"/>
                </a:lnTo>
                <a:lnTo>
                  <a:pt x="55" y="654"/>
                </a:lnTo>
                <a:lnTo>
                  <a:pt x="47" y="653"/>
                </a:lnTo>
                <a:lnTo>
                  <a:pt x="40" y="650"/>
                </a:lnTo>
                <a:lnTo>
                  <a:pt x="37" y="649"/>
                </a:lnTo>
                <a:lnTo>
                  <a:pt x="36" y="646"/>
                </a:lnTo>
                <a:lnTo>
                  <a:pt x="34" y="642"/>
                </a:lnTo>
                <a:lnTo>
                  <a:pt x="34" y="637"/>
                </a:lnTo>
                <a:lnTo>
                  <a:pt x="34" y="637"/>
                </a:lnTo>
                <a:lnTo>
                  <a:pt x="34" y="633"/>
                </a:lnTo>
                <a:lnTo>
                  <a:pt x="36" y="630"/>
                </a:lnTo>
                <a:lnTo>
                  <a:pt x="39" y="628"/>
                </a:lnTo>
                <a:lnTo>
                  <a:pt x="41" y="625"/>
                </a:lnTo>
                <a:lnTo>
                  <a:pt x="47" y="622"/>
                </a:lnTo>
                <a:lnTo>
                  <a:pt x="54" y="622"/>
                </a:lnTo>
                <a:lnTo>
                  <a:pt x="54" y="622"/>
                </a:lnTo>
                <a:lnTo>
                  <a:pt x="63" y="623"/>
                </a:lnTo>
                <a:lnTo>
                  <a:pt x="70" y="626"/>
                </a:lnTo>
                <a:lnTo>
                  <a:pt x="74" y="632"/>
                </a:lnTo>
                <a:lnTo>
                  <a:pt x="75" y="637"/>
                </a:lnTo>
                <a:lnTo>
                  <a:pt x="75" y="639"/>
                </a:lnTo>
                <a:close/>
                <a:moveTo>
                  <a:pt x="82" y="599"/>
                </a:moveTo>
                <a:lnTo>
                  <a:pt x="82" y="588"/>
                </a:lnTo>
                <a:lnTo>
                  <a:pt x="53" y="588"/>
                </a:lnTo>
                <a:lnTo>
                  <a:pt x="53" y="588"/>
                </a:lnTo>
                <a:lnTo>
                  <a:pt x="48" y="588"/>
                </a:lnTo>
                <a:lnTo>
                  <a:pt x="48" y="588"/>
                </a:lnTo>
                <a:lnTo>
                  <a:pt x="43" y="587"/>
                </a:lnTo>
                <a:lnTo>
                  <a:pt x="39" y="584"/>
                </a:lnTo>
                <a:lnTo>
                  <a:pt x="37" y="580"/>
                </a:lnTo>
                <a:lnTo>
                  <a:pt x="36" y="575"/>
                </a:lnTo>
                <a:lnTo>
                  <a:pt x="36" y="575"/>
                </a:lnTo>
                <a:lnTo>
                  <a:pt x="36" y="571"/>
                </a:lnTo>
                <a:lnTo>
                  <a:pt x="27" y="571"/>
                </a:lnTo>
                <a:lnTo>
                  <a:pt x="27" y="571"/>
                </a:lnTo>
                <a:lnTo>
                  <a:pt x="26" y="574"/>
                </a:lnTo>
                <a:lnTo>
                  <a:pt x="26" y="574"/>
                </a:lnTo>
                <a:lnTo>
                  <a:pt x="27" y="580"/>
                </a:lnTo>
                <a:lnTo>
                  <a:pt x="30" y="584"/>
                </a:lnTo>
                <a:lnTo>
                  <a:pt x="33" y="587"/>
                </a:lnTo>
                <a:lnTo>
                  <a:pt x="39" y="589"/>
                </a:lnTo>
                <a:lnTo>
                  <a:pt x="39" y="589"/>
                </a:lnTo>
                <a:lnTo>
                  <a:pt x="27" y="591"/>
                </a:lnTo>
                <a:lnTo>
                  <a:pt x="27" y="599"/>
                </a:lnTo>
                <a:lnTo>
                  <a:pt x="27" y="599"/>
                </a:lnTo>
                <a:lnTo>
                  <a:pt x="44" y="598"/>
                </a:lnTo>
                <a:lnTo>
                  <a:pt x="82" y="599"/>
                </a:lnTo>
                <a:close/>
                <a:moveTo>
                  <a:pt x="82" y="561"/>
                </a:moveTo>
                <a:lnTo>
                  <a:pt x="82" y="551"/>
                </a:lnTo>
                <a:lnTo>
                  <a:pt x="50" y="551"/>
                </a:lnTo>
                <a:lnTo>
                  <a:pt x="50" y="551"/>
                </a:lnTo>
                <a:lnTo>
                  <a:pt x="44" y="551"/>
                </a:lnTo>
                <a:lnTo>
                  <a:pt x="44" y="551"/>
                </a:lnTo>
                <a:lnTo>
                  <a:pt x="40" y="550"/>
                </a:lnTo>
                <a:lnTo>
                  <a:pt x="37" y="547"/>
                </a:lnTo>
                <a:lnTo>
                  <a:pt x="36" y="543"/>
                </a:lnTo>
                <a:lnTo>
                  <a:pt x="34" y="539"/>
                </a:lnTo>
                <a:lnTo>
                  <a:pt x="34" y="539"/>
                </a:lnTo>
                <a:lnTo>
                  <a:pt x="36" y="534"/>
                </a:lnTo>
                <a:lnTo>
                  <a:pt x="39" y="530"/>
                </a:lnTo>
                <a:lnTo>
                  <a:pt x="43" y="529"/>
                </a:lnTo>
                <a:lnTo>
                  <a:pt x="50" y="527"/>
                </a:lnTo>
                <a:lnTo>
                  <a:pt x="82" y="527"/>
                </a:lnTo>
                <a:lnTo>
                  <a:pt x="82" y="518"/>
                </a:lnTo>
                <a:lnTo>
                  <a:pt x="48" y="518"/>
                </a:lnTo>
                <a:lnTo>
                  <a:pt x="48" y="518"/>
                </a:lnTo>
                <a:lnTo>
                  <a:pt x="43" y="518"/>
                </a:lnTo>
                <a:lnTo>
                  <a:pt x="43" y="518"/>
                </a:lnTo>
                <a:lnTo>
                  <a:pt x="40" y="515"/>
                </a:lnTo>
                <a:lnTo>
                  <a:pt x="37" y="513"/>
                </a:lnTo>
                <a:lnTo>
                  <a:pt x="36" y="509"/>
                </a:lnTo>
                <a:lnTo>
                  <a:pt x="34" y="505"/>
                </a:lnTo>
                <a:lnTo>
                  <a:pt x="34" y="505"/>
                </a:lnTo>
                <a:lnTo>
                  <a:pt x="36" y="501"/>
                </a:lnTo>
                <a:lnTo>
                  <a:pt x="39" y="496"/>
                </a:lnTo>
                <a:lnTo>
                  <a:pt x="44" y="494"/>
                </a:lnTo>
                <a:lnTo>
                  <a:pt x="51" y="494"/>
                </a:lnTo>
                <a:lnTo>
                  <a:pt x="82" y="494"/>
                </a:lnTo>
                <a:lnTo>
                  <a:pt x="82" y="484"/>
                </a:lnTo>
                <a:lnTo>
                  <a:pt x="50" y="484"/>
                </a:lnTo>
                <a:lnTo>
                  <a:pt x="50" y="484"/>
                </a:lnTo>
                <a:lnTo>
                  <a:pt x="44" y="484"/>
                </a:lnTo>
                <a:lnTo>
                  <a:pt x="39" y="485"/>
                </a:lnTo>
                <a:lnTo>
                  <a:pt x="34" y="488"/>
                </a:lnTo>
                <a:lnTo>
                  <a:pt x="31" y="489"/>
                </a:lnTo>
                <a:lnTo>
                  <a:pt x="27" y="496"/>
                </a:lnTo>
                <a:lnTo>
                  <a:pt x="26" y="502"/>
                </a:lnTo>
                <a:lnTo>
                  <a:pt x="26" y="502"/>
                </a:lnTo>
                <a:lnTo>
                  <a:pt x="27" y="509"/>
                </a:lnTo>
                <a:lnTo>
                  <a:pt x="30" y="513"/>
                </a:lnTo>
                <a:lnTo>
                  <a:pt x="30" y="513"/>
                </a:lnTo>
                <a:lnTo>
                  <a:pt x="33" y="518"/>
                </a:lnTo>
                <a:lnTo>
                  <a:pt x="37" y="520"/>
                </a:lnTo>
                <a:lnTo>
                  <a:pt x="37" y="520"/>
                </a:lnTo>
                <a:lnTo>
                  <a:pt x="37" y="520"/>
                </a:lnTo>
                <a:lnTo>
                  <a:pt x="33" y="523"/>
                </a:lnTo>
                <a:lnTo>
                  <a:pt x="29" y="526"/>
                </a:lnTo>
                <a:lnTo>
                  <a:pt x="27" y="530"/>
                </a:lnTo>
                <a:lnTo>
                  <a:pt x="26" y="536"/>
                </a:lnTo>
                <a:lnTo>
                  <a:pt x="26" y="536"/>
                </a:lnTo>
                <a:lnTo>
                  <a:pt x="27" y="542"/>
                </a:lnTo>
                <a:lnTo>
                  <a:pt x="29" y="546"/>
                </a:lnTo>
                <a:lnTo>
                  <a:pt x="33" y="550"/>
                </a:lnTo>
                <a:lnTo>
                  <a:pt x="36" y="553"/>
                </a:lnTo>
                <a:lnTo>
                  <a:pt x="36" y="553"/>
                </a:lnTo>
                <a:lnTo>
                  <a:pt x="27" y="554"/>
                </a:lnTo>
                <a:lnTo>
                  <a:pt x="27" y="563"/>
                </a:lnTo>
                <a:lnTo>
                  <a:pt x="27" y="563"/>
                </a:lnTo>
                <a:lnTo>
                  <a:pt x="43" y="561"/>
                </a:lnTo>
                <a:lnTo>
                  <a:pt x="82" y="561"/>
                </a:lnTo>
                <a:close/>
                <a:moveTo>
                  <a:pt x="82" y="458"/>
                </a:moveTo>
                <a:lnTo>
                  <a:pt x="27" y="458"/>
                </a:lnTo>
                <a:lnTo>
                  <a:pt x="27" y="468"/>
                </a:lnTo>
                <a:lnTo>
                  <a:pt x="82" y="468"/>
                </a:lnTo>
                <a:lnTo>
                  <a:pt x="82" y="458"/>
                </a:lnTo>
                <a:close/>
                <a:moveTo>
                  <a:pt x="17" y="463"/>
                </a:moveTo>
                <a:lnTo>
                  <a:pt x="17" y="463"/>
                </a:lnTo>
                <a:lnTo>
                  <a:pt x="17" y="460"/>
                </a:lnTo>
                <a:lnTo>
                  <a:pt x="16" y="458"/>
                </a:lnTo>
                <a:lnTo>
                  <a:pt x="13" y="457"/>
                </a:lnTo>
                <a:lnTo>
                  <a:pt x="10" y="457"/>
                </a:lnTo>
                <a:lnTo>
                  <a:pt x="10" y="457"/>
                </a:lnTo>
                <a:lnTo>
                  <a:pt x="9" y="457"/>
                </a:lnTo>
                <a:lnTo>
                  <a:pt x="6" y="458"/>
                </a:lnTo>
                <a:lnTo>
                  <a:pt x="5" y="460"/>
                </a:lnTo>
                <a:lnTo>
                  <a:pt x="5" y="463"/>
                </a:lnTo>
                <a:lnTo>
                  <a:pt x="5" y="463"/>
                </a:lnTo>
                <a:lnTo>
                  <a:pt x="5" y="465"/>
                </a:lnTo>
                <a:lnTo>
                  <a:pt x="6" y="467"/>
                </a:lnTo>
                <a:lnTo>
                  <a:pt x="9" y="468"/>
                </a:lnTo>
                <a:lnTo>
                  <a:pt x="10" y="470"/>
                </a:lnTo>
                <a:lnTo>
                  <a:pt x="10" y="470"/>
                </a:lnTo>
                <a:lnTo>
                  <a:pt x="13" y="468"/>
                </a:lnTo>
                <a:lnTo>
                  <a:pt x="16" y="467"/>
                </a:lnTo>
                <a:lnTo>
                  <a:pt x="17" y="465"/>
                </a:lnTo>
                <a:lnTo>
                  <a:pt x="17" y="463"/>
                </a:lnTo>
                <a:lnTo>
                  <a:pt x="17" y="463"/>
                </a:lnTo>
                <a:close/>
                <a:moveTo>
                  <a:pt x="82" y="441"/>
                </a:moveTo>
                <a:lnTo>
                  <a:pt x="82" y="432"/>
                </a:lnTo>
                <a:lnTo>
                  <a:pt x="50" y="432"/>
                </a:lnTo>
                <a:lnTo>
                  <a:pt x="50" y="432"/>
                </a:lnTo>
                <a:lnTo>
                  <a:pt x="44" y="430"/>
                </a:lnTo>
                <a:lnTo>
                  <a:pt x="44" y="430"/>
                </a:lnTo>
                <a:lnTo>
                  <a:pt x="40" y="429"/>
                </a:lnTo>
                <a:lnTo>
                  <a:pt x="37" y="426"/>
                </a:lnTo>
                <a:lnTo>
                  <a:pt x="36" y="422"/>
                </a:lnTo>
                <a:lnTo>
                  <a:pt x="34" y="417"/>
                </a:lnTo>
                <a:lnTo>
                  <a:pt x="34" y="417"/>
                </a:lnTo>
                <a:lnTo>
                  <a:pt x="36" y="412"/>
                </a:lnTo>
                <a:lnTo>
                  <a:pt x="39" y="408"/>
                </a:lnTo>
                <a:lnTo>
                  <a:pt x="44" y="405"/>
                </a:lnTo>
                <a:lnTo>
                  <a:pt x="51" y="405"/>
                </a:lnTo>
                <a:lnTo>
                  <a:pt x="82" y="405"/>
                </a:lnTo>
                <a:lnTo>
                  <a:pt x="82" y="395"/>
                </a:lnTo>
                <a:lnTo>
                  <a:pt x="50" y="395"/>
                </a:lnTo>
                <a:lnTo>
                  <a:pt x="50" y="395"/>
                </a:lnTo>
                <a:lnTo>
                  <a:pt x="43" y="395"/>
                </a:lnTo>
                <a:lnTo>
                  <a:pt x="39" y="396"/>
                </a:lnTo>
                <a:lnTo>
                  <a:pt x="34" y="399"/>
                </a:lnTo>
                <a:lnTo>
                  <a:pt x="31" y="402"/>
                </a:lnTo>
                <a:lnTo>
                  <a:pt x="27" y="408"/>
                </a:lnTo>
                <a:lnTo>
                  <a:pt x="26" y="415"/>
                </a:lnTo>
                <a:lnTo>
                  <a:pt x="26" y="415"/>
                </a:lnTo>
                <a:lnTo>
                  <a:pt x="27" y="420"/>
                </a:lnTo>
                <a:lnTo>
                  <a:pt x="30" y="426"/>
                </a:lnTo>
                <a:lnTo>
                  <a:pt x="33" y="430"/>
                </a:lnTo>
                <a:lnTo>
                  <a:pt x="36" y="432"/>
                </a:lnTo>
                <a:lnTo>
                  <a:pt x="36" y="433"/>
                </a:lnTo>
                <a:lnTo>
                  <a:pt x="27" y="433"/>
                </a:lnTo>
                <a:lnTo>
                  <a:pt x="27" y="441"/>
                </a:lnTo>
                <a:lnTo>
                  <a:pt x="27" y="441"/>
                </a:lnTo>
                <a:lnTo>
                  <a:pt x="43" y="441"/>
                </a:lnTo>
                <a:lnTo>
                  <a:pt x="82" y="441"/>
                </a:lnTo>
                <a:close/>
                <a:moveTo>
                  <a:pt x="43" y="331"/>
                </a:moveTo>
                <a:lnTo>
                  <a:pt x="43" y="331"/>
                </a:lnTo>
                <a:lnTo>
                  <a:pt x="27" y="331"/>
                </a:lnTo>
                <a:lnTo>
                  <a:pt x="27" y="340"/>
                </a:lnTo>
                <a:lnTo>
                  <a:pt x="36" y="341"/>
                </a:lnTo>
                <a:lnTo>
                  <a:pt x="36" y="341"/>
                </a:lnTo>
                <a:lnTo>
                  <a:pt x="36" y="341"/>
                </a:lnTo>
                <a:lnTo>
                  <a:pt x="33" y="343"/>
                </a:lnTo>
                <a:lnTo>
                  <a:pt x="29" y="347"/>
                </a:lnTo>
                <a:lnTo>
                  <a:pt x="27" y="351"/>
                </a:lnTo>
                <a:lnTo>
                  <a:pt x="26" y="358"/>
                </a:lnTo>
                <a:lnTo>
                  <a:pt x="26" y="358"/>
                </a:lnTo>
                <a:lnTo>
                  <a:pt x="27" y="362"/>
                </a:lnTo>
                <a:lnTo>
                  <a:pt x="29" y="367"/>
                </a:lnTo>
                <a:lnTo>
                  <a:pt x="30" y="371"/>
                </a:lnTo>
                <a:lnTo>
                  <a:pt x="34" y="375"/>
                </a:lnTo>
                <a:lnTo>
                  <a:pt x="39" y="378"/>
                </a:lnTo>
                <a:lnTo>
                  <a:pt x="43" y="381"/>
                </a:lnTo>
                <a:lnTo>
                  <a:pt x="48" y="382"/>
                </a:lnTo>
                <a:lnTo>
                  <a:pt x="55" y="382"/>
                </a:lnTo>
                <a:lnTo>
                  <a:pt x="55" y="382"/>
                </a:lnTo>
                <a:lnTo>
                  <a:pt x="61" y="382"/>
                </a:lnTo>
                <a:lnTo>
                  <a:pt x="65" y="381"/>
                </a:lnTo>
                <a:lnTo>
                  <a:pt x="71" y="379"/>
                </a:lnTo>
                <a:lnTo>
                  <a:pt x="74" y="377"/>
                </a:lnTo>
                <a:lnTo>
                  <a:pt x="78" y="372"/>
                </a:lnTo>
                <a:lnTo>
                  <a:pt x="79" y="368"/>
                </a:lnTo>
                <a:lnTo>
                  <a:pt x="81" y="364"/>
                </a:lnTo>
                <a:lnTo>
                  <a:pt x="82" y="360"/>
                </a:lnTo>
                <a:lnTo>
                  <a:pt x="82" y="360"/>
                </a:lnTo>
                <a:lnTo>
                  <a:pt x="81" y="354"/>
                </a:lnTo>
                <a:lnTo>
                  <a:pt x="79" y="348"/>
                </a:lnTo>
                <a:lnTo>
                  <a:pt x="77" y="344"/>
                </a:lnTo>
                <a:lnTo>
                  <a:pt x="72" y="343"/>
                </a:lnTo>
                <a:lnTo>
                  <a:pt x="72" y="341"/>
                </a:lnTo>
                <a:lnTo>
                  <a:pt x="78" y="341"/>
                </a:lnTo>
                <a:lnTo>
                  <a:pt x="78" y="341"/>
                </a:lnTo>
                <a:lnTo>
                  <a:pt x="88" y="343"/>
                </a:lnTo>
                <a:lnTo>
                  <a:pt x="94" y="347"/>
                </a:lnTo>
                <a:lnTo>
                  <a:pt x="96" y="353"/>
                </a:lnTo>
                <a:lnTo>
                  <a:pt x="98" y="360"/>
                </a:lnTo>
                <a:lnTo>
                  <a:pt x="98" y="360"/>
                </a:lnTo>
                <a:lnTo>
                  <a:pt x="96" y="368"/>
                </a:lnTo>
                <a:lnTo>
                  <a:pt x="94" y="375"/>
                </a:lnTo>
                <a:lnTo>
                  <a:pt x="101" y="378"/>
                </a:lnTo>
                <a:lnTo>
                  <a:pt x="101" y="378"/>
                </a:lnTo>
                <a:lnTo>
                  <a:pt x="105" y="369"/>
                </a:lnTo>
                <a:lnTo>
                  <a:pt x="106" y="360"/>
                </a:lnTo>
                <a:lnTo>
                  <a:pt x="106" y="360"/>
                </a:lnTo>
                <a:lnTo>
                  <a:pt x="105" y="350"/>
                </a:lnTo>
                <a:lnTo>
                  <a:pt x="102" y="344"/>
                </a:lnTo>
                <a:lnTo>
                  <a:pt x="99" y="340"/>
                </a:lnTo>
                <a:lnTo>
                  <a:pt x="99" y="340"/>
                </a:lnTo>
                <a:lnTo>
                  <a:pt x="95" y="337"/>
                </a:lnTo>
                <a:lnTo>
                  <a:pt x="89" y="334"/>
                </a:lnTo>
                <a:lnTo>
                  <a:pt x="82" y="333"/>
                </a:lnTo>
                <a:lnTo>
                  <a:pt x="74" y="331"/>
                </a:lnTo>
                <a:lnTo>
                  <a:pt x="43" y="331"/>
                </a:lnTo>
                <a:close/>
                <a:moveTo>
                  <a:pt x="58" y="341"/>
                </a:moveTo>
                <a:lnTo>
                  <a:pt x="58" y="341"/>
                </a:lnTo>
                <a:lnTo>
                  <a:pt x="64" y="343"/>
                </a:lnTo>
                <a:lnTo>
                  <a:pt x="64" y="343"/>
                </a:lnTo>
                <a:lnTo>
                  <a:pt x="68" y="345"/>
                </a:lnTo>
                <a:lnTo>
                  <a:pt x="71" y="348"/>
                </a:lnTo>
                <a:lnTo>
                  <a:pt x="74" y="353"/>
                </a:lnTo>
                <a:lnTo>
                  <a:pt x="74" y="357"/>
                </a:lnTo>
                <a:lnTo>
                  <a:pt x="74" y="357"/>
                </a:lnTo>
                <a:lnTo>
                  <a:pt x="74" y="360"/>
                </a:lnTo>
                <a:lnTo>
                  <a:pt x="72" y="364"/>
                </a:lnTo>
                <a:lnTo>
                  <a:pt x="68" y="368"/>
                </a:lnTo>
                <a:lnTo>
                  <a:pt x="63" y="371"/>
                </a:lnTo>
                <a:lnTo>
                  <a:pt x="54" y="372"/>
                </a:lnTo>
                <a:lnTo>
                  <a:pt x="54" y="372"/>
                </a:lnTo>
                <a:lnTo>
                  <a:pt x="46" y="371"/>
                </a:lnTo>
                <a:lnTo>
                  <a:pt x="40" y="368"/>
                </a:lnTo>
                <a:lnTo>
                  <a:pt x="36" y="362"/>
                </a:lnTo>
                <a:lnTo>
                  <a:pt x="34" y="357"/>
                </a:lnTo>
                <a:lnTo>
                  <a:pt x="34" y="357"/>
                </a:lnTo>
                <a:lnTo>
                  <a:pt x="34" y="351"/>
                </a:lnTo>
                <a:lnTo>
                  <a:pt x="37" y="347"/>
                </a:lnTo>
                <a:lnTo>
                  <a:pt x="40" y="344"/>
                </a:lnTo>
                <a:lnTo>
                  <a:pt x="44" y="343"/>
                </a:lnTo>
                <a:lnTo>
                  <a:pt x="44" y="343"/>
                </a:lnTo>
                <a:lnTo>
                  <a:pt x="48" y="341"/>
                </a:lnTo>
                <a:lnTo>
                  <a:pt x="58" y="341"/>
                </a:lnTo>
                <a:close/>
                <a:moveTo>
                  <a:pt x="72" y="254"/>
                </a:moveTo>
                <a:lnTo>
                  <a:pt x="72" y="254"/>
                </a:lnTo>
                <a:lnTo>
                  <a:pt x="74" y="259"/>
                </a:lnTo>
                <a:lnTo>
                  <a:pt x="75" y="267"/>
                </a:lnTo>
                <a:lnTo>
                  <a:pt x="75" y="267"/>
                </a:lnTo>
                <a:lnTo>
                  <a:pt x="74" y="274"/>
                </a:lnTo>
                <a:lnTo>
                  <a:pt x="70" y="281"/>
                </a:lnTo>
                <a:lnTo>
                  <a:pt x="64" y="285"/>
                </a:lnTo>
                <a:lnTo>
                  <a:pt x="55" y="286"/>
                </a:lnTo>
                <a:lnTo>
                  <a:pt x="55" y="286"/>
                </a:lnTo>
                <a:lnTo>
                  <a:pt x="47" y="285"/>
                </a:lnTo>
                <a:lnTo>
                  <a:pt x="40" y="281"/>
                </a:lnTo>
                <a:lnTo>
                  <a:pt x="37" y="278"/>
                </a:lnTo>
                <a:lnTo>
                  <a:pt x="36" y="275"/>
                </a:lnTo>
                <a:lnTo>
                  <a:pt x="34" y="271"/>
                </a:lnTo>
                <a:lnTo>
                  <a:pt x="34" y="267"/>
                </a:lnTo>
                <a:lnTo>
                  <a:pt x="34" y="267"/>
                </a:lnTo>
                <a:lnTo>
                  <a:pt x="34" y="259"/>
                </a:lnTo>
                <a:lnTo>
                  <a:pt x="37" y="255"/>
                </a:lnTo>
                <a:lnTo>
                  <a:pt x="29" y="252"/>
                </a:lnTo>
                <a:lnTo>
                  <a:pt x="29" y="252"/>
                </a:lnTo>
                <a:lnTo>
                  <a:pt x="27" y="258"/>
                </a:lnTo>
                <a:lnTo>
                  <a:pt x="26" y="267"/>
                </a:lnTo>
                <a:lnTo>
                  <a:pt x="26" y="267"/>
                </a:lnTo>
                <a:lnTo>
                  <a:pt x="27" y="272"/>
                </a:lnTo>
                <a:lnTo>
                  <a:pt x="29" y="278"/>
                </a:lnTo>
                <a:lnTo>
                  <a:pt x="31" y="283"/>
                </a:lnTo>
                <a:lnTo>
                  <a:pt x="34" y="288"/>
                </a:lnTo>
                <a:lnTo>
                  <a:pt x="39" y="290"/>
                </a:lnTo>
                <a:lnTo>
                  <a:pt x="44" y="293"/>
                </a:lnTo>
                <a:lnTo>
                  <a:pt x="50" y="295"/>
                </a:lnTo>
                <a:lnTo>
                  <a:pt x="55" y="296"/>
                </a:lnTo>
                <a:lnTo>
                  <a:pt x="55" y="296"/>
                </a:lnTo>
                <a:lnTo>
                  <a:pt x="61" y="295"/>
                </a:lnTo>
                <a:lnTo>
                  <a:pt x="67" y="293"/>
                </a:lnTo>
                <a:lnTo>
                  <a:pt x="71" y="292"/>
                </a:lnTo>
                <a:lnTo>
                  <a:pt x="75" y="288"/>
                </a:lnTo>
                <a:lnTo>
                  <a:pt x="79" y="285"/>
                </a:lnTo>
                <a:lnTo>
                  <a:pt x="81" y="279"/>
                </a:lnTo>
                <a:lnTo>
                  <a:pt x="82" y="275"/>
                </a:lnTo>
                <a:lnTo>
                  <a:pt x="84" y="268"/>
                </a:lnTo>
                <a:lnTo>
                  <a:pt x="84" y="268"/>
                </a:lnTo>
                <a:lnTo>
                  <a:pt x="82" y="259"/>
                </a:lnTo>
                <a:lnTo>
                  <a:pt x="81" y="252"/>
                </a:lnTo>
                <a:lnTo>
                  <a:pt x="72" y="254"/>
                </a:lnTo>
                <a:close/>
                <a:moveTo>
                  <a:pt x="82" y="241"/>
                </a:moveTo>
                <a:lnTo>
                  <a:pt x="82" y="231"/>
                </a:lnTo>
                <a:lnTo>
                  <a:pt x="2" y="231"/>
                </a:lnTo>
                <a:lnTo>
                  <a:pt x="2" y="241"/>
                </a:lnTo>
                <a:lnTo>
                  <a:pt x="82" y="241"/>
                </a:lnTo>
                <a:close/>
                <a:moveTo>
                  <a:pt x="82" y="204"/>
                </a:moveTo>
                <a:lnTo>
                  <a:pt x="27" y="204"/>
                </a:lnTo>
                <a:lnTo>
                  <a:pt x="27" y="214"/>
                </a:lnTo>
                <a:lnTo>
                  <a:pt x="82" y="214"/>
                </a:lnTo>
                <a:lnTo>
                  <a:pt x="82" y="204"/>
                </a:lnTo>
                <a:close/>
                <a:moveTo>
                  <a:pt x="17" y="210"/>
                </a:moveTo>
                <a:lnTo>
                  <a:pt x="17" y="210"/>
                </a:lnTo>
                <a:lnTo>
                  <a:pt x="17" y="207"/>
                </a:lnTo>
                <a:lnTo>
                  <a:pt x="16" y="206"/>
                </a:lnTo>
                <a:lnTo>
                  <a:pt x="13" y="204"/>
                </a:lnTo>
                <a:lnTo>
                  <a:pt x="10" y="203"/>
                </a:lnTo>
                <a:lnTo>
                  <a:pt x="10" y="203"/>
                </a:lnTo>
                <a:lnTo>
                  <a:pt x="9" y="204"/>
                </a:lnTo>
                <a:lnTo>
                  <a:pt x="6" y="206"/>
                </a:lnTo>
                <a:lnTo>
                  <a:pt x="5" y="207"/>
                </a:lnTo>
                <a:lnTo>
                  <a:pt x="5" y="210"/>
                </a:lnTo>
                <a:lnTo>
                  <a:pt x="5" y="210"/>
                </a:lnTo>
                <a:lnTo>
                  <a:pt x="5" y="213"/>
                </a:lnTo>
                <a:lnTo>
                  <a:pt x="6" y="214"/>
                </a:lnTo>
                <a:lnTo>
                  <a:pt x="9" y="216"/>
                </a:lnTo>
                <a:lnTo>
                  <a:pt x="10" y="216"/>
                </a:lnTo>
                <a:lnTo>
                  <a:pt x="10" y="216"/>
                </a:lnTo>
                <a:lnTo>
                  <a:pt x="13" y="216"/>
                </a:lnTo>
                <a:lnTo>
                  <a:pt x="16" y="214"/>
                </a:lnTo>
                <a:lnTo>
                  <a:pt x="17" y="213"/>
                </a:lnTo>
                <a:lnTo>
                  <a:pt x="17" y="210"/>
                </a:lnTo>
                <a:lnTo>
                  <a:pt x="17" y="210"/>
                </a:lnTo>
                <a:close/>
                <a:moveTo>
                  <a:pt x="57" y="144"/>
                </a:moveTo>
                <a:lnTo>
                  <a:pt x="57" y="144"/>
                </a:lnTo>
                <a:lnTo>
                  <a:pt x="51" y="144"/>
                </a:lnTo>
                <a:lnTo>
                  <a:pt x="51" y="144"/>
                </a:lnTo>
                <a:lnTo>
                  <a:pt x="44" y="145"/>
                </a:lnTo>
                <a:lnTo>
                  <a:pt x="36" y="148"/>
                </a:lnTo>
                <a:lnTo>
                  <a:pt x="31" y="152"/>
                </a:lnTo>
                <a:lnTo>
                  <a:pt x="29" y="155"/>
                </a:lnTo>
                <a:lnTo>
                  <a:pt x="27" y="161"/>
                </a:lnTo>
                <a:lnTo>
                  <a:pt x="26" y="166"/>
                </a:lnTo>
                <a:lnTo>
                  <a:pt x="26" y="166"/>
                </a:lnTo>
                <a:lnTo>
                  <a:pt x="27" y="172"/>
                </a:lnTo>
                <a:lnTo>
                  <a:pt x="29" y="178"/>
                </a:lnTo>
                <a:lnTo>
                  <a:pt x="31" y="182"/>
                </a:lnTo>
                <a:lnTo>
                  <a:pt x="34" y="185"/>
                </a:lnTo>
                <a:lnTo>
                  <a:pt x="39" y="189"/>
                </a:lnTo>
                <a:lnTo>
                  <a:pt x="44" y="190"/>
                </a:lnTo>
                <a:lnTo>
                  <a:pt x="50" y="192"/>
                </a:lnTo>
                <a:lnTo>
                  <a:pt x="55" y="192"/>
                </a:lnTo>
                <a:lnTo>
                  <a:pt x="55" y="192"/>
                </a:lnTo>
                <a:lnTo>
                  <a:pt x="61" y="192"/>
                </a:lnTo>
                <a:lnTo>
                  <a:pt x="67" y="190"/>
                </a:lnTo>
                <a:lnTo>
                  <a:pt x="71" y="188"/>
                </a:lnTo>
                <a:lnTo>
                  <a:pt x="75" y="185"/>
                </a:lnTo>
                <a:lnTo>
                  <a:pt x="79" y="182"/>
                </a:lnTo>
                <a:lnTo>
                  <a:pt x="81" y="176"/>
                </a:lnTo>
                <a:lnTo>
                  <a:pt x="82" y="172"/>
                </a:lnTo>
                <a:lnTo>
                  <a:pt x="84" y="165"/>
                </a:lnTo>
                <a:lnTo>
                  <a:pt x="84" y="165"/>
                </a:lnTo>
                <a:lnTo>
                  <a:pt x="82" y="154"/>
                </a:lnTo>
                <a:lnTo>
                  <a:pt x="79" y="147"/>
                </a:lnTo>
                <a:lnTo>
                  <a:pt x="72" y="149"/>
                </a:lnTo>
                <a:lnTo>
                  <a:pt x="72" y="149"/>
                </a:lnTo>
                <a:lnTo>
                  <a:pt x="75" y="155"/>
                </a:lnTo>
                <a:lnTo>
                  <a:pt x="75" y="164"/>
                </a:lnTo>
                <a:lnTo>
                  <a:pt x="75" y="164"/>
                </a:lnTo>
                <a:lnTo>
                  <a:pt x="74" y="171"/>
                </a:lnTo>
                <a:lnTo>
                  <a:pt x="71" y="178"/>
                </a:lnTo>
                <a:lnTo>
                  <a:pt x="65" y="180"/>
                </a:lnTo>
                <a:lnTo>
                  <a:pt x="57" y="183"/>
                </a:lnTo>
                <a:lnTo>
                  <a:pt x="57" y="144"/>
                </a:lnTo>
                <a:close/>
                <a:moveTo>
                  <a:pt x="50" y="182"/>
                </a:moveTo>
                <a:lnTo>
                  <a:pt x="50" y="182"/>
                </a:lnTo>
                <a:lnTo>
                  <a:pt x="44" y="182"/>
                </a:lnTo>
                <a:lnTo>
                  <a:pt x="39" y="179"/>
                </a:lnTo>
                <a:lnTo>
                  <a:pt x="34" y="173"/>
                </a:lnTo>
                <a:lnTo>
                  <a:pt x="34" y="171"/>
                </a:lnTo>
                <a:lnTo>
                  <a:pt x="33" y="168"/>
                </a:lnTo>
                <a:lnTo>
                  <a:pt x="33" y="168"/>
                </a:lnTo>
                <a:lnTo>
                  <a:pt x="34" y="164"/>
                </a:lnTo>
                <a:lnTo>
                  <a:pt x="34" y="161"/>
                </a:lnTo>
                <a:lnTo>
                  <a:pt x="39" y="157"/>
                </a:lnTo>
                <a:lnTo>
                  <a:pt x="44" y="154"/>
                </a:lnTo>
                <a:lnTo>
                  <a:pt x="50" y="154"/>
                </a:lnTo>
                <a:lnTo>
                  <a:pt x="50" y="182"/>
                </a:lnTo>
                <a:close/>
                <a:moveTo>
                  <a:pt x="82" y="131"/>
                </a:moveTo>
                <a:lnTo>
                  <a:pt x="82" y="121"/>
                </a:lnTo>
                <a:lnTo>
                  <a:pt x="50" y="121"/>
                </a:lnTo>
                <a:lnTo>
                  <a:pt x="50" y="121"/>
                </a:lnTo>
                <a:lnTo>
                  <a:pt x="44" y="121"/>
                </a:lnTo>
                <a:lnTo>
                  <a:pt x="44" y="121"/>
                </a:lnTo>
                <a:lnTo>
                  <a:pt x="40" y="120"/>
                </a:lnTo>
                <a:lnTo>
                  <a:pt x="37" y="116"/>
                </a:lnTo>
                <a:lnTo>
                  <a:pt x="36" y="113"/>
                </a:lnTo>
                <a:lnTo>
                  <a:pt x="34" y="109"/>
                </a:lnTo>
                <a:lnTo>
                  <a:pt x="34" y="109"/>
                </a:lnTo>
                <a:lnTo>
                  <a:pt x="36" y="102"/>
                </a:lnTo>
                <a:lnTo>
                  <a:pt x="39" y="99"/>
                </a:lnTo>
                <a:lnTo>
                  <a:pt x="44" y="96"/>
                </a:lnTo>
                <a:lnTo>
                  <a:pt x="51" y="96"/>
                </a:lnTo>
                <a:lnTo>
                  <a:pt x="82" y="96"/>
                </a:lnTo>
                <a:lnTo>
                  <a:pt x="82" y="86"/>
                </a:lnTo>
                <a:lnTo>
                  <a:pt x="50" y="86"/>
                </a:lnTo>
                <a:lnTo>
                  <a:pt x="50" y="86"/>
                </a:lnTo>
                <a:lnTo>
                  <a:pt x="43" y="86"/>
                </a:lnTo>
                <a:lnTo>
                  <a:pt x="39" y="87"/>
                </a:lnTo>
                <a:lnTo>
                  <a:pt x="34" y="89"/>
                </a:lnTo>
                <a:lnTo>
                  <a:pt x="31" y="92"/>
                </a:lnTo>
                <a:lnTo>
                  <a:pt x="27" y="99"/>
                </a:lnTo>
                <a:lnTo>
                  <a:pt x="26" y="104"/>
                </a:lnTo>
                <a:lnTo>
                  <a:pt x="26" y="104"/>
                </a:lnTo>
                <a:lnTo>
                  <a:pt x="27" y="111"/>
                </a:lnTo>
                <a:lnTo>
                  <a:pt x="30" y="116"/>
                </a:lnTo>
                <a:lnTo>
                  <a:pt x="33" y="120"/>
                </a:lnTo>
                <a:lnTo>
                  <a:pt x="36" y="123"/>
                </a:lnTo>
                <a:lnTo>
                  <a:pt x="36" y="123"/>
                </a:lnTo>
                <a:lnTo>
                  <a:pt x="27" y="124"/>
                </a:lnTo>
                <a:lnTo>
                  <a:pt x="27" y="133"/>
                </a:lnTo>
                <a:lnTo>
                  <a:pt x="27" y="133"/>
                </a:lnTo>
                <a:lnTo>
                  <a:pt x="43" y="131"/>
                </a:lnTo>
                <a:lnTo>
                  <a:pt x="82" y="131"/>
                </a:lnTo>
                <a:close/>
                <a:moveTo>
                  <a:pt x="17" y="66"/>
                </a:moveTo>
                <a:lnTo>
                  <a:pt x="27" y="66"/>
                </a:lnTo>
                <a:lnTo>
                  <a:pt x="27" y="75"/>
                </a:lnTo>
                <a:lnTo>
                  <a:pt x="36" y="75"/>
                </a:lnTo>
                <a:lnTo>
                  <a:pt x="36" y="66"/>
                </a:lnTo>
                <a:lnTo>
                  <a:pt x="65" y="66"/>
                </a:lnTo>
                <a:lnTo>
                  <a:pt x="65" y="66"/>
                </a:lnTo>
                <a:lnTo>
                  <a:pt x="74" y="66"/>
                </a:lnTo>
                <a:lnTo>
                  <a:pt x="79" y="63"/>
                </a:lnTo>
                <a:lnTo>
                  <a:pt x="79" y="63"/>
                </a:lnTo>
                <a:lnTo>
                  <a:pt x="82" y="59"/>
                </a:lnTo>
                <a:lnTo>
                  <a:pt x="84" y="52"/>
                </a:lnTo>
                <a:lnTo>
                  <a:pt x="84" y="52"/>
                </a:lnTo>
                <a:lnTo>
                  <a:pt x="82" y="48"/>
                </a:lnTo>
                <a:lnTo>
                  <a:pt x="82" y="44"/>
                </a:lnTo>
                <a:lnTo>
                  <a:pt x="74" y="44"/>
                </a:lnTo>
                <a:lnTo>
                  <a:pt x="74" y="44"/>
                </a:lnTo>
                <a:lnTo>
                  <a:pt x="75" y="49"/>
                </a:lnTo>
                <a:lnTo>
                  <a:pt x="75" y="49"/>
                </a:lnTo>
                <a:lnTo>
                  <a:pt x="74" y="54"/>
                </a:lnTo>
                <a:lnTo>
                  <a:pt x="72" y="55"/>
                </a:lnTo>
                <a:lnTo>
                  <a:pt x="70" y="56"/>
                </a:lnTo>
                <a:lnTo>
                  <a:pt x="64" y="58"/>
                </a:lnTo>
                <a:lnTo>
                  <a:pt x="36" y="58"/>
                </a:lnTo>
                <a:lnTo>
                  <a:pt x="36" y="44"/>
                </a:lnTo>
                <a:lnTo>
                  <a:pt x="27" y="44"/>
                </a:lnTo>
                <a:lnTo>
                  <a:pt x="27" y="58"/>
                </a:lnTo>
                <a:lnTo>
                  <a:pt x="15" y="58"/>
                </a:lnTo>
                <a:lnTo>
                  <a:pt x="17" y="66"/>
                </a:lnTo>
                <a:close/>
                <a:moveTo>
                  <a:pt x="79" y="35"/>
                </a:moveTo>
                <a:lnTo>
                  <a:pt x="79" y="35"/>
                </a:lnTo>
                <a:lnTo>
                  <a:pt x="82" y="28"/>
                </a:lnTo>
                <a:lnTo>
                  <a:pt x="84" y="20"/>
                </a:lnTo>
                <a:lnTo>
                  <a:pt x="84" y="20"/>
                </a:lnTo>
                <a:lnTo>
                  <a:pt x="82" y="11"/>
                </a:lnTo>
                <a:lnTo>
                  <a:pt x="79" y="6"/>
                </a:lnTo>
                <a:lnTo>
                  <a:pt x="74" y="1"/>
                </a:lnTo>
                <a:lnTo>
                  <a:pt x="67" y="0"/>
                </a:lnTo>
                <a:lnTo>
                  <a:pt x="67" y="0"/>
                </a:lnTo>
                <a:lnTo>
                  <a:pt x="61" y="1"/>
                </a:lnTo>
                <a:lnTo>
                  <a:pt x="57" y="4"/>
                </a:lnTo>
                <a:lnTo>
                  <a:pt x="53" y="8"/>
                </a:lnTo>
                <a:lnTo>
                  <a:pt x="50" y="14"/>
                </a:lnTo>
                <a:lnTo>
                  <a:pt x="50" y="14"/>
                </a:lnTo>
                <a:lnTo>
                  <a:pt x="47" y="23"/>
                </a:lnTo>
                <a:lnTo>
                  <a:pt x="44" y="24"/>
                </a:lnTo>
                <a:lnTo>
                  <a:pt x="41" y="24"/>
                </a:lnTo>
                <a:lnTo>
                  <a:pt x="41" y="24"/>
                </a:lnTo>
                <a:lnTo>
                  <a:pt x="39" y="24"/>
                </a:lnTo>
                <a:lnTo>
                  <a:pt x="36" y="23"/>
                </a:lnTo>
                <a:lnTo>
                  <a:pt x="34" y="20"/>
                </a:lnTo>
                <a:lnTo>
                  <a:pt x="33" y="15"/>
                </a:lnTo>
                <a:lnTo>
                  <a:pt x="33" y="15"/>
                </a:lnTo>
                <a:lnTo>
                  <a:pt x="34" y="8"/>
                </a:lnTo>
                <a:lnTo>
                  <a:pt x="37" y="4"/>
                </a:lnTo>
                <a:lnTo>
                  <a:pt x="30" y="1"/>
                </a:lnTo>
                <a:lnTo>
                  <a:pt x="30" y="1"/>
                </a:lnTo>
                <a:lnTo>
                  <a:pt x="27" y="7"/>
                </a:lnTo>
                <a:lnTo>
                  <a:pt x="26" y="15"/>
                </a:lnTo>
                <a:lnTo>
                  <a:pt x="26" y="15"/>
                </a:lnTo>
                <a:lnTo>
                  <a:pt x="27" y="23"/>
                </a:lnTo>
                <a:lnTo>
                  <a:pt x="31" y="30"/>
                </a:lnTo>
                <a:lnTo>
                  <a:pt x="36" y="32"/>
                </a:lnTo>
                <a:lnTo>
                  <a:pt x="43" y="34"/>
                </a:lnTo>
                <a:lnTo>
                  <a:pt x="43" y="34"/>
                </a:lnTo>
                <a:lnTo>
                  <a:pt x="47" y="34"/>
                </a:lnTo>
                <a:lnTo>
                  <a:pt x="51" y="31"/>
                </a:lnTo>
                <a:lnTo>
                  <a:pt x="54" y="25"/>
                </a:lnTo>
                <a:lnTo>
                  <a:pt x="58" y="20"/>
                </a:lnTo>
                <a:lnTo>
                  <a:pt x="58" y="20"/>
                </a:lnTo>
                <a:lnTo>
                  <a:pt x="60" y="15"/>
                </a:lnTo>
                <a:lnTo>
                  <a:pt x="63" y="11"/>
                </a:lnTo>
                <a:lnTo>
                  <a:pt x="64" y="10"/>
                </a:lnTo>
                <a:lnTo>
                  <a:pt x="68" y="10"/>
                </a:lnTo>
                <a:lnTo>
                  <a:pt x="68" y="10"/>
                </a:lnTo>
                <a:lnTo>
                  <a:pt x="71" y="10"/>
                </a:lnTo>
                <a:lnTo>
                  <a:pt x="74" y="13"/>
                </a:lnTo>
                <a:lnTo>
                  <a:pt x="75" y="15"/>
                </a:lnTo>
                <a:lnTo>
                  <a:pt x="75" y="20"/>
                </a:lnTo>
                <a:lnTo>
                  <a:pt x="75" y="20"/>
                </a:lnTo>
                <a:lnTo>
                  <a:pt x="75" y="27"/>
                </a:lnTo>
                <a:lnTo>
                  <a:pt x="72" y="34"/>
                </a:lnTo>
                <a:lnTo>
                  <a:pt x="79" y="3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953" name="Rectangle 97"/>
          <p:cNvSpPr>
            <a:spLocks noChangeArrowheads="1"/>
          </p:cNvSpPr>
          <p:nvPr/>
        </p:nvSpPr>
        <p:spPr bwMode="auto">
          <a:xfrm>
            <a:off x="2474913" y="5959475"/>
            <a:ext cx="50006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400" i="0">
                <a:solidFill>
                  <a:srgbClr val="000000"/>
                </a:solidFill>
                <a:latin typeface="Myriad Roman" charset="0"/>
              </a:rPr>
              <a:t>Simultaneous SPEC WEB99 Instances on Linux (L) and Xen(X)</a:t>
            </a:r>
            <a:endParaRPr lang="en-GB" i="0"/>
          </a:p>
        </p:txBody>
      </p:sp>
      <p:sp>
        <p:nvSpPr>
          <p:cNvPr id="377954" name="Freeform 98"/>
          <p:cNvSpPr>
            <a:spLocks/>
          </p:cNvSpPr>
          <p:nvPr/>
        </p:nvSpPr>
        <p:spPr bwMode="auto">
          <a:xfrm>
            <a:off x="1071563" y="2189163"/>
            <a:ext cx="7737475" cy="3224212"/>
          </a:xfrm>
          <a:custGeom>
            <a:avLst/>
            <a:gdLst/>
            <a:ahLst/>
            <a:cxnLst>
              <a:cxn ang="0">
                <a:pos x="4874" y="2031"/>
              </a:cxn>
              <a:cxn ang="0">
                <a:pos x="0" y="2031"/>
              </a:cxn>
              <a:cxn ang="0">
                <a:pos x="0" y="2031"/>
              </a:cxn>
              <a:cxn ang="0">
                <a:pos x="0" y="0"/>
              </a:cxn>
            </a:cxnLst>
            <a:rect l="0" t="0" r="r" b="b"/>
            <a:pathLst>
              <a:path w="4874" h="2031">
                <a:moveTo>
                  <a:pt x="4874" y="2031"/>
                </a:moveTo>
                <a:lnTo>
                  <a:pt x="0" y="2031"/>
                </a:lnTo>
                <a:lnTo>
                  <a:pt x="0" y="2031"/>
                </a:lnTo>
                <a:lnTo>
                  <a:pt x="0" y="0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955" name="Rectangle 99"/>
          <p:cNvSpPr>
            <a:spLocks noChangeArrowheads="1"/>
          </p:cNvSpPr>
          <p:nvPr/>
        </p:nvSpPr>
        <p:spPr bwMode="auto">
          <a:xfrm>
            <a:off x="1071563" y="2189163"/>
            <a:ext cx="7737475" cy="3224212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ChangeArrowheads="1"/>
          </p:cNvSpPr>
          <p:nvPr/>
        </p:nvSpPr>
        <p:spPr bwMode="auto">
          <a:xfrm>
            <a:off x="4991100" y="3086100"/>
            <a:ext cx="1406525" cy="188118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2195" name="Rectangle 3"/>
          <p:cNvSpPr>
            <a:spLocks noChangeArrowheads="1"/>
          </p:cNvSpPr>
          <p:nvPr/>
        </p:nvSpPr>
        <p:spPr bwMode="auto">
          <a:xfrm>
            <a:off x="4991100" y="2117725"/>
            <a:ext cx="1406525" cy="887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2196" name="Rectangle 4"/>
          <p:cNvSpPr>
            <a:spLocks noChangeArrowheads="1"/>
          </p:cNvSpPr>
          <p:nvPr/>
        </p:nvSpPr>
        <p:spPr bwMode="auto">
          <a:xfrm>
            <a:off x="4919663" y="3014663"/>
            <a:ext cx="1406525" cy="188118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2197" name="Rectangle 5"/>
          <p:cNvSpPr>
            <a:spLocks noChangeArrowheads="1"/>
          </p:cNvSpPr>
          <p:nvPr/>
        </p:nvSpPr>
        <p:spPr bwMode="auto">
          <a:xfrm>
            <a:off x="4919663" y="2046288"/>
            <a:ext cx="1406525" cy="887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2198" name="Rectangle 6"/>
          <p:cNvSpPr>
            <a:spLocks noChangeArrowheads="1"/>
          </p:cNvSpPr>
          <p:nvPr/>
        </p:nvSpPr>
        <p:spPr bwMode="auto">
          <a:xfrm>
            <a:off x="6496050" y="1887538"/>
            <a:ext cx="1647825" cy="305435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b="1">
              <a:cs typeface="Arial" pitchFamily="34" charset="0"/>
            </a:endParaRPr>
          </a:p>
        </p:txBody>
      </p:sp>
      <p:sp>
        <p:nvSpPr>
          <p:cNvPr id="39219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830263"/>
            <a:r>
              <a:rPr lang="en-GB"/>
              <a:t>Xen 3.0 Architecture</a:t>
            </a:r>
          </a:p>
        </p:txBody>
      </p:sp>
      <p:sp>
        <p:nvSpPr>
          <p:cNvPr id="392200" name="Rectangle 8"/>
          <p:cNvSpPr>
            <a:spLocks noChangeArrowheads="1"/>
          </p:cNvSpPr>
          <p:nvPr/>
        </p:nvSpPr>
        <p:spPr bwMode="auto">
          <a:xfrm>
            <a:off x="1485900" y="5270500"/>
            <a:ext cx="6453188" cy="639763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GB" sz="1200" i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2201" name="Rectangle 9"/>
          <p:cNvSpPr>
            <a:spLocks noChangeArrowheads="1"/>
          </p:cNvSpPr>
          <p:nvPr/>
        </p:nvSpPr>
        <p:spPr bwMode="auto">
          <a:xfrm>
            <a:off x="4111625" y="5354638"/>
            <a:ext cx="1174750" cy="1968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GB" sz="1200" i="0">
                <a:latin typeface="Arial" pitchFamily="34" charset="0"/>
                <a:cs typeface="Arial" pitchFamily="34" charset="0"/>
              </a:rPr>
              <a:t>Event Channel</a:t>
            </a:r>
            <a:endParaRPr lang="en-US" sz="1200" i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2202" name="Rectangle 10"/>
          <p:cNvSpPr>
            <a:spLocks noChangeArrowheads="1"/>
          </p:cNvSpPr>
          <p:nvPr/>
        </p:nvSpPr>
        <p:spPr bwMode="auto">
          <a:xfrm>
            <a:off x="6618288" y="5346700"/>
            <a:ext cx="1176337" cy="1968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GB" sz="1200" i="0">
                <a:latin typeface="Arial" pitchFamily="34" charset="0"/>
                <a:cs typeface="Arial" pitchFamily="34" charset="0"/>
              </a:rPr>
              <a:t>Virtual MMU</a:t>
            </a:r>
            <a:endParaRPr lang="en-US" sz="1200" i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2203" name="Rectangle 11"/>
          <p:cNvSpPr>
            <a:spLocks noChangeArrowheads="1"/>
          </p:cNvSpPr>
          <p:nvPr/>
        </p:nvSpPr>
        <p:spPr bwMode="auto">
          <a:xfrm>
            <a:off x="5365750" y="5346700"/>
            <a:ext cx="1173163" cy="1968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GB" sz="1200" i="0">
                <a:latin typeface="Arial" pitchFamily="34" charset="0"/>
                <a:cs typeface="Arial" pitchFamily="34" charset="0"/>
              </a:rPr>
              <a:t>Virtual CPU </a:t>
            </a:r>
            <a:endParaRPr lang="en-US" sz="1200" i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2204" name="Rectangle 12"/>
          <p:cNvSpPr>
            <a:spLocks noChangeArrowheads="1"/>
          </p:cNvSpPr>
          <p:nvPr/>
        </p:nvSpPr>
        <p:spPr bwMode="auto">
          <a:xfrm>
            <a:off x="1603375" y="5354638"/>
            <a:ext cx="1176338" cy="1968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GB" sz="1200" i="0">
                <a:latin typeface="Arial" pitchFamily="34" charset="0"/>
                <a:cs typeface="Arial" pitchFamily="34" charset="0"/>
              </a:rPr>
              <a:t>Control IF</a:t>
            </a:r>
            <a:endParaRPr lang="en-US" sz="1200" i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2205" name="Rectangle 13"/>
          <p:cNvSpPr>
            <a:spLocks noChangeArrowheads="1"/>
          </p:cNvSpPr>
          <p:nvPr/>
        </p:nvSpPr>
        <p:spPr bwMode="auto">
          <a:xfrm>
            <a:off x="1485900" y="6119813"/>
            <a:ext cx="6453188" cy="338137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2206" name="Rectangle 14"/>
          <p:cNvSpPr>
            <a:spLocks noChangeArrowheads="1"/>
          </p:cNvSpPr>
          <p:nvPr/>
        </p:nvSpPr>
        <p:spPr bwMode="auto">
          <a:xfrm>
            <a:off x="1516063" y="6189663"/>
            <a:ext cx="6394450" cy="196850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GB" sz="1400" i="0">
                <a:latin typeface="Arial" pitchFamily="34" charset="0"/>
                <a:cs typeface="Arial" pitchFamily="34" charset="0"/>
              </a:rPr>
              <a:t>Hardware (SMP, MMU, physical memory, Ethernet, SCSI/IDE)</a:t>
            </a:r>
            <a:endParaRPr lang="en-US" sz="1400" i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2207" name="Rectangle 15"/>
          <p:cNvSpPr>
            <a:spLocks noChangeArrowheads="1"/>
          </p:cNvSpPr>
          <p:nvPr/>
        </p:nvSpPr>
        <p:spPr bwMode="auto">
          <a:xfrm>
            <a:off x="1485900" y="2949575"/>
            <a:ext cx="1409700" cy="188118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2208" name="Rectangle 16"/>
          <p:cNvSpPr>
            <a:spLocks noChangeArrowheads="1"/>
          </p:cNvSpPr>
          <p:nvPr/>
        </p:nvSpPr>
        <p:spPr bwMode="auto">
          <a:xfrm>
            <a:off x="1485900" y="1981200"/>
            <a:ext cx="1409700" cy="887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2209" name="Text Box 17"/>
          <p:cNvSpPr txBox="1">
            <a:spLocks noChangeArrowheads="1"/>
          </p:cNvSpPr>
          <p:nvPr/>
        </p:nvSpPr>
        <p:spPr bwMode="auto">
          <a:xfrm>
            <a:off x="2119313" y="4071938"/>
            <a:ext cx="647700" cy="639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GB" sz="1200" i="0">
                <a:latin typeface="Arial" pitchFamily="34" charset="0"/>
                <a:cs typeface="Arial" pitchFamily="34" charset="0"/>
              </a:rPr>
              <a:t>Native</a:t>
            </a:r>
          </a:p>
          <a:p>
            <a:pPr algn="ctr" eaLnBrk="1" hangingPunct="1"/>
            <a:r>
              <a:rPr lang="en-GB" sz="1200" i="0">
                <a:latin typeface="Arial" pitchFamily="34" charset="0"/>
                <a:cs typeface="Arial" pitchFamily="34" charset="0"/>
              </a:rPr>
              <a:t>Device</a:t>
            </a:r>
          </a:p>
          <a:p>
            <a:pPr algn="ctr" eaLnBrk="1" hangingPunct="1"/>
            <a:r>
              <a:rPr lang="en-GB" sz="1200" i="0">
                <a:latin typeface="Arial" pitchFamily="34" charset="0"/>
                <a:cs typeface="Arial" pitchFamily="34" charset="0"/>
              </a:rPr>
              <a:t>Driver</a:t>
            </a:r>
            <a:endParaRPr lang="en-US" sz="1200" i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2210" name="Text Box 18"/>
          <p:cNvSpPr txBox="1">
            <a:spLocks noChangeArrowheads="1"/>
          </p:cNvSpPr>
          <p:nvPr/>
        </p:nvSpPr>
        <p:spPr bwMode="auto">
          <a:xfrm>
            <a:off x="1670050" y="3051175"/>
            <a:ext cx="1041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GB" sz="1600" i="0">
                <a:latin typeface="Arial" pitchFamily="34" charset="0"/>
                <a:cs typeface="Arial" pitchFamily="34" charset="0"/>
              </a:rPr>
              <a:t>GuestOS</a:t>
            </a:r>
          </a:p>
          <a:p>
            <a:pPr algn="ctr" eaLnBrk="1" hangingPunct="1"/>
            <a:r>
              <a:rPr lang="en-GB" sz="1400" i="0">
                <a:latin typeface="Arial" pitchFamily="34" charset="0"/>
                <a:cs typeface="Arial" pitchFamily="34" charset="0"/>
              </a:rPr>
              <a:t>(XenLinux)</a:t>
            </a:r>
            <a:endParaRPr lang="en-US" sz="1400" i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2211" name="Text Box 19"/>
          <p:cNvSpPr txBox="1">
            <a:spLocks noChangeArrowheads="1"/>
          </p:cNvSpPr>
          <p:nvPr/>
        </p:nvSpPr>
        <p:spPr bwMode="auto">
          <a:xfrm>
            <a:off x="1571625" y="1957388"/>
            <a:ext cx="1235075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GB" sz="1600" i="0">
                <a:latin typeface="Arial" pitchFamily="34" charset="0"/>
                <a:cs typeface="Arial" pitchFamily="34" charset="0"/>
              </a:rPr>
              <a:t>Device </a:t>
            </a:r>
          </a:p>
          <a:p>
            <a:pPr algn="ctr" eaLnBrk="1" hangingPunct="1"/>
            <a:r>
              <a:rPr lang="en-GB" sz="1600" i="0">
                <a:latin typeface="Arial" pitchFamily="34" charset="0"/>
                <a:cs typeface="Arial" pitchFamily="34" charset="0"/>
              </a:rPr>
              <a:t>Manager &amp; </a:t>
            </a:r>
          </a:p>
          <a:p>
            <a:pPr algn="ctr" eaLnBrk="1" hangingPunct="1"/>
            <a:r>
              <a:rPr lang="en-GB" sz="1600" i="0">
                <a:latin typeface="Arial" pitchFamily="34" charset="0"/>
                <a:cs typeface="Arial" pitchFamily="34" charset="0"/>
              </a:rPr>
              <a:t>Control s/w</a:t>
            </a:r>
            <a:endParaRPr lang="en-US" sz="1600" i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2212" name="Text Box 20"/>
          <p:cNvSpPr txBox="1">
            <a:spLocks noChangeArrowheads="1"/>
          </p:cNvSpPr>
          <p:nvPr/>
        </p:nvSpPr>
        <p:spPr bwMode="auto">
          <a:xfrm>
            <a:off x="1863725" y="1654175"/>
            <a:ext cx="6016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GB" sz="1600" i="0">
                <a:latin typeface="Arial" pitchFamily="34" charset="0"/>
                <a:cs typeface="Arial" pitchFamily="34" charset="0"/>
              </a:rPr>
              <a:t>VM0</a:t>
            </a:r>
            <a:endParaRPr lang="en-US" sz="1600" i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2213" name="Rectangle 21"/>
          <p:cNvSpPr>
            <a:spLocks noChangeArrowheads="1"/>
          </p:cNvSpPr>
          <p:nvPr/>
        </p:nvSpPr>
        <p:spPr bwMode="auto">
          <a:xfrm>
            <a:off x="3168650" y="2949575"/>
            <a:ext cx="1406525" cy="188118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2214" name="Rectangle 22"/>
          <p:cNvSpPr>
            <a:spLocks noChangeArrowheads="1"/>
          </p:cNvSpPr>
          <p:nvPr/>
        </p:nvSpPr>
        <p:spPr bwMode="auto">
          <a:xfrm>
            <a:off x="3168650" y="1981200"/>
            <a:ext cx="1406525" cy="887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2215" name="Text Box 23"/>
          <p:cNvSpPr txBox="1">
            <a:spLocks noChangeArrowheads="1"/>
          </p:cNvSpPr>
          <p:nvPr/>
        </p:nvSpPr>
        <p:spPr bwMode="auto">
          <a:xfrm>
            <a:off x="3275013" y="4041775"/>
            <a:ext cx="647700" cy="6397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GB" sz="1200" i="0">
                <a:latin typeface="Arial" pitchFamily="34" charset="0"/>
                <a:cs typeface="Arial" pitchFamily="34" charset="0"/>
              </a:rPr>
              <a:t>Native</a:t>
            </a:r>
          </a:p>
          <a:p>
            <a:pPr algn="ctr" eaLnBrk="1" hangingPunct="1"/>
            <a:r>
              <a:rPr lang="en-GB" sz="1200" i="0">
                <a:latin typeface="Arial" pitchFamily="34" charset="0"/>
                <a:cs typeface="Arial" pitchFamily="34" charset="0"/>
              </a:rPr>
              <a:t>Device</a:t>
            </a:r>
          </a:p>
          <a:p>
            <a:pPr algn="ctr" eaLnBrk="1" hangingPunct="1"/>
            <a:r>
              <a:rPr lang="en-GB" sz="1200" i="0">
                <a:latin typeface="Arial" pitchFamily="34" charset="0"/>
                <a:cs typeface="Arial" pitchFamily="34" charset="0"/>
              </a:rPr>
              <a:t>Driver</a:t>
            </a:r>
            <a:endParaRPr lang="en-US" sz="1200" i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2216" name="Text Box 24"/>
          <p:cNvSpPr txBox="1">
            <a:spLocks noChangeArrowheads="1"/>
          </p:cNvSpPr>
          <p:nvPr/>
        </p:nvSpPr>
        <p:spPr bwMode="auto">
          <a:xfrm>
            <a:off x="3352800" y="3051175"/>
            <a:ext cx="1041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GB" sz="1600" i="0">
                <a:latin typeface="Arial" pitchFamily="34" charset="0"/>
                <a:cs typeface="Arial" pitchFamily="34" charset="0"/>
              </a:rPr>
              <a:t>GuestOS</a:t>
            </a:r>
          </a:p>
          <a:p>
            <a:pPr algn="ctr" eaLnBrk="1" hangingPunct="1"/>
            <a:r>
              <a:rPr lang="en-GB" sz="1400" i="0">
                <a:latin typeface="Arial" pitchFamily="34" charset="0"/>
                <a:cs typeface="Arial" pitchFamily="34" charset="0"/>
              </a:rPr>
              <a:t>(XenLinux)</a:t>
            </a:r>
            <a:endParaRPr lang="en-US" sz="1400" i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2217" name="Text Box 25"/>
          <p:cNvSpPr txBox="1">
            <a:spLocks noChangeArrowheads="1"/>
          </p:cNvSpPr>
          <p:nvPr/>
        </p:nvSpPr>
        <p:spPr bwMode="auto">
          <a:xfrm>
            <a:off x="3267075" y="1957388"/>
            <a:ext cx="1209675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GB" sz="1600" i="0">
                <a:latin typeface="Arial" pitchFamily="34" charset="0"/>
                <a:cs typeface="Arial" pitchFamily="34" charset="0"/>
              </a:rPr>
              <a:t>Unmodified</a:t>
            </a:r>
          </a:p>
          <a:p>
            <a:pPr algn="ctr" eaLnBrk="1" hangingPunct="1"/>
            <a:r>
              <a:rPr lang="en-GB" sz="1600" i="0">
                <a:latin typeface="Arial" pitchFamily="34" charset="0"/>
                <a:cs typeface="Arial" pitchFamily="34" charset="0"/>
              </a:rPr>
              <a:t>User</a:t>
            </a:r>
          </a:p>
          <a:p>
            <a:pPr algn="ctr" eaLnBrk="1" hangingPunct="1"/>
            <a:r>
              <a:rPr lang="en-GB" sz="1600" i="0">
                <a:latin typeface="Arial" pitchFamily="34" charset="0"/>
                <a:cs typeface="Arial" pitchFamily="34" charset="0"/>
              </a:rPr>
              <a:t>Software</a:t>
            </a:r>
            <a:endParaRPr lang="en-US" sz="1600" i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2218" name="Text Box 26"/>
          <p:cNvSpPr txBox="1">
            <a:spLocks noChangeArrowheads="1"/>
          </p:cNvSpPr>
          <p:nvPr/>
        </p:nvSpPr>
        <p:spPr bwMode="auto">
          <a:xfrm>
            <a:off x="3544888" y="1654175"/>
            <a:ext cx="6000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GB" sz="1600" i="0">
                <a:latin typeface="Arial" pitchFamily="34" charset="0"/>
                <a:cs typeface="Arial" pitchFamily="34" charset="0"/>
              </a:rPr>
              <a:t>VM1</a:t>
            </a:r>
            <a:endParaRPr lang="en-US" sz="1600" i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2219" name="Rectangle 27"/>
          <p:cNvSpPr>
            <a:spLocks noChangeArrowheads="1"/>
          </p:cNvSpPr>
          <p:nvPr/>
        </p:nvSpPr>
        <p:spPr bwMode="auto">
          <a:xfrm>
            <a:off x="4848225" y="2949575"/>
            <a:ext cx="1408113" cy="188118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2220" name="Rectangle 28"/>
          <p:cNvSpPr>
            <a:spLocks noChangeArrowheads="1"/>
          </p:cNvSpPr>
          <p:nvPr/>
        </p:nvSpPr>
        <p:spPr bwMode="auto">
          <a:xfrm>
            <a:off x="4848225" y="1981200"/>
            <a:ext cx="1408113" cy="887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2221" name="Text Box 29"/>
          <p:cNvSpPr txBox="1">
            <a:spLocks noChangeArrowheads="1"/>
          </p:cNvSpPr>
          <p:nvPr/>
        </p:nvSpPr>
        <p:spPr bwMode="auto">
          <a:xfrm>
            <a:off x="4951413" y="4227513"/>
            <a:ext cx="1181100" cy="46672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GB"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Front-End</a:t>
            </a:r>
          </a:p>
          <a:p>
            <a:pPr algn="ctr" eaLnBrk="1" hangingPunct="1"/>
            <a:r>
              <a:rPr lang="en-GB"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Device Drivers</a:t>
            </a:r>
            <a:endParaRPr lang="en-US" sz="1200" i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2222" name="Text Box 30"/>
          <p:cNvSpPr txBox="1">
            <a:spLocks noChangeArrowheads="1"/>
          </p:cNvSpPr>
          <p:nvPr/>
        </p:nvSpPr>
        <p:spPr bwMode="auto">
          <a:xfrm>
            <a:off x="5030788" y="3051175"/>
            <a:ext cx="1041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GB" sz="1600" i="0">
                <a:latin typeface="Arial" pitchFamily="34" charset="0"/>
                <a:cs typeface="Arial" pitchFamily="34" charset="0"/>
              </a:rPr>
              <a:t>GuestOS</a:t>
            </a:r>
          </a:p>
          <a:p>
            <a:pPr algn="ctr" eaLnBrk="1" hangingPunct="1"/>
            <a:r>
              <a:rPr lang="en-GB" sz="1400" i="0">
                <a:latin typeface="Arial" pitchFamily="34" charset="0"/>
                <a:cs typeface="Arial" pitchFamily="34" charset="0"/>
              </a:rPr>
              <a:t>(XenLinux)</a:t>
            </a:r>
            <a:endParaRPr lang="en-US" sz="1400" i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2223" name="Text Box 31"/>
          <p:cNvSpPr txBox="1">
            <a:spLocks noChangeArrowheads="1"/>
          </p:cNvSpPr>
          <p:nvPr/>
        </p:nvSpPr>
        <p:spPr bwMode="auto">
          <a:xfrm>
            <a:off x="4945063" y="1957388"/>
            <a:ext cx="1211262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GB" sz="1600" i="0">
                <a:latin typeface="Arial" pitchFamily="34" charset="0"/>
                <a:cs typeface="Arial" pitchFamily="34" charset="0"/>
              </a:rPr>
              <a:t>Unmodified</a:t>
            </a:r>
          </a:p>
          <a:p>
            <a:pPr algn="ctr" eaLnBrk="1" hangingPunct="1"/>
            <a:r>
              <a:rPr lang="en-GB" sz="1600" i="0">
                <a:latin typeface="Arial" pitchFamily="34" charset="0"/>
                <a:cs typeface="Arial" pitchFamily="34" charset="0"/>
              </a:rPr>
              <a:t>User</a:t>
            </a:r>
          </a:p>
          <a:p>
            <a:pPr algn="ctr" eaLnBrk="1" hangingPunct="1"/>
            <a:r>
              <a:rPr lang="en-GB" sz="1600" i="0">
                <a:latin typeface="Arial" pitchFamily="34" charset="0"/>
                <a:cs typeface="Arial" pitchFamily="34" charset="0"/>
              </a:rPr>
              <a:t>Software</a:t>
            </a:r>
            <a:endParaRPr lang="en-US" sz="1600" i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2224" name="Text Box 32"/>
          <p:cNvSpPr txBox="1">
            <a:spLocks noChangeArrowheads="1"/>
          </p:cNvSpPr>
          <p:nvPr/>
        </p:nvSpPr>
        <p:spPr bwMode="auto">
          <a:xfrm>
            <a:off x="5226050" y="1654175"/>
            <a:ext cx="6016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GB" sz="1600" i="0">
                <a:latin typeface="Arial" pitchFamily="34" charset="0"/>
                <a:cs typeface="Arial" pitchFamily="34" charset="0"/>
              </a:rPr>
              <a:t>VM2</a:t>
            </a:r>
            <a:endParaRPr lang="en-US" sz="1600" i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2225" name="Rectangle 33"/>
          <p:cNvSpPr>
            <a:spLocks noChangeArrowheads="1"/>
          </p:cNvSpPr>
          <p:nvPr/>
        </p:nvSpPr>
        <p:spPr bwMode="auto">
          <a:xfrm>
            <a:off x="6618288" y="2949575"/>
            <a:ext cx="1406525" cy="188118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2226" name="Rectangle 34"/>
          <p:cNvSpPr>
            <a:spLocks noChangeArrowheads="1"/>
          </p:cNvSpPr>
          <p:nvPr/>
        </p:nvSpPr>
        <p:spPr bwMode="auto">
          <a:xfrm>
            <a:off x="6618288" y="1981200"/>
            <a:ext cx="1406525" cy="887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2227" name="Text Box 35"/>
          <p:cNvSpPr txBox="1">
            <a:spLocks noChangeArrowheads="1"/>
          </p:cNvSpPr>
          <p:nvPr/>
        </p:nvSpPr>
        <p:spPr bwMode="auto">
          <a:xfrm>
            <a:off x="6724650" y="4227513"/>
            <a:ext cx="1181100" cy="46672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GB"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Front-End</a:t>
            </a:r>
          </a:p>
          <a:p>
            <a:pPr algn="ctr" eaLnBrk="1" hangingPunct="1"/>
            <a:r>
              <a:rPr lang="en-GB"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Device Drivers</a:t>
            </a:r>
            <a:endParaRPr lang="en-US" sz="1200" i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2228" name="Text Box 36"/>
          <p:cNvSpPr txBox="1">
            <a:spLocks noChangeArrowheads="1"/>
          </p:cNvSpPr>
          <p:nvPr/>
        </p:nvSpPr>
        <p:spPr bwMode="auto">
          <a:xfrm>
            <a:off x="6778625" y="3078163"/>
            <a:ext cx="10810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GB" sz="1400" i="0">
                <a:latin typeface="Arial" pitchFamily="34" charset="0"/>
                <a:cs typeface="Arial" pitchFamily="34" charset="0"/>
              </a:rPr>
              <a:t>Unmodified</a:t>
            </a:r>
          </a:p>
          <a:p>
            <a:pPr algn="ctr" eaLnBrk="1" hangingPunct="1"/>
            <a:r>
              <a:rPr lang="en-GB" sz="1400" i="0">
                <a:latin typeface="Arial" pitchFamily="34" charset="0"/>
                <a:cs typeface="Arial" pitchFamily="34" charset="0"/>
              </a:rPr>
              <a:t>GuestOS</a:t>
            </a:r>
          </a:p>
          <a:p>
            <a:pPr algn="ctr" eaLnBrk="1" hangingPunct="1"/>
            <a:r>
              <a:rPr lang="en-GB" sz="1400" i="0">
                <a:latin typeface="Arial" pitchFamily="34" charset="0"/>
                <a:cs typeface="Arial" pitchFamily="34" charset="0"/>
              </a:rPr>
              <a:t>(WinXP))</a:t>
            </a:r>
            <a:endParaRPr lang="en-US" sz="1400" i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2229" name="Text Box 37"/>
          <p:cNvSpPr txBox="1">
            <a:spLocks noChangeArrowheads="1"/>
          </p:cNvSpPr>
          <p:nvPr/>
        </p:nvSpPr>
        <p:spPr bwMode="auto">
          <a:xfrm>
            <a:off x="6716713" y="1957388"/>
            <a:ext cx="1209675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GB" sz="1600" i="0">
                <a:latin typeface="Arial" pitchFamily="34" charset="0"/>
                <a:cs typeface="Arial" pitchFamily="34" charset="0"/>
              </a:rPr>
              <a:t>Unmodified</a:t>
            </a:r>
          </a:p>
          <a:p>
            <a:pPr algn="ctr" eaLnBrk="1" hangingPunct="1"/>
            <a:r>
              <a:rPr lang="en-GB" sz="1600" i="0">
                <a:latin typeface="Arial" pitchFamily="34" charset="0"/>
                <a:cs typeface="Arial" pitchFamily="34" charset="0"/>
              </a:rPr>
              <a:t>User</a:t>
            </a:r>
          </a:p>
          <a:p>
            <a:pPr algn="ctr" eaLnBrk="1" hangingPunct="1"/>
            <a:r>
              <a:rPr lang="en-GB" sz="1600" i="0">
                <a:latin typeface="Arial" pitchFamily="34" charset="0"/>
                <a:cs typeface="Arial" pitchFamily="34" charset="0"/>
              </a:rPr>
              <a:t>Software</a:t>
            </a:r>
            <a:endParaRPr lang="en-US" sz="1600" i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2230" name="Text Box 38"/>
          <p:cNvSpPr txBox="1">
            <a:spLocks noChangeArrowheads="1"/>
          </p:cNvSpPr>
          <p:nvPr/>
        </p:nvSpPr>
        <p:spPr bwMode="auto">
          <a:xfrm>
            <a:off x="6991350" y="1611313"/>
            <a:ext cx="6032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GB" sz="1600" i="0">
                <a:latin typeface="Arial" pitchFamily="34" charset="0"/>
                <a:cs typeface="Arial" pitchFamily="34" charset="0"/>
              </a:rPr>
              <a:t>VM3</a:t>
            </a:r>
            <a:endParaRPr lang="en-US" sz="1600" i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2231" name="Line 39"/>
          <p:cNvSpPr>
            <a:spLocks noChangeShapeType="1"/>
          </p:cNvSpPr>
          <p:nvPr/>
        </p:nvSpPr>
        <p:spPr bwMode="auto">
          <a:xfrm>
            <a:off x="2754313" y="4598988"/>
            <a:ext cx="384175" cy="15224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2232" name="Line 40"/>
          <p:cNvSpPr>
            <a:spLocks noChangeShapeType="1"/>
          </p:cNvSpPr>
          <p:nvPr/>
        </p:nvSpPr>
        <p:spPr bwMode="auto">
          <a:xfrm flipH="1">
            <a:off x="3633788" y="4567238"/>
            <a:ext cx="268287" cy="1533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2233" name="Rectangle 41"/>
          <p:cNvSpPr>
            <a:spLocks noChangeArrowheads="1"/>
          </p:cNvSpPr>
          <p:nvPr/>
        </p:nvSpPr>
        <p:spPr bwMode="auto">
          <a:xfrm>
            <a:off x="2859088" y="5354638"/>
            <a:ext cx="1171575" cy="1968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GB" sz="1200" i="0">
                <a:latin typeface="Arial" pitchFamily="34" charset="0"/>
                <a:cs typeface="Arial" pitchFamily="34" charset="0"/>
              </a:rPr>
              <a:t>Safe HW IF</a:t>
            </a:r>
            <a:endParaRPr lang="en-US" sz="1200" i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2234" name="Text Box 42"/>
          <p:cNvSpPr txBox="1">
            <a:spLocks noChangeArrowheads="1"/>
          </p:cNvSpPr>
          <p:nvPr/>
        </p:nvSpPr>
        <p:spPr bwMode="auto">
          <a:xfrm>
            <a:off x="3038475" y="5524500"/>
            <a:ext cx="33718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GB" sz="2000" i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Xen Virtual Machine Monitor</a:t>
            </a:r>
            <a:endParaRPr lang="en-US" sz="2000" i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2235" name="Text Box 43"/>
          <p:cNvSpPr txBox="1">
            <a:spLocks noChangeArrowheads="1"/>
          </p:cNvSpPr>
          <p:nvPr/>
        </p:nvSpPr>
        <p:spPr bwMode="auto">
          <a:xfrm>
            <a:off x="1516063" y="3656013"/>
            <a:ext cx="1316037" cy="2841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GB"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Back-End</a:t>
            </a:r>
            <a:endParaRPr lang="en-US" sz="1200" i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2236" name="Text Box 44"/>
          <p:cNvSpPr txBox="1">
            <a:spLocks noChangeArrowheads="1"/>
          </p:cNvSpPr>
          <p:nvPr/>
        </p:nvSpPr>
        <p:spPr bwMode="auto">
          <a:xfrm>
            <a:off x="3200400" y="3656013"/>
            <a:ext cx="1314450" cy="2841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GB"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Back-End</a:t>
            </a:r>
            <a:endParaRPr lang="en-US" sz="1200" i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2237" name="Line 45"/>
          <p:cNvSpPr>
            <a:spLocks noChangeShapeType="1"/>
          </p:cNvSpPr>
          <p:nvPr/>
        </p:nvSpPr>
        <p:spPr bwMode="auto">
          <a:xfrm flipV="1">
            <a:off x="1644650" y="3965575"/>
            <a:ext cx="0" cy="120332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2238" name="Line 46"/>
          <p:cNvSpPr>
            <a:spLocks noChangeShapeType="1"/>
          </p:cNvSpPr>
          <p:nvPr/>
        </p:nvSpPr>
        <p:spPr bwMode="auto">
          <a:xfrm>
            <a:off x="1644650" y="5168900"/>
            <a:ext cx="608965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2239" name="Line 47"/>
          <p:cNvSpPr>
            <a:spLocks noChangeShapeType="1"/>
          </p:cNvSpPr>
          <p:nvPr/>
        </p:nvSpPr>
        <p:spPr bwMode="auto">
          <a:xfrm flipV="1">
            <a:off x="7726363" y="4748213"/>
            <a:ext cx="9525" cy="431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2240" name="Line 48"/>
          <p:cNvSpPr>
            <a:spLocks noChangeShapeType="1"/>
          </p:cNvSpPr>
          <p:nvPr/>
        </p:nvSpPr>
        <p:spPr bwMode="auto">
          <a:xfrm flipV="1">
            <a:off x="1770063" y="3976688"/>
            <a:ext cx="0" cy="1119187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2241" name="Line 49"/>
          <p:cNvSpPr>
            <a:spLocks noChangeShapeType="1"/>
          </p:cNvSpPr>
          <p:nvPr/>
        </p:nvSpPr>
        <p:spPr bwMode="auto">
          <a:xfrm>
            <a:off x="1770063" y="5095875"/>
            <a:ext cx="4318000" cy="11113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2242" name="Line 50"/>
          <p:cNvSpPr>
            <a:spLocks noChangeShapeType="1"/>
          </p:cNvSpPr>
          <p:nvPr/>
        </p:nvSpPr>
        <p:spPr bwMode="auto">
          <a:xfrm flipV="1">
            <a:off x="5999163" y="4738688"/>
            <a:ext cx="4762" cy="363537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2243" name="Line 51"/>
          <p:cNvSpPr>
            <a:spLocks noChangeShapeType="1"/>
          </p:cNvSpPr>
          <p:nvPr/>
        </p:nvSpPr>
        <p:spPr bwMode="auto">
          <a:xfrm flipV="1">
            <a:off x="4071938" y="3968750"/>
            <a:ext cx="7937" cy="106362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2244" name="Line 52"/>
          <p:cNvSpPr>
            <a:spLocks noChangeShapeType="1"/>
          </p:cNvSpPr>
          <p:nvPr/>
        </p:nvSpPr>
        <p:spPr bwMode="auto">
          <a:xfrm>
            <a:off x="4065588" y="5032375"/>
            <a:ext cx="3248025" cy="11113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2245" name="Line 53"/>
          <p:cNvSpPr>
            <a:spLocks noChangeShapeType="1"/>
          </p:cNvSpPr>
          <p:nvPr/>
        </p:nvSpPr>
        <p:spPr bwMode="auto">
          <a:xfrm flipV="1">
            <a:off x="7313613" y="4745038"/>
            <a:ext cx="0" cy="280987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2246" name="Line 54"/>
          <p:cNvSpPr>
            <a:spLocks noChangeShapeType="1"/>
          </p:cNvSpPr>
          <p:nvPr/>
        </p:nvSpPr>
        <p:spPr bwMode="auto">
          <a:xfrm flipV="1">
            <a:off x="4246563" y="3983038"/>
            <a:ext cx="0" cy="9525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2247" name="Line 55"/>
          <p:cNvSpPr>
            <a:spLocks noChangeShapeType="1"/>
          </p:cNvSpPr>
          <p:nvPr/>
        </p:nvSpPr>
        <p:spPr bwMode="auto">
          <a:xfrm flipV="1">
            <a:off x="4246563" y="4938713"/>
            <a:ext cx="1436687" cy="317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2248" name="Line 56"/>
          <p:cNvSpPr>
            <a:spLocks noChangeShapeType="1"/>
          </p:cNvSpPr>
          <p:nvPr/>
        </p:nvSpPr>
        <p:spPr bwMode="auto">
          <a:xfrm flipV="1">
            <a:off x="5680075" y="4752975"/>
            <a:ext cx="0" cy="188913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2249" name="Text Box 57"/>
          <p:cNvSpPr txBox="1">
            <a:spLocks noChangeArrowheads="1"/>
          </p:cNvSpPr>
          <p:nvPr/>
        </p:nvSpPr>
        <p:spPr bwMode="auto">
          <a:xfrm>
            <a:off x="8156575" y="4441825"/>
            <a:ext cx="735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 i="0">
                <a:latin typeface="Helvetica" pitchFamily="34" charset="0"/>
                <a:cs typeface="Arial" pitchFamily="34" charset="0"/>
              </a:rPr>
              <a:t>VT-x</a:t>
            </a:r>
          </a:p>
        </p:txBody>
      </p:sp>
      <p:sp>
        <p:nvSpPr>
          <p:cNvPr id="392250" name="Rectangle 58"/>
          <p:cNvSpPr>
            <a:spLocks noChangeArrowheads="1"/>
          </p:cNvSpPr>
          <p:nvPr/>
        </p:nvSpPr>
        <p:spPr bwMode="auto">
          <a:xfrm>
            <a:off x="363538" y="5422900"/>
            <a:ext cx="1128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000" b="1" i="0">
                <a:latin typeface="Helvetica" pitchFamily="34" charset="0"/>
                <a:cs typeface="Arial" pitchFamily="34" charset="0"/>
              </a:rPr>
              <a:t>32/64bit</a:t>
            </a:r>
          </a:p>
        </p:txBody>
      </p:sp>
      <p:sp>
        <p:nvSpPr>
          <p:cNvPr id="392251" name="Text Box 59"/>
          <p:cNvSpPr txBox="1">
            <a:spLocks noChangeArrowheads="1"/>
          </p:cNvSpPr>
          <p:nvPr/>
        </p:nvSpPr>
        <p:spPr bwMode="auto">
          <a:xfrm>
            <a:off x="517525" y="3314700"/>
            <a:ext cx="7921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000" b="1" i="0">
                <a:latin typeface="Helvetica" pitchFamily="34" charset="0"/>
                <a:cs typeface="Arial" pitchFamily="34" charset="0"/>
              </a:rPr>
              <a:t>AGP</a:t>
            </a:r>
          </a:p>
          <a:p>
            <a:pPr algn="ctr"/>
            <a:r>
              <a:rPr lang="en-GB" sz="2000" b="1" i="0">
                <a:latin typeface="Helvetica" pitchFamily="34" charset="0"/>
                <a:cs typeface="Arial" pitchFamily="34" charset="0"/>
              </a:rPr>
              <a:t>ACPI</a:t>
            </a:r>
          </a:p>
          <a:p>
            <a:pPr algn="ctr"/>
            <a:r>
              <a:rPr lang="en-GB" sz="2000" b="1" i="0">
                <a:latin typeface="Helvetica" pitchFamily="34" charset="0"/>
                <a:cs typeface="Arial" pitchFamily="34" charset="0"/>
              </a:rPr>
              <a:t>PCI</a:t>
            </a:r>
          </a:p>
        </p:txBody>
      </p:sp>
      <p:sp>
        <p:nvSpPr>
          <p:cNvPr id="392252" name="Text Box 60"/>
          <p:cNvSpPr txBox="1">
            <a:spLocks noChangeArrowheads="1"/>
          </p:cNvSpPr>
          <p:nvPr/>
        </p:nvSpPr>
        <p:spPr bwMode="auto">
          <a:xfrm>
            <a:off x="5200650" y="3689350"/>
            <a:ext cx="735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 i="0">
                <a:latin typeface="Helvetica" pitchFamily="34" charset="0"/>
                <a:cs typeface="Arial" pitchFamily="34" charset="0"/>
              </a:rPr>
              <a:t>SMP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3.0 Headline Features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AGP/DRM graphics support</a:t>
            </a:r>
          </a:p>
          <a:p>
            <a:r>
              <a:rPr lang="en-GB"/>
              <a:t>Improved ACPI platform support</a:t>
            </a:r>
          </a:p>
          <a:p>
            <a:r>
              <a:rPr lang="en-GB"/>
              <a:t>Support for SMP guests</a:t>
            </a:r>
          </a:p>
          <a:p>
            <a:r>
              <a:rPr lang="en-GB"/>
              <a:t>x86_64 support</a:t>
            </a:r>
          </a:p>
          <a:p>
            <a:r>
              <a:rPr lang="en-GB"/>
              <a:t>Intel VT-x support for unmodified guests</a:t>
            </a:r>
          </a:p>
          <a:p>
            <a:r>
              <a:rPr lang="en-GB"/>
              <a:t>Enhanced control and management tools</a:t>
            </a:r>
          </a:p>
          <a:p>
            <a:r>
              <a:rPr lang="en-GB">
                <a:solidFill>
                  <a:schemeClr val="bg2"/>
                </a:solidFill>
              </a:rPr>
              <a:t>IA64 and Power support, PAE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x86_64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Intel EM64T and AMD Opteron</a:t>
            </a:r>
          </a:p>
          <a:p>
            <a:r>
              <a:rPr lang="en-GB"/>
              <a:t>Requires different approach to x86 32 bit:</a:t>
            </a:r>
          </a:p>
          <a:p>
            <a:pPr lvl="1"/>
            <a:r>
              <a:rPr lang="en-GB"/>
              <a:t>Can’t use segmentation to protect Xen from guest OS kernels as no segment limits</a:t>
            </a:r>
          </a:p>
          <a:p>
            <a:pPr lvl="1"/>
            <a:r>
              <a:rPr lang="en-GB"/>
              <a:t>Switch page tables between kernel and user</a:t>
            </a:r>
          </a:p>
          <a:p>
            <a:pPr lvl="2"/>
            <a:r>
              <a:rPr lang="en-GB"/>
              <a:t>Not too painful thanks to Opteron TLB flush filter</a:t>
            </a:r>
          </a:p>
          <a:p>
            <a:pPr lvl="1"/>
            <a:r>
              <a:rPr lang="en-GB"/>
              <a:t>Large VA space offers other optimisations</a:t>
            </a:r>
          </a:p>
          <a:p>
            <a:r>
              <a:rPr lang="en-GB"/>
              <a:t>Current design supports up to 8TB mem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SMP Guest OSes</a:t>
            </a:r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Takes great care to get good performance while remaining secure</a:t>
            </a:r>
          </a:p>
          <a:p>
            <a:r>
              <a:rPr lang="en-GB"/>
              <a:t>Paravirtualized approach yields many important benefits</a:t>
            </a:r>
          </a:p>
          <a:p>
            <a:pPr lvl="1"/>
            <a:r>
              <a:rPr lang="en-GB"/>
              <a:t>Avoids many virtual IPIs</a:t>
            </a:r>
          </a:p>
          <a:p>
            <a:pPr lvl="1"/>
            <a:r>
              <a:rPr lang="en-GB"/>
              <a:t>Enables ‘bad preemption’ avoidance</a:t>
            </a:r>
          </a:p>
          <a:p>
            <a:pPr lvl="1"/>
            <a:r>
              <a:rPr lang="en-GB"/>
              <a:t>Auto hot plug/unplug of CPUs</a:t>
            </a:r>
          </a:p>
          <a:p>
            <a:r>
              <a:rPr lang="en-GB"/>
              <a:t>SMP scheduling is a tricky problem</a:t>
            </a:r>
          </a:p>
          <a:p>
            <a:pPr lvl="1"/>
            <a:r>
              <a:rPr lang="en-GB"/>
              <a:t>Strict gang scheduling leads to wasted cycles</a:t>
            </a:r>
          </a:p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VT-x / Pacifica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362950" cy="4800600"/>
          </a:xfrm>
        </p:spPr>
        <p:txBody>
          <a:bodyPr/>
          <a:lstStyle/>
          <a:p>
            <a:r>
              <a:rPr lang="en-GB" sz="2800"/>
              <a:t>Will enable Guest OSes to be run without paravirtualization modifications</a:t>
            </a:r>
          </a:p>
          <a:p>
            <a:pPr lvl="1"/>
            <a:r>
              <a:rPr lang="en-GB" sz="2400"/>
              <a:t>E.g. Windows XP/2003</a:t>
            </a:r>
          </a:p>
          <a:p>
            <a:r>
              <a:rPr lang="en-GB" sz="2800"/>
              <a:t>CPU provides traps for certain privileged instrs</a:t>
            </a:r>
          </a:p>
          <a:p>
            <a:r>
              <a:rPr lang="en-GB" sz="2800"/>
              <a:t>Shadow page tables used to provide MMU virtualization </a:t>
            </a:r>
          </a:p>
          <a:p>
            <a:r>
              <a:rPr lang="en-GB" sz="2800"/>
              <a:t>Xen provides simple platform emulation</a:t>
            </a:r>
          </a:p>
          <a:p>
            <a:pPr lvl="1"/>
            <a:r>
              <a:rPr lang="en-GB" sz="2400"/>
              <a:t>BIOS, Ethernet (e100), IDE and SCSI emulation</a:t>
            </a:r>
          </a:p>
          <a:p>
            <a:r>
              <a:rPr lang="en-GB" sz="2800"/>
              <a:t>Install paravirtualized drivers after booting for high-performance 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VM Relocation : Motivation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13188" y="1873250"/>
            <a:ext cx="8178800" cy="4800600"/>
          </a:xfrm>
          <a:noFill/>
          <a:ln/>
        </p:spPr>
        <p:txBody>
          <a:bodyPr/>
          <a:lstStyle/>
          <a:p>
            <a:endParaRPr lang="en-GB"/>
          </a:p>
          <a:p>
            <a:r>
              <a:rPr lang="en-GB"/>
              <a:t>VM relocation enables:</a:t>
            </a:r>
          </a:p>
          <a:p>
            <a:pPr lvl="1"/>
            <a:r>
              <a:rPr lang="en-GB"/>
              <a:t>High-availability</a:t>
            </a:r>
          </a:p>
          <a:p>
            <a:pPr lvl="2"/>
            <a:r>
              <a:rPr lang="en-GB"/>
              <a:t>Machine maintenance</a:t>
            </a:r>
          </a:p>
          <a:p>
            <a:pPr lvl="1"/>
            <a:r>
              <a:rPr lang="en-GB"/>
              <a:t>Load balancing</a:t>
            </a:r>
          </a:p>
          <a:p>
            <a:pPr lvl="2"/>
            <a:r>
              <a:rPr lang="en-GB"/>
              <a:t>Statistical multiplexing gain</a:t>
            </a:r>
          </a:p>
          <a:p>
            <a:pPr lvl="1"/>
            <a:endParaRPr lang="en-GB"/>
          </a:p>
        </p:txBody>
      </p:sp>
      <p:sp>
        <p:nvSpPr>
          <p:cNvPr id="400388" name="Line 4"/>
          <p:cNvSpPr>
            <a:spLocks noChangeShapeType="1"/>
          </p:cNvSpPr>
          <p:nvPr/>
        </p:nvSpPr>
        <p:spPr bwMode="auto">
          <a:xfrm flipH="1">
            <a:off x="381000" y="3763963"/>
            <a:ext cx="806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00389" name="Group 5"/>
          <p:cNvGrpSpPr>
            <a:grpSpLocks/>
          </p:cNvGrpSpPr>
          <p:nvPr/>
        </p:nvGrpSpPr>
        <p:grpSpPr bwMode="auto">
          <a:xfrm>
            <a:off x="533400" y="5473700"/>
            <a:ext cx="1460500" cy="1087438"/>
            <a:chOff x="316" y="998"/>
            <a:chExt cx="920" cy="685"/>
          </a:xfrm>
        </p:grpSpPr>
        <p:pic>
          <p:nvPicPr>
            <p:cNvPr id="400390" name="Picture 6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6" y="1458"/>
              <a:ext cx="920" cy="225"/>
            </a:xfrm>
            <a:prstGeom prst="rect">
              <a:avLst/>
            </a:prstGeom>
            <a:noFill/>
          </p:spPr>
        </p:pic>
        <p:pic>
          <p:nvPicPr>
            <p:cNvPr id="400391" name="Picture 7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" y="1357"/>
              <a:ext cx="920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0392" name="Picture 8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6" y="1265"/>
              <a:ext cx="920" cy="225"/>
            </a:xfrm>
            <a:prstGeom prst="rect">
              <a:avLst/>
            </a:prstGeom>
            <a:noFill/>
          </p:spPr>
        </p:pic>
        <p:pic>
          <p:nvPicPr>
            <p:cNvPr id="400393" name="Picture 9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" y="1263"/>
              <a:ext cx="920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0394" name="Picture 10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6" y="1191"/>
              <a:ext cx="920" cy="225"/>
            </a:xfrm>
            <a:prstGeom prst="rect">
              <a:avLst/>
            </a:prstGeom>
            <a:noFill/>
          </p:spPr>
        </p:pic>
        <p:pic>
          <p:nvPicPr>
            <p:cNvPr id="400395" name="Picture 11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" y="1090"/>
              <a:ext cx="920" cy="244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400396" name="Picture 12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6" y="998"/>
              <a:ext cx="920" cy="225"/>
            </a:xfrm>
            <a:prstGeom prst="rect">
              <a:avLst/>
            </a:prstGeom>
            <a:noFill/>
          </p:spPr>
        </p:pic>
      </p:grpSp>
      <p:sp>
        <p:nvSpPr>
          <p:cNvPr id="400397" name="Line 13"/>
          <p:cNvSpPr>
            <a:spLocks noChangeShapeType="1"/>
          </p:cNvSpPr>
          <p:nvPr/>
        </p:nvSpPr>
        <p:spPr bwMode="auto">
          <a:xfrm flipH="1">
            <a:off x="381000" y="1885950"/>
            <a:ext cx="192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0398" name="Line 14"/>
          <p:cNvSpPr>
            <a:spLocks noChangeShapeType="1"/>
          </p:cNvSpPr>
          <p:nvPr/>
        </p:nvSpPr>
        <p:spPr bwMode="auto">
          <a:xfrm flipH="1">
            <a:off x="381000" y="2039938"/>
            <a:ext cx="192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0399" name="Line 15"/>
          <p:cNvSpPr>
            <a:spLocks noChangeShapeType="1"/>
          </p:cNvSpPr>
          <p:nvPr/>
        </p:nvSpPr>
        <p:spPr bwMode="auto">
          <a:xfrm flipH="1">
            <a:off x="381000" y="2193925"/>
            <a:ext cx="192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0400" name="Line 16"/>
          <p:cNvSpPr>
            <a:spLocks noChangeShapeType="1"/>
          </p:cNvSpPr>
          <p:nvPr/>
        </p:nvSpPr>
        <p:spPr bwMode="auto">
          <a:xfrm flipH="1">
            <a:off x="381000" y="2347913"/>
            <a:ext cx="192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0401" name="Line 17"/>
          <p:cNvSpPr>
            <a:spLocks noChangeShapeType="1"/>
          </p:cNvSpPr>
          <p:nvPr/>
        </p:nvSpPr>
        <p:spPr bwMode="auto">
          <a:xfrm flipH="1">
            <a:off x="381000" y="2500313"/>
            <a:ext cx="192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0402" name="Line 18"/>
          <p:cNvSpPr>
            <a:spLocks noChangeShapeType="1"/>
          </p:cNvSpPr>
          <p:nvPr/>
        </p:nvSpPr>
        <p:spPr bwMode="auto">
          <a:xfrm flipH="1">
            <a:off x="382588" y="26543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0403" name="Line 19"/>
          <p:cNvSpPr>
            <a:spLocks noChangeShapeType="1"/>
          </p:cNvSpPr>
          <p:nvPr/>
        </p:nvSpPr>
        <p:spPr bwMode="auto">
          <a:xfrm flipH="1">
            <a:off x="381000" y="5599113"/>
            <a:ext cx="192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0404" name="Line 20"/>
          <p:cNvSpPr>
            <a:spLocks noChangeShapeType="1"/>
          </p:cNvSpPr>
          <p:nvPr/>
        </p:nvSpPr>
        <p:spPr bwMode="auto">
          <a:xfrm flipH="1">
            <a:off x="381000" y="5753100"/>
            <a:ext cx="192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0405" name="Line 21"/>
          <p:cNvSpPr>
            <a:spLocks noChangeShapeType="1"/>
          </p:cNvSpPr>
          <p:nvPr/>
        </p:nvSpPr>
        <p:spPr bwMode="auto">
          <a:xfrm flipH="1">
            <a:off x="381000" y="5907088"/>
            <a:ext cx="192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0406" name="Line 22"/>
          <p:cNvSpPr>
            <a:spLocks noChangeShapeType="1"/>
          </p:cNvSpPr>
          <p:nvPr/>
        </p:nvSpPr>
        <p:spPr bwMode="auto">
          <a:xfrm flipH="1">
            <a:off x="381000" y="6061075"/>
            <a:ext cx="192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0407" name="Line 23"/>
          <p:cNvSpPr>
            <a:spLocks noChangeShapeType="1"/>
          </p:cNvSpPr>
          <p:nvPr/>
        </p:nvSpPr>
        <p:spPr bwMode="auto">
          <a:xfrm flipH="1">
            <a:off x="381000" y="6213475"/>
            <a:ext cx="192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0408" name="Line 24"/>
          <p:cNvSpPr>
            <a:spLocks noChangeShapeType="1"/>
          </p:cNvSpPr>
          <p:nvPr/>
        </p:nvSpPr>
        <p:spPr bwMode="auto">
          <a:xfrm flipH="1">
            <a:off x="381000" y="6367463"/>
            <a:ext cx="192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0409" name="Line 25"/>
          <p:cNvSpPr>
            <a:spLocks noChangeShapeType="1"/>
          </p:cNvSpPr>
          <p:nvPr/>
        </p:nvSpPr>
        <p:spPr bwMode="auto">
          <a:xfrm flipH="1">
            <a:off x="381000" y="5143500"/>
            <a:ext cx="806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00410" name="Picture 26" descr="Pictur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5050" y="4876800"/>
            <a:ext cx="2687638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0411" name="Picture 27" descr="Pictur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500438"/>
            <a:ext cx="2687638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00412" name="Group 28"/>
          <p:cNvGrpSpPr>
            <a:grpSpLocks/>
          </p:cNvGrpSpPr>
          <p:nvPr/>
        </p:nvGrpSpPr>
        <p:grpSpPr bwMode="auto">
          <a:xfrm>
            <a:off x="533400" y="1795463"/>
            <a:ext cx="1460500" cy="1087437"/>
            <a:chOff x="316" y="998"/>
            <a:chExt cx="920" cy="685"/>
          </a:xfrm>
        </p:grpSpPr>
        <p:pic>
          <p:nvPicPr>
            <p:cNvPr id="400413" name="Picture 29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6" y="1458"/>
              <a:ext cx="920" cy="225"/>
            </a:xfrm>
            <a:prstGeom prst="rect">
              <a:avLst/>
            </a:prstGeom>
            <a:noFill/>
          </p:spPr>
        </p:pic>
        <p:pic>
          <p:nvPicPr>
            <p:cNvPr id="400414" name="Picture 30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" y="1357"/>
              <a:ext cx="920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0415" name="Picture 31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6" y="1265"/>
              <a:ext cx="920" cy="225"/>
            </a:xfrm>
            <a:prstGeom prst="rect">
              <a:avLst/>
            </a:prstGeom>
            <a:noFill/>
          </p:spPr>
        </p:pic>
        <p:pic>
          <p:nvPicPr>
            <p:cNvPr id="400416" name="Picture 32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" y="1263"/>
              <a:ext cx="920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0417" name="Picture 33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6" y="1191"/>
              <a:ext cx="920" cy="225"/>
            </a:xfrm>
            <a:prstGeom prst="rect">
              <a:avLst/>
            </a:prstGeom>
            <a:noFill/>
          </p:spPr>
        </p:pic>
        <p:pic>
          <p:nvPicPr>
            <p:cNvPr id="400418" name="Picture 34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" y="1090"/>
              <a:ext cx="920" cy="244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400419" name="Picture 35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6" y="998"/>
              <a:ext cx="920" cy="225"/>
            </a:xfrm>
            <a:prstGeom prst="rect">
              <a:avLst/>
            </a:prstGeom>
            <a:noFill/>
          </p:spPr>
        </p:pic>
      </p:grpSp>
      <p:grpSp>
        <p:nvGrpSpPr>
          <p:cNvPr id="400420" name="Group 36"/>
          <p:cNvGrpSpPr>
            <a:grpSpLocks/>
          </p:cNvGrpSpPr>
          <p:nvPr/>
        </p:nvGrpSpPr>
        <p:grpSpPr bwMode="auto">
          <a:xfrm>
            <a:off x="1027113" y="3271838"/>
            <a:ext cx="2568575" cy="538162"/>
            <a:chOff x="1203" y="1920"/>
            <a:chExt cx="1618" cy="339"/>
          </a:xfrm>
        </p:grpSpPr>
        <p:sp>
          <p:nvSpPr>
            <p:cNvPr id="400421" name="Freeform 37"/>
            <p:cNvSpPr>
              <a:spLocks/>
            </p:cNvSpPr>
            <p:nvPr/>
          </p:nvSpPr>
          <p:spPr bwMode="auto">
            <a:xfrm>
              <a:off x="1203" y="1920"/>
              <a:ext cx="1618" cy="267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442" y="267"/>
                </a:cxn>
                <a:cxn ang="0">
                  <a:pos x="1618" y="166"/>
                </a:cxn>
                <a:cxn ang="0">
                  <a:pos x="946" y="0"/>
                </a:cxn>
                <a:cxn ang="0">
                  <a:pos x="0" y="67"/>
                </a:cxn>
              </a:cxnLst>
              <a:rect l="0" t="0" r="r" b="b"/>
              <a:pathLst>
                <a:path w="1618" h="267">
                  <a:moveTo>
                    <a:pt x="0" y="67"/>
                  </a:moveTo>
                  <a:lnTo>
                    <a:pt x="442" y="267"/>
                  </a:lnTo>
                  <a:lnTo>
                    <a:pt x="1618" y="166"/>
                  </a:lnTo>
                  <a:lnTo>
                    <a:pt x="946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EFD134"/>
            </a:solidFill>
            <a:ln w="9525" cap="flat">
              <a:solidFill>
                <a:schemeClr val="bg2"/>
              </a:solidFill>
              <a:prstDash val="sysDot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422" name="Freeform 38"/>
            <p:cNvSpPr>
              <a:spLocks/>
            </p:cNvSpPr>
            <p:nvPr/>
          </p:nvSpPr>
          <p:spPr bwMode="auto">
            <a:xfrm>
              <a:off x="1205" y="1987"/>
              <a:ext cx="438" cy="272"/>
            </a:xfrm>
            <a:custGeom>
              <a:avLst/>
              <a:gdLst/>
              <a:ahLst/>
              <a:cxnLst>
                <a:cxn ang="0">
                  <a:pos x="3" y="64"/>
                </a:cxn>
                <a:cxn ang="0">
                  <a:pos x="435" y="272"/>
                </a:cxn>
                <a:cxn ang="0">
                  <a:pos x="438" y="197"/>
                </a:cxn>
                <a:cxn ang="0">
                  <a:pos x="0" y="0"/>
                </a:cxn>
                <a:cxn ang="0">
                  <a:pos x="3" y="64"/>
                </a:cxn>
              </a:cxnLst>
              <a:rect l="0" t="0" r="r" b="b"/>
              <a:pathLst>
                <a:path w="438" h="272">
                  <a:moveTo>
                    <a:pt x="3" y="64"/>
                  </a:moveTo>
                  <a:lnTo>
                    <a:pt x="435" y="272"/>
                  </a:lnTo>
                  <a:lnTo>
                    <a:pt x="438" y="197"/>
                  </a:lnTo>
                  <a:lnTo>
                    <a:pt x="0" y="0"/>
                  </a:lnTo>
                  <a:lnTo>
                    <a:pt x="3" y="64"/>
                  </a:lnTo>
                  <a:close/>
                </a:path>
              </a:pathLst>
            </a:custGeom>
            <a:solidFill>
              <a:srgbClr val="EFD134"/>
            </a:solidFill>
            <a:ln w="9525" cap="flat">
              <a:solidFill>
                <a:schemeClr val="bg2"/>
              </a:solidFill>
              <a:prstDash val="sysDot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423" name="Freeform 39"/>
            <p:cNvSpPr>
              <a:spLocks/>
            </p:cNvSpPr>
            <p:nvPr/>
          </p:nvSpPr>
          <p:spPr bwMode="auto">
            <a:xfrm>
              <a:off x="1640" y="2086"/>
              <a:ext cx="1173" cy="170"/>
            </a:xfrm>
            <a:custGeom>
              <a:avLst/>
              <a:gdLst/>
              <a:ahLst/>
              <a:cxnLst>
                <a:cxn ang="0">
                  <a:pos x="5" y="98"/>
                </a:cxn>
                <a:cxn ang="0">
                  <a:pos x="1173" y="0"/>
                </a:cxn>
                <a:cxn ang="0">
                  <a:pos x="1168" y="77"/>
                </a:cxn>
                <a:cxn ang="0">
                  <a:pos x="0" y="170"/>
                </a:cxn>
                <a:cxn ang="0">
                  <a:pos x="5" y="98"/>
                </a:cxn>
              </a:cxnLst>
              <a:rect l="0" t="0" r="r" b="b"/>
              <a:pathLst>
                <a:path w="1173" h="170">
                  <a:moveTo>
                    <a:pt x="5" y="98"/>
                  </a:moveTo>
                  <a:lnTo>
                    <a:pt x="1173" y="0"/>
                  </a:lnTo>
                  <a:lnTo>
                    <a:pt x="1168" y="77"/>
                  </a:lnTo>
                  <a:lnTo>
                    <a:pt x="0" y="170"/>
                  </a:lnTo>
                  <a:lnTo>
                    <a:pt x="5" y="98"/>
                  </a:lnTo>
                  <a:close/>
                </a:path>
              </a:pathLst>
            </a:custGeom>
            <a:solidFill>
              <a:srgbClr val="EFD134"/>
            </a:solidFill>
            <a:ln w="9525" cap="flat">
              <a:solidFill>
                <a:schemeClr val="bg2"/>
              </a:solidFill>
              <a:prstDash val="sysDot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0424" name="Text Box 40"/>
          <p:cNvSpPr txBox="1">
            <a:spLocks noChangeArrowheads="1"/>
          </p:cNvSpPr>
          <p:nvPr/>
        </p:nvSpPr>
        <p:spPr bwMode="auto">
          <a:xfrm rot="-341384">
            <a:off x="1622425" y="3468688"/>
            <a:ext cx="557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i="0">
                <a:latin typeface="Arial" pitchFamily="34" charset="0"/>
                <a:ea typeface="MS PGothic" pitchFamily="34" charset="-128"/>
              </a:rPr>
              <a:t>Xen</a:t>
            </a:r>
            <a:endParaRPr lang="en-US" sz="1400" b="1" i="0">
              <a:solidFill>
                <a:schemeClr val="bg2"/>
              </a:solidFill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400425" name="Group 41"/>
          <p:cNvGrpSpPr>
            <a:grpSpLocks/>
          </p:cNvGrpSpPr>
          <p:nvPr/>
        </p:nvGrpSpPr>
        <p:grpSpPr bwMode="auto">
          <a:xfrm>
            <a:off x="1962150" y="2776538"/>
            <a:ext cx="762000" cy="666750"/>
            <a:chOff x="2928" y="876"/>
            <a:chExt cx="633" cy="468"/>
          </a:xfrm>
        </p:grpSpPr>
        <p:sp>
          <p:nvSpPr>
            <p:cNvPr id="400426" name="AutoShape 42"/>
            <p:cNvSpPr>
              <a:spLocks noChangeAspect="1" noChangeArrowheads="1"/>
            </p:cNvSpPr>
            <p:nvPr/>
          </p:nvSpPr>
          <p:spPr bwMode="auto">
            <a:xfrm>
              <a:off x="3257" y="1250"/>
              <a:ext cx="112" cy="79"/>
            </a:xfrm>
            <a:prstGeom prst="can">
              <a:avLst>
                <a:gd name="adj" fmla="val 30866"/>
              </a:avLst>
            </a:prstGeom>
            <a:solidFill>
              <a:srgbClr val="4778BB">
                <a:alpha val="50000"/>
              </a:srgbClr>
            </a:solidFill>
            <a:ln w="3175">
              <a:solidFill>
                <a:srgbClr val="4778BB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427" name="AutoShape 43"/>
            <p:cNvSpPr>
              <a:spLocks noChangeAspect="1" noChangeArrowheads="1"/>
            </p:cNvSpPr>
            <p:nvPr/>
          </p:nvSpPr>
          <p:spPr bwMode="auto">
            <a:xfrm>
              <a:off x="3091" y="1266"/>
              <a:ext cx="112" cy="78"/>
            </a:xfrm>
            <a:prstGeom prst="can">
              <a:avLst>
                <a:gd name="adj" fmla="val 30866"/>
              </a:avLst>
            </a:prstGeom>
            <a:solidFill>
              <a:srgbClr val="4778BB">
                <a:alpha val="50000"/>
              </a:srgbClr>
            </a:solidFill>
            <a:ln w="3175">
              <a:solidFill>
                <a:srgbClr val="4778BB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0428" name="Group 44"/>
            <p:cNvGrpSpPr>
              <a:grpSpLocks noChangeAspect="1"/>
            </p:cNvGrpSpPr>
            <p:nvPr/>
          </p:nvGrpSpPr>
          <p:grpSpPr bwMode="auto">
            <a:xfrm>
              <a:off x="2928" y="1073"/>
              <a:ext cx="633" cy="258"/>
              <a:chOff x="854" y="1191"/>
              <a:chExt cx="656" cy="267"/>
            </a:xfrm>
          </p:grpSpPr>
          <p:sp>
            <p:nvSpPr>
              <p:cNvPr id="400429" name="Freeform 45"/>
              <p:cNvSpPr>
                <a:spLocks noChangeAspect="1"/>
              </p:cNvSpPr>
              <p:nvPr/>
            </p:nvSpPr>
            <p:spPr bwMode="auto">
              <a:xfrm>
                <a:off x="854" y="1341"/>
                <a:ext cx="654" cy="117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195" y="117"/>
                  </a:cxn>
                  <a:cxn ang="0">
                    <a:pos x="654" y="77"/>
                  </a:cxn>
                  <a:cxn ang="0">
                    <a:pos x="369" y="0"/>
                  </a:cxn>
                  <a:cxn ang="0">
                    <a:pos x="4" y="24"/>
                  </a:cxn>
                </a:cxnLst>
                <a:rect l="0" t="0" r="r" b="b"/>
                <a:pathLst>
                  <a:path w="654" h="117">
                    <a:moveTo>
                      <a:pt x="0" y="23"/>
                    </a:moveTo>
                    <a:lnTo>
                      <a:pt x="195" y="117"/>
                    </a:lnTo>
                    <a:lnTo>
                      <a:pt x="654" y="77"/>
                    </a:lnTo>
                    <a:lnTo>
                      <a:pt x="369" y="0"/>
                    </a:lnTo>
                    <a:lnTo>
                      <a:pt x="4" y="24"/>
                    </a:lnTo>
                  </a:path>
                </a:pathLst>
              </a:custGeom>
              <a:solidFill>
                <a:srgbClr val="4778BB">
                  <a:alpha val="55000"/>
                </a:srgbClr>
              </a:solidFill>
              <a:ln w="3175" cap="rnd" cmpd="sng">
                <a:solidFill>
                  <a:srgbClr val="4778BB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430" name="Freeform 46"/>
              <p:cNvSpPr>
                <a:spLocks noChangeAspect="1"/>
              </p:cNvSpPr>
              <p:nvPr/>
            </p:nvSpPr>
            <p:spPr bwMode="auto">
              <a:xfrm>
                <a:off x="856" y="1191"/>
                <a:ext cx="654" cy="117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195" y="117"/>
                  </a:cxn>
                  <a:cxn ang="0">
                    <a:pos x="654" y="77"/>
                  </a:cxn>
                  <a:cxn ang="0">
                    <a:pos x="369" y="0"/>
                  </a:cxn>
                  <a:cxn ang="0">
                    <a:pos x="4" y="24"/>
                  </a:cxn>
                </a:cxnLst>
                <a:rect l="0" t="0" r="r" b="b"/>
                <a:pathLst>
                  <a:path w="654" h="117">
                    <a:moveTo>
                      <a:pt x="0" y="23"/>
                    </a:moveTo>
                    <a:lnTo>
                      <a:pt x="195" y="117"/>
                    </a:lnTo>
                    <a:lnTo>
                      <a:pt x="654" y="77"/>
                    </a:lnTo>
                    <a:lnTo>
                      <a:pt x="369" y="0"/>
                    </a:lnTo>
                    <a:lnTo>
                      <a:pt x="4" y="24"/>
                    </a:lnTo>
                  </a:path>
                </a:pathLst>
              </a:custGeom>
              <a:solidFill>
                <a:srgbClr val="4778BB">
                  <a:alpha val="55000"/>
                </a:srgbClr>
              </a:solidFill>
              <a:ln w="3175" cap="rnd" cmpd="sng">
                <a:solidFill>
                  <a:srgbClr val="4778BB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431" name="Freeform 47"/>
              <p:cNvSpPr>
                <a:spLocks noChangeAspect="1"/>
              </p:cNvSpPr>
              <p:nvPr/>
            </p:nvSpPr>
            <p:spPr bwMode="auto">
              <a:xfrm>
                <a:off x="854" y="1214"/>
                <a:ext cx="192" cy="2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50"/>
                  </a:cxn>
                  <a:cxn ang="0">
                    <a:pos x="192" y="244"/>
                  </a:cxn>
                  <a:cxn ang="0">
                    <a:pos x="192" y="94"/>
                  </a:cxn>
                  <a:cxn ang="0">
                    <a:pos x="0" y="0"/>
                  </a:cxn>
                </a:cxnLst>
                <a:rect l="0" t="0" r="r" b="b"/>
                <a:pathLst>
                  <a:path w="192" h="244">
                    <a:moveTo>
                      <a:pt x="0" y="0"/>
                    </a:moveTo>
                    <a:lnTo>
                      <a:pt x="0" y="150"/>
                    </a:lnTo>
                    <a:lnTo>
                      <a:pt x="192" y="244"/>
                    </a:lnTo>
                    <a:lnTo>
                      <a:pt x="192" y="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78BB">
                  <a:alpha val="55000"/>
                </a:srgbClr>
              </a:solidFill>
              <a:ln w="3175" cap="rnd" cmpd="sng">
                <a:solidFill>
                  <a:srgbClr val="4778BB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432" name="Freeform 48"/>
              <p:cNvSpPr>
                <a:spLocks noChangeAspect="1"/>
              </p:cNvSpPr>
              <p:nvPr/>
            </p:nvSpPr>
            <p:spPr bwMode="auto">
              <a:xfrm>
                <a:off x="1046" y="1268"/>
                <a:ext cx="460" cy="190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460" y="0"/>
                  </a:cxn>
                  <a:cxn ang="0">
                    <a:pos x="460" y="150"/>
                  </a:cxn>
                  <a:cxn ang="0">
                    <a:pos x="0" y="190"/>
                  </a:cxn>
                  <a:cxn ang="0">
                    <a:pos x="0" y="38"/>
                  </a:cxn>
                </a:cxnLst>
                <a:rect l="0" t="0" r="r" b="b"/>
                <a:pathLst>
                  <a:path w="460" h="190">
                    <a:moveTo>
                      <a:pt x="0" y="38"/>
                    </a:moveTo>
                    <a:lnTo>
                      <a:pt x="460" y="0"/>
                    </a:lnTo>
                    <a:lnTo>
                      <a:pt x="460" y="150"/>
                    </a:lnTo>
                    <a:lnTo>
                      <a:pt x="0" y="19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4778BB">
                  <a:alpha val="55000"/>
                </a:srgbClr>
              </a:solidFill>
              <a:ln w="3175" cap="rnd" cmpd="sng">
                <a:solidFill>
                  <a:srgbClr val="4778BB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0433" name="Group 49"/>
            <p:cNvGrpSpPr>
              <a:grpSpLocks noChangeAspect="1"/>
            </p:cNvGrpSpPr>
            <p:nvPr/>
          </p:nvGrpSpPr>
          <p:grpSpPr bwMode="auto">
            <a:xfrm>
              <a:off x="3112" y="876"/>
              <a:ext cx="446" cy="294"/>
              <a:chOff x="4229" y="472"/>
              <a:chExt cx="1531" cy="1011"/>
            </a:xfrm>
          </p:grpSpPr>
          <p:grpSp>
            <p:nvGrpSpPr>
              <p:cNvPr id="400434" name="Group 50"/>
              <p:cNvGrpSpPr>
                <a:grpSpLocks noChangeAspect="1"/>
              </p:cNvGrpSpPr>
              <p:nvPr/>
            </p:nvGrpSpPr>
            <p:grpSpPr bwMode="auto">
              <a:xfrm>
                <a:off x="4229" y="472"/>
                <a:ext cx="1531" cy="1011"/>
                <a:chOff x="3763" y="1219"/>
                <a:chExt cx="1531" cy="1011"/>
              </a:xfrm>
            </p:grpSpPr>
            <p:sp>
              <p:nvSpPr>
                <p:cNvPr id="400435" name="Freeform 51"/>
                <p:cNvSpPr>
                  <a:spLocks noChangeAspect="1"/>
                </p:cNvSpPr>
                <p:nvPr/>
              </p:nvSpPr>
              <p:spPr bwMode="auto">
                <a:xfrm>
                  <a:off x="3763" y="1899"/>
                  <a:ext cx="1528" cy="328"/>
                </a:xfrm>
                <a:custGeom>
                  <a:avLst/>
                  <a:gdLst/>
                  <a:ahLst/>
                  <a:cxnLst>
                    <a:cxn ang="0">
                      <a:pos x="0" y="39"/>
                    </a:cxn>
                    <a:cxn ang="0">
                      <a:pos x="672" y="328"/>
                    </a:cxn>
                    <a:cxn ang="0">
                      <a:pos x="1528" y="256"/>
                    </a:cxn>
                    <a:cxn ang="0">
                      <a:pos x="605" y="0"/>
                    </a:cxn>
                    <a:cxn ang="0">
                      <a:pos x="0" y="39"/>
                    </a:cxn>
                  </a:cxnLst>
                  <a:rect l="0" t="0" r="r" b="b"/>
                  <a:pathLst>
                    <a:path w="1528" h="328">
                      <a:moveTo>
                        <a:pt x="0" y="39"/>
                      </a:moveTo>
                      <a:lnTo>
                        <a:pt x="672" y="328"/>
                      </a:lnTo>
                      <a:lnTo>
                        <a:pt x="1528" y="256"/>
                      </a:lnTo>
                      <a:lnTo>
                        <a:pt x="605" y="0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4778BB">
                    <a:alpha val="50000"/>
                  </a:srgbClr>
                </a:solidFill>
                <a:ln w="3175" cap="rnd" cmpd="sng">
                  <a:solidFill>
                    <a:srgbClr val="4778BB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0436" name="Freeform 52"/>
                <p:cNvSpPr>
                  <a:spLocks noChangeAspect="1"/>
                </p:cNvSpPr>
                <p:nvPr/>
              </p:nvSpPr>
              <p:spPr bwMode="auto">
                <a:xfrm>
                  <a:off x="4456" y="1479"/>
                  <a:ext cx="836" cy="751"/>
                </a:xfrm>
                <a:custGeom>
                  <a:avLst/>
                  <a:gdLst/>
                  <a:ahLst/>
                  <a:cxnLst>
                    <a:cxn ang="0">
                      <a:pos x="0" y="66"/>
                    </a:cxn>
                    <a:cxn ang="0">
                      <a:pos x="834" y="0"/>
                    </a:cxn>
                    <a:cxn ang="0">
                      <a:pos x="836" y="674"/>
                    </a:cxn>
                    <a:cxn ang="0">
                      <a:pos x="0" y="751"/>
                    </a:cxn>
                    <a:cxn ang="0">
                      <a:pos x="0" y="66"/>
                    </a:cxn>
                  </a:cxnLst>
                  <a:rect l="0" t="0" r="r" b="b"/>
                  <a:pathLst>
                    <a:path w="836" h="751">
                      <a:moveTo>
                        <a:pt x="0" y="66"/>
                      </a:moveTo>
                      <a:lnTo>
                        <a:pt x="834" y="0"/>
                      </a:lnTo>
                      <a:lnTo>
                        <a:pt x="836" y="674"/>
                      </a:lnTo>
                      <a:lnTo>
                        <a:pt x="0" y="751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4778BB">
                    <a:alpha val="50000"/>
                  </a:srgbClr>
                </a:solidFill>
                <a:ln w="3175" cap="rnd" cmpd="sng">
                  <a:solidFill>
                    <a:srgbClr val="4778BB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0437" name="Freeform 53"/>
                <p:cNvSpPr>
                  <a:spLocks noChangeAspect="1"/>
                </p:cNvSpPr>
                <p:nvPr/>
              </p:nvSpPr>
              <p:spPr bwMode="auto">
                <a:xfrm>
                  <a:off x="4364" y="1220"/>
                  <a:ext cx="930" cy="9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" y="679"/>
                    </a:cxn>
                    <a:cxn ang="0">
                      <a:pos x="930" y="937"/>
                    </a:cxn>
                    <a:cxn ang="0">
                      <a:pos x="930" y="25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30" h="937">
                      <a:moveTo>
                        <a:pt x="0" y="0"/>
                      </a:moveTo>
                      <a:lnTo>
                        <a:pt x="12" y="679"/>
                      </a:lnTo>
                      <a:lnTo>
                        <a:pt x="930" y="937"/>
                      </a:lnTo>
                      <a:lnTo>
                        <a:pt x="930" y="2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778BB">
                    <a:alpha val="50000"/>
                  </a:srgbClr>
                </a:solidFill>
                <a:ln w="3175" cap="rnd" cmpd="sng">
                  <a:solidFill>
                    <a:srgbClr val="4778BB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0438" name="Freeform 54"/>
                <p:cNvSpPr>
                  <a:spLocks noChangeAspect="1"/>
                </p:cNvSpPr>
                <p:nvPr/>
              </p:nvSpPr>
              <p:spPr bwMode="auto">
                <a:xfrm>
                  <a:off x="3765" y="1219"/>
                  <a:ext cx="1526" cy="327"/>
                </a:xfrm>
                <a:custGeom>
                  <a:avLst/>
                  <a:gdLst/>
                  <a:ahLst/>
                  <a:cxnLst>
                    <a:cxn ang="0">
                      <a:pos x="3" y="48"/>
                    </a:cxn>
                    <a:cxn ang="0">
                      <a:pos x="686" y="327"/>
                    </a:cxn>
                    <a:cxn ang="0">
                      <a:pos x="1526" y="258"/>
                    </a:cxn>
                    <a:cxn ang="0">
                      <a:pos x="598" y="0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1526" h="327">
                      <a:moveTo>
                        <a:pt x="3" y="48"/>
                      </a:moveTo>
                      <a:lnTo>
                        <a:pt x="686" y="327"/>
                      </a:lnTo>
                      <a:lnTo>
                        <a:pt x="1526" y="258"/>
                      </a:lnTo>
                      <a:lnTo>
                        <a:pt x="598" y="0"/>
                      </a:lnTo>
                      <a:lnTo>
                        <a:pt x="0" y="50"/>
                      </a:lnTo>
                    </a:path>
                  </a:pathLst>
                </a:custGeom>
                <a:solidFill>
                  <a:srgbClr val="4778BB">
                    <a:alpha val="50000"/>
                  </a:srgbClr>
                </a:solidFill>
                <a:ln w="3175" cap="rnd" cmpd="sng">
                  <a:solidFill>
                    <a:srgbClr val="4778BB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00439" name="Freeform 55"/>
              <p:cNvSpPr>
                <a:spLocks noChangeAspect="1"/>
              </p:cNvSpPr>
              <p:nvPr/>
            </p:nvSpPr>
            <p:spPr bwMode="auto">
              <a:xfrm>
                <a:off x="4241" y="518"/>
                <a:ext cx="681" cy="9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67"/>
                  </a:cxn>
                  <a:cxn ang="0">
                    <a:pos x="681" y="962"/>
                  </a:cxn>
                  <a:cxn ang="0">
                    <a:pos x="681" y="280"/>
                  </a:cxn>
                  <a:cxn ang="0">
                    <a:pos x="0" y="0"/>
                  </a:cxn>
                </a:cxnLst>
                <a:rect l="0" t="0" r="r" b="b"/>
                <a:pathLst>
                  <a:path w="681" h="962">
                    <a:moveTo>
                      <a:pt x="0" y="0"/>
                    </a:moveTo>
                    <a:lnTo>
                      <a:pt x="0" y="667"/>
                    </a:lnTo>
                    <a:lnTo>
                      <a:pt x="681" y="962"/>
                    </a:lnTo>
                    <a:lnTo>
                      <a:pt x="681" y="2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78BB">
                  <a:alpha val="50000"/>
                </a:srgbClr>
              </a:solidFill>
              <a:ln w="3175" cap="rnd" cmpd="sng">
                <a:solidFill>
                  <a:srgbClr val="4778BB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0440" name="Group 56"/>
            <p:cNvGrpSpPr>
              <a:grpSpLocks noChangeAspect="1"/>
            </p:cNvGrpSpPr>
            <p:nvPr/>
          </p:nvGrpSpPr>
          <p:grpSpPr bwMode="auto">
            <a:xfrm>
              <a:off x="2931" y="891"/>
              <a:ext cx="385" cy="296"/>
              <a:chOff x="3133" y="1268"/>
              <a:chExt cx="1321" cy="1019"/>
            </a:xfrm>
          </p:grpSpPr>
          <p:sp>
            <p:nvSpPr>
              <p:cNvPr id="400441" name="Freeform 57"/>
              <p:cNvSpPr>
                <a:spLocks noChangeAspect="1"/>
              </p:cNvSpPr>
              <p:nvPr/>
            </p:nvSpPr>
            <p:spPr bwMode="auto">
              <a:xfrm>
                <a:off x="3145" y="1942"/>
                <a:ext cx="1295" cy="338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615" y="338"/>
                  </a:cxn>
                  <a:cxn ang="0">
                    <a:pos x="1295" y="285"/>
                  </a:cxn>
                  <a:cxn ang="0">
                    <a:pos x="614" y="0"/>
                  </a:cxn>
                  <a:cxn ang="0">
                    <a:pos x="0" y="42"/>
                  </a:cxn>
                </a:cxnLst>
                <a:rect l="0" t="0" r="r" b="b"/>
                <a:pathLst>
                  <a:path w="1295" h="338">
                    <a:moveTo>
                      <a:pt x="0" y="42"/>
                    </a:moveTo>
                    <a:lnTo>
                      <a:pt x="615" y="338"/>
                    </a:lnTo>
                    <a:lnTo>
                      <a:pt x="1295" y="285"/>
                    </a:lnTo>
                    <a:lnTo>
                      <a:pt x="614" y="0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4778BB">
                  <a:alpha val="50000"/>
                </a:srgbClr>
              </a:solidFill>
              <a:ln w="3175" cap="rnd" cmpd="sng">
                <a:solidFill>
                  <a:srgbClr val="4778BB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442" name="Freeform 58"/>
              <p:cNvSpPr>
                <a:spLocks noChangeAspect="1"/>
              </p:cNvSpPr>
              <p:nvPr/>
            </p:nvSpPr>
            <p:spPr bwMode="auto">
              <a:xfrm>
                <a:off x="3133" y="1304"/>
                <a:ext cx="630" cy="981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0" y="677"/>
                  </a:cxn>
                  <a:cxn ang="0">
                    <a:pos x="630" y="981"/>
                  </a:cxn>
                  <a:cxn ang="0">
                    <a:pos x="630" y="299"/>
                  </a:cxn>
                  <a:cxn ang="0">
                    <a:pos x="17" y="0"/>
                  </a:cxn>
                </a:cxnLst>
                <a:rect l="0" t="0" r="r" b="b"/>
                <a:pathLst>
                  <a:path w="630" h="981">
                    <a:moveTo>
                      <a:pt x="17" y="0"/>
                    </a:moveTo>
                    <a:lnTo>
                      <a:pt x="0" y="677"/>
                    </a:lnTo>
                    <a:lnTo>
                      <a:pt x="630" y="981"/>
                    </a:lnTo>
                    <a:lnTo>
                      <a:pt x="630" y="29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4778BB">
                  <a:alpha val="50000"/>
                </a:srgbClr>
              </a:solidFill>
              <a:ln w="3175" cap="rnd" cmpd="sng">
                <a:solidFill>
                  <a:srgbClr val="4778BB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443" name="Freeform 59"/>
              <p:cNvSpPr>
                <a:spLocks noChangeAspect="1"/>
              </p:cNvSpPr>
              <p:nvPr/>
            </p:nvSpPr>
            <p:spPr bwMode="auto">
              <a:xfrm>
                <a:off x="3764" y="1553"/>
                <a:ext cx="685" cy="734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685" y="0"/>
                  </a:cxn>
                  <a:cxn ang="0">
                    <a:pos x="685" y="677"/>
                  </a:cxn>
                  <a:cxn ang="0">
                    <a:pos x="0" y="734"/>
                  </a:cxn>
                  <a:cxn ang="0">
                    <a:pos x="0" y="49"/>
                  </a:cxn>
                </a:cxnLst>
                <a:rect l="0" t="0" r="r" b="b"/>
                <a:pathLst>
                  <a:path w="685" h="734">
                    <a:moveTo>
                      <a:pt x="0" y="49"/>
                    </a:moveTo>
                    <a:lnTo>
                      <a:pt x="685" y="0"/>
                    </a:lnTo>
                    <a:lnTo>
                      <a:pt x="685" y="677"/>
                    </a:lnTo>
                    <a:lnTo>
                      <a:pt x="0" y="734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4778BB">
                  <a:alpha val="50000"/>
                </a:srgbClr>
              </a:solidFill>
              <a:ln w="3175" cap="rnd" cmpd="sng">
                <a:solidFill>
                  <a:srgbClr val="4778BB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444" name="Freeform 60"/>
              <p:cNvSpPr>
                <a:spLocks noChangeAspect="1"/>
              </p:cNvSpPr>
              <p:nvPr/>
            </p:nvSpPr>
            <p:spPr bwMode="auto">
              <a:xfrm>
                <a:off x="3768" y="1278"/>
                <a:ext cx="681" cy="9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67"/>
                  </a:cxn>
                  <a:cxn ang="0">
                    <a:pos x="681" y="962"/>
                  </a:cxn>
                  <a:cxn ang="0">
                    <a:pos x="681" y="280"/>
                  </a:cxn>
                  <a:cxn ang="0">
                    <a:pos x="0" y="0"/>
                  </a:cxn>
                </a:cxnLst>
                <a:rect l="0" t="0" r="r" b="b"/>
                <a:pathLst>
                  <a:path w="681" h="962">
                    <a:moveTo>
                      <a:pt x="0" y="0"/>
                    </a:moveTo>
                    <a:lnTo>
                      <a:pt x="0" y="667"/>
                    </a:lnTo>
                    <a:lnTo>
                      <a:pt x="681" y="962"/>
                    </a:lnTo>
                    <a:lnTo>
                      <a:pt x="681" y="2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78BB">
                  <a:alpha val="50000"/>
                </a:srgbClr>
              </a:solidFill>
              <a:ln w="3175" cap="rnd" cmpd="sng">
                <a:solidFill>
                  <a:srgbClr val="4778BB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445" name="Freeform 61"/>
              <p:cNvSpPr>
                <a:spLocks noChangeAspect="1"/>
              </p:cNvSpPr>
              <p:nvPr/>
            </p:nvSpPr>
            <p:spPr bwMode="auto">
              <a:xfrm>
                <a:off x="3159" y="1268"/>
                <a:ext cx="1295" cy="338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615" y="338"/>
                  </a:cxn>
                  <a:cxn ang="0">
                    <a:pos x="1295" y="285"/>
                  </a:cxn>
                  <a:cxn ang="0">
                    <a:pos x="614" y="0"/>
                  </a:cxn>
                  <a:cxn ang="0">
                    <a:pos x="0" y="42"/>
                  </a:cxn>
                </a:cxnLst>
                <a:rect l="0" t="0" r="r" b="b"/>
                <a:pathLst>
                  <a:path w="1295" h="338">
                    <a:moveTo>
                      <a:pt x="0" y="42"/>
                    </a:moveTo>
                    <a:lnTo>
                      <a:pt x="615" y="338"/>
                    </a:lnTo>
                    <a:lnTo>
                      <a:pt x="1295" y="285"/>
                    </a:lnTo>
                    <a:lnTo>
                      <a:pt x="614" y="0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4778BB">
                  <a:alpha val="50000"/>
                </a:srgbClr>
              </a:solidFill>
              <a:ln w="3175" cap="rnd" cmpd="sng">
                <a:solidFill>
                  <a:srgbClr val="4778BB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00446" name="Group 62"/>
          <p:cNvGrpSpPr>
            <a:grpSpLocks/>
          </p:cNvGrpSpPr>
          <p:nvPr/>
        </p:nvGrpSpPr>
        <p:grpSpPr bwMode="auto">
          <a:xfrm>
            <a:off x="1123950" y="2738438"/>
            <a:ext cx="762000" cy="666750"/>
            <a:chOff x="672" y="768"/>
            <a:chExt cx="480" cy="420"/>
          </a:xfrm>
        </p:grpSpPr>
        <p:grpSp>
          <p:nvGrpSpPr>
            <p:cNvPr id="400447" name="Group 63"/>
            <p:cNvGrpSpPr>
              <a:grpSpLocks/>
            </p:cNvGrpSpPr>
            <p:nvPr/>
          </p:nvGrpSpPr>
          <p:grpSpPr bwMode="auto">
            <a:xfrm>
              <a:off x="672" y="768"/>
              <a:ext cx="480" cy="420"/>
              <a:chOff x="2928" y="876"/>
              <a:chExt cx="633" cy="468"/>
            </a:xfrm>
          </p:grpSpPr>
          <p:sp>
            <p:nvSpPr>
              <p:cNvPr id="400448" name="AutoShape 64"/>
              <p:cNvSpPr>
                <a:spLocks noChangeAspect="1" noChangeArrowheads="1"/>
              </p:cNvSpPr>
              <p:nvPr/>
            </p:nvSpPr>
            <p:spPr bwMode="auto">
              <a:xfrm>
                <a:off x="3257" y="1250"/>
                <a:ext cx="112" cy="79"/>
              </a:xfrm>
              <a:prstGeom prst="can">
                <a:avLst>
                  <a:gd name="adj" fmla="val 30866"/>
                </a:avLst>
              </a:prstGeom>
              <a:solidFill>
                <a:srgbClr val="5EB1EB">
                  <a:alpha val="50000"/>
                </a:srgbClr>
              </a:solidFill>
              <a:ln w="3175">
                <a:solidFill>
                  <a:srgbClr val="4778BB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449" name="AutoShape 65"/>
              <p:cNvSpPr>
                <a:spLocks noChangeAspect="1" noChangeArrowheads="1"/>
              </p:cNvSpPr>
              <p:nvPr/>
            </p:nvSpPr>
            <p:spPr bwMode="auto">
              <a:xfrm>
                <a:off x="3091" y="1266"/>
                <a:ext cx="112" cy="78"/>
              </a:xfrm>
              <a:prstGeom prst="can">
                <a:avLst>
                  <a:gd name="adj" fmla="val 30866"/>
                </a:avLst>
              </a:prstGeom>
              <a:solidFill>
                <a:srgbClr val="5EB1EB">
                  <a:alpha val="50000"/>
                </a:srgbClr>
              </a:solidFill>
              <a:ln w="3175">
                <a:solidFill>
                  <a:srgbClr val="4778BB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00450" name="Group 66"/>
              <p:cNvGrpSpPr>
                <a:grpSpLocks noChangeAspect="1"/>
              </p:cNvGrpSpPr>
              <p:nvPr/>
            </p:nvGrpSpPr>
            <p:grpSpPr bwMode="auto">
              <a:xfrm>
                <a:off x="2928" y="1073"/>
                <a:ext cx="633" cy="258"/>
                <a:chOff x="854" y="1191"/>
                <a:chExt cx="656" cy="267"/>
              </a:xfrm>
            </p:grpSpPr>
            <p:sp>
              <p:nvSpPr>
                <p:cNvPr id="400451" name="Freeform 67"/>
                <p:cNvSpPr>
                  <a:spLocks noChangeAspect="1"/>
                </p:cNvSpPr>
                <p:nvPr/>
              </p:nvSpPr>
              <p:spPr bwMode="auto">
                <a:xfrm>
                  <a:off x="854" y="1341"/>
                  <a:ext cx="654" cy="117"/>
                </a:xfrm>
                <a:custGeom>
                  <a:avLst/>
                  <a:gdLst/>
                  <a:ahLst/>
                  <a:cxnLst>
                    <a:cxn ang="0">
                      <a:pos x="0" y="23"/>
                    </a:cxn>
                    <a:cxn ang="0">
                      <a:pos x="195" y="117"/>
                    </a:cxn>
                    <a:cxn ang="0">
                      <a:pos x="654" y="77"/>
                    </a:cxn>
                    <a:cxn ang="0">
                      <a:pos x="369" y="0"/>
                    </a:cxn>
                    <a:cxn ang="0">
                      <a:pos x="4" y="24"/>
                    </a:cxn>
                  </a:cxnLst>
                  <a:rect l="0" t="0" r="r" b="b"/>
                  <a:pathLst>
                    <a:path w="654" h="117">
                      <a:moveTo>
                        <a:pt x="0" y="23"/>
                      </a:moveTo>
                      <a:lnTo>
                        <a:pt x="195" y="117"/>
                      </a:lnTo>
                      <a:lnTo>
                        <a:pt x="654" y="77"/>
                      </a:lnTo>
                      <a:lnTo>
                        <a:pt x="369" y="0"/>
                      </a:lnTo>
                      <a:lnTo>
                        <a:pt x="4" y="24"/>
                      </a:lnTo>
                    </a:path>
                  </a:pathLst>
                </a:custGeom>
                <a:solidFill>
                  <a:srgbClr val="4778BB">
                    <a:alpha val="55000"/>
                  </a:srgbClr>
                </a:solidFill>
                <a:ln w="3175" cap="rnd" cmpd="sng">
                  <a:solidFill>
                    <a:srgbClr val="4778BB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0452" name="Freeform 68"/>
                <p:cNvSpPr>
                  <a:spLocks noChangeAspect="1"/>
                </p:cNvSpPr>
                <p:nvPr/>
              </p:nvSpPr>
              <p:spPr bwMode="auto">
                <a:xfrm>
                  <a:off x="856" y="1191"/>
                  <a:ext cx="654" cy="117"/>
                </a:xfrm>
                <a:custGeom>
                  <a:avLst/>
                  <a:gdLst/>
                  <a:ahLst/>
                  <a:cxnLst>
                    <a:cxn ang="0">
                      <a:pos x="0" y="23"/>
                    </a:cxn>
                    <a:cxn ang="0">
                      <a:pos x="195" y="117"/>
                    </a:cxn>
                    <a:cxn ang="0">
                      <a:pos x="654" y="77"/>
                    </a:cxn>
                    <a:cxn ang="0">
                      <a:pos x="369" y="0"/>
                    </a:cxn>
                    <a:cxn ang="0">
                      <a:pos x="4" y="24"/>
                    </a:cxn>
                  </a:cxnLst>
                  <a:rect l="0" t="0" r="r" b="b"/>
                  <a:pathLst>
                    <a:path w="654" h="117">
                      <a:moveTo>
                        <a:pt x="0" y="23"/>
                      </a:moveTo>
                      <a:lnTo>
                        <a:pt x="195" y="117"/>
                      </a:lnTo>
                      <a:lnTo>
                        <a:pt x="654" y="77"/>
                      </a:lnTo>
                      <a:lnTo>
                        <a:pt x="369" y="0"/>
                      </a:lnTo>
                      <a:lnTo>
                        <a:pt x="4" y="24"/>
                      </a:lnTo>
                    </a:path>
                  </a:pathLst>
                </a:custGeom>
                <a:solidFill>
                  <a:srgbClr val="4778BB">
                    <a:alpha val="55000"/>
                  </a:srgbClr>
                </a:solidFill>
                <a:ln w="3175" cap="rnd" cmpd="sng">
                  <a:solidFill>
                    <a:srgbClr val="4778BB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0453" name="Freeform 69"/>
                <p:cNvSpPr>
                  <a:spLocks noChangeAspect="1"/>
                </p:cNvSpPr>
                <p:nvPr/>
              </p:nvSpPr>
              <p:spPr bwMode="auto">
                <a:xfrm>
                  <a:off x="854" y="1214"/>
                  <a:ext cx="192" cy="2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50"/>
                    </a:cxn>
                    <a:cxn ang="0">
                      <a:pos x="192" y="244"/>
                    </a:cxn>
                    <a:cxn ang="0">
                      <a:pos x="192" y="9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92" h="244">
                      <a:moveTo>
                        <a:pt x="0" y="0"/>
                      </a:moveTo>
                      <a:lnTo>
                        <a:pt x="0" y="150"/>
                      </a:lnTo>
                      <a:lnTo>
                        <a:pt x="192" y="244"/>
                      </a:lnTo>
                      <a:lnTo>
                        <a:pt x="192" y="9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778BB">
                    <a:alpha val="55000"/>
                  </a:srgbClr>
                </a:solidFill>
                <a:ln w="3175" cap="rnd" cmpd="sng">
                  <a:solidFill>
                    <a:srgbClr val="4778BB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0454" name="Freeform 70"/>
                <p:cNvSpPr>
                  <a:spLocks noChangeAspect="1"/>
                </p:cNvSpPr>
                <p:nvPr/>
              </p:nvSpPr>
              <p:spPr bwMode="auto">
                <a:xfrm>
                  <a:off x="1046" y="1268"/>
                  <a:ext cx="460" cy="190"/>
                </a:xfrm>
                <a:custGeom>
                  <a:avLst/>
                  <a:gdLst/>
                  <a:ahLst/>
                  <a:cxnLst>
                    <a:cxn ang="0">
                      <a:pos x="0" y="38"/>
                    </a:cxn>
                    <a:cxn ang="0">
                      <a:pos x="460" y="0"/>
                    </a:cxn>
                    <a:cxn ang="0">
                      <a:pos x="460" y="150"/>
                    </a:cxn>
                    <a:cxn ang="0">
                      <a:pos x="0" y="190"/>
                    </a:cxn>
                    <a:cxn ang="0">
                      <a:pos x="0" y="38"/>
                    </a:cxn>
                  </a:cxnLst>
                  <a:rect l="0" t="0" r="r" b="b"/>
                  <a:pathLst>
                    <a:path w="460" h="190">
                      <a:moveTo>
                        <a:pt x="0" y="38"/>
                      </a:moveTo>
                      <a:lnTo>
                        <a:pt x="460" y="0"/>
                      </a:lnTo>
                      <a:lnTo>
                        <a:pt x="460" y="150"/>
                      </a:lnTo>
                      <a:lnTo>
                        <a:pt x="0" y="19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4778BB">
                    <a:alpha val="55000"/>
                  </a:srgbClr>
                </a:solidFill>
                <a:ln w="3175" cap="rnd" cmpd="sng">
                  <a:solidFill>
                    <a:srgbClr val="4778BB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0455" name="Group 71"/>
              <p:cNvGrpSpPr>
                <a:grpSpLocks noChangeAspect="1"/>
              </p:cNvGrpSpPr>
              <p:nvPr/>
            </p:nvGrpSpPr>
            <p:grpSpPr bwMode="auto">
              <a:xfrm>
                <a:off x="3112" y="876"/>
                <a:ext cx="446" cy="294"/>
                <a:chOff x="4229" y="472"/>
                <a:chExt cx="1531" cy="1011"/>
              </a:xfrm>
            </p:grpSpPr>
            <p:grpSp>
              <p:nvGrpSpPr>
                <p:cNvPr id="400456" name="Group 72"/>
                <p:cNvGrpSpPr>
                  <a:grpSpLocks noChangeAspect="1"/>
                </p:cNvGrpSpPr>
                <p:nvPr/>
              </p:nvGrpSpPr>
              <p:grpSpPr bwMode="auto">
                <a:xfrm>
                  <a:off x="4229" y="472"/>
                  <a:ext cx="1531" cy="1011"/>
                  <a:chOff x="3763" y="1219"/>
                  <a:chExt cx="1531" cy="1011"/>
                </a:xfrm>
              </p:grpSpPr>
              <p:sp>
                <p:nvSpPr>
                  <p:cNvPr id="400457" name="Freeform 73"/>
                  <p:cNvSpPr>
                    <a:spLocks noChangeAspect="1"/>
                  </p:cNvSpPr>
                  <p:nvPr/>
                </p:nvSpPr>
                <p:spPr bwMode="auto">
                  <a:xfrm>
                    <a:off x="3763" y="1899"/>
                    <a:ext cx="1528" cy="328"/>
                  </a:xfrm>
                  <a:custGeom>
                    <a:avLst/>
                    <a:gdLst/>
                    <a:ahLst/>
                    <a:cxnLst>
                      <a:cxn ang="0">
                        <a:pos x="0" y="39"/>
                      </a:cxn>
                      <a:cxn ang="0">
                        <a:pos x="672" y="328"/>
                      </a:cxn>
                      <a:cxn ang="0">
                        <a:pos x="1528" y="256"/>
                      </a:cxn>
                      <a:cxn ang="0">
                        <a:pos x="605" y="0"/>
                      </a:cxn>
                      <a:cxn ang="0">
                        <a:pos x="0" y="39"/>
                      </a:cxn>
                    </a:cxnLst>
                    <a:rect l="0" t="0" r="r" b="b"/>
                    <a:pathLst>
                      <a:path w="1528" h="328">
                        <a:moveTo>
                          <a:pt x="0" y="39"/>
                        </a:moveTo>
                        <a:lnTo>
                          <a:pt x="672" y="328"/>
                        </a:lnTo>
                        <a:lnTo>
                          <a:pt x="1528" y="256"/>
                        </a:lnTo>
                        <a:lnTo>
                          <a:pt x="605" y="0"/>
                        </a:lnTo>
                        <a:lnTo>
                          <a:pt x="0" y="39"/>
                        </a:lnTo>
                      </a:path>
                    </a:pathLst>
                  </a:custGeom>
                  <a:solidFill>
                    <a:srgbClr val="5B98EC">
                      <a:alpha val="50000"/>
                    </a:srgbClr>
                  </a:solidFill>
                  <a:ln w="3175" cap="rnd" cmpd="sng">
                    <a:solidFill>
                      <a:srgbClr val="4778BB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0458" name="Freeform 74"/>
                  <p:cNvSpPr>
                    <a:spLocks noChangeAspect="1"/>
                  </p:cNvSpPr>
                  <p:nvPr/>
                </p:nvSpPr>
                <p:spPr bwMode="auto">
                  <a:xfrm>
                    <a:off x="4456" y="1479"/>
                    <a:ext cx="836" cy="751"/>
                  </a:xfrm>
                  <a:custGeom>
                    <a:avLst/>
                    <a:gdLst/>
                    <a:ahLst/>
                    <a:cxnLst>
                      <a:cxn ang="0">
                        <a:pos x="0" y="66"/>
                      </a:cxn>
                      <a:cxn ang="0">
                        <a:pos x="834" y="0"/>
                      </a:cxn>
                      <a:cxn ang="0">
                        <a:pos x="836" y="674"/>
                      </a:cxn>
                      <a:cxn ang="0">
                        <a:pos x="0" y="751"/>
                      </a:cxn>
                      <a:cxn ang="0">
                        <a:pos x="0" y="66"/>
                      </a:cxn>
                    </a:cxnLst>
                    <a:rect l="0" t="0" r="r" b="b"/>
                    <a:pathLst>
                      <a:path w="836" h="751">
                        <a:moveTo>
                          <a:pt x="0" y="66"/>
                        </a:moveTo>
                        <a:lnTo>
                          <a:pt x="834" y="0"/>
                        </a:lnTo>
                        <a:lnTo>
                          <a:pt x="836" y="674"/>
                        </a:lnTo>
                        <a:lnTo>
                          <a:pt x="0" y="751"/>
                        </a:lnTo>
                        <a:lnTo>
                          <a:pt x="0" y="66"/>
                        </a:lnTo>
                        <a:close/>
                      </a:path>
                    </a:pathLst>
                  </a:custGeom>
                  <a:solidFill>
                    <a:srgbClr val="5B98EC">
                      <a:alpha val="50000"/>
                    </a:srgbClr>
                  </a:solidFill>
                  <a:ln w="3175" cap="rnd" cmpd="sng">
                    <a:solidFill>
                      <a:srgbClr val="4778BB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0459" name="Freeform 75"/>
                  <p:cNvSpPr>
                    <a:spLocks noChangeAspect="1"/>
                  </p:cNvSpPr>
                  <p:nvPr/>
                </p:nvSpPr>
                <p:spPr bwMode="auto">
                  <a:xfrm>
                    <a:off x="4364" y="1220"/>
                    <a:ext cx="930" cy="93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2" y="679"/>
                      </a:cxn>
                      <a:cxn ang="0">
                        <a:pos x="930" y="937"/>
                      </a:cxn>
                      <a:cxn ang="0">
                        <a:pos x="930" y="255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930" h="937">
                        <a:moveTo>
                          <a:pt x="0" y="0"/>
                        </a:moveTo>
                        <a:lnTo>
                          <a:pt x="12" y="679"/>
                        </a:lnTo>
                        <a:lnTo>
                          <a:pt x="930" y="937"/>
                        </a:lnTo>
                        <a:lnTo>
                          <a:pt x="930" y="25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B98EC">
                      <a:alpha val="50000"/>
                    </a:srgbClr>
                  </a:solidFill>
                  <a:ln w="3175" cap="rnd" cmpd="sng">
                    <a:solidFill>
                      <a:srgbClr val="4778BB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0460" name="Freeform 76"/>
                  <p:cNvSpPr>
                    <a:spLocks noChangeAspect="1"/>
                  </p:cNvSpPr>
                  <p:nvPr/>
                </p:nvSpPr>
                <p:spPr bwMode="auto">
                  <a:xfrm>
                    <a:off x="3765" y="1219"/>
                    <a:ext cx="1526" cy="327"/>
                  </a:xfrm>
                  <a:custGeom>
                    <a:avLst/>
                    <a:gdLst/>
                    <a:ahLst/>
                    <a:cxnLst>
                      <a:cxn ang="0">
                        <a:pos x="3" y="48"/>
                      </a:cxn>
                      <a:cxn ang="0">
                        <a:pos x="686" y="327"/>
                      </a:cxn>
                      <a:cxn ang="0">
                        <a:pos x="1526" y="258"/>
                      </a:cxn>
                      <a:cxn ang="0">
                        <a:pos x="598" y="0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1526" h="327">
                        <a:moveTo>
                          <a:pt x="3" y="48"/>
                        </a:moveTo>
                        <a:lnTo>
                          <a:pt x="686" y="327"/>
                        </a:lnTo>
                        <a:lnTo>
                          <a:pt x="1526" y="258"/>
                        </a:lnTo>
                        <a:lnTo>
                          <a:pt x="598" y="0"/>
                        </a:lnTo>
                        <a:lnTo>
                          <a:pt x="0" y="50"/>
                        </a:lnTo>
                      </a:path>
                    </a:pathLst>
                  </a:custGeom>
                  <a:solidFill>
                    <a:srgbClr val="5B98EC">
                      <a:alpha val="50000"/>
                    </a:srgbClr>
                  </a:solidFill>
                  <a:ln w="3175" cap="rnd" cmpd="sng">
                    <a:solidFill>
                      <a:srgbClr val="4778BB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00461" name="Freeform 77"/>
                <p:cNvSpPr>
                  <a:spLocks noChangeAspect="1"/>
                </p:cNvSpPr>
                <p:nvPr/>
              </p:nvSpPr>
              <p:spPr bwMode="auto">
                <a:xfrm>
                  <a:off x="4241" y="518"/>
                  <a:ext cx="681" cy="96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67"/>
                    </a:cxn>
                    <a:cxn ang="0">
                      <a:pos x="681" y="962"/>
                    </a:cxn>
                    <a:cxn ang="0">
                      <a:pos x="681" y="28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81" h="962">
                      <a:moveTo>
                        <a:pt x="0" y="0"/>
                      </a:moveTo>
                      <a:lnTo>
                        <a:pt x="0" y="667"/>
                      </a:lnTo>
                      <a:lnTo>
                        <a:pt x="681" y="962"/>
                      </a:lnTo>
                      <a:lnTo>
                        <a:pt x="681" y="2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B98EC">
                    <a:alpha val="50000"/>
                  </a:srgbClr>
                </a:solidFill>
                <a:ln w="3175" cap="rnd" cmpd="sng">
                  <a:solidFill>
                    <a:srgbClr val="4778BB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0462" name="Group 78"/>
              <p:cNvGrpSpPr>
                <a:grpSpLocks noChangeAspect="1"/>
              </p:cNvGrpSpPr>
              <p:nvPr/>
            </p:nvGrpSpPr>
            <p:grpSpPr bwMode="auto">
              <a:xfrm>
                <a:off x="2931" y="891"/>
                <a:ext cx="385" cy="296"/>
                <a:chOff x="3133" y="1268"/>
                <a:chExt cx="1321" cy="1019"/>
              </a:xfrm>
            </p:grpSpPr>
            <p:sp>
              <p:nvSpPr>
                <p:cNvPr id="400463" name="Freeform 79"/>
                <p:cNvSpPr>
                  <a:spLocks noChangeAspect="1"/>
                </p:cNvSpPr>
                <p:nvPr/>
              </p:nvSpPr>
              <p:spPr bwMode="auto">
                <a:xfrm>
                  <a:off x="3145" y="1942"/>
                  <a:ext cx="1295" cy="338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615" y="338"/>
                    </a:cxn>
                    <a:cxn ang="0">
                      <a:pos x="1295" y="285"/>
                    </a:cxn>
                    <a:cxn ang="0">
                      <a:pos x="614" y="0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1295" h="338">
                      <a:moveTo>
                        <a:pt x="0" y="42"/>
                      </a:moveTo>
                      <a:lnTo>
                        <a:pt x="615" y="338"/>
                      </a:lnTo>
                      <a:lnTo>
                        <a:pt x="1295" y="285"/>
                      </a:lnTo>
                      <a:lnTo>
                        <a:pt x="614" y="0"/>
                      </a:lnTo>
                      <a:lnTo>
                        <a:pt x="0" y="42"/>
                      </a:lnTo>
                    </a:path>
                  </a:pathLst>
                </a:custGeom>
                <a:solidFill>
                  <a:srgbClr val="4CA0E3">
                    <a:alpha val="50000"/>
                  </a:srgbClr>
                </a:solidFill>
                <a:ln w="3175" cap="rnd" cmpd="sng">
                  <a:solidFill>
                    <a:srgbClr val="4778BB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0464" name="Freeform 80"/>
                <p:cNvSpPr>
                  <a:spLocks noChangeAspect="1"/>
                </p:cNvSpPr>
                <p:nvPr/>
              </p:nvSpPr>
              <p:spPr bwMode="auto">
                <a:xfrm>
                  <a:off x="3133" y="1304"/>
                  <a:ext cx="630" cy="981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0" y="677"/>
                    </a:cxn>
                    <a:cxn ang="0">
                      <a:pos x="630" y="981"/>
                    </a:cxn>
                    <a:cxn ang="0">
                      <a:pos x="630" y="299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630" h="981">
                      <a:moveTo>
                        <a:pt x="17" y="0"/>
                      </a:moveTo>
                      <a:lnTo>
                        <a:pt x="0" y="677"/>
                      </a:lnTo>
                      <a:lnTo>
                        <a:pt x="630" y="981"/>
                      </a:lnTo>
                      <a:lnTo>
                        <a:pt x="630" y="299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4CA0E3">
                    <a:alpha val="50000"/>
                  </a:srgbClr>
                </a:solidFill>
                <a:ln w="3175" cap="rnd" cmpd="sng">
                  <a:solidFill>
                    <a:srgbClr val="4778BB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0465" name="Freeform 81"/>
                <p:cNvSpPr>
                  <a:spLocks noChangeAspect="1"/>
                </p:cNvSpPr>
                <p:nvPr/>
              </p:nvSpPr>
              <p:spPr bwMode="auto">
                <a:xfrm>
                  <a:off x="3764" y="1553"/>
                  <a:ext cx="685" cy="734"/>
                </a:xfrm>
                <a:custGeom>
                  <a:avLst/>
                  <a:gdLst/>
                  <a:ahLst/>
                  <a:cxnLst>
                    <a:cxn ang="0">
                      <a:pos x="0" y="49"/>
                    </a:cxn>
                    <a:cxn ang="0">
                      <a:pos x="685" y="0"/>
                    </a:cxn>
                    <a:cxn ang="0">
                      <a:pos x="685" y="677"/>
                    </a:cxn>
                    <a:cxn ang="0">
                      <a:pos x="0" y="734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w="685" h="734">
                      <a:moveTo>
                        <a:pt x="0" y="49"/>
                      </a:moveTo>
                      <a:lnTo>
                        <a:pt x="685" y="0"/>
                      </a:lnTo>
                      <a:lnTo>
                        <a:pt x="685" y="677"/>
                      </a:lnTo>
                      <a:lnTo>
                        <a:pt x="0" y="734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rgbClr val="4CA0E3">
                    <a:alpha val="50000"/>
                  </a:srgbClr>
                </a:solidFill>
                <a:ln w="3175" cap="rnd" cmpd="sng">
                  <a:solidFill>
                    <a:srgbClr val="4778BB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0466" name="Freeform 82"/>
                <p:cNvSpPr>
                  <a:spLocks noChangeAspect="1"/>
                </p:cNvSpPr>
                <p:nvPr/>
              </p:nvSpPr>
              <p:spPr bwMode="auto">
                <a:xfrm>
                  <a:off x="3768" y="1278"/>
                  <a:ext cx="681" cy="96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67"/>
                    </a:cxn>
                    <a:cxn ang="0">
                      <a:pos x="681" y="962"/>
                    </a:cxn>
                    <a:cxn ang="0">
                      <a:pos x="681" y="28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81" h="962">
                      <a:moveTo>
                        <a:pt x="0" y="0"/>
                      </a:moveTo>
                      <a:lnTo>
                        <a:pt x="0" y="667"/>
                      </a:lnTo>
                      <a:lnTo>
                        <a:pt x="681" y="962"/>
                      </a:lnTo>
                      <a:lnTo>
                        <a:pt x="681" y="2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CA0E3">
                    <a:alpha val="50000"/>
                  </a:srgbClr>
                </a:solidFill>
                <a:ln w="3175" cap="rnd" cmpd="sng">
                  <a:solidFill>
                    <a:srgbClr val="4778BB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0467" name="Freeform 83"/>
                <p:cNvSpPr>
                  <a:spLocks noChangeAspect="1"/>
                </p:cNvSpPr>
                <p:nvPr/>
              </p:nvSpPr>
              <p:spPr bwMode="auto">
                <a:xfrm>
                  <a:off x="3159" y="1268"/>
                  <a:ext cx="1295" cy="338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615" y="338"/>
                    </a:cxn>
                    <a:cxn ang="0">
                      <a:pos x="1295" y="285"/>
                    </a:cxn>
                    <a:cxn ang="0">
                      <a:pos x="614" y="0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1295" h="338">
                      <a:moveTo>
                        <a:pt x="0" y="42"/>
                      </a:moveTo>
                      <a:lnTo>
                        <a:pt x="615" y="338"/>
                      </a:lnTo>
                      <a:lnTo>
                        <a:pt x="1295" y="285"/>
                      </a:lnTo>
                      <a:lnTo>
                        <a:pt x="614" y="0"/>
                      </a:lnTo>
                      <a:lnTo>
                        <a:pt x="0" y="42"/>
                      </a:lnTo>
                    </a:path>
                  </a:pathLst>
                </a:custGeom>
                <a:solidFill>
                  <a:srgbClr val="4CA0E3">
                    <a:alpha val="50000"/>
                  </a:srgbClr>
                </a:solidFill>
                <a:ln w="3175" cap="rnd" cmpd="sng">
                  <a:solidFill>
                    <a:srgbClr val="4778BB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400468" name="Picture 84" descr="solari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23828">
              <a:off x="847" y="859"/>
              <a:ext cx="288" cy="288"/>
            </a:xfrm>
            <a:prstGeom prst="rect">
              <a:avLst/>
            </a:prstGeom>
            <a:noFill/>
          </p:spPr>
        </p:pic>
      </p:grpSp>
      <p:grpSp>
        <p:nvGrpSpPr>
          <p:cNvPr id="400469" name="Group 85"/>
          <p:cNvGrpSpPr>
            <a:grpSpLocks/>
          </p:cNvGrpSpPr>
          <p:nvPr/>
        </p:nvGrpSpPr>
        <p:grpSpPr bwMode="auto">
          <a:xfrm>
            <a:off x="1089025" y="4724400"/>
            <a:ext cx="2568575" cy="538163"/>
            <a:chOff x="1203" y="1920"/>
            <a:chExt cx="1618" cy="339"/>
          </a:xfrm>
        </p:grpSpPr>
        <p:sp>
          <p:nvSpPr>
            <p:cNvPr id="400470" name="Freeform 86"/>
            <p:cNvSpPr>
              <a:spLocks/>
            </p:cNvSpPr>
            <p:nvPr/>
          </p:nvSpPr>
          <p:spPr bwMode="auto">
            <a:xfrm>
              <a:off x="1203" y="1920"/>
              <a:ext cx="1618" cy="267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442" y="267"/>
                </a:cxn>
                <a:cxn ang="0">
                  <a:pos x="1618" y="166"/>
                </a:cxn>
                <a:cxn ang="0">
                  <a:pos x="946" y="0"/>
                </a:cxn>
                <a:cxn ang="0">
                  <a:pos x="0" y="67"/>
                </a:cxn>
              </a:cxnLst>
              <a:rect l="0" t="0" r="r" b="b"/>
              <a:pathLst>
                <a:path w="1618" h="267">
                  <a:moveTo>
                    <a:pt x="0" y="67"/>
                  </a:moveTo>
                  <a:lnTo>
                    <a:pt x="442" y="267"/>
                  </a:lnTo>
                  <a:lnTo>
                    <a:pt x="1618" y="166"/>
                  </a:lnTo>
                  <a:lnTo>
                    <a:pt x="946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EFD134"/>
            </a:solidFill>
            <a:ln w="9525" cap="flat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471" name="Freeform 87"/>
            <p:cNvSpPr>
              <a:spLocks/>
            </p:cNvSpPr>
            <p:nvPr/>
          </p:nvSpPr>
          <p:spPr bwMode="auto">
            <a:xfrm>
              <a:off x="1205" y="1987"/>
              <a:ext cx="438" cy="272"/>
            </a:xfrm>
            <a:custGeom>
              <a:avLst/>
              <a:gdLst/>
              <a:ahLst/>
              <a:cxnLst>
                <a:cxn ang="0">
                  <a:pos x="3" y="64"/>
                </a:cxn>
                <a:cxn ang="0">
                  <a:pos x="435" y="272"/>
                </a:cxn>
                <a:cxn ang="0">
                  <a:pos x="438" y="197"/>
                </a:cxn>
                <a:cxn ang="0">
                  <a:pos x="0" y="0"/>
                </a:cxn>
                <a:cxn ang="0">
                  <a:pos x="3" y="64"/>
                </a:cxn>
              </a:cxnLst>
              <a:rect l="0" t="0" r="r" b="b"/>
              <a:pathLst>
                <a:path w="438" h="272">
                  <a:moveTo>
                    <a:pt x="3" y="64"/>
                  </a:moveTo>
                  <a:lnTo>
                    <a:pt x="435" y="272"/>
                  </a:lnTo>
                  <a:lnTo>
                    <a:pt x="438" y="197"/>
                  </a:lnTo>
                  <a:lnTo>
                    <a:pt x="0" y="0"/>
                  </a:lnTo>
                  <a:lnTo>
                    <a:pt x="3" y="64"/>
                  </a:lnTo>
                  <a:close/>
                </a:path>
              </a:pathLst>
            </a:custGeom>
            <a:solidFill>
              <a:srgbClr val="EFD134"/>
            </a:solidFill>
            <a:ln w="9525" cap="flat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472" name="Freeform 88"/>
            <p:cNvSpPr>
              <a:spLocks/>
            </p:cNvSpPr>
            <p:nvPr/>
          </p:nvSpPr>
          <p:spPr bwMode="auto">
            <a:xfrm>
              <a:off x="1640" y="2086"/>
              <a:ext cx="1173" cy="170"/>
            </a:xfrm>
            <a:custGeom>
              <a:avLst/>
              <a:gdLst/>
              <a:ahLst/>
              <a:cxnLst>
                <a:cxn ang="0">
                  <a:pos x="5" y="98"/>
                </a:cxn>
                <a:cxn ang="0">
                  <a:pos x="1173" y="0"/>
                </a:cxn>
                <a:cxn ang="0">
                  <a:pos x="1168" y="77"/>
                </a:cxn>
                <a:cxn ang="0">
                  <a:pos x="0" y="170"/>
                </a:cxn>
                <a:cxn ang="0">
                  <a:pos x="5" y="98"/>
                </a:cxn>
              </a:cxnLst>
              <a:rect l="0" t="0" r="r" b="b"/>
              <a:pathLst>
                <a:path w="1173" h="170">
                  <a:moveTo>
                    <a:pt x="5" y="98"/>
                  </a:moveTo>
                  <a:lnTo>
                    <a:pt x="1173" y="0"/>
                  </a:lnTo>
                  <a:lnTo>
                    <a:pt x="1168" y="77"/>
                  </a:lnTo>
                  <a:lnTo>
                    <a:pt x="0" y="170"/>
                  </a:lnTo>
                  <a:lnTo>
                    <a:pt x="5" y="98"/>
                  </a:lnTo>
                  <a:close/>
                </a:path>
              </a:pathLst>
            </a:custGeom>
            <a:solidFill>
              <a:srgbClr val="EFD134"/>
            </a:solidFill>
            <a:ln w="9525" cap="flat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0473" name="Text Box 89"/>
          <p:cNvSpPr txBox="1">
            <a:spLocks noChangeArrowheads="1"/>
          </p:cNvSpPr>
          <p:nvPr/>
        </p:nvSpPr>
        <p:spPr bwMode="auto">
          <a:xfrm rot="-313095">
            <a:off x="1698625" y="4921250"/>
            <a:ext cx="557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i="0">
                <a:latin typeface="Arial" pitchFamily="34" charset="0"/>
                <a:ea typeface="MS PGothic" pitchFamily="34" charset="-128"/>
              </a:rPr>
              <a:t>Xen</a:t>
            </a:r>
            <a:endParaRPr lang="en-US" sz="1400" b="1" i="0">
              <a:solidFill>
                <a:schemeClr val="bg2"/>
              </a:solidFill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400474" name="Group 90"/>
          <p:cNvGrpSpPr>
            <a:grpSpLocks/>
          </p:cNvGrpSpPr>
          <p:nvPr/>
        </p:nvGrpSpPr>
        <p:grpSpPr bwMode="auto">
          <a:xfrm>
            <a:off x="1962150" y="4241800"/>
            <a:ext cx="762000" cy="666750"/>
            <a:chOff x="1392" y="720"/>
            <a:chExt cx="480" cy="420"/>
          </a:xfrm>
        </p:grpSpPr>
        <p:grpSp>
          <p:nvGrpSpPr>
            <p:cNvPr id="400475" name="Group 91"/>
            <p:cNvGrpSpPr>
              <a:grpSpLocks/>
            </p:cNvGrpSpPr>
            <p:nvPr/>
          </p:nvGrpSpPr>
          <p:grpSpPr bwMode="auto">
            <a:xfrm>
              <a:off x="1392" y="720"/>
              <a:ext cx="480" cy="420"/>
              <a:chOff x="2928" y="876"/>
              <a:chExt cx="633" cy="468"/>
            </a:xfrm>
          </p:grpSpPr>
          <p:sp>
            <p:nvSpPr>
              <p:cNvPr id="400476" name="AutoShape 92"/>
              <p:cNvSpPr>
                <a:spLocks noChangeAspect="1" noChangeArrowheads="1"/>
              </p:cNvSpPr>
              <p:nvPr/>
            </p:nvSpPr>
            <p:spPr bwMode="auto">
              <a:xfrm>
                <a:off x="3257" y="1250"/>
                <a:ext cx="112" cy="79"/>
              </a:xfrm>
              <a:prstGeom prst="can">
                <a:avLst>
                  <a:gd name="adj" fmla="val 30866"/>
                </a:avLst>
              </a:prstGeom>
              <a:solidFill>
                <a:srgbClr val="4778BB">
                  <a:alpha val="50000"/>
                </a:srgbClr>
              </a:solidFill>
              <a:ln w="3175">
                <a:solidFill>
                  <a:srgbClr val="4778BB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477" name="AutoShape 93"/>
              <p:cNvSpPr>
                <a:spLocks noChangeAspect="1" noChangeArrowheads="1"/>
              </p:cNvSpPr>
              <p:nvPr/>
            </p:nvSpPr>
            <p:spPr bwMode="auto">
              <a:xfrm>
                <a:off x="3091" y="1266"/>
                <a:ext cx="112" cy="78"/>
              </a:xfrm>
              <a:prstGeom prst="can">
                <a:avLst>
                  <a:gd name="adj" fmla="val 30866"/>
                </a:avLst>
              </a:prstGeom>
              <a:solidFill>
                <a:srgbClr val="4778BB">
                  <a:alpha val="50000"/>
                </a:srgbClr>
              </a:solidFill>
              <a:ln w="3175">
                <a:solidFill>
                  <a:srgbClr val="4778BB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00478" name="Group 94"/>
              <p:cNvGrpSpPr>
                <a:grpSpLocks noChangeAspect="1"/>
              </p:cNvGrpSpPr>
              <p:nvPr/>
            </p:nvGrpSpPr>
            <p:grpSpPr bwMode="auto">
              <a:xfrm>
                <a:off x="2928" y="1073"/>
                <a:ext cx="633" cy="258"/>
                <a:chOff x="854" y="1191"/>
                <a:chExt cx="656" cy="267"/>
              </a:xfrm>
            </p:grpSpPr>
            <p:sp>
              <p:nvSpPr>
                <p:cNvPr id="400479" name="Freeform 95"/>
                <p:cNvSpPr>
                  <a:spLocks noChangeAspect="1"/>
                </p:cNvSpPr>
                <p:nvPr/>
              </p:nvSpPr>
              <p:spPr bwMode="auto">
                <a:xfrm>
                  <a:off x="854" y="1341"/>
                  <a:ext cx="654" cy="117"/>
                </a:xfrm>
                <a:custGeom>
                  <a:avLst/>
                  <a:gdLst/>
                  <a:ahLst/>
                  <a:cxnLst>
                    <a:cxn ang="0">
                      <a:pos x="0" y="23"/>
                    </a:cxn>
                    <a:cxn ang="0">
                      <a:pos x="195" y="117"/>
                    </a:cxn>
                    <a:cxn ang="0">
                      <a:pos x="654" y="77"/>
                    </a:cxn>
                    <a:cxn ang="0">
                      <a:pos x="369" y="0"/>
                    </a:cxn>
                    <a:cxn ang="0">
                      <a:pos x="4" y="24"/>
                    </a:cxn>
                  </a:cxnLst>
                  <a:rect l="0" t="0" r="r" b="b"/>
                  <a:pathLst>
                    <a:path w="654" h="117">
                      <a:moveTo>
                        <a:pt x="0" y="23"/>
                      </a:moveTo>
                      <a:lnTo>
                        <a:pt x="195" y="117"/>
                      </a:lnTo>
                      <a:lnTo>
                        <a:pt x="654" y="77"/>
                      </a:lnTo>
                      <a:lnTo>
                        <a:pt x="369" y="0"/>
                      </a:lnTo>
                      <a:lnTo>
                        <a:pt x="4" y="24"/>
                      </a:lnTo>
                    </a:path>
                  </a:pathLst>
                </a:custGeom>
                <a:solidFill>
                  <a:srgbClr val="4778BB">
                    <a:alpha val="55000"/>
                  </a:srgbClr>
                </a:solidFill>
                <a:ln w="3175" cap="rnd" cmpd="sng">
                  <a:solidFill>
                    <a:srgbClr val="4778BB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0480" name="Freeform 96"/>
                <p:cNvSpPr>
                  <a:spLocks noChangeAspect="1"/>
                </p:cNvSpPr>
                <p:nvPr/>
              </p:nvSpPr>
              <p:spPr bwMode="auto">
                <a:xfrm>
                  <a:off x="856" y="1191"/>
                  <a:ext cx="654" cy="117"/>
                </a:xfrm>
                <a:custGeom>
                  <a:avLst/>
                  <a:gdLst/>
                  <a:ahLst/>
                  <a:cxnLst>
                    <a:cxn ang="0">
                      <a:pos x="0" y="23"/>
                    </a:cxn>
                    <a:cxn ang="0">
                      <a:pos x="195" y="117"/>
                    </a:cxn>
                    <a:cxn ang="0">
                      <a:pos x="654" y="77"/>
                    </a:cxn>
                    <a:cxn ang="0">
                      <a:pos x="369" y="0"/>
                    </a:cxn>
                    <a:cxn ang="0">
                      <a:pos x="4" y="24"/>
                    </a:cxn>
                  </a:cxnLst>
                  <a:rect l="0" t="0" r="r" b="b"/>
                  <a:pathLst>
                    <a:path w="654" h="117">
                      <a:moveTo>
                        <a:pt x="0" y="23"/>
                      </a:moveTo>
                      <a:lnTo>
                        <a:pt x="195" y="117"/>
                      </a:lnTo>
                      <a:lnTo>
                        <a:pt x="654" y="77"/>
                      </a:lnTo>
                      <a:lnTo>
                        <a:pt x="369" y="0"/>
                      </a:lnTo>
                      <a:lnTo>
                        <a:pt x="4" y="24"/>
                      </a:lnTo>
                    </a:path>
                  </a:pathLst>
                </a:custGeom>
                <a:solidFill>
                  <a:srgbClr val="4778BB">
                    <a:alpha val="55000"/>
                  </a:srgbClr>
                </a:solidFill>
                <a:ln w="3175" cap="rnd" cmpd="sng">
                  <a:solidFill>
                    <a:srgbClr val="4778BB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0481" name="Freeform 97"/>
                <p:cNvSpPr>
                  <a:spLocks noChangeAspect="1"/>
                </p:cNvSpPr>
                <p:nvPr/>
              </p:nvSpPr>
              <p:spPr bwMode="auto">
                <a:xfrm>
                  <a:off x="854" y="1214"/>
                  <a:ext cx="192" cy="2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50"/>
                    </a:cxn>
                    <a:cxn ang="0">
                      <a:pos x="192" y="244"/>
                    </a:cxn>
                    <a:cxn ang="0">
                      <a:pos x="192" y="9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92" h="244">
                      <a:moveTo>
                        <a:pt x="0" y="0"/>
                      </a:moveTo>
                      <a:lnTo>
                        <a:pt x="0" y="150"/>
                      </a:lnTo>
                      <a:lnTo>
                        <a:pt x="192" y="244"/>
                      </a:lnTo>
                      <a:lnTo>
                        <a:pt x="192" y="9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778BB">
                    <a:alpha val="55000"/>
                  </a:srgbClr>
                </a:solidFill>
                <a:ln w="3175" cap="rnd" cmpd="sng">
                  <a:solidFill>
                    <a:srgbClr val="4778BB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0482" name="Freeform 98"/>
                <p:cNvSpPr>
                  <a:spLocks noChangeAspect="1"/>
                </p:cNvSpPr>
                <p:nvPr/>
              </p:nvSpPr>
              <p:spPr bwMode="auto">
                <a:xfrm>
                  <a:off x="1046" y="1268"/>
                  <a:ext cx="460" cy="190"/>
                </a:xfrm>
                <a:custGeom>
                  <a:avLst/>
                  <a:gdLst/>
                  <a:ahLst/>
                  <a:cxnLst>
                    <a:cxn ang="0">
                      <a:pos x="0" y="38"/>
                    </a:cxn>
                    <a:cxn ang="0">
                      <a:pos x="460" y="0"/>
                    </a:cxn>
                    <a:cxn ang="0">
                      <a:pos x="460" y="150"/>
                    </a:cxn>
                    <a:cxn ang="0">
                      <a:pos x="0" y="190"/>
                    </a:cxn>
                    <a:cxn ang="0">
                      <a:pos x="0" y="38"/>
                    </a:cxn>
                  </a:cxnLst>
                  <a:rect l="0" t="0" r="r" b="b"/>
                  <a:pathLst>
                    <a:path w="460" h="190">
                      <a:moveTo>
                        <a:pt x="0" y="38"/>
                      </a:moveTo>
                      <a:lnTo>
                        <a:pt x="460" y="0"/>
                      </a:lnTo>
                      <a:lnTo>
                        <a:pt x="460" y="150"/>
                      </a:lnTo>
                      <a:lnTo>
                        <a:pt x="0" y="19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4778BB">
                    <a:alpha val="55000"/>
                  </a:srgbClr>
                </a:solidFill>
                <a:ln w="3175" cap="rnd" cmpd="sng">
                  <a:solidFill>
                    <a:srgbClr val="4778BB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0483" name="Group 99"/>
              <p:cNvGrpSpPr>
                <a:grpSpLocks noChangeAspect="1"/>
              </p:cNvGrpSpPr>
              <p:nvPr/>
            </p:nvGrpSpPr>
            <p:grpSpPr bwMode="auto">
              <a:xfrm>
                <a:off x="3112" y="876"/>
                <a:ext cx="446" cy="294"/>
                <a:chOff x="4229" y="472"/>
                <a:chExt cx="1531" cy="1011"/>
              </a:xfrm>
            </p:grpSpPr>
            <p:grpSp>
              <p:nvGrpSpPr>
                <p:cNvPr id="400484" name="Group 100"/>
                <p:cNvGrpSpPr>
                  <a:grpSpLocks noChangeAspect="1"/>
                </p:cNvGrpSpPr>
                <p:nvPr/>
              </p:nvGrpSpPr>
              <p:grpSpPr bwMode="auto">
                <a:xfrm>
                  <a:off x="4229" y="472"/>
                  <a:ext cx="1531" cy="1011"/>
                  <a:chOff x="3763" y="1219"/>
                  <a:chExt cx="1531" cy="1011"/>
                </a:xfrm>
              </p:grpSpPr>
              <p:sp>
                <p:nvSpPr>
                  <p:cNvPr id="400485" name="Freeform 101"/>
                  <p:cNvSpPr>
                    <a:spLocks noChangeAspect="1"/>
                  </p:cNvSpPr>
                  <p:nvPr/>
                </p:nvSpPr>
                <p:spPr bwMode="auto">
                  <a:xfrm>
                    <a:off x="3763" y="1899"/>
                    <a:ext cx="1528" cy="328"/>
                  </a:xfrm>
                  <a:custGeom>
                    <a:avLst/>
                    <a:gdLst/>
                    <a:ahLst/>
                    <a:cxnLst>
                      <a:cxn ang="0">
                        <a:pos x="0" y="39"/>
                      </a:cxn>
                      <a:cxn ang="0">
                        <a:pos x="672" y="328"/>
                      </a:cxn>
                      <a:cxn ang="0">
                        <a:pos x="1528" y="256"/>
                      </a:cxn>
                      <a:cxn ang="0">
                        <a:pos x="605" y="0"/>
                      </a:cxn>
                      <a:cxn ang="0">
                        <a:pos x="0" y="39"/>
                      </a:cxn>
                    </a:cxnLst>
                    <a:rect l="0" t="0" r="r" b="b"/>
                    <a:pathLst>
                      <a:path w="1528" h="328">
                        <a:moveTo>
                          <a:pt x="0" y="39"/>
                        </a:moveTo>
                        <a:lnTo>
                          <a:pt x="672" y="328"/>
                        </a:lnTo>
                        <a:lnTo>
                          <a:pt x="1528" y="256"/>
                        </a:lnTo>
                        <a:lnTo>
                          <a:pt x="605" y="0"/>
                        </a:lnTo>
                        <a:lnTo>
                          <a:pt x="0" y="39"/>
                        </a:lnTo>
                      </a:path>
                    </a:pathLst>
                  </a:custGeom>
                  <a:solidFill>
                    <a:srgbClr val="4778BB">
                      <a:alpha val="50000"/>
                    </a:srgbClr>
                  </a:solidFill>
                  <a:ln w="3175" cap="rnd" cmpd="sng">
                    <a:solidFill>
                      <a:srgbClr val="4778BB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0486" name="Freeform 102"/>
                  <p:cNvSpPr>
                    <a:spLocks noChangeAspect="1"/>
                  </p:cNvSpPr>
                  <p:nvPr/>
                </p:nvSpPr>
                <p:spPr bwMode="auto">
                  <a:xfrm>
                    <a:off x="4456" y="1479"/>
                    <a:ext cx="836" cy="751"/>
                  </a:xfrm>
                  <a:custGeom>
                    <a:avLst/>
                    <a:gdLst/>
                    <a:ahLst/>
                    <a:cxnLst>
                      <a:cxn ang="0">
                        <a:pos x="0" y="66"/>
                      </a:cxn>
                      <a:cxn ang="0">
                        <a:pos x="834" y="0"/>
                      </a:cxn>
                      <a:cxn ang="0">
                        <a:pos x="836" y="674"/>
                      </a:cxn>
                      <a:cxn ang="0">
                        <a:pos x="0" y="751"/>
                      </a:cxn>
                      <a:cxn ang="0">
                        <a:pos x="0" y="66"/>
                      </a:cxn>
                    </a:cxnLst>
                    <a:rect l="0" t="0" r="r" b="b"/>
                    <a:pathLst>
                      <a:path w="836" h="751">
                        <a:moveTo>
                          <a:pt x="0" y="66"/>
                        </a:moveTo>
                        <a:lnTo>
                          <a:pt x="834" y="0"/>
                        </a:lnTo>
                        <a:lnTo>
                          <a:pt x="836" y="674"/>
                        </a:lnTo>
                        <a:lnTo>
                          <a:pt x="0" y="751"/>
                        </a:lnTo>
                        <a:lnTo>
                          <a:pt x="0" y="66"/>
                        </a:lnTo>
                        <a:close/>
                      </a:path>
                    </a:pathLst>
                  </a:custGeom>
                  <a:solidFill>
                    <a:srgbClr val="4778BB">
                      <a:alpha val="50000"/>
                    </a:srgbClr>
                  </a:solidFill>
                  <a:ln w="3175" cap="rnd" cmpd="sng">
                    <a:solidFill>
                      <a:srgbClr val="4778BB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0487" name="Freeform 103"/>
                  <p:cNvSpPr>
                    <a:spLocks noChangeAspect="1"/>
                  </p:cNvSpPr>
                  <p:nvPr/>
                </p:nvSpPr>
                <p:spPr bwMode="auto">
                  <a:xfrm>
                    <a:off x="4364" y="1220"/>
                    <a:ext cx="930" cy="93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2" y="679"/>
                      </a:cxn>
                      <a:cxn ang="0">
                        <a:pos x="930" y="937"/>
                      </a:cxn>
                      <a:cxn ang="0">
                        <a:pos x="930" y="255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930" h="937">
                        <a:moveTo>
                          <a:pt x="0" y="0"/>
                        </a:moveTo>
                        <a:lnTo>
                          <a:pt x="12" y="679"/>
                        </a:lnTo>
                        <a:lnTo>
                          <a:pt x="930" y="937"/>
                        </a:lnTo>
                        <a:lnTo>
                          <a:pt x="930" y="25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778BB">
                      <a:alpha val="50000"/>
                    </a:srgbClr>
                  </a:solidFill>
                  <a:ln w="3175" cap="rnd" cmpd="sng">
                    <a:solidFill>
                      <a:srgbClr val="4778BB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0488" name="Freeform 104"/>
                  <p:cNvSpPr>
                    <a:spLocks noChangeAspect="1"/>
                  </p:cNvSpPr>
                  <p:nvPr/>
                </p:nvSpPr>
                <p:spPr bwMode="auto">
                  <a:xfrm>
                    <a:off x="3765" y="1219"/>
                    <a:ext cx="1526" cy="327"/>
                  </a:xfrm>
                  <a:custGeom>
                    <a:avLst/>
                    <a:gdLst/>
                    <a:ahLst/>
                    <a:cxnLst>
                      <a:cxn ang="0">
                        <a:pos x="3" y="48"/>
                      </a:cxn>
                      <a:cxn ang="0">
                        <a:pos x="686" y="327"/>
                      </a:cxn>
                      <a:cxn ang="0">
                        <a:pos x="1526" y="258"/>
                      </a:cxn>
                      <a:cxn ang="0">
                        <a:pos x="598" y="0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1526" h="327">
                        <a:moveTo>
                          <a:pt x="3" y="48"/>
                        </a:moveTo>
                        <a:lnTo>
                          <a:pt x="686" y="327"/>
                        </a:lnTo>
                        <a:lnTo>
                          <a:pt x="1526" y="258"/>
                        </a:lnTo>
                        <a:lnTo>
                          <a:pt x="598" y="0"/>
                        </a:lnTo>
                        <a:lnTo>
                          <a:pt x="0" y="50"/>
                        </a:lnTo>
                      </a:path>
                    </a:pathLst>
                  </a:custGeom>
                  <a:solidFill>
                    <a:srgbClr val="4778BB">
                      <a:alpha val="50000"/>
                    </a:srgbClr>
                  </a:solidFill>
                  <a:ln w="3175" cap="rnd" cmpd="sng">
                    <a:solidFill>
                      <a:srgbClr val="4778BB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00489" name="Freeform 105"/>
                <p:cNvSpPr>
                  <a:spLocks noChangeAspect="1"/>
                </p:cNvSpPr>
                <p:nvPr/>
              </p:nvSpPr>
              <p:spPr bwMode="auto">
                <a:xfrm>
                  <a:off x="4241" y="518"/>
                  <a:ext cx="681" cy="96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67"/>
                    </a:cxn>
                    <a:cxn ang="0">
                      <a:pos x="681" y="962"/>
                    </a:cxn>
                    <a:cxn ang="0">
                      <a:pos x="681" y="28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81" h="962">
                      <a:moveTo>
                        <a:pt x="0" y="0"/>
                      </a:moveTo>
                      <a:lnTo>
                        <a:pt x="0" y="667"/>
                      </a:lnTo>
                      <a:lnTo>
                        <a:pt x="681" y="962"/>
                      </a:lnTo>
                      <a:lnTo>
                        <a:pt x="681" y="2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778BB">
                    <a:alpha val="50000"/>
                  </a:srgbClr>
                </a:solidFill>
                <a:ln w="3175" cap="rnd" cmpd="sng">
                  <a:solidFill>
                    <a:srgbClr val="4778BB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0490" name="Group 106"/>
              <p:cNvGrpSpPr>
                <a:grpSpLocks noChangeAspect="1"/>
              </p:cNvGrpSpPr>
              <p:nvPr/>
            </p:nvGrpSpPr>
            <p:grpSpPr bwMode="auto">
              <a:xfrm>
                <a:off x="2931" y="891"/>
                <a:ext cx="385" cy="296"/>
                <a:chOff x="3133" y="1268"/>
                <a:chExt cx="1321" cy="1019"/>
              </a:xfrm>
            </p:grpSpPr>
            <p:sp>
              <p:nvSpPr>
                <p:cNvPr id="400491" name="Freeform 107"/>
                <p:cNvSpPr>
                  <a:spLocks noChangeAspect="1"/>
                </p:cNvSpPr>
                <p:nvPr/>
              </p:nvSpPr>
              <p:spPr bwMode="auto">
                <a:xfrm>
                  <a:off x="3145" y="1942"/>
                  <a:ext cx="1295" cy="338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615" y="338"/>
                    </a:cxn>
                    <a:cxn ang="0">
                      <a:pos x="1295" y="285"/>
                    </a:cxn>
                    <a:cxn ang="0">
                      <a:pos x="614" y="0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1295" h="338">
                      <a:moveTo>
                        <a:pt x="0" y="42"/>
                      </a:moveTo>
                      <a:lnTo>
                        <a:pt x="615" y="338"/>
                      </a:lnTo>
                      <a:lnTo>
                        <a:pt x="1295" y="285"/>
                      </a:lnTo>
                      <a:lnTo>
                        <a:pt x="614" y="0"/>
                      </a:lnTo>
                      <a:lnTo>
                        <a:pt x="0" y="42"/>
                      </a:lnTo>
                    </a:path>
                  </a:pathLst>
                </a:custGeom>
                <a:solidFill>
                  <a:srgbClr val="4778BB">
                    <a:alpha val="50000"/>
                  </a:srgbClr>
                </a:solidFill>
                <a:ln w="3175" cap="rnd" cmpd="sng">
                  <a:solidFill>
                    <a:srgbClr val="4778BB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0492" name="Freeform 108"/>
                <p:cNvSpPr>
                  <a:spLocks noChangeAspect="1"/>
                </p:cNvSpPr>
                <p:nvPr/>
              </p:nvSpPr>
              <p:spPr bwMode="auto">
                <a:xfrm>
                  <a:off x="3133" y="1304"/>
                  <a:ext cx="630" cy="981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0" y="677"/>
                    </a:cxn>
                    <a:cxn ang="0">
                      <a:pos x="630" y="981"/>
                    </a:cxn>
                    <a:cxn ang="0">
                      <a:pos x="630" y="299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630" h="981">
                      <a:moveTo>
                        <a:pt x="17" y="0"/>
                      </a:moveTo>
                      <a:lnTo>
                        <a:pt x="0" y="677"/>
                      </a:lnTo>
                      <a:lnTo>
                        <a:pt x="630" y="981"/>
                      </a:lnTo>
                      <a:lnTo>
                        <a:pt x="630" y="299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4778BB">
                    <a:alpha val="50000"/>
                  </a:srgbClr>
                </a:solidFill>
                <a:ln w="3175" cap="rnd" cmpd="sng">
                  <a:solidFill>
                    <a:srgbClr val="4778BB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0493" name="Freeform 109"/>
                <p:cNvSpPr>
                  <a:spLocks noChangeAspect="1"/>
                </p:cNvSpPr>
                <p:nvPr/>
              </p:nvSpPr>
              <p:spPr bwMode="auto">
                <a:xfrm>
                  <a:off x="3764" y="1553"/>
                  <a:ext cx="685" cy="734"/>
                </a:xfrm>
                <a:custGeom>
                  <a:avLst/>
                  <a:gdLst/>
                  <a:ahLst/>
                  <a:cxnLst>
                    <a:cxn ang="0">
                      <a:pos x="0" y="49"/>
                    </a:cxn>
                    <a:cxn ang="0">
                      <a:pos x="685" y="0"/>
                    </a:cxn>
                    <a:cxn ang="0">
                      <a:pos x="685" y="677"/>
                    </a:cxn>
                    <a:cxn ang="0">
                      <a:pos x="0" y="734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w="685" h="734">
                      <a:moveTo>
                        <a:pt x="0" y="49"/>
                      </a:moveTo>
                      <a:lnTo>
                        <a:pt x="685" y="0"/>
                      </a:lnTo>
                      <a:lnTo>
                        <a:pt x="685" y="677"/>
                      </a:lnTo>
                      <a:lnTo>
                        <a:pt x="0" y="734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rgbClr val="4778BB">
                    <a:alpha val="50000"/>
                  </a:srgbClr>
                </a:solidFill>
                <a:ln w="3175" cap="rnd" cmpd="sng">
                  <a:solidFill>
                    <a:srgbClr val="4778BB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0494" name="Freeform 110"/>
                <p:cNvSpPr>
                  <a:spLocks noChangeAspect="1"/>
                </p:cNvSpPr>
                <p:nvPr/>
              </p:nvSpPr>
              <p:spPr bwMode="auto">
                <a:xfrm>
                  <a:off x="3768" y="1278"/>
                  <a:ext cx="681" cy="96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67"/>
                    </a:cxn>
                    <a:cxn ang="0">
                      <a:pos x="681" y="962"/>
                    </a:cxn>
                    <a:cxn ang="0">
                      <a:pos x="681" y="28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81" h="962">
                      <a:moveTo>
                        <a:pt x="0" y="0"/>
                      </a:moveTo>
                      <a:lnTo>
                        <a:pt x="0" y="667"/>
                      </a:lnTo>
                      <a:lnTo>
                        <a:pt x="681" y="962"/>
                      </a:lnTo>
                      <a:lnTo>
                        <a:pt x="681" y="2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778BB">
                    <a:alpha val="50000"/>
                  </a:srgbClr>
                </a:solidFill>
                <a:ln w="3175" cap="rnd" cmpd="sng">
                  <a:solidFill>
                    <a:srgbClr val="4778BB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0495" name="Freeform 111"/>
                <p:cNvSpPr>
                  <a:spLocks noChangeAspect="1"/>
                </p:cNvSpPr>
                <p:nvPr/>
              </p:nvSpPr>
              <p:spPr bwMode="auto">
                <a:xfrm>
                  <a:off x="3159" y="1268"/>
                  <a:ext cx="1295" cy="338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615" y="338"/>
                    </a:cxn>
                    <a:cxn ang="0">
                      <a:pos x="1295" y="285"/>
                    </a:cxn>
                    <a:cxn ang="0">
                      <a:pos x="614" y="0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1295" h="338">
                      <a:moveTo>
                        <a:pt x="0" y="42"/>
                      </a:moveTo>
                      <a:lnTo>
                        <a:pt x="615" y="338"/>
                      </a:lnTo>
                      <a:lnTo>
                        <a:pt x="1295" y="285"/>
                      </a:lnTo>
                      <a:lnTo>
                        <a:pt x="614" y="0"/>
                      </a:lnTo>
                      <a:lnTo>
                        <a:pt x="0" y="42"/>
                      </a:lnTo>
                    </a:path>
                  </a:pathLst>
                </a:custGeom>
                <a:solidFill>
                  <a:srgbClr val="4778BB">
                    <a:alpha val="50000"/>
                  </a:srgbClr>
                </a:solidFill>
                <a:ln w="3175" cap="rnd" cmpd="sng">
                  <a:solidFill>
                    <a:srgbClr val="4778BB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400496" name="Picture 112" descr="winlogo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12405">
              <a:off x="1544" y="816"/>
              <a:ext cx="317" cy="286"/>
            </a:xfrm>
            <a:prstGeom prst="rect">
              <a:avLst/>
            </a:prstGeom>
            <a:noFill/>
          </p:spPr>
        </p:pic>
      </p:grpSp>
      <p:grpSp>
        <p:nvGrpSpPr>
          <p:cNvPr id="400497" name="Group 113"/>
          <p:cNvGrpSpPr>
            <a:grpSpLocks/>
          </p:cNvGrpSpPr>
          <p:nvPr/>
        </p:nvGrpSpPr>
        <p:grpSpPr bwMode="auto">
          <a:xfrm>
            <a:off x="1123950" y="4203700"/>
            <a:ext cx="762000" cy="666750"/>
            <a:chOff x="2928" y="876"/>
            <a:chExt cx="633" cy="468"/>
          </a:xfrm>
        </p:grpSpPr>
        <p:sp>
          <p:nvSpPr>
            <p:cNvPr id="400498" name="AutoShape 114"/>
            <p:cNvSpPr>
              <a:spLocks noChangeAspect="1" noChangeArrowheads="1"/>
            </p:cNvSpPr>
            <p:nvPr/>
          </p:nvSpPr>
          <p:spPr bwMode="auto">
            <a:xfrm>
              <a:off x="3257" y="1250"/>
              <a:ext cx="112" cy="79"/>
            </a:xfrm>
            <a:prstGeom prst="can">
              <a:avLst>
                <a:gd name="adj" fmla="val 30866"/>
              </a:avLst>
            </a:prstGeom>
            <a:solidFill>
              <a:srgbClr val="5EB1EB">
                <a:alpha val="50000"/>
              </a:srgbClr>
            </a:solidFill>
            <a:ln w="3175">
              <a:solidFill>
                <a:srgbClr val="4778BB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499" name="AutoShape 115"/>
            <p:cNvSpPr>
              <a:spLocks noChangeAspect="1" noChangeArrowheads="1"/>
            </p:cNvSpPr>
            <p:nvPr/>
          </p:nvSpPr>
          <p:spPr bwMode="auto">
            <a:xfrm>
              <a:off x="3091" y="1266"/>
              <a:ext cx="112" cy="78"/>
            </a:xfrm>
            <a:prstGeom prst="can">
              <a:avLst>
                <a:gd name="adj" fmla="val 30866"/>
              </a:avLst>
            </a:prstGeom>
            <a:solidFill>
              <a:srgbClr val="5EB1EB">
                <a:alpha val="50000"/>
              </a:srgbClr>
            </a:solidFill>
            <a:ln w="3175">
              <a:solidFill>
                <a:srgbClr val="4778BB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0500" name="Group 116"/>
            <p:cNvGrpSpPr>
              <a:grpSpLocks noChangeAspect="1"/>
            </p:cNvGrpSpPr>
            <p:nvPr/>
          </p:nvGrpSpPr>
          <p:grpSpPr bwMode="auto">
            <a:xfrm>
              <a:off x="2928" y="1073"/>
              <a:ext cx="633" cy="258"/>
              <a:chOff x="854" y="1191"/>
              <a:chExt cx="656" cy="267"/>
            </a:xfrm>
          </p:grpSpPr>
          <p:sp>
            <p:nvSpPr>
              <p:cNvPr id="400501" name="Freeform 117"/>
              <p:cNvSpPr>
                <a:spLocks noChangeAspect="1"/>
              </p:cNvSpPr>
              <p:nvPr/>
            </p:nvSpPr>
            <p:spPr bwMode="auto">
              <a:xfrm>
                <a:off x="854" y="1341"/>
                <a:ext cx="654" cy="117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195" y="117"/>
                  </a:cxn>
                  <a:cxn ang="0">
                    <a:pos x="654" y="77"/>
                  </a:cxn>
                  <a:cxn ang="0">
                    <a:pos x="369" y="0"/>
                  </a:cxn>
                  <a:cxn ang="0">
                    <a:pos x="4" y="24"/>
                  </a:cxn>
                </a:cxnLst>
                <a:rect l="0" t="0" r="r" b="b"/>
                <a:pathLst>
                  <a:path w="654" h="117">
                    <a:moveTo>
                      <a:pt x="0" y="23"/>
                    </a:moveTo>
                    <a:lnTo>
                      <a:pt x="195" y="117"/>
                    </a:lnTo>
                    <a:lnTo>
                      <a:pt x="654" y="77"/>
                    </a:lnTo>
                    <a:lnTo>
                      <a:pt x="369" y="0"/>
                    </a:lnTo>
                    <a:lnTo>
                      <a:pt x="4" y="24"/>
                    </a:lnTo>
                  </a:path>
                </a:pathLst>
              </a:custGeom>
              <a:solidFill>
                <a:srgbClr val="4778BB">
                  <a:alpha val="55000"/>
                </a:srgbClr>
              </a:solidFill>
              <a:ln w="3175" cap="rnd" cmpd="sng">
                <a:solidFill>
                  <a:srgbClr val="4778BB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502" name="Freeform 118"/>
              <p:cNvSpPr>
                <a:spLocks noChangeAspect="1"/>
              </p:cNvSpPr>
              <p:nvPr/>
            </p:nvSpPr>
            <p:spPr bwMode="auto">
              <a:xfrm>
                <a:off x="856" y="1191"/>
                <a:ext cx="654" cy="117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195" y="117"/>
                  </a:cxn>
                  <a:cxn ang="0">
                    <a:pos x="654" y="77"/>
                  </a:cxn>
                  <a:cxn ang="0">
                    <a:pos x="369" y="0"/>
                  </a:cxn>
                  <a:cxn ang="0">
                    <a:pos x="4" y="24"/>
                  </a:cxn>
                </a:cxnLst>
                <a:rect l="0" t="0" r="r" b="b"/>
                <a:pathLst>
                  <a:path w="654" h="117">
                    <a:moveTo>
                      <a:pt x="0" y="23"/>
                    </a:moveTo>
                    <a:lnTo>
                      <a:pt x="195" y="117"/>
                    </a:lnTo>
                    <a:lnTo>
                      <a:pt x="654" y="77"/>
                    </a:lnTo>
                    <a:lnTo>
                      <a:pt x="369" y="0"/>
                    </a:lnTo>
                    <a:lnTo>
                      <a:pt x="4" y="24"/>
                    </a:lnTo>
                  </a:path>
                </a:pathLst>
              </a:custGeom>
              <a:solidFill>
                <a:srgbClr val="4778BB">
                  <a:alpha val="55000"/>
                </a:srgbClr>
              </a:solidFill>
              <a:ln w="3175" cap="rnd" cmpd="sng">
                <a:solidFill>
                  <a:srgbClr val="4778BB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503" name="Freeform 119"/>
              <p:cNvSpPr>
                <a:spLocks noChangeAspect="1"/>
              </p:cNvSpPr>
              <p:nvPr/>
            </p:nvSpPr>
            <p:spPr bwMode="auto">
              <a:xfrm>
                <a:off x="854" y="1214"/>
                <a:ext cx="192" cy="2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50"/>
                  </a:cxn>
                  <a:cxn ang="0">
                    <a:pos x="192" y="244"/>
                  </a:cxn>
                  <a:cxn ang="0">
                    <a:pos x="192" y="94"/>
                  </a:cxn>
                  <a:cxn ang="0">
                    <a:pos x="0" y="0"/>
                  </a:cxn>
                </a:cxnLst>
                <a:rect l="0" t="0" r="r" b="b"/>
                <a:pathLst>
                  <a:path w="192" h="244">
                    <a:moveTo>
                      <a:pt x="0" y="0"/>
                    </a:moveTo>
                    <a:lnTo>
                      <a:pt x="0" y="150"/>
                    </a:lnTo>
                    <a:lnTo>
                      <a:pt x="192" y="244"/>
                    </a:lnTo>
                    <a:lnTo>
                      <a:pt x="192" y="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78BB">
                  <a:alpha val="55000"/>
                </a:srgbClr>
              </a:solidFill>
              <a:ln w="3175" cap="rnd" cmpd="sng">
                <a:solidFill>
                  <a:srgbClr val="4778BB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504" name="Freeform 120"/>
              <p:cNvSpPr>
                <a:spLocks noChangeAspect="1"/>
              </p:cNvSpPr>
              <p:nvPr/>
            </p:nvSpPr>
            <p:spPr bwMode="auto">
              <a:xfrm>
                <a:off x="1046" y="1268"/>
                <a:ext cx="460" cy="190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460" y="0"/>
                  </a:cxn>
                  <a:cxn ang="0">
                    <a:pos x="460" y="150"/>
                  </a:cxn>
                  <a:cxn ang="0">
                    <a:pos x="0" y="190"/>
                  </a:cxn>
                  <a:cxn ang="0">
                    <a:pos x="0" y="38"/>
                  </a:cxn>
                </a:cxnLst>
                <a:rect l="0" t="0" r="r" b="b"/>
                <a:pathLst>
                  <a:path w="460" h="190">
                    <a:moveTo>
                      <a:pt x="0" y="38"/>
                    </a:moveTo>
                    <a:lnTo>
                      <a:pt x="460" y="0"/>
                    </a:lnTo>
                    <a:lnTo>
                      <a:pt x="460" y="150"/>
                    </a:lnTo>
                    <a:lnTo>
                      <a:pt x="0" y="19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4778BB">
                  <a:alpha val="55000"/>
                </a:srgbClr>
              </a:solidFill>
              <a:ln w="3175" cap="rnd" cmpd="sng">
                <a:solidFill>
                  <a:srgbClr val="4778BB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0505" name="Group 121"/>
            <p:cNvGrpSpPr>
              <a:grpSpLocks noChangeAspect="1"/>
            </p:cNvGrpSpPr>
            <p:nvPr/>
          </p:nvGrpSpPr>
          <p:grpSpPr bwMode="auto">
            <a:xfrm>
              <a:off x="3112" y="876"/>
              <a:ext cx="446" cy="294"/>
              <a:chOff x="4229" y="472"/>
              <a:chExt cx="1531" cy="1011"/>
            </a:xfrm>
          </p:grpSpPr>
          <p:grpSp>
            <p:nvGrpSpPr>
              <p:cNvPr id="400506" name="Group 122"/>
              <p:cNvGrpSpPr>
                <a:grpSpLocks noChangeAspect="1"/>
              </p:cNvGrpSpPr>
              <p:nvPr/>
            </p:nvGrpSpPr>
            <p:grpSpPr bwMode="auto">
              <a:xfrm>
                <a:off x="4229" y="472"/>
                <a:ext cx="1531" cy="1011"/>
                <a:chOff x="3763" y="1219"/>
                <a:chExt cx="1531" cy="1011"/>
              </a:xfrm>
            </p:grpSpPr>
            <p:sp>
              <p:nvSpPr>
                <p:cNvPr id="400507" name="Freeform 123"/>
                <p:cNvSpPr>
                  <a:spLocks noChangeAspect="1"/>
                </p:cNvSpPr>
                <p:nvPr/>
              </p:nvSpPr>
              <p:spPr bwMode="auto">
                <a:xfrm>
                  <a:off x="3763" y="1899"/>
                  <a:ext cx="1528" cy="328"/>
                </a:xfrm>
                <a:custGeom>
                  <a:avLst/>
                  <a:gdLst/>
                  <a:ahLst/>
                  <a:cxnLst>
                    <a:cxn ang="0">
                      <a:pos x="0" y="39"/>
                    </a:cxn>
                    <a:cxn ang="0">
                      <a:pos x="672" y="328"/>
                    </a:cxn>
                    <a:cxn ang="0">
                      <a:pos x="1528" y="256"/>
                    </a:cxn>
                    <a:cxn ang="0">
                      <a:pos x="605" y="0"/>
                    </a:cxn>
                    <a:cxn ang="0">
                      <a:pos x="0" y="39"/>
                    </a:cxn>
                  </a:cxnLst>
                  <a:rect l="0" t="0" r="r" b="b"/>
                  <a:pathLst>
                    <a:path w="1528" h="328">
                      <a:moveTo>
                        <a:pt x="0" y="39"/>
                      </a:moveTo>
                      <a:lnTo>
                        <a:pt x="672" y="328"/>
                      </a:lnTo>
                      <a:lnTo>
                        <a:pt x="1528" y="256"/>
                      </a:lnTo>
                      <a:lnTo>
                        <a:pt x="605" y="0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5B98EC">
                    <a:alpha val="50000"/>
                  </a:srgbClr>
                </a:solidFill>
                <a:ln w="3175" cap="rnd" cmpd="sng">
                  <a:solidFill>
                    <a:srgbClr val="4778BB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0508" name="Freeform 124"/>
                <p:cNvSpPr>
                  <a:spLocks noChangeAspect="1"/>
                </p:cNvSpPr>
                <p:nvPr/>
              </p:nvSpPr>
              <p:spPr bwMode="auto">
                <a:xfrm>
                  <a:off x="4456" y="1479"/>
                  <a:ext cx="836" cy="751"/>
                </a:xfrm>
                <a:custGeom>
                  <a:avLst/>
                  <a:gdLst/>
                  <a:ahLst/>
                  <a:cxnLst>
                    <a:cxn ang="0">
                      <a:pos x="0" y="66"/>
                    </a:cxn>
                    <a:cxn ang="0">
                      <a:pos x="834" y="0"/>
                    </a:cxn>
                    <a:cxn ang="0">
                      <a:pos x="836" y="674"/>
                    </a:cxn>
                    <a:cxn ang="0">
                      <a:pos x="0" y="751"/>
                    </a:cxn>
                    <a:cxn ang="0">
                      <a:pos x="0" y="66"/>
                    </a:cxn>
                  </a:cxnLst>
                  <a:rect l="0" t="0" r="r" b="b"/>
                  <a:pathLst>
                    <a:path w="836" h="751">
                      <a:moveTo>
                        <a:pt x="0" y="66"/>
                      </a:moveTo>
                      <a:lnTo>
                        <a:pt x="834" y="0"/>
                      </a:lnTo>
                      <a:lnTo>
                        <a:pt x="836" y="674"/>
                      </a:lnTo>
                      <a:lnTo>
                        <a:pt x="0" y="751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5B98EC">
                    <a:alpha val="50000"/>
                  </a:srgbClr>
                </a:solidFill>
                <a:ln w="3175" cap="rnd" cmpd="sng">
                  <a:solidFill>
                    <a:srgbClr val="4778BB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0509" name="Freeform 125"/>
                <p:cNvSpPr>
                  <a:spLocks noChangeAspect="1"/>
                </p:cNvSpPr>
                <p:nvPr/>
              </p:nvSpPr>
              <p:spPr bwMode="auto">
                <a:xfrm>
                  <a:off x="4364" y="1220"/>
                  <a:ext cx="930" cy="9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" y="679"/>
                    </a:cxn>
                    <a:cxn ang="0">
                      <a:pos x="930" y="937"/>
                    </a:cxn>
                    <a:cxn ang="0">
                      <a:pos x="930" y="25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30" h="937">
                      <a:moveTo>
                        <a:pt x="0" y="0"/>
                      </a:moveTo>
                      <a:lnTo>
                        <a:pt x="12" y="679"/>
                      </a:lnTo>
                      <a:lnTo>
                        <a:pt x="930" y="937"/>
                      </a:lnTo>
                      <a:lnTo>
                        <a:pt x="930" y="2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B98EC">
                    <a:alpha val="50000"/>
                  </a:srgbClr>
                </a:solidFill>
                <a:ln w="3175" cap="rnd" cmpd="sng">
                  <a:solidFill>
                    <a:srgbClr val="4778BB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0510" name="Freeform 126"/>
                <p:cNvSpPr>
                  <a:spLocks noChangeAspect="1"/>
                </p:cNvSpPr>
                <p:nvPr/>
              </p:nvSpPr>
              <p:spPr bwMode="auto">
                <a:xfrm>
                  <a:off x="3765" y="1219"/>
                  <a:ext cx="1526" cy="327"/>
                </a:xfrm>
                <a:custGeom>
                  <a:avLst/>
                  <a:gdLst/>
                  <a:ahLst/>
                  <a:cxnLst>
                    <a:cxn ang="0">
                      <a:pos x="3" y="48"/>
                    </a:cxn>
                    <a:cxn ang="0">
                      <a:pos x="686" y="327"/>
                    </a:cxn>
                    <a:cxn ang="0">
                      <a:pos x="1526" y="258"/>
                    </a:cxn>
                    <a:cxn ang="0">
                      <a:pos x="598" y="0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1526" h="327">
                      <a:moveTo>
                        <a:pt x="3" y="48"/>
                      </a:moveTo>
                      <a:lnTo>
                        <a:pt x="686" y="327"/>
                      </a:lnTo>
                      <a:lnTo>
                        <a:pt x="1526" y="258"/>
                      </a:lnTo>
                      <a:lnTo>
                        <a:pt x="598" y="0"/>
                      </a:lnTo>
                      <a:lnTo>
                        <a:pt x="0" y="50"/>
                      </a:lnTo>
                    </a:path>
                  </a:pathLst>
                </a:custGeom>
                <a:solidFill>
                  <a:srgbClr val="5B98EC">
                    <a:alpha val="50000"/>
                  </a:srgbClr>
                </a:solidFill>
                <a:ln w="3175" cap="rnd" cmpd="sng">
                  <a:solidFill>
                    <a:srgbClr val="4778BB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00511" name="Freeform 127"/>
              <p:cNvSpPr>
                <a:spLocks noChangeAspect="1"/>
              </p:cNvSpPr>
              <p:nvPr/>
            </p:nvSpPr>
            <p:spPr bwMode="auto">
              <a:xfrm>
                <a:off x="4241" y="518"/>
                <a:ext cx="681" cy="9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67"/>
                  </a:cxn>
                  <a:cxn ang="0">
                    <a:pos x="681" y="962"/>
                  </a:cxn>
                  <a:cxn ang="0">
                    <a:pos x="681" y="280"/>
                  </a:cxn>
                  <a:cxn ang="0">
                    <a:pos x="0" y="0"/>
                  </a:cxn>
                </a:cxnLst>
                <a:rect l="0" t="0" r="r" b="b"/>
                <a:pathLst>
                  <a:path w="681" h="962">
                    <a:moveTo>
                      <a:pt x="0" y="0"/>
                    </a:moveTo>
                    <a:lnTo>
                      <a:pt x="0" y="667"/>
                    </a:lnTo>
                    <a:lnTo>
                      <a:pt x="681" y="962"/>
                    </a:lnTo>
                    <a:lnTo>
                      <a:pt x="681" y="2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B98EC">
                  <a:alpha val="50000"/>
                </a:srgbClr>
              </a:solidFill>
              <a:ln w="3175" cap="rnd" cmpd="sng">
                <a:solidFill>
                  <a:srgbClr val="4778BB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0512" name="Group 128"/>
            <p:cNvGrpSpPr>
              <a:grpSpLocks noChangeAspect="1"/>
            </p:cNvGrpSpPr>
            <p:nvPr/>
          </p:nvGrpSpPr>
          <p:grpSpPr bwMode="auto">
            <a:xfrm>
              <a:off x="2931" y="891"/>
              <a:ext cx="385" cy="296"/>
              <a:chOff x="3133" y="1268"/>
              <a:chExt cx="1321" cy="1019"/>
            </a:xfrm>
          </p:grpSpPr>
          <p:sp>
            <p:nvSpPr>
              <p:cNvPr id="400513" name="Freeform 129"/>
              <p:cNvSpPr>
                <a:spLocks noChangeAspect="1"/>
              </p:cNvSpPr>
              <p:nvPr/>
            </p:nvSpPr>
            <p:spPr bwMode="auto">
              <a:xfrm>
                <a:off x="3145" y="1942"/>
                <a:ext cx="1295" cy="338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615" y="338"/>
                  </a:cxn>
                  <a:cxn ang="0">
                    <a:pos x="1295" y="285"/>
                  </a:cxn>
                  <a:cxn ang="0">
                    <a:pos x="614" y="0"/>
                  </a:cxn>
                  <a:cxn ang="0">
                    <a:pos x="0" y="42"/>
                  </a:cxn>
                </a:cxnLst>
                <a:rect l="0" t="0" r="r" b="b"/>
                <a:pathLst>
                  <a:path w="1295" h="338">
                    <a:moveTo>
                      <a:pt x="0" y="42"/>
                    </a:moveTo>
                    <a:lnTo>
                      <a:pt x="615" y="338"/>
                    </a:lnTo>
                    <a:lnTo>
                      <a:pt x="1295" y="285"/>
                    </a:lnTo>
                    <a:lnTo>
                      <a:pt x="614" y="0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4CA0E3">
                  <a:alpha val="50000"/>
                </a:srgbClr>
              </a:solidFill>
              <a:ln w="3175" cap="rnd" cmpd="sng">
                <a:solidFill>
                  <a:srgbClr val="4778BB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514" name="Freeform 130"/>
              <p:cNvSpPr>
                <a:spLocks noChangeAspect="1"/>
              </p:cNvSpPr>
              <p:nvPr/>
            </p:nvSpPr>
            <p:spPr bwMode="auto">
              <a:xfrm>
                <a:off x="3133" y="1304"/>
                <a:ext cx="630" cy="981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0" y="677"/>
                  </a:cxn>
                  <a:cxn ang="0">
                    <a:pos x="630" y="981"/>
                  </a:cxn>
                  <a:cxn ang="0">
                    <a:pos x="630" y="299"/>
                  </a:cxn>
                  <a:cxn ang="0">
                    <a:pos x="17" y="0"/>
                  </a:cxn>
                </a:cxnLst>
                <a:rect l="0" t="0" r="r" b="b"/>
                <a:pathLst>
                  <a:path w="630" h="981">
                    <a:moveTo>
                      <a:pt x="17" y="0"/>
                    </a:moveTo>
                    <a:lnTo>
                      <a:pt x="0" y="677"/>
                    </a:lnTo>
                    <a:lnTo>
                      <a:pt x="630" y="981"/>
                    </a:lnTo>
                    <a:lnTo>
                      <a:pt x="630" y="29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4CA0E3">
                  <a:alpha val="50000"/>
                </a:srgbClr>
              </a:solidFill>
              <a:ln w="3175" cap="rnd" cmpd="sng">
                <a:solidFill>
                  <a:srgbClr val="4778BB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515" name="Freeform 131"/>
              <p:cNvSpPr>
                <a:spLocks noChangeAspect="1"/>
              </p:cNvSpPr>
              <p:nvPr/>
            </p:nvSpPr>
            <p:spPr bwMode="auto">
              <a:xfrm>
                <a:off x="3764" y="1553"/>
                <a:ext cx="685" cy="734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685" y="0"/>
                  </a:cxn>
                  <a:cxn ang="0">
                    <a:pos x="685" y="677"/>
                  </a:cxn>
                  <a:cxn ang="0">
                    <a:pos x="0" y="734"/>
                  </a:cxn>
                  <a:cxn ang="0">
                    <a:pos x="0" y="49"/>
                  </a:cxn>
                </a:cxnLst>
                <a:rect l="0" t="0" r="r" b="b"/>
                <a:pathLst>
                  <a:path w="685" h="734">
                    <a:moveTo>
                      <a:pt x="0" y="49"/>
                    </a:moveTo>
                    <a:lnTo>
                      <a:pt x="685" y="0"/>
                    </a:lnTo>
                    <a:lnTo>
                      <a:pt x="685" y="677"/>
                    </a:lnTo>
                    <a:lnTo>
                      <a:pt x="0" y="734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4CA0E3">
                  <a:alpha val="50000"/>
                </a:srgbClr>
              </a:solidFill>
              <a:ln w="3175" cap="rnd" cmpd="sng">
                <a:solidFill>
                  <a:srgbClr val="4778BB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516" name="Freeform 132"/>
              <p:cNvSpPr>
                <a:spLocks noChangeAspect="1"/>
              </p:cNvSpPr>
              <p:nvPr/>
            </p:nvSpPr>
            <p:spPr bwMode="auto">
              <a:xfrm>
                <a:off x="3768" y="1278"/>
                <a:ext cx="681" cy="9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67"/>
                  </a:cxn>
                  <a:cxn ang="0">
                    <a:pos x="681" y="962"/>
                  </a:cxn>
                  <a:cxn ang="0">
                    <a:pos x="681" y="280"/>
                  </a:cxn>
                  <a:cxn ang="0">
                    <a:pos x="0" y="0"/>
                  </a:cxn>
                </a:cxnLst>
                <a:rect l="0" t="0" r="r" b="b"/>
                <a:pathLst>
                  <a:path w="681" h="962">
                    <a:moveTo>
                      <a:pt x="0" y="0"/>
                    </a:moveTo>
                    <a:lnTo>
                      <a:pt x="0" y="667"/>
                    </a:lnTo>
                    <a:lnTo>
                      <a:pt x="681" y="962"/>
                    </a:lnTo>
                    <a:lnTo>
                      <a:pt x="681" y="2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A0E3">
                  <a:alpha val="50000"/>
                </a:srgbClr>
              </a:solidFill>
              <a:ln w="3175" cap="rnd" cmpd="sng">
                <a:solidFill>
                  <a:srgbClr val="4778BB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517" name="Freeform 133"/>
              <p:cNvSpPr>
                <a:spLocks noChangeAspect="1"/>
              </p:cNvSpPr>
              <p:nvPr/>
            </p:nvSpPr>
            <p:spPr bwMode="auto">
              <a:xfrm>
                <a:off x="3159" y="1268"/>
                <a:ext cx="1295" cy="338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615" y="338"/>
                  </a:cxn>
                  <a:cxn ang="0">
                    <a:pos x="1295" y="285"/>
                  </a:cxn>
                  <a:cxn ang="0">
                    <a:pos x="614" y="0"/>
                  </a:cxn>
                  <a:cxn ang="0">
                    <a:pos x="0" y="42"/>
                  </a:cxn>
                </a:cxnLst>
                <a:rect l="0" t="0" r="r" b="b"/>
                <a:pathLst>
                  <a:path w="1295" h="338">
                    <a:moveTo>
                      <a:pt x="0" y="42"/>
                    </a:moveTo>
                    <a:lnTo>
                      <a:pt x="615" y="338"/>
                    </a:lnTo>
                    <a:lnTo>
                      <a:pt x="1295" y="285"/>
                    </a:lnTo>
                    <a:lnTo>
                      <a:pt x="614" y="0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4CA0E3">
                  <a:alpha val="50000"/>
                </a:srgbClr>
              </a:solidFill>
              <a:ln w="3175" cap="rnd" cmpd="sng">
                <a:solidFill>
                  <a:srgbClr val="4778BB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00518" name="AutoShape 134"/>
          <p:cNvSpPr>
            <a:spLocks noChangeArrowheads="1"/>
          </p:cNvSpPr>
          <p:nvPr/>
        </p:nvSpPr>
        <p:spPr bwMode="auto">
          <a:xfrm>
            <a:off x="3670300" y="2947988"/>
            <a:ext cx="733425" cy="1993900"/>
          </a:xfrm>
          <a:prstGeom prst="curvedLeftArrow">
            <a:avLst>
              <a:gd name="adj1" fmla="val 54372"/>
              <a:gd name="adj2" fmla="val 108745"/>
              <a:gd name="adj3" fmla="val 33333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00519" name="Picture 13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38375" y="2905125"/>
            <a:ext cx="474663" cy="474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00520" name="Picture 13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0175" y="4249738"/>
            <a:ext cx="538163" cy="604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00521" name="Line 137"/>
          <p:cNvSpPr>
            <a:spLocks noChangeShapeType="1"/>
          </p:cNvSpPr>
          <p:nvPr/>
        </p:nvSpPr>
        <p:spPr bwMode="auto">
          <a:xfrm flipH="1" flipV="1">
            <a:off x="395288" y="1773238"/>
            <a:ext cx="0" cy="4751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00522" name="Group 138"/>
          <p:cNvGrpSpPr>
            <a:grpSpLocks/>
          </p:cNvGrpSpPr>
          <p:nvPr/>
        </p:nvGrpSpPr>
        <p:grpSpPr bwMode="auto">
          <a:xfrm>
            <a:off x="2771775" y="2781300"/>
            <a:ext cx="762000" cy="666750"/>
            <a:chOff x="2208" y="816"/>
            <a:chExt cx="480" cy="420"/>
          </a:xfrm>
        </p:grpSpPr>
        <p:grpSp>
          <p:nvGrpSpPr>
            <p:cNvPr id="400523" name="Group 139"/>
            <p:cNvGrpSpPr>
              <a:grpSpLocks/>
            </p:cNvGrpSpPr>
            <p:nvPr/>
          </p:nvGrpSpPr>
          <p:grpSpPr bwMode="auto">
            <a:xfrm>
              <a:off x="2208" y="816"/>
              <a:ext cx="480" cy="420"/>
              <a:chOff x="2928" y="876"/>
              <a:chExt cx="633" cy="468"/>
            </a:xfrm>
          </p:grpSpPr>
          <p:sp>
            <p:nvSpPr>
              <p:cNvPr id="400524" name="AutoShape 140"/>
              <p:cNvSpPr>
                <a:spLocks noChangeAspect="1" noChangeArrowheads="1"/>
              </p:cNvSpPr>
              <p:nvPr/>
            </p:nvSpPr>
            <p:spPr bwMode="auto">
              <a:xfrm>
                <a:off x="3257" y="1250"/>
                <a:ext cx="112" cy="79"/>
              </a:xfrm>
              <a:prstGeom prst="can">
                <a:avLst>
                  <a:gd name="adj" fmla="val 30866"/>
                </a:avLst>
              </a:prstGeom>
              <a:solidFill>
                <a:srgbClr val="4778BB">
                  <a:alpha val="50000"/>
                </a:srgbClr>
              </a:solidFill>
              <a:ln w="3175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525" name="AutoShape 141"/>
              <p:cNvSpPr>
                <a:spLocks noChangeAspect="1" noChangeArrowheads="1"/>
              </p:cNvSpPr>
              <p:nvPr/>
            </p:nvSpPr>
            <p:spPr bwMode="auto">
              <a:xfrm>
                <a:off x="3091" y="1266"/>
                <a:ext cx="112" cy="78"/>
              </a:xfrm>
              <a:prstGeom prst="can">
                <a:avLst>
                  <a:gd name="adj" fmla="val 30866"/>
                </a:avLst>
              </a:prstGeom>
              <a:solidFill>
                <a:srgbClr val="4778BB">
                  <a:alpha val="50000"/>
                </a:srgbClr>
              </a:solidFill>
              <a:ln w="3175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00526" name="Group 142"/>
              <p:cNvGrpSpPr>
                <a:grpSpLocks noChangeAspect="1"/>
              </p:cNvGrpSpPr>
              <p:nvPr/>
            </p:nvGrpSpPr>
            <p:grpSpPr bwMode="auto">
              <a:xfrm>
                <a:off x="2928" y="1073"/>
                <a:ext cx="633" cy="258"/>
                <a:chOff x="854" y="1191"/>
                <a:chExt cx="656" cy="267"/>
              </a:xfrm>
            </p:grpSpPr>
            <p:sp>
              <p:nvSpPr>
                <p:cNvPr id="400527" name="Freeform 143"/>
                <p:cNvSpPr>
                  <a:spLocks noChangeAspect="1"/>
                </p:cNvSpPr>
                <p:nvPr/>
              </p:nvSpPr>
              <p:spPr bwMode="auto">
                <a:xfrm>
                  <a:off x="854" y="1341"/>
                  <a:ext cx="654" cy="117"/>
                </a:xfrm>
                <a:custGeom>
                  <a:avLst/>
                  <a:gdLst/>
                  <a:ahLst/>
                  <a:cxnLst>
                    <a:cxn ang="0">
                      <a:pos x="0" y="23"/>
                    </a:cxn>
                    <a:cxn ang="0">
                      <a:pos x="195" y="117"/>
                    </a:cxn>
                    <a:cxn ang="0">
                      <a:pos x="654" y="77"/>
                    </a:cxn>
                    <a:cxn ang="0">
                      <a:pos x="369" y="0"/>
                    </a:cxn>
                    <a:cxn ang="0">
                      <a:pos x="4" y="24"/>
                    </a:cxn>
                  </a:cxnLst>
                  <a:rect l="0" t="0" r="r" b="b"/>
                  <a:pathLst>
                    <a:path w="654" h="117">
                      <a:moveTo>
                        <a:pt x="0" y="23"/>
                      </a:moveTo>
                      <a:lnTo>
                        <a:pt x="195" y="117"/>
                      </a:lnTo>
                      <a:lnTo>
                        <a:pt x="654" y="77"/>
                      </a:lnTo>
                      <a:lnTo>
                        <a:pt x="369" y="0"/>
                      </a:lnTo>
                      <a:lnTo>
                        <a:pt x="4" y="24"/>
                      </a:lnTo>
                    </a:path>
                  </a:pathLst>
                </a:custGeom>
                <a:solidFill>
                  <a:srgbClr val="4778BB">
                    <a:alpha val="55000"/>
                  </a:srgbClr>
                </a:solidFill>
                <a:ln w="3175" cap="rnd" cmpd="sng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0528" name="Freeform 144"/>
                <p:cNvSpPr>
                  <a:spLocks noChangeAspect="1"/>
                </p:cNvSpPr>
                <p:nvPr/>
              </p:nvSpPr>
              <p:spPr bwMode="auto">
                <a:xfrm>
                  <a:off x="856" y="1191"/>
                  <a:ext cx="654" cy="117"/>
                </a:xfrm>
                <a:custGeom>
                  <a:avLst/>
                  <a:gdLst/>
                  <a:ahLst/>
                  <a:cxnLst>
                    <a:cxn ang="0">
                      <a:pos x="0" y="23"/>
                    </a:cxn>
                    <a:cxn ang="0">
                      <a:pos x="195" y="117"/>
                    </a:cxn>
                    <a:cxn ang="0">
                      <a:pos x="654" y="77"/>
                    </a:cxn>
                    <a:cxn ang="0">
                      <a:pos x="369" y="0"/>
                    </a:cxn>
                    <a:cxn ang="0">
                      <a:pos x="4" y="24"/>
                    </a:cxn>
                  </a:cxnLst>
                  <a:rect l="0" t="0" r="r" b="b"/>
                  <a:pathLst>
                    <a:path w="654" h="117">
                      <a:moveTo>
                        <a:pt x="0" y="23"/>
                      </a:moveTo>
                      <a:lnTo>
                        <a:pt x="195" y="117"/>
                      </a:lnTo>
                      <a:lnTo>
                        <a:pt x="654" y="77"/>
                      </a:lnTo>
                      <a:lnTo>
                        <a:pt x="369" y="0"/>
                      </a:lnTo>
                      <a:lnTo>
                        <a:pt x="4" y="24"/>
                      </a:lnTo>
                    </a:path>
                  </a:pathLst>
                </a:custGeom>
                <a:solidFill>
                  <a:srgbClr val="4778BB">
                    <a:alpha val="55000"/>
                  </a:srgbClr>
                </a:solidFill>
                <a:ln w="3175" cap="rnd" cmpd="sng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0529" name="Freeform 145"/>
                <p:cNvSpPr>
                  <a:spLocks noChangeAspect="1"/>
                </p:cNvSpPr>
                <p:nvPr/>
              </p:nvSpPr>
              <p:spPr bwMode="auto">
                <a:xfrm>
                  <a:off x="854" y="1214"/>
                  <a:ext cx="192" cy="2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50"/>
                    </a:cxn>
                    <a:cxn ang="0">
                      <a:pos x="192" y="244"/>
                    </a:cxn>
                    <a:cxn ang="0">
                      <a:pos x="192" y="9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92" h="244">
                      <a:moveTo>
                        <a:pt x="0" y="0"/>
                      </a:moveTo>
                      <a:lnTo>
                        <a:pt x="0" y="150"/>
                      </a:lnTo>
                      <a:lnTo>
                        <a:pt x="192" y="244"/>
                      </a:lnTo>
                      <a:lnTo>
                        <a:pt x="192" y="9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778BB">
                    <a:alpha val="55000"/>
                  </a:srgbClr>
                </a:solidFill>
                <a:ln w="3175" cap="rnd" cmpd="sng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0530" name="Freeform 146"/>
                <p:cNvSpPr>
                  <a:spLocks noChangeAspect="1"/>
                </p:cNvSpPr>
                <p:nvPr/>
              </p:nvSpPr>
              <p:spPr bwMode="auto">
                <a:xfrm>
                  <a:off x="1046" y="1268"/>
                  <a:ext cx="460" cy="190"/>
                </a:xfrm>
                <a:custGeom>
                  <a:avLst/>
                  <a:gdLst/>
                  <a:ahLst/>
                  <a:cxnLst>
                    <a:cxn ang="0">
                      <a:pos x="0" y="38"/>
                    </a:cxn>
                    <a:cxn ang="0">
                      <a:pos x="460" y="0"/>
                    </a:cxn>
                    <a:cxn ang="0">
                      <a:pos x="460" y="150"/>
                    </a:cxn>
                    <a:cxn ang="0">
                      <a:pos x="0" y="190"/>
                    </a:cxn>
                    <a:cxn ang="0">
                      <a:pos x="0" y="38"/>
                    </a:cxn>
                  </a:cxnLst>
                  <a:rect l="0" t="0" r="r" b="b"/>
                  <a:pathLst>
                    <a:path w="460" h="190">
                      <a:moveTo>
                        <a:pt x="0" y="38"/>
                      </a:moveTo>
                      <a:lnTo>
                        <a:pt x="460" y="0"/>
                      </a:lnTo>
                      <a:lnTo>
                        <a:pt x="460" y="150"/>
                      </a:lnTo>
                      <a:lnTo>
                        <a:pt x="0" y="19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4778BB">
                    <a:alpha val="55000"/>
                  </a:srgbClr>
                </a:solidFill>
                <a:ln w="3175" cap="rnd" cmpd="sng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0531" name="Group 147"/>
              <p:cNvGrpSpPr>
                <a:grpSpLocks noChangeAspect="1"/>
              </p:cNvGrpSpPr>
              <p:nvPr/>
            </p:nvGrpSpPr>
            <p:grpSpPr bwMode="auto">
              <a:xfrm>
                <a:off x="3112" y="876"/>
                <a:ext cx="446" cy="294"/>
                <a:chOff x="4229" y="472"/>
                <a:chExt cx="1531" cy="1011"/>
              </a:xfrm>
            </p:grpSpPr>
            <p:grpSp>
              <p:nvGrpSpPr>
                <p:cNvPr id="400532" name="Group 148"/>
                <p:cNvGrpSpPr>
                  <a:grpSpLocks noChangeAspect="1"/>
                </p:cNvGrpSpPr>
                <p:nvPr/>
              </p:nvGrpSpPr>
              <p:grpSpPr bwMode="auto">
                <a:xfrm>
                  <a:off x="4229" y="472"/>
                  <a:ext cx="1531" cy="1011"/>
                  <a:chOff x="3763" y="1219"/>
                  <a:chExt cx="1531" cy="1011"/>
                </a:xfrm>
              </p:grpSpPr>
              <p:sp>
                <p:nvSpPr>
                  <p:cNvPr id="400533" name="Freeform 149"/>
                  <p:cNvSpPr>
                    <a:spLocks noChangeAspect="1"/>
                  </p:cNvSpPr>
                  <p:nvPr/>
                </p:nvSpPr>
                <p:spPr bwMode="auto">
                  <a:xfrm>
                    <a:off x="3763" y="1899"/>
                    <a:ext cx="1528" cy="328"/>
                  </a:xfrm>
                  <a:custGeom>
                    <a:avLst/>
                    <a:gdLst/>
                    <a:ahLst/>
                    <a:cxnLst>
                      <a:cxn ang="0">
                        <a:pos x="0" y="39"/>
                      </a:cxn>
                      <a:cxn ang="0">
                        <a:pos x="672" y="328"/>
                      </a:cxn>
                      <a:cxn ang="0">
                        <a:pos x="1528" y="256"/>
                      </a:cxn>
                      <a:cxn ang="0">
                        <a:pos x="605" y="0"/>
                      </a:cxn>
                      <a:cxn ang="0">
                        <a:pos x="0" y="39"/>
                      </a:cxn>
                    </a:cxnLst>
                    <a:rect l="0" t="0" r="r" b="b"/>
                    <a:pathLst>
                      <a:path w="1528" h="328">
                        <a:moveTo>
                          <a:pt x="0" y="39"/>
                        </a:moveTo>
                        <a:lnTo>
                          <a:pt x="672" y="328"/>
                        </a:lnTo>
                        <a:lnTo>
                          <a:pt x="1528" y="256"/>
                        </a:lnTo>
                        <a:lnTo>
                          <a:pt x="605" y="0"/>
                        </a:lnTo>
                        <a:lnTo>
                          <a:pt x="0" y="39"/>
                        </a:lnTo>
                      </a:path>
                    </a:pathLst>
                  </a:custGeom>
                  <a:solidFill>
                    <a:srgbClr val="4778BB">
                      <a:alpha val="50000"/>
                    </a:srgbClr>
                  </a:solidFill>
                  <a:ln w="3175" cap="rnd" cmpd="sng">
                    <a:solidFill>
                      <a:schemeClr val="accent2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0534" name="Freeform 150"/>
                  <p:cNvSpPr>
                    <a:spLocks noChangeAspect="1"/>
                  </p:cNvSpPr>
                  <p:nvPr/>
                </p:nvSpPr>
                <p:spPr bwMode="auto">
                  <a:xfrm>
                    <a:off x="4456" y="1479"/>
                    <a:ext cx="836" cy="751"/>
                  </a:xfrm>
                  <a:custGeom>
                    <a:avLst/>
                    <a:gdLst/>
                    <a:ahLst/>
                    <a:cxnLst>
                      <a:cxn ang="0">
                        <a:pos x="0" y="66"/>
                      </a:cxn>
                      <a:cxn ang="0">
                        <a:pos x="834" y="0"/>
                      </a:cxn>
                      <a:cxn ang="0">
                        <a:pos x="836" y="674"/>
                      </a:cxn>
                      <a:cxn ang="0">
                        <a:pos x="0" y="751"/>
                      </a:cxn>
                      <a:cxn ang="0">
                        <a:pos x="0" y="66"/>
                      </a:cxn>
                    </a:cxnLst>
                    <a:rect l="0" t="0" r="r" b="b"/>
                    <a:pathLst>
                      <a:path w="836" h="751">
                        <a:moveTo>
                          <a:pt x="0" y="66"/>
                        </a:moveTo>
                        <a:lnTo>
                          <a:pt x="834" y="0"/>
                        </a:lnTo>
                        <a:lnTo>
                          <a:pt x="836" y="674"/>
                        </a:lnTo>
                        <a:lnTo>
                          <a:pt x="0" y="751"/>
                        </a:lnTo>
                        <a:lnTo>
                          <a:pt x="0" y="66"/>
                        </a:lnTo>
                        <a:close/>
                      </a:path>
                    </a:pathLst>
                  </a:custGeom>
                  <a:solidFill>
                    <a:srgbClr val="4778BB">
                      <a:alpha val="50000"/>
                    </a:srgbClr>
                  </a:solidFill>
                  <a:ln w="3175" cap="rnd" cmpd="sng">
                    <a:solidFill>
                      <a:schemeClr val="accent2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0535" name="Freeform 151"/>
                  <p:cNvSpPr>
                    <a:spLocks noChangeAspect="1"/>
                  </p:cNvSpPr>
                  <p:nvPr/>
                </p:nvSpPr>
                <p:spPr bwMode="auto">
                  <a:xfrm>
                    <a:off x="4364" y="1220"/>
                    <a:ext cx="930" cy="93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2" y="679"/>
                      </a:cxn>
                      <a:cxn ang="0">
                        <a:pos x="930" y="937"/>
                      </a:cxn>
                      <a:cxn ang="0">
                        <a:pos x="930" y="255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930" h="937">
                        <a:moveTo>
                          <a:pt x="0" y="0"/>
                        </a:moveTo>
                        <a:lnTo>
                          <a:pt x="12" y="679"/>
                        </a:lnTo>
                        <a:lnTo>
                          <a:pt x="930" y="937"/>
                        </a:lnTo>
                        <a:lnTo>
                          <a:pt x="930" y="25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778BB">
                      <a:alpha val="50000"/>
                    </a:srgbClr>
                  </a:solidFill>
                  <a:ln w="3175" cap="rnd" cmpd="sng">
                    <a:solidFill>
                      <a:schemeClr val="accent2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0536" name="Freeform 152"/>
                  <p:cNvSpPr>
                    <a:spLocks noChangeAspect="1"/>
                  </p:cNvSpPr>
                  <p:nvPr/>
                </p:nvSpPr>
                <p:spPr bwMode="auto">
                  <a:xfrm>
                    <a:off x="3765" y="1219"/>
                    <a:ext cx="1526" cy="327"/>
                  </a:xfrm>
                  <a:custGeom>
                    <a:avLst/>
                    <a:gdLst/>
                    <a:ahLst/>
                    <a:cxnLst>
                      <a:cxn ang="0">
                        <a:pos x="3" y="48"/>
                      </a:cxn>
                      <a:cxn ang="0">
                        <a:pos x="686" y="327"/>
                      </a:cxn>
                      <a:cxn ang="0">
                        <a:pos x="1526" y="258"/>
                      </a:cxn>
                      <a:cxn ang="0">
                        <a:pos x="598" y="0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1526" h="327">
                        <a:moveTo>
                          <a:pt x="3" y="48"/>
                        </a:moveTo>
                        <a:lnTo>
                          <a:pt x="686" y="327"/>
                        </a:lnTo>
                        <a:lnTo>
                          <a:pt x="1526" y="258"/>
                        </a:lnTo>
                        <a:lnTo>
                          <a:pt x="598" y="0"/>
                        </a:lnTo>
                        <a:lnTo>
                          <a:pt x="0" y="50"/>
                        </a:lnTo>
                      </a:path>
                    </a:pathLst>
                  </a:custGeom>
                  <a:solidFill>
                    <a:srgbClr val="4778BB">
                      <a:alpha val="50000"/>
                    </a:srgbClr>
                  </a:solidFill>
                  <a:ln w="3175" cap="rnd" cmpd="sng">
                    <a:solidFill>
                      <a:schemeClr val="accent2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00537" name="Freeform 153"/>
                <p:cNvSpPr>
                  <a:spLocks noChangeAspect="1"/>
                </p:cNvSpPr>
                <p:nvPr/>
              </p:nvSpPr>
              <p:spPr bwMode="auto">
                <a:xfrm>
                  <a:off x="4241" y="518"/>
                  <a:ext cx="681" cy="96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67"/>
                    </a:cxn>
                    <a:cxn ang="0">
                      <a:pos x="681" y="962"/>
                    </a:cxn>
                    <a:cxn ang="0">
                      <a:pos x="681" y="28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81" h="962">
                      <a:moveTo>
                        <a:pt x="0" y="0"/>
                      </a:moveTo>
                      <a:lnTo>
                        <a:pt x="0" y="667"/>
                      </a:lnTo>
                      <a:lnTo>
                        <a:pt x="681" y="962"/>
                      </a:lnTo>
                      <a:lnTo>
                        <a:pt x="681" y="2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778BB">
                    <a:alpha val="50000"/>
                  </a:srgbClr>
                </a:solidFill>
                <a:ln w="3175" cap="rnd" cmpd="sng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0538" name="Group 154"/>
              <p:cNvGrpSpPr>
                <a:grpSpLocks noChangeAspect="1"/>
              </p:cNvGrpSpPr>
              <p:nvPr/>
            </p:nvGrpSpPr>
            <p:grpSpPr bwMode="auto">
              <a:xfrm>
                <a:off x="2931" y="891"/>
                <a:ext cx="385" cy="296"/>
                <a:chOff x="3133" y="1268"/>
                <a:chExt cx="1321" cy="1019"/>
              </a:xfrm>
            </p:grpSpPr>
            <p:sp>
              <p:nvSpPr>
                <p:cNvPr id="400539" name="Freeform 155"/>
                <p:cNvSpPr>
                  <a:spLocks noChangeAspect="1"/>
                </p:cNvSpPr>
                <p:nvPr/>
              </p:nvSpPr>
              <p:spPr bwMode="auto">
                <a:xfrm>
                  <a:off x="3145" y="1942"/>
                  <a:ext cx="1295" cy="338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615" y="338"/>
                    </a:cxn>
                    <a:cxn ang="0">
                      <a:pos x="1295" y="285"/>
                    </a:cxn>
                    <a:cxn ang="0">
                      <a:pos x="614" y="0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1295" h="338">
                      <a:moveTo>
                        <a:pt x="0" y="42"/>
                      </a:moveTo>
                      <a:lnTo>
                        <a:pt x="615" y="338"/>
                      </a:lnTo>
                      <a:lnTo>
                        <a:pt x="1295" y="285"/>
                      </a:lnTo>
                      <a:lnTo>
                        <a:pt x="614" y="0"/>
                      </a:lnTo>
                      <a:lnTo>
                        <a:pt x="0" y="42"/>
                      </a:lnTo>
                    </a:path>
                  </a:pathLst>
                </a:custGeom>
                <a:solidFill>
                  <a:srgbClr val="4778BB">
                    <a:alpha val="50000"/>
                  </a:srgbClr>
                </a:solidFill>
                <a:ln w="3175" cap="rnd" cmpd="sng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0540" name="Freeform 156"/>
                <p:cNvSpPr>
                  <a:spLocks noChangeAspect="1"/>
                </p:cNvSpPr>
                <p:nvPr/>
              </p:nvSpPr>
              <p:spPr bwMode="auto">
                <a:xfrm>
                  <a:off x="3133" y="1304"/>
                  <a:ext cx="630" cy="981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0" y="677"/>
                    </a:cxn>
                    <a:cxn ang="0">
                      <a:pos x="630" y="981"/>
                    </a:cxn>
                    <a:cxn ang="0">
                      <a:pos x="630" y="299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630" h="981">
                      <a:moveTo>
                        <a:pt x="17" y="0"/>
                      </a:moveTo>
                      <a:lnTo>
                        <a:pt x="0" y="677"/>
                      </a:lnTo>
                      <a:lnTo>
                        <a:pt x="630" y="981"/>
                      </a:lnTo>
                      <a:lnTo>
                        <a:pt x="630" y="299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4778BB">
                    <a:alpha val="50000"/>
                  </a:srgbClr>
                </a:solidFill>
                <a:ln w="3175" cap="rnd" cmpd="sng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0541" name="Freeform 157"/>
                <p:cNvSpPr>
                  <a:spLocks noChangeAspect="1"/>
                </p:cNvSpPr>
                <p:nvPr/>
              </p:nvSpPr>
              <p:spPr bwMode="auto">
                <a:xfrm>
                  <a:off x="3764" y="1553"/>
                  <a:ext cx="685" cy="734"/>
                </a:xfrm>
                <a:custGeom>
                  <a:avLst/>
                  <a:gdLst/>
                  <a:ahLst/>
                  <a:cxnLst>
                    <a:cxn ang="0">
                      <a:pos x="0" y="49"/>
                    </a:cxn>
                    <a:cxn ang="0">
                      <a:pos x="685" y="0"/>
                    </a:cxn>
                    <a:cxn ang="0">
                      <a:pos x="685" y="677"/>
                    </a:cxn>
                    <a:cxn ang="0">
                      <a:pos x="0" y="734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w="685" h="734">
                      <a:moveTo>
                        <a:pt x="0" y="49"/>
                      </a:moveTo>
                      <a:lnTo>
                        <a:pt x="685" y="0"/>
                      </a:lnTo>
                      <a:lnTo>
                        <a:pt x="685" y="677"/>
                      </a:lnTo>
                      <a:lnTo>
                        <a:pt x="0" y="734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rgbClr val="4778BB">
                    <a:alpha val="50000"/>
                  </a:srgbClr>
                </a:solidFill>
                <a:ln w="3175" cap="rnd" cmpd="sng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0542" name="Freeform 158"/>
                <p:cNvSpPr>
                  <a:spLocks noChangeAspect="1"/>
                </p:cNvSpPr>
                <p:nvPr/>
              </p:nvSpPr>
              <p:spPr bwMode="auto">
                <a:xfrm>
                  <a:off x="3768" y="1278"/>
                  <a:ext cx="681" cy="96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67"/>
                    </a:cxn>
                    <a:cxn ang="0">
                      <a:pos x="681" y="962"/>
                    </a:cxn>
                    <a:cxn ang="0">
                      <a:pos x="681" y="28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81" h="962">
                      <a:moveTo>
                        <a:pt x="0" y="0"/>
                      </a:moveTo>
                      <a:lnTo>
                        <a:pt x="0" y="667"/>
                      </a:lnTo>
                      <a:lnTo>
                        <a:pt x="681" y="962"/>
                      </a:lnTo>
                      <a:lnTo>
                        <a:pt x="681" y="2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778BB">
                    <a:alpha val="50000"/>
                  </a:srgbClr>
                </a:solidFill>
                <a:ln w="3175" cap="rnd" cmpd="sng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0543" name="Freeform 159"/>
                <p:cNvSpPr>
                  <a:spLocks noChangeAspect="1"/>
                </p:cNvSpPr>
                <p:nvPr/>
              </p:nvSpPr>
              <p:spPr bwMode="auto">
                <a:xfrm>
                  <a:off x="3159" y="1268"/>
                  <a:ext cx="1295" cy="338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615" y="338"/>
                    </a:cxn>
                    <a:cxn ang="0">
                      <a:pos x="1295" y="285"/>
                    </a:cxn>
                    <a:cxn ang="0">
                      <a:pos x="614" y="0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1295" h="338">
                      <a:moveTo>
                        <a:pt x="0" y="42"/>
                      </a:moveTo>
                      <a:lnTo>
                        <a:pt x="615" y="338"/>
                      </a:lnTo>
                      <a:lnTo>
                        <a:pt x="1295" y="285"/>
                      </a:lnTo>
                      <a:lnTo>
                        <a:pt x="614" y="0"/>
                      </a:lnTo>
                      <a:lnTo>
                        <a:pt x="0" y="42"/>
                      </a:lnTo>
                    </a:path>
                  </a:pathLst>
                </a:custGeom>
                <a:solidFill>
                  <a:srgbClr val="4778BB">
                    <a:alpha val="50000"/>
                  </a:srgbClr>
                </a:solidFill>
                <a:ln w="3175" cap="rnd" cmpd="sng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400544" name="Picture 160" descr="linux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362" y="909"/>
              <a:ext cx="259" cy="29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33333E-6 L 0.07257 0.05694 C 0.08923 0.06875 0.09896 0.0868 0.09896 0.10555 C 0.09896 0.12708 0.08923 0.14421 0.07257 0.15602 L 2.77778E-6 0.21389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4005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1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5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Assumptions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13188" y="1873250"/>
            <a:ext cx="5230812" cy="4800600"/>
          </a:xfrm>
          <a:noFill/>
          <a:ln/>
        </p:spPr>
        <p:txBody>
          <a:bodyPr/>
          <a:lstStyle/>
          <a:p>
            <a:r>
              <a:rPr lang="en-GB"/>
              <a:t>Networked storage</a:t>
            </a:r>
          </a:p>
          <a:p>
            <a:pPr lvl="1"/>
            <a:r>
              <a:rPr lang="en-GB"/>
              <a:t>NAS: NFS, CIFS</a:t>
            </a:r>
          </a:p>
          <a:p>
            <a:pPr lvl="1"/>
            <a:r>
              <a:rPr lang="en-GB"/>
              <a:t>SAN: Fibre Channel</a:t>
            </a:r>
          </a:p>
          <a:p>
            <a:pPr lvl="1"/>
            <a:r>
              <a:rPr lang="en-GB"/>
              <a:t>iSCSI, network block dev</a:t>
            </a:r>
          </a:p>
          <a:p>
            <a:pPr lvl="1"/>
            <a:r>
              <a:rPr lang="en-GB"/>
              <a:t>drdb network RAID</a:t>
            </a:r>
          </a:p>
          <a:p>
            <a:r>
              <a:rPr lang="en-GB"/>
              <a:t>Good connectivity</a:t>
            </a:r>
          </a:p>
          <a:p>
            <a:pPr lvl="1"/>
            <a:r>
              <a:rPr lang="en-GB"/>
              <a:t>common L2 network</a:t>
            </a:r>
          </a:p>
          <a:p>
            <a:pPr lvl="1"/>
            <a:r>
              <a:rPr lang="en-GB"/>
              <a:t>L3 re-routeing </a:t>
            </a:r>
          </a:p>
          <a:p>
            <a:endParaRPr lang="en-GB"/>
          </a:p>
        </p:txBody>
      </p:sp>
      <p:sp>
        <p:nvSpPr>
          <p:cNvPr id="401412" name="Line 4"/>
          <p:cNvSpPr>
            <a:spLocks noChangeShapeType="1"/>
          </p:cNvSpPr>
          <p:nvPr/>
        </p:nvSpPr>
        <p:spPr bwMode="auto">
          <a:xfrm flipH="1">
            <a:off x="381000" y="3763963"/>
            <a:ext cx="806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01413" name="Group 5"/>
          <p:cNvGrpSpPr>
            <a:grpSpLocks/>
          </p:cNvGrpSpPr>
          <p:nvPr/>
        </p:nvGrpSpPr>
        <p:grpSpPr bwMode="auto">
          <a:xfrm>
            <a:off x="533400" y="5473700"/>
            <a:ext cx="1460500" cy="1087438"/>
            <a:chOff x="316" y="998"/>
            <a:chExt cx="920" cy="685"/>
          </a:xfrm>
        </p:grpSpPr>
        <p:pic>
          <p:nvPicPr>
            <p:cNvPr id="401414" name="Picture 6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" y="1458"/>
              <a:ext cx="920" cy="225"/>
            </a:xfrm>
            <a:prstGeom prst="rect">
              <a:avLst/>
            </a:prstGeom>
            <a:noFill/>
          </p:spPr>
        </p:pic>
        <p:pic>
          <p:nvPicPr>
            <p:cNvPr id="401415" name="Picture 7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6" y="1357"/>
              <a:ext cx="920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1416" name="Picture 8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" y="1265"/>
              <a:ext cx="920" cy="225"/>
            </a:xfrm>
            <a:prstGeom prst="rect">
              <a:avLst/>
            </a:prstGeom>
            <a:noFill/>
          </p:spPr>
        </p:pic>
        <p:pic>
          <p:nvPicPr>
            <p:cNvPr id="401417" name="Picture 9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6" y="1263"/>
              <a:ext cx="920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1418" name="Picture 10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" y="1191"/>
              <a:ext cx="920" cy="225"/>
            </a:xfrm>
            <a:prstGeom prst="rect">
              <a:avLst/>
            </a:prstGeom>
            <a:noFill/>
          </p:spPr>
        </p:pic>
        <p:pic>
          <p:nvPicPr>
            <p:cNvPr id="401419" name="Picture 11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6" y="1090"/>
              <a:ext cx="920" cy="244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401420" name="Picture 12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" y="998"/>
              <a:ext cx="920" cy="225"/>
            </a:xfrm>
            <a:prstGeom prst="rect">
              <a:avLst/>
            </a:prstGeom>
            <a:noFill/>
          </p:spPr>
        </p:pic>
      </p:grpSp>
      <p:sp>
        <p:nvSpPr>
          <p:cNvPr id="401421" name="Line 13"/>
          <p:cNvSpPr>
            <a:spLocks noChangeShapeType="1"/>
          </p:cNvSpPr>
          <p:nvPr/>
        </p:nvSpPr>
        <p:spPr bwMode="auto">
          <a:xfrm flipH="1">
            <a:off x="381000" y="1885950"/>
            <a:ext cx="192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1422" name="Line 14"/>
          <p:cNvSpPr>
            <a:spLocks noChangeShapeType="1"/>
          </p:cNvSpPr>
          <p:nvPr/>
        </p:nvSpPr>
        <p:spPr bwMode="auto">
          <a:xfrm flipH="1">
            <a:off x="381000" y="2039938"/>
            <a:ext cx="192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1423" name="Line 15"/>
          <p:cNvSpPr>
            <a:spLocks noChangeShapeType="1"/>
          </p:cNvSpPr>
          <p:nvPr/>
        </p:nvSpPr>
        <p:spPr bwMode="auto">
          <a:xfrm flipH="1">
            <a:off x="381000" y="2193925"/>
            <a:ext cx="192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1424" name="Line 16"/>
          <p:cNvSpPr>
            <a:spLocks noChangeShapeType="1"/>
          </p:cNvSpPr>
          <p:nvPr/>
        </p:nvSpPr>
        <p:spPr bwMode="auto">
          <a:xfrm flipH="1">
            <a:off x="381000" y="2347913"/>
            <a:ext cx="192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1425" name="Line 17"/>
          <p:cNvSpPr>
            <a:spLocks noChangeShapeType="1"/>
          </p:cNvSpPr>
          <p:nvPr/>
        </p:nvSpPr>
        <p:spPr bwMode="auto">
          <a:xfrm flipH="1">
            <a:off x="381000" y="2500313"/>
            <a:ext cx="192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1426" name="Line 18"/>
          <p:cNvSpPr>
            <a:spLocks noChangeShapeType="1"/>
          </p:cNvSpPr>
          <p:nvPr/>
        </p:nvSpPr>
        <p:spPr bwMode="auto">
          <a:xfrm flipH="1">
            <a:off x="382588" y="26543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1427" name="Line 19"/>
          <p:cNvSpPr>
            <a:spLocks noChangeShapeType="1"/>
          </p:cNvSpPr>
          <p:nvPr/>
        </p:nvSpPr>
        <p:spPr bwMode="auto">
          <a:xfrm flipH="1">
            <a:off x="381000" y="5589588"/>
            <a:ext cx="2301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1428" name="Line 20"/>
          <p:cNvSpPr>
            <a:spLocks noChangeShapeType="1"/>
          </p:cNvSpPr>
          <p:nvPr/>
        </p:nvSpPr>
        <p:spPr bwMode="auto">
          <a:xfrm flipH="1">
            <a:off x="381000" y="5753100"/>
            <a:ext cx="192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1429" name="Line 21"/>
          <p:cNvSpPr>
            <a:spLocks noChangeShapeType="1"/>
          </p:cNvSpPr>
          <p:nvPr/>
        </p:nvSpPr>
        <p:spPr bwMode="auto">
          <a:xfrm flipH="1">
            <a:off x="381000" y="5907088"/>
            <a:ext cx="192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1430" name="Line 22"/>
          <p:cNvSpPr>
            <a:spLocks noChangeShapeType="1"/>
          </p:cNvSpPr>
          <p:nvPr/>
        </p:nvSpPr>
        <p:spPr bwMode="auto">
          <a:xfrm flipH="1">
            <a:off x="381000" y="6061075"/>
            <a:ext cx="192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1431" name="Line 23"/>
          <p:cNvSpPr>
            <a:spLocks noChangeShapeType="1"/>
          </p:cNvSpPr>
          <p:nvPr/>
        </p:nvSpPr>
        <p:spPr bwMode="auto">
          <a:xfrm flipH="1">
            <a:off x="381000" y="6213475"/>
            <a:ext cx="192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1432" name="Line 24"/>
          <p:cNvSpPr>
            <a:spLocks noChangeShapeType="1"/>
          </p:cNvSpPr>
          <p:nvPr/>
        </p:nvSpPr>
        <p:spPr bwMode="auto">
          <a:xfrm flipH="1">
            <a:off x="381000" y="6367463"/>
            <a:ext cx="192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1433" name="Line 25"/>
          <p:cNvSpPr>
            <a:spLocks noChangeShapeType="1"/>
          </p:cNvSpPr>
          <p:nvPr/>
        </p:nvSpPr>
        <p:spPr bwMode="auto">
          <a:xfrm flipH="1">
            <a:off x="381000" y="5119688"/>
            <a:ext cx="806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01434" name="Picture 26" descr="Picture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5050" y="4876800"/>
            <a:ext cx="2687638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1435" name="Picture 27" descr="Picture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3500438"/>
            <a:ext cx="2687638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01436" name="Group 28"/>
          <p:cNvGrpSpPr>
            <a:grpSpLocks/>
          </p:cNvGrpSpPr>
          <p:nvPr/>
        </p:nvGrpSpPr>
        <p:grpSpPr bwMode="auto">
          <a:xfrm>
            <a:off x="533400" y="1795463"/>
            <a:ext cx="1460500" cy="1087437"/>
            <a:chOff x="316" y="998"/>
            <a:chExt cx="920" cy="685"/>
          </a:xfrm>
        </p:grpSpPr>
        <p:pic>
          <p:nvPicPr>
            <p:cNvPr id="401437" name="Picture 29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" y="1458"/>
              <a:ext cx="920" cy="225"/>
            </a:xfrm>
            <a:prstGeom prst="rect">
              <a:avLst/>
            </a:prstGeom>
            <a:noFill/>
          </p:spPr>
        </p:pic>
        <p:pic>
          <p:nvPicPr>
            <p:cNvPr id="401438" name="Picture 30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6" y="1357"/>
              <a:ext cx="920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1439" name="Picture 31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" y="1265"/>
              <a:ext cx="920" cy="225"/>
            </a:xfrm>
            <a:prstGeom prst="rect">
              <a:avLst/>
            </a:prstGeom>
            <a:noFill/>
          </p:spPr>
        </p:pic>
        <p:pic>
          <p:nvPicPr>
            <p:cNvPr id="401440" name="Picture 32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6" y="1263"/>
              <a:ext cx="920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1441" name="Picture 33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" y="1191"/>
              <a:ext cx="920" cy="225"/>
            </a:xfrm>
            <a:prstGeom prst="rect">
              <a:avLst/>
            </a:prstGeom>
            <a:noFill/>
          </p:spPr>
        </p:pic>
        <p:pic>
          <p:nvPicPr>
            <p:cNvPr id="401442" name="Picture 34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6" y="1090"/>
              <a:ext cx="920" cy="244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401443" name="Picture 35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" y="998"/>
              <a:ext cx="920" cy="225"/>
            </a:xfrm>
            <a:prstGeom prst="rect">
              <a:avLst/>
            </a:prstGeom>
            <a:noFill/>
          </p:spPr>
        </p:pic>
      </p:grpSp>
      <p:grpSp>
        <p:nvGrpSpPr>
          <p:cNvPr id="401444" name="Group 36"/>
          <p:cNvGrpSpPr>
            <a:grpSpLocks/>
          </p:cNvGrpSpPr>
          <p:nvPr/>
        </p:nvGrpSpPr>
        <p:grpSpPr bwMode="auto">
          <a:xfrm>
            <a:off x="1027113" y="3271838"/>
            <a:ext cx="2568575" cy="538162"/>
            <a:chOff x="1203" y="1920"/>
            <a:chExt cx="1618" cy="339"/>
          </a:xfrm>
        </p:grpSpPr>
        <p:sp>
          <p:nvSpPr>
            <p:cNvPr id="401445" name="Freeform 37"/>
            <p:cNvSpPr>
              <a:spLocks/>
            </p:cNvSpPr>
            <p:nvPr/>
          </p:nvSpPr>
          <p:spPr bwMode="auto">
            <a:xfrm>
              <a:off x="1203" y="1920"/>
              <a:ext cx="1618" cy="267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442" y="267"/>
                </a:cxn>
                <a:cxn ang="0">
                  <a:pos x="1618" y="166"/>
                </a:cxn>
                <a:cxn ang="0">
                  <a:pos x="946" y="0"/>
                </a:cxn>
                <a:cxn ang="0">
                  <a:pos x="0" y="67"/>
                </a:cxn>
              </a:cxnLst>
              <a:rect l="0" t="0" r="r" b="b"/>
              <a:pathLst>
                <a:path w="1618" h="267">
                  <a:moveTo>
                    <a:pt x="0" y="67"/>
                  </a:moveTo>
                  <a:lnTo>
                    <a:pt x="442" y="267"/>
                  </a:lnTo>
                  <a:lnTo>
                    <a:pt x="1618" y="166"/>
                  </a:lnTo>
                  <a:lnTo>
                    <a:pt x="946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EFD134"/>
            </a:solidFill>
            <a:ln w="9525" cap="flat">
              <a:solidFill>
                <a:schemeClr val="bg2"/>
              </a:solidFill>
              <a:prstDash val="sysDot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446" name="Freeform 38"/>
            <p:cNvSpPr>
              <a:spLocks/>
            </p:cNvSpPr>
            <p:nvPr/>
          </p:nvSpPr>
          <p:spPr bwMode="auto">
            <a:xfrm>
              <a:off x="1205" y="1987"/>
              <a:ext cx="438" cy="272"/>
            </a:xfrm>
            <a:custGeom>
              <a:avLst/>
              <a:gdLst/>
              <a:ahLst/>
              <a:cxnLst>
                <a:cxn ang="0">
                  <a:pos x="3" y="64"/>
                </a:cxn>
                <a:cxn ang="0">
                  <a:pos x="435" y="272"/>
                </a:cxn>
                <a:cxn ang="0">
                  <a:pos x="438" y="197"/>
                </a:cxn>
                <a:cxn ang="0">
                  <a:pos x="0" y="0"/>
                </a:cxn>
                <a:cxn ang="0">
                  <a:pos x="3" y="64"/>
                </a:cxn>
              </a:cxnLst>
              <a:rect l="0" t="0" r="r" b="b"/>
              <a:pathLst>
                <a:path w="438" h="272">
                  <a:moveTo>
                    <a:pt x="3" y="64"/>
                  </a:moveTo>
                  <a:lnTo>
                    <a:pt x="435" y="272"/>
                  </a:lnTo>
                  <a:lnTo>
                    <a:pt x="438" y="197"/>
                  </a:lnTo>
                  <a:lnTo>
                    <a:pt x="0" y="0"/>
                  </a:lnTo>
                  <a:lnTo>
                    <a:pt x="3" y="64"/>
                  </a:lnTo>
                  <a:close/>
                </a:path>
              </a:pathLst>
            </a:custGeom>
            <a:solidFill>
              <a:srgbClr val="EFD134"/>
            </a:solidFill>
            <a:ln w="9525" cap="flat">
              <a:solidFill>
                <a:schemeClr val="bg2"/>
              </a:solidFill>
              <a:prstDash val="sysDot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447" name="Freeform 39"/>
            <p:cNvSpPr>
              <a:spLocks/>
            </p:cNvSpPr>
            <p:nvPr/>
          </p:nvSpPr>
          <p:spPr bwMode="auto">
            <a:xfrm>
              <a:off x="1640" y="2086"/>
              <a:ext cx="1173" cy="170"/>
            </a:xfrm>
            <a:custGeom>
              <a:avLst/>
              <a:gdLst/>
              <a:ahLst/>
              <a:cxnLst>
                <a:cxn ang="0">
                  <a:pos x="5" y="98"/>
                </a:cxn>
                <a:cxn ang="0">
                  <a:pos x="1173" y="0"/>
                </a:cxn>
                <a:cxn ang="0">
                  <a:pos x="1168" y="77"/>
                </a:cxn>
                <a:cxn ang="0">
                  <a:pos x="0" y="170"/>
                </a:cxn>
                <a:cxn ang="0">
                  <a:pos x="5" y="98"/>
                </a:cxn>
              </a:cxnLst>
              <a:rect l="0" t="0" r="r" b="b"/>
              <a:pathLst>
                <a:path w="1173" h="170">
                  <a:moveTo>
                    <a:pt x="5" y="98"/>
                  </a:moveTo>
                  <a:lnTo>
                    <a:pt x="1173" y="0"/>
                  </a:lnTo>
                  <a:lnTo>
                    <a:pt x="1168" y="77"/>
                  </a:lnTo>
                  <a:lnTo>
                    <a:pt x="0" y="170"/>
                  </a:lnTo>
                  <a:lnTo>
                    <a:pt x="5" y="98"/>
                  </a:lnTo>
                  <a:close/>
                </a:path>
              </a:pathLst>
            </a:custGeom>
            <a:solidFill>
              <a:srgbClr val="EFD134"/>
            </a:solidFill>
            <a:ln w="9525" cap="flat">
              <a:solidFill>
                <a:schemeClr val="bg2"/>
              </a:solidFill>
              <a:prstDash val="sysDot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1448" name="Text Box 40"/>
          <p:cNvSpPr txBox="1">
            <a:spLocks noChangeArrowheads="1"/>
          </p:cNvSpPr>
          <p:nvPr/>
        </p:nvSpPr>
        <p:spPr bwMode="auto">
          <a:xfrm rot="-341384">
            <a:off x="1622425" y="3468688"/>
            <a:ext cx="557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i="0">
                <a:latin typeface="Arial" pitchFamily="34" charset="0"/>
                <a:ea typeface="MS PGothic" pitchFamily="34" charset="-128"/>
              </a:rPr>
              <a:t>Xen</a:t>
            </a:r>
            <a:endParaRPr lang="en-US" sz="1400" b="1" i="0">
              <a:solidFill>
                <a:schemeClr val="bg2"/>
              </a:solidFill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401449" name="Group 41"/>
          <p:cNvGrpSpPr>
            <a:grpSpLocks/>
          </p:cNvGrpSpPr>
          <p:nvPr/>
        </p:nvGrpSpPr>
        <p:grpSpPr bwMode="auto">
          <a:xfrm>
            <a:off x="2787650" y="2840038"/>
            <a:ext cx="762000" cy="666750"/>
            <a:chOff x="2208" y="816"/>
            <a:chExt cx="480" cy="420"/>
          </a:xfrm>
        </p:grpSpPr>
        <p:grpSp>
          <p:nvGrpSpPr>
            <p:cNvPr id="401450" name="Group 42"/>
            <p:cNvGrpSpPr>
              <a:grpSpLocks/>
            </p:cNvGrpSpPr>
            <p:nvPr/>
          </p:nvGrpSpPr>
          <p:grpSpPr bwMode="auto">
            <a:xfrm>
              <a:off x="2208" y="816"/>
              <a:ext cx="480" cy="420"/>
              <a:chOff x="2928" y="876"/>
              <a:chExt cx="633" cy="468"/>
            </a:xfrm>
          </p:grpSpPr>
          <p:sp>
            <p:nvSpPr>
              <p:cNvPr id="401451" name="AutoShape 43"/>
              <p:cNvSpPr>
                <a:spLocks noChangeAspect="1" noChangeArrowheads="1"/>
              </p:cNvSpPr>
              <p:nvPr/>
            </p:nvSpPr>
            <p:spPr bwMode="auto">
              <a:xfrm>
                <a:off x="3257" y="1250"/>
                <a:ext cx="112" cy="79"/>
              </a:xfrm>
              <a:prstGeom prst="can">
                <a:avLst>
                  <a:gd name="adj" fmla="val 30866"/>
                </a:avLst>
              </a:prstGeom>
              <a:solidFill>
                <a:srgbClr val="4778BB">
                  <a:alpha val="50000"/>
                </a:srgbClr>
              </a:solidFill>
              <a:ln w="3175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452" name="AutoShape 44"/>
              <p:cNvSpPr>
                <a:spLocks noChangeAspect="1" noChangeArrowheads="1"/>
              </p:cNvSpPr>
              <p:nvPr/>
            </p:nvSpPr>
            <p:spPr bwMode="auto">
              <a:xfrm>
                <a:off x="3091" y="1266"/>
                <a:ext cx="112" cy="78"/>
              </a:xfrm>
              <a:prstGeom prst="can">
                <a:avLst>
                  <a:gd name="adj" fmla="val 30866"/>
                </a:avLst>
              </a:prstGeom>
              <a:solidFill>
                <a:srgbClr val="4778BB">
                  <a:alpha val="50000"/>
                </a:srgbClr>
              </a:solidFill>
              <a:ln w="3175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01453" name="Group 45"/>
              <p:cNvGrpSpPr>
                <a:grpSpLocks noChangeAspect="1"/>
              </p:cNvGrpSpPr>
              <p:nvPr/>
            </p:nvGrpSpPr>
            <p:grpSpPr bwMode="auto">
              <a:xfrm>
                <a:off x="2928" y="1073"/>
                <a:ext cx="633" cy="258"/>
                <a:chOff x="854" y="1191"/>
                <a:chExt cx="656" cy="267"/>
              </a:xfrm>
            </p:grpSpPr>
            <p:sp>
              <p:nvSpPr>
                <p:cNvPr id="401454" name="Freeform 46"/>
                <p:cNvSpPr>
                  <a:spLocks noChangeAspect="1"/>
                </p:cNvSpPr>
                <p:nvPr/>
              </p:nvSpPr>
              <p:spPr bwMode="auto">
                <a:xfrm>
                  <a:off x="854" y="1341"/>
                  <a:ext cx="654" cy="117"/>
                </a:xfrm>
                <a:custGeom>
                  <a:avLst/>
                  <a:gdLst/>
                  <a:ahLst/>
                  <a:cxnLst>
                    <a:cxn ang="0">
                      <a:pos x="0" y="23"/>
                    </a:cxn>
                    <a:cxn ang="0">
                      <a:pos x="195" y="117"/>
                    </a:cxn>
                    <a:cxn ang="0">
                      <a:pos x="654" y="77"/>
                    </a:cxn>
                    <a:cxn ang="0">
                      <a:pos x="369" y="0"/>
                    </a:cxn>
                    <a:cxn ang="0">
                      <a:pos x="4" y="24"/>
                    </a:cxn>
                  </a:cxnLst>
                  <a:rect l="0" t="0" r="r" b="b"/>
                  <a:pathLst>
                    <a:path w="654" h="117">
                      <a:moveTo>
                        <a:pt x="0" y="23"/>
                      </a:moveTo>
                      <a:lnTo>
                        <a:pt x="195" y="117"/>
                      </a:lnTo>
                      <a:lnTo>
                        <a:pt x="654" y="77"/>
                      </a:lnTo>
                      <a:lnTo>
                        <a:pt x="369" y="0"/>
                      </a:lnTo>
                      <a:lnTo>
                        <a:pt x="4" y="24"/>
                      </a:lnTo>
                    </a:path>
                  </a:pathLst>
                </a:custGeom>
                <a:solidFill>
                  <a:srgbClr val="4778BB">
                    <a:alpha val="55000"/>
                  </a:srgbClr>
                </a:solidFill>
                <a:ln w="3175" cap="rnd" cmpd="sng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1455" name="Freeform 47"/>
                <p:cNvSpPr>
                  <a:spLocks noChangeAspect="1"/>
                </p:cNvSpPr>
                <p:nvPr/>
              </p:nvSpPr>
              <p:spPr bwMode="auto">
                <a:xfrm>
                  <a:off x="856" y="1191"/>
                  <a:ext cx="654" cy="117"/>
                </a:xfrm>
                <a:custGeom>
                  <a:avLst/>
                  <a:gdLst/>
                  <a:ahLst/>
                  <a:cxnLst>
                    <a:cxn ang="0">
                      <a:pos x="0" y="23"/>
                    </a:cxn>
                    <a:cxn ang="0">
                      <a:pos x="195" y="117"/>
                    </a:cxn>
                    <a:cxn ang="0">
                      <a:pos x="654" y="77"/>
                    </a:cxn>
                    <a:cxn ang="0">
                      <a:pos x="369" y="0"/>
                    </a:cxn>
                    <a:cxn ang="0">
                      <a:pos x="4" y="24"/>
                    </a:cxn>
                  </a:cxnLst>
                  <a:rect l="0" t="0" r="r" b="b"/>
                  <a:pathLst>
                    <a:path w="654" h="117">
                      <a:moveTo>
                        <a:pt x="0" y="23"/>
                      </a:moveTo>
                      <a:lnTo>
                        <a:pt x="195" y="117"/>
                      </a:lnTo>
                      <a:lnTo>
                        <a:pt x="654" y="77"/>
                      </a:lnTo>
                      <a:lnTo>
                        <a:pt x="369" y="0"/>
                      </a:lnTo>
                      <a:lnTo>
                        <a:pt x="4" y="24"/>
                      </a:lnTo>
                    </a:path>
                  </a:pathLst>
                </a:custGeom>
                <a:solidFill>
                  <a:srgbClr val="4778BB">
                    <a:alpha val="55000"/>
                  </a:srgbClr>
                </a:solidFill>
                <a:ln w="3175" cap="rnd" cmpd="sng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1456" name="Freeform 48"/>
                <p:cNvSpPr>
                  <a:spLocks noChangeAspect="1"/>
                </p:cNvSpPr>
                <p:nvPr/>
              </p:nvSpPr>
              <p:spPr bwMode="auto">
                <a:xfrm>
                  <a:off x="854" y="1214"/>
                  <a:ext cx="192" cy="2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50"/>
                    </a:cxn>
                    <a:cxn ang="0">
                      <a:pos x="192" y="244"/>
                    </a:cxn>
                    <a:cxn ang="0">
                      <a:pos x="192" y="9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92" h="244">
                      <a:moveTo>
                        <a:pt x="0" y="0"/>
                      </a:moveTo>
                      <a:lnTo>
                        <a:pt x="0" y="150"/>
                      </a:lnTo>
                      <a:lnTo>
                        <a:pt x="192" y="244"/>
                      </a:lnTo>
                      <a:lnTo>
                        <a:pt x="192" y="9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778BB">
                    <a:alpha val="55000"/>
                  </a:srgbClr>
                </a:solidFill>
                <a:ln w="3175" cap="rnd" cmpd="sng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1457" name="Freeform 49"/>
                <p:cNvSpPr>
                  <a:spLocks noChangeAspect="1"/>
                </p:cNvSpPr>
                <p:nvPr/>
              </p:nvSpPr>
              <p:spPr bwMode="auto">
                <a:xfrm>
                  <a:off x="1046" y="1268"/>
                  <a:ext cx="460" cy="190"/>
                </a:xfrm>
                <a:custGeom>
                  <a:avLst/>
                  <a:gdLst/>
                  <a:ahLst/>
                  <a:cxnLst>
                    <a:cxn ang="0">
                      <a:pos x="0" y="38"/>
                    </a:cxn>
                    <a:cxn ang="0">
                      <a:pos x="460" y="0"/>
                    </a:cxn>
                    <a:cxn ang="0">
                      <a:pos x="460" y="150"/>
                    </a:cxn>
                    <a:cxn ang="0">
                      <a:pos x="0" y="190"/>
                    </a:cxn>
                    <a:cxn ang="0">
                      <a:pos x="0" y="38"/>
                    </a:cxn>
                  </a:cxnLst>
                  <a:rect l="0" t="0" r="r" b="b"/>
                  <a:pathLst>
                    <a:path w="460" h="190">
                      <a:moveTo>
                        <a:pt x="0" y="38"/>
                      </a:moveTo>
                      <a:lnTo>
                        <a:pt x="460" y="0"/>
                      </a:lnTo>
                      <a:lnTo>
                        <a:pt x="460" y="150"/>
                      </a:lnTo>
                      <a:lnTo>
                        <a:pt x="0" y="19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4778BB">
                    <a:alpha val="55000"/>
                  </a:srgbClr>
                </a:solidFill>
                <a:ln w="3175" cap="rnd" cmpd="sng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1458" name="Group 50"/>
              <p:cNvGrpSpPr>
                <a:grpSpLocks noChangeAspect="1"/>
              </p:cNvGrpSpPr>
              <p:nvPr/>
            </p:nvGrpSpPr>
            <p:grpSpPr bwMode="auto">
              <a:xfrm>
                <a:off x="3112" y="876"/>
                <a:ext cx="446" cy="294"/>
                <a:chOff x="4229" y="472"/>
                <a:chExt cx="1531" cy="1011"/>
              </a:xfrm>
            </p:grpSpPr>
            <p:grpSp>
              <p:nvGrpSpPr>
                <p:cNvPr id="401459" name="Group 51"/>
                <p:cNvGrpSpPr>
                  <a:grpSpLocks noChangeAspect="1"/>
                </p:cNvGrpSpPr>
                <p:nvPr/>
              </p:nvGrpSpPr>
              <p:grpSpPr bwMode="auto">
                <a:xfrm>
                  <a:off x="4229" y="472"/>
                  <a:ext cx="1531" cy="1011"/>
                  <a:chOff x="3763" y="1219"/>
                  <a:chExt cx="1531" cy="1011"/>
                </a:xfrm>
              </p:grpSpPr>
              <p:sp>
                <p:nvSpPr>
                  <p:cNvPr id="401460" name="Freeform 52"/>
                  <p:cNvSpPr>
                    <a:spLocks noChangeAspect="1"/>
                  </p:cNvSpPr>
                  <p:nvPr/>
                </p:nvSpPr>
                <p:spPr bwMode="auto">
                  <a:xfrm>
                    <a:off x="3763" y="1899"/>
                    <a:ext cx="1528" cy="328"/>
                  </a:xfrm>
                  <a:custGeom>
                    <a:avLst/>
                    <a:gdLst/>
                    <a:ahLst/>
                    <a:cxnLst>
                      <a:cxn ang="0">
                        <a:pos x="0" y="39"/>
                      </a:cxn>
                      <a:cxn ang="0">
                        <a:pos x="672" y="328"/>
                      </a:cxn>
                      <a:cxn ang="0">
                        <a:pos x="1528" y="256"/>
                      </a:cxn>
                      <a:cxn ang="0">
                        <a:pos x="605" y="0"/>
                      </a:cxn>
                      <a:cxn ang="0">
                        <a:pos x="0" y="39"/>
                      </a:cxn>
                    </a:cxnLst>
                    <a:rect l="0" t="0" r="r" b="b"/>
                    <a:pathLst>
                      <a:path w="1528" h="328">
                        <a:moveTo>
                          <a:pt x="0" y="39"/>
                        </a:moveTo>
                        <a:lnTo>
                          <a:pt x="672" y="328"/>
                        </a:lnTo>
                        <a:lnTo>
                          <a:pt x="1528" y="256"/>
                        </a:lnTo>
                        <a:lnTo>
                          <a:pt x="605" y="0"/>
                        </a:lnTo>
                        <a:lnTo>
                          <a:pt x="0" y="39"/>
                        </a:lnTo>
                      </a:path>
                    </a:pathLst>
                  </a:custGeom>
                  <a:solidFill>
                    <a:srgbClr val="4778BB">
                      <a:alpha val="50000"/>
                    </a:srgbClr>
                  </a:solidFill>
                  <a:ln w="3175" cap="rnd" cmpd="sng">
                    <a:solidFill>
                      <a:schemeClr val="accent2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1461" name="Freeform 53"/>
                  <p:cNvSpPr>
                    <a:spLocks noChangeAspect="1"/>
                  </p:cNvSpPr>
                  <p:nvPr/>
                </p:nvSpPr>
                <p:spPr bwMode="auto">
                  <a:xfrm>
                    <a:off x="4456" y="1479"/>
                    <a:ext cx="836" cy="751"/>
                  </a:xfrm>
                  <a:custGeom>
                    <a:avLst/>
                    <a:gdLst/>
                    <a:ahLst/>
                    <a:cxnLst>
                      <a:cxn ang="0">
                        <a:pos x="0" y="66"/>
                      </a:cxn>
                      <a:cxn ang="0">
                        <a:pos x="834" y="0"/>
                      </a:cxn>
                      <a:cxn ang="0">
                        <a:pos x="836" y="674"/>
                      </a:cxn>
                      <a:cxn ang="0">
                        <a:pos x="0" y="751"/>
                      </a:cxn>
                      <a:cxn ang="0">
                        <a:pos x="0" y="66"/>
                      </a:cxn>
                    </a:cxnLst>
                    <a:rect l="0" t="0" r="r" b="b"/>
                    <a:pathLst>
                      <a:path w="836" h="751">
                        <a:moveTo>
                          <a:pt x="0" y="66"/>
                        </a:moveTo>
                        <a:lnTo>
                          <a:pt x="834" y="0"/>
                        </a:lnTo>
                        <a:lnTo>
                          <a:pt x="836" y="674"/>
                        </a:lnTo>
                        <a:lnTo>
                          <a:pt x="0" y="751"/>
                        </a:lnTo>
                        <a:lnTo>
                          <a:pt x="0" y="66"/>
                        </a:lnTo>
                        <a:close/>
                      </a:path>
                    </a:pathLst>
                  </a:custGeom>
                  <a:solidFill>
                    <a:srgbClr val="4778BB">
                      <a:alpha val="50000"/>
                    </a:srgbClr>
                  </a:solidFill>
                  <a:ln w="3175" cap="rnd" cmpd="sng">
                    <a:solidFill>
                      <a:schemeClr val="accent2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1462" name="Freeform 54"/>
                  <p:cNvSpPr>
                    <a:spLocks noChangeAspect="1"/>
                  </p:cNvSpPr>
                  <p:nvPr/>
                </p:nvSpPr>
                <p:spPr bwMode="auto">
                  <a:xfrm>
                    <a:off x="4364" y="1220"/>
                    <a:ext cx="930" cy="93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2" y="679"/>
                      </a:cxn>
                      <a:cxn ang="0">
                        <a:pos x="930" y="937"/>
                      </a:cxn>
                      <a:cxn ang="0">
                        <a:pos x="930" y="255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930" h="937">
                        <a:moveTo>
                          <a:pt x="0" y="0"/>
                        </a:moveTo>
                        <a:lnTo>
                          <a:pt x="12" y="679"/>
                        </a:lnTo>
                        <a:lnTo>
                          <a:pt x="930" y="937"/>
                        </a:lnTo>
                        <a:lnTo>
                          <a:pt x="930" y="25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778BB">
                      <a:alpha val="50000"/>
                    </a:srgbClr>
                  </a:solidFill>
                  <a:ln w="3175" cap="rnd" cmpd="sng">
                    <a:solidFill>
                      <a:schemeClr val="accent2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1463" name="Freeform 55"/>
                  <p:cNvSpPr>
                    <a:spLocks noChangeAspect="1"/>
                  </p:cNvSpPr>
                  <p:nvPr/>
                </p:nvSpPr>
                <p:spPr bwMode="auto">
                  <a:xfrm>
                    <a:off x="3765" y="1219"/>
                    <a:ext cx="1526" cy="327"/>
                  </a:xfrm>
                  <a:custGeom>
                    <a:avLst/>
                    <a:gdLst/>
                    <a:ahLst/>
                    <a:cxnLst>
                      <a:cxn ang="0">
                        <a:pos x="3" y="48"/>
                      </a:cxn>
                      <a:cxn ang="0">
                        <a:pos x="686" y="327"/>
                      </a:cxn>
                      <a:cxn ang="0">
                        <a:pos x="1526" y="258"/>
                      </a:cxn>
                      <a:cxn ang="0">
                        <a:pos x="598" y="0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1526" h="327">
                        <a:moveTo>
                          <a:pt x="3" y="48"/>
                        </a:moveTo>
                        <a:lnTo>
                          <a:pt x="686" y="327"/>
                        </a:lnTo>
                        <a:lnTo>
                          <a:pt x="1526" y="258"/>
                        </a:lnTo>
                        <a:lnTo>
                          <a:pt x="598" y="0"/>
                        </a:lnTo>
                        <a:lnTo>
                          <a:pt x="0" y="50"/>
                        </a:lnTo>
                      </a:path>
                    </a:pathLst>
                  </a:custGeom>
                  <a:solidFill>
                    <a:srgbClr val="4778BB">
                      <a:alpha val="50000"/>
                    </a:srgbClr>
                  </a:solidFill>
                  <a:ln w="3175" cap="rnd" cmpd="sng">
                    <a:solidFill>
                      <a:schemeClr val="accent2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01464" name="Freeform 56"/>
                <p:cNvSpPr>
                  <a:spLocks noChangeAspect="1"/>
                </p:cNvSpPr>
                <p:nvPr/>
              </p:nvSpPr>
              <p:spPr bwMode="auto">
                <a:xfrm>
                  <a:off x="4241" y="518"/>
                  <a:ext cx="681" cy="96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67"/>
                    </a:cxn>
                    <a:cxn ang="0">
                      <a:pos x="681" y="962"/>
                    </a:cxn>
                    <a:cxn ang="0">
                      <a:pos x="681" y="28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81" h="962">
                      <a:moveTo>
                        <a:pt x="0" y="0"/>
                      </a:moveTo>
                      <a:lnTo>
                        <a:pt x="0" y="667"/>
                      </a:lnTo>
                      <a:lnTo>
                        <a:pt x="681" y="962"/>
                      </a:lnTo>
                      <a:lnTo>
                        <a:pt x="681" y="2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778BB">
                    <a:alpha val="50000"/>
                  </a:srgbClr>
                </a:solidFill>
                <a:ln w="3175" cap="rnd" cmpd="sng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1465" name="Group 57"/>
              <p:cNvGrpSpPr>
                <a:grpSpLocks noChangeAspect="1"/>
              </p:cNvGrpSpPr>
              <p:nvPr/>
            </p:nvGrpSpPr>
            <p:grpSpPr bwMode="auto">
              <a:xfrm>
                <a:off x="2931" y="891"/>
                <a:ext cx="385" cy="296"/>
                <a:chOff x="3133" y="1268"/>
                <a:chExt cx="1321" cy="1019"/>
              </a:xfrm>
            </p:grpSpPr>
            <p:sp>
              <p:nvSpPr>
                <p:cNvPr id="401466" name="Freeform 58"/>
                <p:cNvSpPr>
                  <a:spLocks noChangeAspect="1"/>
                </p:cNvSpPr>
                <p:nvPr/>
              </p:nvSpPr>
              <p:spPr bwMode="auto">
                <a:xfrm>
                  <a:off x="3145" y="1942"/>
                  <a:ext cx="1295" cy="338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615" y="338"/>
                    </a:cxn>
                    <a:cxn ang="0">
                      <a:pos x="1295" y="285"/>
                    </a:cxn>
                    <a:cxn ang="0">
                      <a:pos x="614" y="0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1295" h="338">
                      <a:moveTo>
                        <a:pt x="0" y="42"/>
                      </a:moveTo>
                      <a:lnTo>
                        <a:pt x="615" y="338"/>
                      </a:lnTo>
                      <a:lnTo>
                        <a:pt x="1295" y="285"/>
                      </a:lnTo>
                      <a:lnTo>
                        <a:pt x="614" y="0"/>
                      </a:lnTo>
                      <a:lnTo>
                        <a:pt x="0" y="42"/>
                      </a:lnTo>
                    </a:path>
                  </a:pathLst>
                </a:custGeom>
                <a:solidFill>
                  <a:srgbClr val="4778BB">
                    <a:alpha val="50000"/>
                  </a:srgbClr>
                </a:solidFill>
                <a:ln w="3175" cap="rnd" cmpd="sng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1467" name="Freeform 59"/>
                <p:cNvSpPr>
                  <a:spLocks noChangeAspect="1"/>
                </p:cNvSpPr>
                <p:nvPr/>
              </p:nvSpPr>
              <p:spPr bwMode="auto">
                <a:xfrm>
                  <a:off x="3133" y="1304"/>
                  <a:ext cx="630" cy="981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0" y="677"/>
                    </a:cxn>
                    <a:cxn ang="0">
                      <a:pos x="630" y="981"/>
                    </a:cxn>
                    <a:cxn ang="0">
                      <a:pos x="630" y="299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630" h="981">
                      <a:moveTo>
                        <a:pt x="17" y="0"/>
                      </a:moveTo>
                      <a:lnTo>
                        <a:pt x="0" y="677"/>
                      </a:lnTo>
                      <a:lnTo>
                        <a:pt x="630" y="981"/>
                      </a:lnTo>
                      <a:lnTo>
                        <a:pt x="630" y="299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4778BB">
                    <a:alpha val="50000"/>
                  </a:srgbClr>
                </a:solidFill>
                <a:ln w="3175" cap="rnd" cmpd="sng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1468" name="Freeform 60"/>
                <p:cNvSpPr>
                  <a:spLocks noChangeAspect="1"/>
                </p:cNvSpPr>
                <p:nvPr/>
              </p:nvSpPr>
              <p:spPr bwMode="auto">
                <a:xfrm>
                  <a:off x="3764" y="1553"/>
                  <a:ext cx="685" cy="734"/>
                </a:xfrm>
                <a:custGeom>
                  <a:avLst/>
                  <a:gdLst/>
                  <a:ahLst/>
                  <a:cxnLst>
                    <a:cxn ang="0">
                      <a:pos x="0" y="49"/>
                    </a:cxn>
                    <a:cxn ang="0">
                      <a:pos x="685" y="0"/>
                    </a:cxn>
                    <a:cxn ang="0">
                      <a:pos x="685" y="677"/>
                    </a:cxn>
                    <a:cxn ang="0">
                      <a:pos x="0" y="734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w="685" h="734">
                      <a:moveTo>
                        <a:pt x="0" y="49"/>
                      </a:moveTo>
                      <a:lnTo>
                        <a:pt x="685" y="0"/>
                      </a:lnTo>
                      <a:lnTo>
                        <a:pt x="685" y="677"/>
                      </a:lnTo>
                      <a:lnTo>
                        <a:pt x="0" y="734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rgbClr val="4778BB">
                    <a:alpha val="50000"/>
                  </a:srgbClr>
                </a:solidFill>
                <a:ln w="3175" cap="rnd" cmpd="sng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1469" name="Freeform 61"/>
                <p:cNvSpPr>
                  <a:spLocks noChangeAspect="1"/>
                </p:cNvSpPr>
                <p:nvPr/>
              </p:nvSpPr>
              <p:spPr bwMode="auto">
                <a:xfrm>
                  <a:off x="3768" y="1278"/>
                  <a:ext cx="681" cy="96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67"/>
                    </a:cxn>
                    <a:cxn ang="0">
                      <a:pos x="681" y="962"/>
                    </a:cxn>
                    <a:cxn ang="0">
                      <a:pos x="681" y="28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81" h="962">
                      <a:moveTo>
                        <a:pt x="0" y="0"/>
                      </a:moveTo>
                      <a:lnTo>
                        <a:pt x="0" y="667"/>
                      </a:lnTo>
                      <a:lnTo>
                        <a:pt x="681" y="962"/>
                      </a:lnTo>
                      <a:lnTo>
                        <a:pt x="681" y="2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778BB">
                    <a:alpha val="50000"/>
                  </a:srgbClr>
                </a:solidFill>
                <a:ln w="3175" cap="rnd" cmpd="sng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1470" name="Freeform 62"/>
                <p:cNvSpPr>
                  <a:spLocks noChangeAspect="1"/>
                </p:cNvSpPr>
                <p:nvPr/>
              </p:nvSpPr>
              <p:spPr bwMode="auto">
                <a:xfrm>
                  <a:off x="3159" y="1268"/>
                  <a:ext cx="1295" cy="338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615" y="338"/>
                    </a:cxn>
                    <a:cxn ang="0">
                      <a:pos x="1295" y="285"/>
                    </a:cxn>
                    <a:cxn ang="0">
                      <a:pos x="614" y="0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1295" h="338">
                      <a:moveTo>
                        <a:pt x="0" y="42"/>
                      </a:moveTo>
                      <a:lnTo>
                        <a:pt x="615" y="338"/>
                      </a:lnTo>
                      <a:lnTo>
                        <a:pt x="1295" y="285"/>
                      </a:lnTo>
                      <a:lnTo>
                        <a:pt x="614" y="0"/>
                      </a:lnTo>
                      <a:lnTo>
                        <a:pt x="0" y="42"/>
                      </a:lnTo>
                    </a:path>
                  </a:pathLst>
                </a:custGeom>
                <a:solidFill>
                  <a:srgbClr val="4778BB">
                    <a:alpha val="50000"/>
                  </a:srgbClr>
                </a:solidFill>
                <a:ln w="3175" cap="rnd" cmpd="sng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401471" name="Picture 63" descr="linux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62" y="909"/>
              <a:ext cx="259" cy="299"/>
            </a:xfrm>
            <a:prstGeom prst="rect">
              <a:avLst/>
            </a:prstGeom>
            <a:noFill/>
          </p:spPr>
        </p:pic>
      </p:grpSp>
      <p:grpSp>
        <p:nvGrpSpPr>
          <p:cNvPr id="401472" name="Group 64"/>
          <p:cNvGrpSpPr>
            <a:grpSpLocks/>
          </p:cNvGrpSpPr>
          <p:nvPr/>
        </p:nvGrpSpPr>
        <p:grpSpPr bwMode="auto">
          <a:xfrm>
            <a:off x="1962150" y="2776538"/>
            <a:ext cx="762000" cy="666750"/>
            <a:chOff x="2928" y="876"/>
            <a:chExt cx="633" cy="468"/>
          </a:xfrm>
        </p:grpSpPr>
        <p:sp>
          <p:nvSpPr>
            <p:cNvPr id="401473" name="AutoShape 65"/>
            <p:cNvSpPr>
              <a:spLocks noChangeAspect="1" noChangeArrowheads="1"/>
            </p:cNvSpPr>
            <p:nvPr/>
          </p:nvSpPr>
          <p:spPr bwMode="auto">
            <a:xfrm>
              <a:off x="3257" y="1250"/>
              <a:ext cx="112" cy="79"/>
            </a:xfrm>
            <a:prstGeom prst="can">
              <a:avLst>
                <a:gd name="adj" fmla="val 30866"/>
              </a:avLst>
            </a:prstGeom>
            <a:solidFill>
              <a:srgbClr val="4778BB">
                <a:alpha val="50000"/>
              </a:srgbClr>
            </a:solidFill>
            <a:ln w="3175">
              <a:solidFill>
                <a:srgbClr val="4778BB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474" name="AutoShape 66"/>
            <p:cNvSpPr>
              <a:spLocks noChangeAspect="1" noChangeArrowheads="1"/>
            </p:cNvSpPr>
            <p:nvPr/>
          </p:nvSpPr>
          <p:spPr bwMode="auto">
            <a:xfrm>
              <a:off x="3091" y="1266"/>
              <a:ext cx="112" cy="78"/>
            </a:xfrm>
            <a:prstGeom prst="can">
              <a:avLst>
                <a:gd name="adj" fmla="val 30866"/>
              </a:avLst>
            </a:prstGeom>
            <a:solidFill>
              <a:srgbClr val="4778BB">
                <a:alpha val="50000"/>
              </a:srgbClr>
            </a:solidFill>
            <a:ln w="3175">
              <a:solidFill>
                <a:srgbClr val="4778BB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1475" name="Group 67"/>
            <p:cNvGrpSpPr>
              <a:grpSpLocks noChangeAspect="1"/>
            </p:cNvGrpSpPr>
            <p:nvPr/>
          </p:nvGrpSpPr>
          <p:grpSpPr bwMode="auto">
            <a:xfrm>
              <a:off x="2928" y="1073"/>
              <a:ext cx="633" cy="258"/>
              <a:chOff x="854" y="1191"/>
              <a:chExt cx="656" cy="267"/>
            </a:xfrm>
          </p:grpSpPr>
          <p:sp>
            <p:nvSpPr>
              <p:cNvPr id="401476" name="Freeform 68"/>
              <p:cNvSpPr>
                <a:spLocks noChangeAspect="1"/>
              </p:cNvSpPr>
              <p:nvPr/>
            </p:nvSpPr>
            <p:spPr bwMode="auto">
              <a:xfrm>
                <a:off x="854" y="1341"/>
                <a:ext cx="654" cy="117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195" y="117"/>
                  </a:cxn>
                  <a:cxn ang="0">
                    <a:pos x="654" y="77"/>
                  </a:cxn>
                  <a:cxn ang="0">
                    <a:pos x="369" y="0"/>
                  </a:cxn>
                  <a:cxn ang="0">
                    <a:pos x="4" y="24"/>
                  </a:cxn>
                </a:cxnLst>
                <a:rect l="0" t="0" r="r" b="b"/>
                <a:pathLst>
                  <a:path w="654" h="117">
                    <a:moveTo>
                      <a:pt x="0" y="23"/>
                    </a:moveTo>
                    <a:lnTo>
                      <a:pt x="195" y="117"/>
                    </a:lnTo>
                    <a:lnTo>
                      <a:pt x="654" y="77"/>
                    </a:lnTo>
                    <a:lnTo>
                      <a:pt x="369" y="0"/>
                    </a:lnTo>
                    <a:lnTo>
                      <a:pt x="4" y="24"/>
                    </a:lnTo>
                  </a:path>
                </a:pathLst>
              </a:custGeom>
              <a:solidFill>
                <a:srgbClr val="4778BB">
                  <a:alpha val="55000"/>
                </a:srgbClr>
              </a:solidFill>
              <a:ln w="3175" cap="rnd" cmpd="sng">
                <a:solidFill>
                  <a:srgbClr val="4778BB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477" name="Freeform 69"/>
              <p:cNvSpPr>
                <a:spLocks noChangeAspect="1"/>
              </p:cNvSpPr>
              <p:nvPr/>
            </p:nvSpPr>
            <p:spPr bwMode="auto">
              <a:xfrm>
                <a:off x="856" y="1191"/>
                <a:ext cx="654" cy="117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195" y="117"/>
                  </a:cxn>
                  <a:cxn ang="0">
                    <a:pos x="654" y="77"/>
                  </a:cxn>
                  <a:cxn ang="0">
                    <a:pos x="369" y="0"/>
                  </a:cxn>
                  <a:cxn ang="0">
                    <a:pos x="4" y="24"/>
                  </a:cxn>
                </a:cxnLst>
                <a:rect l="0" t="0" r="r" b="b"/>
                <a:pathLst>
                  <a:path w="654" h="117">
                    <a:moveTo>
                      <a:pt x="0" y="23"/>
                    </a:moveTo>
                    <a:lnTo>
                      <a:pt x="195" y="117"/>
                    </a:lnTo>
                    <a:lnTo>
                      <a:pt x="654" y="77"/>
                    </a:lnTo>
                    <a:lnTo>
                      <a:pt x="369" y="0"/>
                    </a:lnTo>
                    <a:lnTo>
                      <a:pt x="4" y="24"/>
                    </a:lnTo>
                  </a:path>
                </a:pathLst>
              </a:custGeom>
              <a:solidFill>
                <a:srgbClr val="4778BB">
                  <a:alpha val="55000"/>
                </a:srgbClr>
              </a:solidFill>
              <a:ln w="3175" cap="rnd" cmpd="sng">
                <a:solidFill>
                  <a:srgbClr val="4778BB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478" name="Freeform 70"/>
              <p:cNvSpPr>
                <a:spLocks noChangeAspect="1"/>
              </p:cNvSpPr>
              <p:nvPr/>
            </p:nvSpPr>
            <p:spPr bwMode="auto">
              <a:xfrm>
                <a:off x="854" y="1214"/>
                <a:ext cx="192" cy="2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50"/>
                  </a:cxn>
                  <a:cxn ang="0">
                    <a:pos x="192" y="244"/>
                  </a:cxn>
                  <a:cxn ang="0">
                    <a:pos x="192" y="94"/>
                  </a:cxn>
                  <a:cxn ang="0">
                    <a:pos x="0" y="0"/>
                  </a:cxn>
                </a:cxnLst>
                <a:rect l="0" t="0" r="r" b="b"/>
                <a:pathLst>
                  <a:path w="192" h="244">
                    <a:moveTo>
                      <a:pt x="0" y="0"/>
                    </a:moveTo>
                    <a:lnTo>
                      <a:pt x="0" y="150"/>
                    </a:lnTo>
                    <a:lnTo>
                      <a:pt x="192" y="244"/>
                    </a:lnTo>
                    <a:lnTo>
                      <a:pt x="192" y="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78BB">
                  <a:alpha val="55000"/>
                </a:srgbClr>
              </a:solidFill>
              <a:ln w="3175" cap="rnd" cmpd="sng">
                <a:solidFill>
                  <a:srgbClr val="4778BB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479" name="Freeform 71"/>
              <p:cNvSpPr>
                <a:spLocks noChangeAspect="1"/>
              </p:cNvSpPr>
              <p:nvPr/>
            </p:nvSpPr>
            <p:spPr bwMode="auto">
              <a:xfrm>
                <a:off x="1046" y="1268"/>
                <a:ext cx="460" cy="190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460" y="0"/>
                  </a:cxn>
                  <a:cxn ang="0">
                    <a:pos x="460" y="150"/>
                  </a:cxn>
                  <a:cxn ang="0">
                    <a:pos x="0" y="190"/>
                  </a:cxn>
                  <a:cxn ang="0">
                    <a:pos x="0" y="38"/>
                  </a:cxn>
                </a:cxnLst>
                <a:rect l="0" t="0" r="r" b="b"/>
                <a:pathLst>
                  <a:path w="460" h="190">
                    <a:moveTo>
                      <a:pt x="0" y="38"/>
                    </a:moveTo>
                    <a:lnTo>
                      <a:pt x="460" y="0"/>
                    </a:lnTo>
                    <a:lnTo>
                      <a:pt x="460" y="150"/>
                    </a:lnTo>
                    <a:lnTo>
                      <a:pt x="0" y="19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4778BB">
                  <a:alpha val="55000"/>
                </a:srgbClr>
              </a:solidFill>
              <a:ln w="3175" cap="rnd" cmpd="sng">
                <a:solidFill>
                  <a:srgbClr val="4778BB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1480" name="Group 72"/>
            <p:cNvGrpSpPr>
              <a:grpSpLocks noChangeAspect="1"/>
            </p:cNvGrpSpPr>
            <p:nvPr/>
          </p:nvGrpSpPr>
          <p:grpSpPr bwMode="auto">
            <a:xfrm>
              <a:off x="3112" y="876"/>
              <a:ext cx="446" cy="294"/>
              <a:chOff x="4229" y="472"/>
              <a:chExt cx="1531" cy="1011"/>
            </a:xfrm>
          </p:grpSpPr>
          <p:grpSp>
            <p:nvGrpSpPr>
              <p:cNvPr id="401481" name="Group 73"/>
              <p:cNvGrpSpPr>
                <a:grpSpLocks noChangeAspect="1"/>
              </p:cNvGrpSpPr>
              <p:nvPr/>
            </p:nvGrpSpPr>
            <p:grpSpPr bwMode="auto">
              <a:xfrm>
                <a:off x="4229" y="472"/>
                <a:ext cx="1531" cy="1011"/>
                <a:chOff x="3763" y="1219"/>
                <a:chExt cx="1531" cy="1011"/>
              </a:xfrm>
            </p:grpSpPr>
            <p:sp>
              <p:nvSpPr>
                <p:cNvPr id="401482" name="Freeform 74"/>
                <p:cNvSpPr>
                  <a:spLocks noChangeAspect="1"/>
                </p:cNvSpPr>
                <p:nvPr/>
              </p:nvSpPr>
              <p:spPr bwMode="auto">
                <a:xfrm>
                  <a:off x="3763" y="1899"/>
                  <a:ext cx="1528" cy="328"/>
                </a:xfrm>
                <a:custGeom>
                  <a:avLst/>
                  <a:gdLst/>
                  <a:ahLst/>
                  <a:cxnLst>
                    <a:cxn ang="0">
                      <a:pos x="0" y="39"/>
                    </a:cxn>
                    <a:cxn ang="0">
                      <a:pos x="672" y="328"/>
                    </a:cxn>
                    <a:cxn ang="0">
                      <a:pos x="1528" y="256"/>
                    </a:cxn>
                    <a:cxn ang="0">
                      <a:pos x="605" y="0"/>
                    </a:cxn>
                    <a:cxn ang="0">
                      <a:pos x="0" y="39"/>
                    </a:cxn>
                  </a:cxnLst>
                  <a:rect l="0" t="0" r="r" b="b"/>
                  <a:pathLst>
                    <a:path w="1528" h="328">
                      <a:moveTo>
                        <a:pt x="0" y="39"/>
                      </a:moveTo>
                      <a:lnTo>
                        <a:pt x="672" y="328"/>
                      </a:lnTo>
                      <a:lnTo>
                        <a:pt x="1528" y="256"/>
                      </a:lnTo>
                      <a:lnTo>
                        <a:pt x="605" y="0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4778BB">
                    <a:alpha val="50000"/>
                  </a:srgbClr>
                </a:solidFill>
                <a:ln w="3175" cap="rnd" cmpd="sng">
                  <a:solidFill>
                    <a:srgbClr val="4778BB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1483" name="Freeform 75"/>
                <p:cNvSpPr>
                  <a:spLocks noChangeAspect="1"/>
                </p:cNvSpPr>
                <p:nvPr/>
              </p:nvSpPr>
              <p:spPr bwMode="auto">
                <a:xfrm>
                  <a:off x="4456" y="1479"/>
                  <a:ext cx="836" cy="751"/>
                </a:xfrm>
                <a:custGeom>
                  <a:avLst/>
                  <a:gdLst/>
                  <a:ahLst/>
                  <a:cxnLst>
                    <a:cxn ang="0">
                      <a:pos x="0" y="66"/>
                    </a:cxn>
                    <a:cxn ang="0">
                      <a:pos x="834" y="0"/>
                    </a:cxn>
                    <a:cxn ang="0">
                      <a:pos x="836" y="674"/>
                    </a:cxn>
                    <a:cxn ang="0">
                      <a:pos x="0" y="751"/>
                    </a:cxn>
                    <a:cxn ang="0">
                      <a:pos x="0" y="66"/>
                    </a:cxn>
                  </a:cxnLst>
                  <a:rect l="0" t="0" r="r" b="b"/>
                  <a:pathLst>
                    <a:path w="836" h="751">
                      <a:moveTo>
                        <a:pt x="0" y="66"/>
                      </a:moveTo>
                      <a:lnTo>
                        <a:pt x="834" y="0"/>
                      </a:lnTo>
                      <a:lnTo>
                        <a:pt x="836" y="674"/>
                      </a:lnTo>
                      <a:lnTo>
                        <a:pt x="0" y="751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4778BB">
                    <a:alpha val="50000"/>
                  </a:srgbClr>
                </a:solidFill>
                <a:ln w="3175" cap="rnd" cmpd="sng">
                  <a:solidFill>
                    <a:srgbClr val="4778BB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1484" name="Freeform 76"/>
                <p:cNvSpPr>
                  <a:spLocks noChangeAspect="1"/>
                </p:cNvSpPr>
                <p:nvPr/>
              </p:nvSpPr>
              <p:spPr bwMode="auto">
                <a:xfrm>
                  <a:off x="4364" y="1220"/>
                  <a:ext cx="930" cy="9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" y="679"/>
                    </a:cxn>
                    <a:cxn ang="0">
                      <a:pos x="930" y="937"/>
                    </a:cxn>
                    <a:cxn ang="0">
                      <a:pos x="930" y="25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30" h="937">
                      <a:moveTo>
                        <a:pt x="0" y="0"/>
                      </a:moveTo>
                      <a:lnTo>
                        <a:pt x="12" y="679"/>
                      </a:lnTo>
                      <a:lnTo>
                        <a:pt x="930" y="937"/>
                      </a:lnTo>
                      <a:lnTo>
                        <a:pt x="930" y="2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778BB">
                    <a:alpha val="50000"/>
                  </a:srgbClr>
                </a:solidFill>
                <a:ln w="3175" cap="rnd" cmpd="sng">
                  <a:solidFill>
                    <a:srgbClr val="4778BB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1485" name="Freeform 77"/>
                <p:cNvSpPr>
                  <a:spLocks noChangeAspect="1"/>
                </p:cNvSpPr>
                <p:nvPr/>
              </p:nvSpPr>
              <p:spPr bwMode="auto">
                <a:xfrm>
                  <a:off x="3765" y="1219"/>
                  <a:ext cx="1526" cy="327"/>
                </a:xfrm>
                <a:custGeom>
                  <a:avLst/>
                  <a:gdLst/>
                  <a:ahLst/>
                  <a:cxnLst>
                    <a:cxn ang="0">
                      <a:pos x="3" y="48"/>
                    </a:cxn>
                    <a:cxn ang="0">
                      <a:pos x="686" y="327"/>
                    </a:cxn>
                    <a:cxn ang="0">
                      <a:pos x="1526" y="258"/>
                    </a:cxn>
                    <a:cxn ang="0">
                      <a:pos x="598" y="0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1526" h="327">
                      <a:moveTo>
                        <a:pt x="3" y="48"/>
                      </a:moveTo>
                      <a:lnTo>
                        <a:pt x="686" y="327"/>
                      </a:lnTo>
                      <a:lnTo>
                        <a:pt x="1526" y="258"/>
                      </a:lnTo>
                      <a:lnTo>
                        <a:pt x="598" y="0"/>
                      </a:lnTo>
                      <a:lnTo>
                        <a:pt x="0" y="50"/>
                      </a:lnTo>
                    </a:path>
                  </a:pathLst>
                </a:custGeom>
                <a:solidFill>
                  <a:srgbClr val="4778BB">
                    <a:alpha val="50000"/>
                  </a:srgbClr>
                </a:solidFill>
                <a:ln w="3175" cap="rnd" cmpd="sng">
                  <a:solidFill>
                    <a:srgbClr val="4778BB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01486" name="Freeform 78"/>
              <p:cNvSpPr>
                <a:spLocks noChangeAspect="1"/>
              </p:cNvSpPr>
              <p:nvPr/>
            </p:nvSpPr>
            <p:spPr bwMode="auto">
              <a:xfrm>
                <a:off x="4241" y="518"/>
                <a:ext cx="681" cy="9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67"/>
                  </a:cxn>
                  <a:cxn ang="0">
                    <a:pos x="681" y="962"/>
                  </a:cxn>
                  <a:cxn ang="0">
                    <a:pos x="681" y="280"/>
                  </a:cxn>
                  <a:cxn ang="0">
                    <a:pos x="0" y="0"/>
                  </a:cxn>
                </a:cxnLst>
                <a:rect l="0" t="0" r="r" b="b"/>
                <a:pathLst>
                  <a:path w="681" h="962">
                    <a:moveTo>
                      <a:pt x="0" y="0"/>
                    </a:moveTo>
                    <a:lnTo>
                      <a:pt x="0" y="667"/>
                    </a:lnTo>
                    <a:lnTo>
                      <a:pt x="681" y="962"/>
                    </a:lnTo>
                    <a:lnTo>
                      <a:pt x="681" y="2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78BB">
                  <a:alpha val="50000"/>
                </a:srgbClr>
              </a:solidFill>
              <a:ln w="3175" cap="rnd" cmpd="sng">
                <a:solidFill>
                  <a:srgbClr val="4778BB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1487" name="Group 79"/>
            <p:cNvGrpSpPr>
              <a:grpSpLocks noChangeAspect="1"/>
            </p:cNvGrpSpPr>
            <p:nvPr/>
          </p:nvGrpSpPr>
          <p:grpSpPr bwMode="auto">
            <a:xfrm>
              <a:off x="2931" y="891"/>
              <a:ext cx="385" cy="296"/>
              <a:chOff x="3133" y="1268"/>
              <a:chExt cx="1321" cy="1019"/>
            </a:xfrm>
          </p:grpSpPr>
          <p:sp>
            <p:nvSpPr>
              <p:cNvPr id="401488" name="Freeform 80"/>
              <p:cNvSpPr>
                <a:spLocks noChangeAspect="1"/>
              </p:cNvSpPr>
              <p:nvPr/>
            </p:nvSpPr>
            <p:spPr bwMode="auto">
              <a:xfrm>
                <a:off x="3145" y="1942"/>
                <a:ext cx="1295" cy="338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615" y="338"/>
                  </a:cxn>
                  <a:cxn ang="0">
                    <a:pos x="1295" y="285"/>
                  </a:cxn>
                  <a:cxn ang="0">
                    <a:pos x="614" y="0"/>
                  </a:cxn>
                  <a:cxn ang="0">
                    <a:pos x="0" y="42"/>
                  </a:cxn>
                </a:cxnLst>
                <a:rect l="0" t="0" r="r" b="b"/>
                <a:pathLst>
                  <a:path w="1295" h="338">
                    <a:moveTo>
                      <a:pt x="0" y="42"/>
                    </a:moveTo>
                    <a:lnTo>
                      <a:pt x="615" y="338"/>
                    </a:lnTo>
                    <a:lnTo>
                      <a:pt x="1295" y="285"/>
                    </a:lnTo>
                    <a:lnTo>
                      <a:pt x="614" y="0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4778BB">
                  <a:alpha val="50000"/>
                </a:srgbClr>
              </a:solidFill>
              <a:ln w="3175" cap="rnd" cmpd="sng">
                <a:solidFill>
                  <a:srgbClr val="4778BB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489" name="Freeform 81"/>
              <p:cNvSpPr>
                <a:spLocks noChangeAspect="1"/>
              </p:cNvSpPr>
              <p:nvPr/>
            </p:nvSpPr>
            <p:spPr bwMode="auto">
              <a:xfrm>
                <a:off x="3133" y="1304"/>
                <a:ext cx="630" cy="981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0" y="677"/>
                  </a:cxn>
                  <a:cxn ang="0">
                    <a:pos x="630" y="981"/>
                  </a:cxn>
                  <a:cxn ang="0">
                    <a:pos x="630" y="299"/>
                  </a:cxn>
                  <a:cxn ang="0">
                    <a:pos x="17" y="0"/>
                  </a:cxn>
                </a:cxnLst>
                <a:rect l="0" t="0" r="r" b="b"/>
                <a:pathLst>
                  <a:path w="630" h="981">
                    <a:moveTo>
                      <a:pt x="17" y="0"/>
                    </a:moveTo>
                    <a:lnTo>
                      <a:pt x="0" y="677"/>
                    </a:lnTo>
                    <a:lnTo>
                      <a:pt x="630" y="981"/>
                    </a:lnTo>
                    <a:lnTo>
                      <a:pt x="630" y="29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4778BB">
                  <a:alpha val="50000"/>
                </a:srgbClr>
              </a:solidFill>
              <a:ln w="3175" cap="rnd" cmpd="sng">
                <a:solidFill>
                  <a:srgbClr val="4778BB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490" name="Freeform 82"/>
              <p:cNvSpPr>
                <a:spLocks noChangeAspect="1"/>
              </p:cNvSpPr>
              <p:nvPr/>
            </p:nvSpPr>
            <p:spPr bwMode="auto">
              <a:xfrm>
                <a:off x="3764" y="1553"/>
                <a:ext cx="685" cy="734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685" y="0"/>
                  </a:cxn>
                  <a:cxn ang="0">
                    <a:pos x="685" y="677"/>
                  </a:cxn>
                  <a:cxn ang="0">
                    <a:pos x="0" y="734"/>
                  </a:cxn>
                  <a:cxn ang="0">
                    <a:pos x="0" y="49"/>
                  </a:cxn>
                </a:cxnLst>
                <a:rect l="0" t="0" r="r" b="b"/>
                <a:pathLst>
                  <a:path w="685" h="734">
                    <a:moveTo>
                      <a:pt x="0" y="49"/>
                    </a:moveTo>
                    <a:lnTo>
                      <a:pt x="685" y="0"/>
                    </a:lnTo>
                    <a:lnTo>
                      <a:pt x="685" y="677"/>
                    </a:lnTo>
                    <a:lnTo>
                      <a:pt x="0" y="734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4778BB">
                  <a:alpha val="50000"/>
                </a:srgbClr>
              </a:solidFill>
              <a:ln w="3175" cap="rnd" cmpd="sng">
                <a:solidFill>
                  <a:srgbClr val="4778BB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491" name="Freeform 83"/>
              <p:cNvSpPr>
                <a:spLocks noChangeAspect="1"/>
              </p:cNvSpPr>
              <p:nvPr/>
            </p:nvSpPr>
            <p:spPr bwMode="auto">
              <a:xfrm>
                <a:off x="3768" y="1278"/>
                <a:ext cx="681" cy="9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67"/>
                  </a:cxn>
                  <a:cxn ang="0">
                    <a:pos x="681" y="962"/>
                  </a:cxn>
                  <a:cxn ang="0">
                    <a:pos x="681" y="280"/>
                  </a:cxn>
                  <a:cxn ang="0">
                    <a:pos x="0" y="0"/>
                  </a:cxn>
                </a:cxnLst>
                <a:rect l="0" t="0" r="r" b="b"/>
                <a:pathLst>
                  <a:path w="681" h="962">
                    <a:moveTo>
                      <a:pt x="0" y="0"/>
                    </a:moveTo>
                    <a:lnTo>
                      <a:pt x="0" y="667"/>
                    </a:lnTo>
                    <a:lnTo>
                      <a:pt x="681" y="962"/>
                    </a:lnTo>
                    <a:lnTo>
                      <a:pt x="681" y="2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78BB">
                  <a:alpha val="50000"/>
                </a:srgbClr>
              </a:solidFill>
              <a:ln w="3175" cap="rnd" cmpd="sng">
                <a:solidFill>
                  <a:srgbClr val="4778BB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492" name="Freeform 84"/>
              <p:cNvSpPr>
                <a:spLocks noChangeAspect="1"/>
              </p:cNvSpPr>
              <p:nvPr/>
            </p:nvSpPr>
            <p:spPr bwMode="auto">
              <a:xfrm>
                <a:off x="3159" y="1268"/>
                <a:ext cx="1295" cy="338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615" y="338"/>
                  </a:cxn>
                  <a:cxn ang="0">
                    <a:pos x="1295" y="285"/>
                  </a:cxn>
                  <a:cxn ang="0">
                    <a:pos x="614" y="0"/>
                  </a:cxn>
                  <a:cxn ang="0">
                    <a:pos x="0" y="42"/>
                  </a:cxn>
                </a:cxnLst>
                <a:rect l="0" t="0" r="r" b="b"/>
                <a:pathLst>
                  <a:path w="1295" h="338">
                    <a:moveTo>
                      <a:pt x="0" y="42"/>
                    </a:moveTo>
                    <a:lnTo>
                      <a:pt x="615" y="338"/>
                    </a:lnTo>
                    <a:lnTo>
                      <a:pt x="1295" y="285"/>
                    </a:lnTo>
                    <a:lnTo>
                      <a:pt x="614" y="0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4778BB">
                  <a:alpha val="50000"/>
                </a:srgbClr>
              </a:solidFill>
              <a:ln w="3175" cap="rnd" cmpd="sng">
                <a:solidFill>
                  <a:srgbClr val="4778BB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01493" name="Group 85"/>
          <p:cNvGrpSpPr>
            <a:grpSpLocks/>
          </p:cNvGrpSpPr>
          <p:nvPr/>
        </p:nvGrpSpPr>
        <p:grpSpPr bwMode="auto">
          <a:xfrm>
            <a:off x="1123950" y="2738438"/>
            <a:ext cx="762000" cy="666750"/>
            <a:chOff x="672" y="768"/>
            <a:chExt cx="480" cy="420"/>
          </a:xfrm>
        </p:grpSpPr>
        <p:grpSp>
          <p:nvGrpSpPr>
            <p:cNvPr id="401494" name="Group 86"/>
            <p:cNvGrpSpPr>
              <a:grpSpLocks/>
            </p:cNvGrpSpPr>
            <p:nvPr/>
          </p:nvGrpSpPr>
          <p:grpSpPr bwMode="auto">
            <a:xfrm>
              <a:off x="672" y="768"/>
              <a:ext cx="480" cy="420"/>
              <a:chOff x="2928" y="876"/>
              <a:chExt cx="633" cy="468"/>
            </a:xfrm>
          </p:grpSpPr>
          <p:sp>
            <p:nvSpPr>
              <p:cNvPr id="401495" name="AutoShape 87"/>
              <p:cNvSpPr>
                <a:spLocks noChangeAspect="1" noChangeArrowheads="1"/>
              </p:cNvSpPr>
              <p:nvPr/>
            </p:nvSpPr>
            <p:spPr bwMode="auto">
              <a:xfrm>
                <a:off x="3257" y="1250"/>
                <a:ext cx="112" cy="79"/>
              </a:xfrm>
              <a:prstGeom prst="can">
                <a:avLst>
                  <a:gd name="adj" fmla="val 30866"/>
                </a:avLst>
              </a:prstGeom>
              <a:solidFill>
                <a:srgbClr val="5EB1EB">
                  <a:alpha val="50000"/>
                </a:srgbClr>
              </a:solidFill>
              <a:ln w="3175">
                <a:solidFill>
                  <a:srgbClr val="4778BB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496" name="AutoShape 88"/>
              <p:cNvSpPr>
                <a:spLocks noChangeAspect="1" noChangeArrowheads="1"/>
              </p:cNvSpPr>
              <p:nvPr/>
            </p:nvSpPr>
            <p:spPr bwMode="auto">
              <a:xfrm>
                <a:off x="3091" y="1266"/>
                <a:ext cx="112" cy="78"/>
              </a:xfrm>
              <a:prstGeom prst="can">
                <a:avLst>
                  <a:gd name="adj" fmla="val 30866"/>
                </a:avLst>
              </a:prstGeom>
              <a:solidFill>
                <a:srgbClr val="5EB1EB">
                  <a:alpha val="50000"/>
                </a:srgbClr>
              </a:solidFill>
              <a:ln w="3175">
                <a:solidFill>
                  <a:srgbClr val="4778BB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01497" name="Group 89"/>
              <p:cNvGrpSpPr>
                <a:grpSpLocks noChangeAspect="1"/>
              </p:cNvGrpSpPr>
              <p:nvPr/>
            </p:nvGrpSpPr>
            <p:grpSpPr bwMode="auto">
              <a:xfrm>
                <a:off x="2928" y="1073"/>
                <a:ext cx="633" cy="258"/>
                <a:chOff x="854" y="1191"/>
                <a:chExt cx="656" cy="267"/>
              </a:xfrm>
            </p:grpSpPr>
            <p:sp>
              <p:nvSpPr>
                <p:cNvPr id="401498" name="Freeform 90"/>
                <p:cNvSpPr>
                  <a:spLocks noChangeAspect="1"/>
                </p:cNvSpPr>
                <p:nvPr/>
              </p:nvSpPr>
              <p:spPr bwMode="auto">
                <a:xfrm>
                  <a:off x="854" y="1341"/>
                  <a:ext cx="654" cy="117"/>
                </a:xfrm>
                <a:custGeom>
                  <a:avLst/>
                  <a:gdLst/>
                  <a:ahLst/>
                  <a:cxnLst>
                    <a:cxn ang="0">
                      <a:pos x="0" y="23"/>
                    </a:cxn>
                    <a:cxn ang="0">
                      <a:pos x="195" y="117"/>
                    </a:cxn>
                    <a:cxn ang="0">
                      <a:pos x="654" y="77"/>
                    </a:cxn>
                    <a:cxn ang="0">
                      <a:pos x="369" y="0"/>
                    </a:cxn>
                    <a:cxn ang="0">
                      <a:pos x="4" y="24"/>
                    </a:cxn>
                  </a:cxnLst>
                  <a:rect l="0" t="0" r="r" b="b"/>
                  <a:pathLst>
                    <a:path w="654" h="117">
                      <a:moveTo>
                        <a:pt x="0" y="23"/>
                      </a:moveTo>
                      <a:lnTo>
                        <a:pt x="195" y="117"/>
                      </a:lnTo>
                      <a:lnTo>
                        <a:pt x="654" y="77"/>
                      </a:lnTo>
                      <a:lnTo>
                        <a:pt x="369" y="0"/>
                      </a:lnTo>
                      <a:lnTo>
                        <a:pt x="4" y="24"/>
                      </a:lnTo>
                    </a:path>
                  </a:pathLst>
                </a:custGeom>
                <a:solidFill>
                  <a:srgbClr val="4778BB">
                    <a:alpha val="55000"/>
                  </a:srgbClr>
                </a:solidFill>
                <a:ln w="3175" cap="rnd" cmpd="sng">
                  <a:solidFill>
                    <a:srgbClr val="4778BB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1499" name="Freeform 91"/>
                <p:cNvSpPr>
                  <a:spLocks noChangeAspect="1"/>
                </p:cNvSpPr>
                <p:nvPr/>
              </p:nvSpPr>
              <p:spPr bwMode="auto">
                <a:xfrm>
                  <a:off x="856" y="1191"/>
                  <a:ext cx="654" cy="117"/>
                </a:xfrm>
                <a:custGeom>
                  <a:avLst/>
                  <a:gdLst/>
                  <a:ahLst/>
                  <a:cxnLst>
                    <a:cxn ang="0">
                      <a:pos x="0" y="23"/>
                    </a:cxn>
                    <a:cxn ang="0">
                      <a:pos x="195" y="117"/>
                    </a:cxn>
                    <a:cxn ang="0">
                      <a:pos x="654" y="77"/>
                    </a:cxn>
                    <a:cxn ang="0">
                      <a:pos x="369" y="0"/>
                    </a:cxn>
                    <a:cxn ang="0">
                      <a:pos x="4" y="24"/>
                    </a:cxn>
                  </a:cxnLst>
                  <a:rect l="0" t="0" r="r" b="b"/>
                  <a:pathLst>
                    <a:path w="654" h="117">
                      <a:moveTo>
                        <a:pt x="0" y="23"/>
                      </a:moveTo>
                      <a:lnTo>
                        <a:pt x="195" y="117"/>
                      </a:lnTo>
                      <a:lnTo>
                        <a:pt x="654" y="77"/>
                      </a:lnTo>
                      <a:lnTo>
                        <a:pt x="369" y="0"/>
                      </a:lnTo>
                      <a:lnTo>
                        <a:pt x="4" y="24"/>
                      </a:lnTo>
                    </a:path>
                  </a:pathLst>
                </a:custGeom>
                <a:solidFill>
                  <a:srgbClr val="4778BB">
                    <a:alpha val="55000"/>
                  </a:srgbClr>
                </a:solidFill>
                <a:ln w="3175" cap="rnd" cmpd="sng">
                  <a:solidFill>
                    <a:srgbClr val="4778BB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1500" name="Freeform 92"/>
                <p:cNvSpPr>
                  <a:spLocks noChangeAspect="1"/>
                </p:cNvSpPr>
                <p:nvPr/>
              </p:nvSpPr>
              <p:spPr bwMode="auto">
                <a:xfrm>
                  <a:off x="854" y="1214"/>
                  <a:ext cx="192" cy="2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50"/>
                    </a:cxn>
                    <a:cxn ang="0">
                      <a:pos x="192" y="244"/>
                    </a:cxn>
                    <a:cxn ang="0">
                      <a:pos x="192" y="9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92" h="244">
                      <a:moveTo>
                        <a:pt x="0" y="0"/>
                      </a:moveTo>
                      <a:lnTo>
                        <a:pt x="0" y="150"/>
                      </a:lnTo>
                      <a:lnTo>
                        <a:pt x="192" y="244"/>
                      </a:lnTo>
                      <a:lnTo>
                        <a:pt x="192" y="9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778BB">
                    <a:alpha val="55000"/>
                  </a:srgbClr>
                </a:solidFill>
                <a:ln w="3175" cap="rnd" cmpd="sng">
                  <a:solidFill>
                    <a:srgbClr val="4778BB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1501" name="Freeform 93"/>
                <p:cNvSpPr>
                  <a:spLocks noChangeAspect="1"/>
                </p:cNvSpPr>
                <p:nvPr/>
              </p:nvSpPr>
              <p:spPr bwMode="auto">
                <a:xfrm>
                  <a:off x="1046" y="1268"/>
                  <a:ext cx="460" cy="190"/>
                </a:xfrm>
                <a:custGeom>
                  <a:avLst/>
                  <a:gdLst/>
                  <a:ahLst/>
                  <a:cxnLst>
                    <a:cxn ang="0">
                      <a:pos x="0" y="38"/>
                    </a:cxn>
                    <a:cxn ang="0">
                      <a:pos x="460" y="0"/>
                    </a:cxn>
                    <a:cxn ang="0">
                      <a:pos x="460" y="150"/>
                    </a:cxn>
                    <a:cxn ang="0">
                      <a:pos x="0" y="190"/>
                    </a:cxn>
                    <a:cxn ang="0">
                      <a:pos x="0" y="38"/>
                    </a:cxn>
                  </a:cxnLst>
                  <a:rect l="0" t="0" r="r" b="b"/>
                  <a:pathLst>
                    <a:path w="460" h="190">
                      <a:moveTo>
                        <a:pt x="0" y="38"/>
                      </a:moveTo>
                      <a:lnTo>
                        <a:pt x="460" y="0"/>
                      </a:lnTo>
                      <a:lnTo>
                        <a:pt x="460" y="150"/>
                      </a:lnTo>
                      <a:lnTo>
                        <a:pt x="0" y="19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4778BB">
                    <a:alpha val="55000"/>
                  </a:srgbClr>
                </a:solidFill>
                <a:ln w="3175" cap="rnd" cmpd="sng">
                  <a:solidFill>
                    <a:srgbClr val="4778BB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1502" name="Group 94"/>
              <p:cNvGrpSpPr>
                <a:grpSpLocks noChangeAspect="1"/>
              </p:cNvGrpSpPr>
              <p:nvPr/>
            </p:nvGrpSpPr>
            <p:grpSpPr bwMode="auto">
              <a:xfrm>
                <a:off x="3112" y="876"/>
                <a:ext cx="446" cy="294"/>
                <a:chOff x="4229" y="472"/>
                <a:chExt cx="1531" cy="1011"/>
              </a:xfrm>
            </p:grpSpPr>
            <p:grpSp>
              <p:nvGrpSpPr>
                <p:cNvPr id="401503" name="Group 95"/>
                <p:cNvGrpSpPr>
                  <a:grpSpLocks noChangeAspect="1"/>
                </p:cNvGrpSpPr>
                <p:nvPr/>
              </p:nvGrpSpPr>
              <p:grpSpPr bwMode="auto">
                <a:xfrm>
                  <a:off x="4229" y="472"/>
                  <a:ext cx="1531" cy="1011"/>
                  <a:chOff x="3763" y="1219"/>
                  <a:chExt cx="1531" cy="1011"/>
                </a:xfrm>
              </p:grpSpPr>
              <p:sp>
                <p:nvSpPr>
                  <p:cNvPr id="401504" name="Freeform 96"/>
                  <p:cNvSpPr>
                    <a:spLocks noChangeAspect="1"/>
                  </p:cNvSpPr>
                  <p:nvPr/>
                </p:nvSpPr>
                <p:spPr bwMode="auto">
                  <a:xfrm>
                    <a:off x="3763" y="1899"/>
                    <a:ext cx="1528" cy="328"/>
                  </a:xfrm>
                  <a:custGeom>
                    <a:avLst/>
                    <a:gdLst/>
                    <a:ahLst/>
                    <a:cxnLst>
                      <a:cxn ang="0">
                        <a:pos x="0" y="39"/>
                      </a:cxn>
                      <a:cxn ang="0">
                        <a:pos x="672" y="328"/>
                      </a:cxn>
                      <a:cxn ang="0">
                        <a:pos x="1528" y="256"/>
                      </a:cxn>
                      <a:cxn ang="0">
                        <a:pos x="605" y="0"/>
                      </a:cxn>
                      <a:cxn ang="0">
                        <a:pos x="0" y="39"/>
                      </a:cxn>
                    </a:cxnLst>
                    <a:rect l="0" t="0" r="r" b="b"/>
                    <a:pathLst>
                      <a:path w="1528" h="328">
                        <a:moveTo>
                          <a:pt x="0" y="39"/>
                        </a:moveTo>
                        <a:lnTo>
                          <a:pt x="672" y="328"/>
                        </a:lnTo>
                        <a:lnTo>
                          <a:pt x="1528" y="256"/>
                        </a:lnTo>
                        <a:lnTo>
                          <a:pt x="605" y="0"/>
                        </a:lnTo>
                        <a:lnTo>
                          <a:pt x="0" y="39"/>
                        </a:lnTo>
                      </a:path>
                    </a:pathLst>
                  </a:custGeom>
                  <a:solidFill>
                    <a:srgbClr val="5B98EC">
                      <a:alpha val="50000"/>
                    </a:srgbClr>
                  </a:solidFill>
                  <a:ln w="3175" cap="rnd" cmpd="sng">
                    <a:solidFill>
                      <a:srgbClr val="4778BB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1505" name="Freeform 97"/>
                  <p:cNvSpPr>
                    <a:spLocks noChangeAspect="1"/>
                  </p:cNvSpPr>
                  <p:nvPr/>
                </p:nvSpPr>
                <p:spPr bwMode="auto">
                  <a:xfrm>
                    <a:off x="4456" y="1479"/>
                    <a:ext cx="836" cy="751"/>
                  </a:xfrm>
                  <a:custGeom>
                    <a:avLst/>
                    <a:gdLst/>
                    <a:ahLst/>
                    <a:cxnLst>
                      <a:cxn ang="0">
                        <a:pos x="0" y="66"/>
                      </a:cxn>
                      <a:cxn ang="0">
                        <a:pos x="834" y="0"/>
                      </a:cxn>
                      <a:cxn ang="0">
                        <a:pos x="836" y="674"/>
                      </a:cxn>
                      <a:cxn ang="0">
                        <a:pos x="0" y="751"/>
                      </a:cxn>
                      <a:cxn ang="0">
                        <a:pos x="0" y="66"/>
                      </a:cxn>
                    </a:cxnLst>
                    <a:rect l="0" t="0" r="r" b="b"/>
                    <a:pathLst>
                      <a:path w="836" h="751">
                        <a:moveTo>
                          <a:pt x="0" y="66"/>
                        </a:moveTo>
                        <a:lnTo>
                          <a:pt x="834" y="0"/>
                        </a:lnTo>
                        <a:lnTo>
                          <a:pt x="836" y="674"/>
                        </a:lnTo>
                        <a:lnTo>
                          <a:pt x="0" y="751"/>
                        </a:lnTo>
                        <a:lnTo>
                          <a:pt x="0" y="66"/>
                        </a:lnTo>
                        <a:close/>
                      </a:path>
                    </a:pathLst>
                  </a:custGeom>
                  <a:solidFill>
                    <a:srgbClr val="5B98EC">
                      <a:alpha val="50000"/>
                    </a:srgbClr>
                  </a:solidFill>
                  <a:ln w="3175" cap="rnd" cmpd="sng">
                    <a:solidFill>
                      <a:srgbClr val="4778BB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1506" name="Freeform 98"/>
                  <p:cNvSpPr>
                    <a:spLocks noChangeAspect="1"/>
                  </p:cNvSpPr>
                  <p:nvPr/>
                </p:nvSpPr>
                <p:spPr bwMode="auto">
                  <a:xfrm>
                    <a:off x="4364" y="1220"/>
                    <a:ext cx="930" cy="93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2" y="679"/>
                      </a:cxn>
                      <a:cxn ang="0">
                        <a:pos x="930" y="937"/>
                      </a:cxn>
                      <a:cxn ang="0">
                        <a:pos x="930" y="255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930" h="937">
                        <a:moveTo>
                          <a:pt x="0" y="0"/>
                        </a:moveTo>
                        <a:lnTo>
                          <a:pt x="12" y="679"/>
                        </a:lnTo>
                        <a:lnTo>
                          <a:pt x="930" y="937"/>
                        </a:lnTo>
                        <a:lnTo>
                          <a:pt x="930" y="25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B98EC">
                      <a:alpha val="50000"/>
                    </a:srgbClr>
                  </a:solidFill>
                  <a:ln w="3175" cap="rnd" cmpd="sng">
                    <a:solidFill>
                      <a:srgbClr val="4778BB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1507" name="Freeform 99"/>
                  <p:cNvSpPr>
                    <a:spLocks noChangeAspect="1"/>
                  </p:cNvSpPr>
                  <p:nvPr/>
                </p:nvSpPr>
                <p:spPr bwMode="auto">
                  <a:xfrm>
                    <a:off x="3765" y="1219"/>
                    <a:ext cx="1526" cy="327"/>
                  </a:xfrm>
                  <a:custGeom>
                    <a:avLst/>
                    <a:gdLst/>
                    <a:ahLst/>
                    <a:cxnLst>
                      <a:cxn ang="0">
                        <a:pos x="3" y="48"/>
                      </a:cxn>
                      <a:cxn ang="0">
                        <a:pos x="686" y="327"/>
                      </a:cxn>
                      <a:cxn ang="0">
                        <a:pos x="1526" y="258"/>
                      </a:cxn>
                      <a:cxn ang="0">
                        <a:pos x="598" y="0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1526" h="327">
                        <a:moveTo>
                          <a:pt x="3" y="48"/>
                        </a:moveTo>
                        <a:lnTo>
                          <a:pt x="686" y="327"/>
                        </a:lnTo>
                        <a:lnTo>
                          <a:pt x="1526" y="258"/>
                        </a:lnTo>
                        <a:lnTo>
                          <a:pt x="598" y="0"/>
                        </a:lnTo>
                        <a:lnTo>
                          <a:pt x="0" y="50"/>
                        </a:lnTo>
                      </a:path>
                    </a:pathLst>
                  </a:custGeom>
                  <a:solidFill>
                    <a:srgbClr val="5B98EC">
                      <a:alpha val="50000"/>
                    </a:srgbClr>
                  </a:solidFill>
                  <a:ln w="3175" cap="rnd" cmpd="sng">
                    <a:solidFill>
                      <a:srgbClr val="4778BB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01508" name="Freeform 100"/>
                <p:cNvSpPr>
                  <a:spLocks noChangeAspect="1"/>
                </p:cNvSpPr>
                <p:nvPr/>
              </p:nvSpPr>
              <p:spPr bwMode="auto">
                <a:xfrm>
                  <a:off x="4241" y="518"/>
                  <a:ext cx="681" cy="96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67"/>
                    </a:cxn>
                    <a:cxn ang="0">
                      <a:pos x="681" y="962"/>
                    </a:cxn>
                    <a:cxn ang="0">
                      <a:pos x="681" y="28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81" h="962">
                      <a:moveTo>
                        <a:pt x="0" y="0"/>
                      </a:moveTo>
                      <a:lnTo>
                        <a:pt x="0" y="667"/>
                      </a:lnTo>
                      <a:lnTo>
                        <a:pt x="681" y="962"/>
                      </a:lnTo>
                      <a:lnTo>
                        <a:pt x="681" y="2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B98EC">
                    <a:alpha val="50000"/>
                  </a:srgbClr>
                </a:solidFill>
                <a:ln w="3175" cap="rnd" cmpd="sng">
                  <a:solidFill>
                    <a:srgbClr val="4778BB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1509" name="Group 101"/>
              <p:cNvGrpSpPr>
                <a:grpSpLocks noChangeAspect="1"/>
              </p:cNvGrpSpPr>
              <p:nvPr/>
            </p:nvGrpSpPr>
            <p:grpSpPr bwMode="auto">
              <a:xfrm>
                <a:off x="2931" y="891"/>
                <a:ext cx="385" cy="296"/>
                <a:chOff x="3133" y="1268"/>
                <a:chExt cx="1321" cy="1019"/>
              </a:xfrm>
            </p:grpSpPr>
            <p:sp>
              <p:nvSpPr>
                <p:cNvPr id="401510" name="Freeform 102"/>
                <p:cNvSpPr>
                  <a:spLocks noChangeAspect="1"/>
                </p:cNvSpPr>
                <p:nvPr/>
              </p:nvSpPr>
              <p:spPr bwMode="auto">
                <a:xfrm>
                  <a:off x="3145" y="1942"/>
                  <a:ext cx="1295" cy="338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615" y="338"/>
                    </a:cxn>
                    <a:cxn ang="0">
                      <a:pos x="1295" y="285"/>
                    </a:cxn>
                    <a:cxn ang="0">
                      <a:pos x="614" y="0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1295" h="338">
                      <a:moveTo>
                        <a:pt x="0" y="42"/>
                      </a:moveTo>
                      <a:lnTo>
                        <a:pt x="615" y="338"/>
                      </a:lnTo>
                      <a:lnTo>
                        <a:pt x="1295" y="285"/>
                      </a:lnTo>
                      <a:lnTo>
                        <a:pt x="614" y="0"/>
                      </a:lnTo>
                      <a:lnTo>
                        <a:pt x="0" y="42"/>
                      </a:lnTo>
                    </a:path>
                  </a:pathLst>
                </a:custGeom>
                <a:solidFill>
                  <a:srgbClr val="4CA0E3">
                    <a:alpha val="50000"/>
                  </a:srgbClr>
                </a:solidFill>
                <a:ln w="3175" cap="rnd" cmpd="sng">
                  <a:solidFill>
                    <a:srgbClr val="4778BB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1511" name="Freeform 103"/>
                <p:cNvSpPr>
                  <a:spLocks noChangeAspect="1"/>
                </p:cNvSpPr>
                <p:nvPr/>
              </p:nvSpPr>
              <p:spPr bwMode="auto">
                <a:xfrm>
                  <a:off x="3133" y="1304"/>
                  <a:ext cx="630" cy="981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0" y="677"/>
                    </a:cxn>
                    <a:cxn ang="0">
                      <a:pos x="630" y="981"/>
                    </a:cxn>
                    <a:cxn ang="0">
                      <a:pos x="630" y="299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630" h="981">
                      <a:moveTo>
                        <a:pt x="17" y="0"/>
                      </a:moveTo>
                      <a:lnTo>
                        <a:pt x="0" y="677"/>
                      </a:lnTo>
                      <a:lnTo>
                        <a:pt x="630" y="981"/>
                      </a:lnTo>
                      <a:lnTo>
                        <a:pt x="630" y="299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4CA0E3">
                    <a:alpha val="50000"/>
                  </a:srgbClr>
                </a:solidFill>
                <a:ln w="3175" cap="rnd" cmpd="sng">
                  <a:solidFill>
                    <a:srgbClr val="4778BB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1512" name="Freeform 104"/>
                <p:cNvSpPr>
                  <a:spLocks noChangeAspect="1"/>
                </p:cNvSpPr>
                <p:nvPr/>
              </p:nvSpPr>
              <p:spPr bwMode="auto">
                <a:xfrm>
                  <a:off x="3764" y="1553"/>
                  <a:ext cx="685" cy="734"/>
                </a:xfrm>
                <a:custGeom>
                  <a:avLst/>
                  <a:gdLst/>
                  <a:ahLst/>
                  <a:cxnLst>
                    <a:cxn ang="0">
                      <a:pos x="0" y="49"/>
                    </a:cxn>
                    <a:cxn ang="0">
                      <a:pos x="685" y="0"/>
                    </a:cxn>
                    <a:cxn ang="0">
                      <a:pos x="685" y="677"/>
                    </a:cxn>
                    <a:cxn ang="0">
                      <a:pos x="0" y="734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w="685" h="734">
                      <a:moveTo>
                        <a:pt x="0" y="49"/>
                      </a:moveTo>
                      <a:lnTo>
                        <a:pt x="685" y="0"/>
                      </a:lnTo>
                      <a:lnTo>
                        <a:pt x="685" y="677"/>
                      </a:lnTo>
                      <a:lnTo>
                        <a:pt x="0" y="734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rgbClr val="4CA0E3">
                    <a:alpha val="50000"/>
                  </a:srgbClr>
                </a:solidFill>
                <a:ln w="3175" cap="rnd" cmpd="sng">
                  <a:solidFill>
                    <a:srgbClr val="4778BB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1513" name="Freeform 105"/>
                <p:cNvSpPr>
                  <a:spLocks noChangeAspect="1"/>
                </p:cNvSpPr>
                <p:nvPr/>
              </p:nvSpPr>
              <p:spPr bwMode="auto">
                <a:xfrm>
                  <a:off x="3768" y="1278"/>
                  <a:ext cx="681" cy="96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67"/>
                    </a:cxn>
                    <a:cxn ang="0">
                      <a:pos x="681" y="962"/>
                    </a:cxn>
                    <a:cxn ang="0">
                      <a:pos x="681" y="28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81" h="962">
                      <a:moveTo>
                        <a:pt x="0" y="0"/>
                      </a:moveTo>
                      <a:lnTo>
                        <a:pt x="0" y="667"/>
                      </a:lnTo>
                      <a:lnTo>
                        <a:pt x="681" y="962"/>
                      </a:lnTo>
                      <a:lnTo>
                        <a:pt x="681" y="2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CA0E3">
                    <a:alpha val="50000"/>
                  </a:srgbClr>
                </a:solidFill>
                <a:ln w="3175" cap="rnd" cmpd="sng">
                  <a:solidFill>
                    <a:srgbClr val="4778BB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1514" name="Freeform 106"/>
                <p:cNvSpPr>
                  <a:spLocks noChangeAspect="1"/>
                </p:cNvSpPr>
                <p:nvPr/>
              </p:nvSpPr>
              <p:spPr bwMode="auto">
                <a:xfrm>
                  <a:off x="3159" y="1268"/>
                  <a:ext cx="1295" cy="338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615" y="338"/>
                    </a:cxn>
                    <a:cxn ang="0">
                      <a:pos x="1295" y="285"/>
                    </a:cxn>
                    <a:cxn ang="0">
                      <a:pos x="614" y="0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1295" h="338">
                      <a:moveTo>
                        <a:pt x="0" y="42"/>
                      </a:moveTo>
                      <a:lnTo>
                        <a:pt x="615" y="338"/>
                      </a:lnTo>
                      <a:lnTo>
                        <a:pt x="1295" y="285"/>
                      </a:lnTo>
                      <a:lnTo>
                        <a:pt x="614" y="0"/>
                      </a:lnTo>
                      <a:lnTo>
                        <a:pt x="0" y="42"/>
                      </a:lnTo>
                    </a:path>
                  </a:pathLst>
                </a:custGeom>
                <a:solidFill>
                  <a:srgbClr val="4CA0E3">
                    <a:alpha val="50000"/>
                  </a:srgbClr>
                </a:solidFill>
                <a:ln w="3175" cap="rnd" cmpd="sng">
                  <a:solidFill>
                    <a:srgbClr val="4778BB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401515" name="Picture 107" descr="solaris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23828">
              <a:off x="847" y="859"/>
              <a:ext cx="288" cy="288"/>
            </a:xfrm>
            <a:prstGeom prst="rect">
              <a:avLst/>
            </a:prstGeom>
            <a:noFill/>
          </p:spPr>
        </p:pic>
      </p:grpSp>
      <p:grpSp>
        <p:nvGrpSpPr>
          <p:cNvPr id="401516" name="Group 108"/>
          <p:cNvGrpSpPr>
            <a:grpSpLocks/>
          </p:cNvGrpSpPr>
          <p:nvPr/>
        </p:nvGrpSpPr>
        <p:grpSpPr bwMode="auto">
          <a:xfrm>
            <a:off x="1089025" y="4700588"/>
            <a:ext cx="2568575" cy="538162"/>
            <a:chOff x="1203" y="1920"/>
            <a:chExt cx="1618" cy="339"/>
          </a:xfrm>
        </p:grpSpPr>
        <p:sp>
          <p:nvSpPr>
            <p:cNvPr id="401517" name="Freeform 109"/>
            <p:cNvSpPr>
              <a:spLocks/>
            </p:cNvSpPr>
            <p:nvPr/>
          </p:nvSpPr>
          <p:spPr bwMode="auto">
            <a:xfrm>
              <a:off x="1203" y="1920"/>
              <a:ext cx="1618" cy="267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442" y="267"/>
                </a:cxn>
                <a:cxn ang="0">
                  <a:pos x="1618" y="166"/>
                </a:cxn>
                <a:cxn ang="0">
                  <a:pos x="946" y="0"/>
                </a:cxn>
                <a:cxn ang="0">
                  <a:pos x="0" y="67"/>
                </a:cxn>
              </a:cxnLst>
              <a:rect l="0" t="0" r="r" b="b"/>
              <a:pathLst>
                <a:path w="1618" h="267">
                  <a:moveTo>
                    <a:pt x="0" y="67"/>
                  </a:moveTo>
                  <a:lnTo>
                    <a:pt x="442" y="267"/>
                  </a:lnTo>
                  <a:lnTo>
                    <a:pt x="1618" y="166"/>
                  </a:lnTo>
                  <a:lnTo>
                    <a:pt x="946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EFD134"/>
            </a:solidFill>
            <a:ln w="9525" cap="flat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518" name="Freeform 110"/>
            <p:cNvSpPr>
              <a:spLocks/>
            </p:cNvSpPr>
            <p:nvPr/>
          </p:nvSpPr>
          <p:spPr bwMode="auto">
            <a:xfrm>
              <a:off x="1205" y="1987"/>
              <a:ext cx="438" cy="272"/>
            </a:xfrm>
            <a:custGeom>
              <a:avLst/>
              <a:gdLst/>
              <a:ahLst/>
              <a:cxnLst>
                <a:cxn ang="0">
                  <a:pos x="3" y="64"/>
                </a:cxn>
                <a:cxn ang="0">
                  <a:pos x="435" y="272"/>
                </a:cxn>
                <a:cxn ang="0">
                  <a:pos x="438" y="197"/>
                </a:cxn>
                <a:cxn ang="0">
                  <a:pos x="0" y="0"/>
                </a:cxn>
                <a:cxn ang="0">
                  <a:pos x="3" y="64"/>
                </a:cxn>
              </a:cxnLst>
              <a:rect l="0" t="0" r="r" b="b"/>
              <a:pathLst>
                <a:path w="438" h="272">
                  <a:moveTo>
                    <a:pt x="3" y="64"/>
                  </a:moveTo>
                  <a:lnTo>
                    <a:pt x="435" y="272"/>
                  </a:lnTo>
                  <a:lnTo>
                    <a:pt x="438" y="197"/>
                  </a:lnTo>
                  <a:lnTo>
                    <a:pt x="0" y="0"/>
                  </a:lnTo>
                  <a:lnTo>
                    <a:pt x="3" y="64"/>
                  </a:lnTo>
                  <a:close/>
                </a:path>
              </a:pathLst>
            </a:custGeom>
            <a:solidFill>
              <a:srgbClr val="EFD134"/>
            </a:solidFill>
            <a:ln w="9525" cap="flat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519" name="Freeform 111"/>
            <p:cNvSpPr>
              <a:spLocks/>
            </p:cNvSpPr>
            <p:nvPr/>
          </p:nvSpPr>
          <p:spPr bwMode="auto">
            <a:xfrm>
              <a:off x="1640" y="2086"/>
              <a:ext cx="1173" cy="170"/>
            </a:xfrm>
            <a:custGeom>
              <a:avLst/>
              <a:gdLst/>
              <a:ahLst/>
              <a:cxnLst>
                <a:cxn ang="0">
                  <a:pos x="5" y="98"/>
                </a:cxn>
                <a:cxn ang="0">
                  <a:pos x="1173" y="0"/>
                </a:cxn>
                <a:cxn ang="0">
                  <a:pos x="1168" y="77"/>
                </a:cxn>
                <a:cxn ang="0">
                  <a:pos x="0" y="170"/>
                </a:cxn>
                <a:cxn ang="0">
                  <a:pos x="5" y="98"/>
                </a:cxn>
              </a:cxnLst>
              <a:rect l="0" t="0" r="r" b="b"/>
              <a:pathLst>
                <a:path w="1173" h="170">
                  <a:moveTo>
                    <a:pt x="5" y="98"/>
                  </a:moveTo>
                  <a:lnTo>
                    <a:pt x="1173" y="0"/>
                  </a:lnTo>
                  <a:lnTo>
                    <a:pt x="1168" y="77"/>
                  </a:lnTo>
                  <a:lnTo>
                    <a:pt x="0" y="170"/>
                  </a:lnTo>
                  <a:lnTo>
                    <a:pt x="5" y="98"/>
                  </a:lnTo>
                  <a:close/>
                </a:path>
              </a:pathLst>
            </a:custGeom>
            <a:solidFill>
              <a:srgbClr val="EFD134"/>
            </a:solidFill>
            <a:ln w="9525" cap="flat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1520" name="Text Box 112"/>
          <p:cNvSpPr txBox="1">
            <a:spLocks noChangeArrowheads="1"/>
          </p:cNvSpPr>
          <p:nvPr/>
        </p:nvSpPr>
        <p:spPr bwMode="auto">
          <a:xfrm rot="-313095">
            <a:off x="1698625" y="4897438"/>
            <a:ext cx="557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i="0">
                <a:latin typeface="Arial" pitchFamily="34" charset="0"/>
                <a:ea typeface="MS PGothic" pitchFamily="34" charset="-128"/>
              </a:rPr>
              <a:t>Xen</a:t>
            </a:r>
            <a:endParaRPr lang="en-US" sz="1400" b="1" i="0">
              <a:solidFill>
                <a:schemeClr val="bg2"/>
              </a:solidFill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401521" name="Group 113"/>
          <p:cNvGrpSpPr>
            <a:grpSpLocks/>
          </p:cNvGrpSpPr>
          <p:nvPr/>
        </p:nvGrpSpPr>
        <p:grpSpPr bwMode="auto">
          <a:xfrm>
            <a:off x="1962150" y="4217988"/>
            <a:ext cx="762000" cy="666750"/>
            <a:chOff x="1392" y="720"/>
            <a:chExt cx="480" cy="420"/>
          </a:xfrm>
        </p:grpSpPr>
        <p:grpSp>
          <p:nvGrpSpPr>
            <p:cNvPr id="401522" name="Group 114"/>
            <p:cNvGrpSpPr>
              <a:grpSpLocks/>
            </p:cNvGrpSpPr>
            <p:nvPr/>
          </p:nvGrpSpPr>
          <p:grpSpPr bwMode="auto">
            <a:xfrm>
              <a:off x="1392" y="720"/>
              <a:ext cx="480" cy="420"/>
              <a:chOff x="2928" y="876"/>
              <a:chExt cx="633" cy="468"/>
            </a:xfrm>
          </p:grpSpPr>
          <p:sp>
            <p:nvSpPr>
              <p:cNvPr id="401523" name="AutoShape 115"/>
              <p:cNvSpPr>
                <a:spLocks noChangeAspect="1" noChangeArrowheads="1"/>
              </p:cNvSpPr>
              <p:nvPr/>
            </p:nvSpPr>
            <p:spPr bwMode="auto">
              <a:xfrm>
                <a:off x="3257" y="1250"/>
                <a:ext cx="112" cy="79"/>
              </a:xfrm>
              <a:prstGeom prst="can">
                <a:avLst>
                  <a:gd name="adj" fmla="val 30866"/>
                </a:avLst>
              </a:prstGeom>
              <a:solidFill>
                <a:srgbClr val="4778BB">
                  <a:alpha val="50000"/>
                </a:srgbClr>
              </a:solidFill>
              <a:ln w="3175">
                <a:solidFill>
                  <a:srgbClr val="4778BB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524" name="AutoShape 116"/>
              <p:cNvSpPr>
                <a:spLocks noChangeAspect="1" noChangeArrowheads="1"/>
              </p:cNvSpPr>
              <p:nvPr/>
            </p:nvSpPr>
            <p:spPr bwMode="auto">
              <a:xfrm>
                <a:off x="3091" y="1266"/>
                <a:ext cx="112" cy="78"/>
              </a:xfrm>
              <a:prstGeom prst="can">
                <a:avLst>
                  <a:gd name="adj" fmla="val 30866"/>
                </a:avLst>
              </a:prstGeom>
              <a:solidFill>
                <a:srgbClr val="4778BB">
                  <a:alpha val="50000"/>
                </a:srgbClr>
              </a:solidFill>
              <a:ln w="3175">
                <a:solidFill>
                  <a:srgbClr val="4778BB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01525" name="Group 117"/>
              <p:cNvGrpSpPr>
                <a:grpSpLocks noChangeAspect="1"/>
              </p:cNvGrpSpPr>
              <p:nvPr/>
            </p:nvGrpSpPr>
            <p:grpSpPr bwMode="auto">
              <a:xfrm>
                <a:off x="2928" y="1073"/>
                <a:ext cx="633" cy="258"/>
                <a:chOff x="854" y="1191"/>
                <a:chExt cx="656" cy="267"/>
              </a:xfrm>
            </p:grpSpPr>
            <p:sp>
              <p:nvSpPr>
                <p:cNvPr id="401526" name="Freeform 118"/>
                <p:cNvSpPr>
                  <a:spLocks noChangeAspect="1"/>
                </p:cNvSpPr>
                <p:nvPr/>
              </p:nvSpPr>
              <p:spPr bwMode="auto">
                <a:xfrm>
                  <a:off x="854" y="1341"/>
                  <a:ext cx="654" cy="117"/>
                </a:xfrm>
                <a:custGeom>
                  <a:avLst/>
                  <a:gdLst/>
                  <a:ahLst/>
                  <a:cxnLst>
                    <a:cxn ang="0">
                      <a:pos x="0" y="23"/>
                    </a:cxn>
                    <a:cxn ang="0">
                      <a:pos x="195" y="117"/>
                    </a:cxn>
                    <a:cxn ang="0">
                      <a:pos x="654" y="77"/>
                    </a:cxn>
                    <a:cxn ang="0">
                      <a:pos x="369" y="0"/>
                    </a:cxn>
                    <a:cxn ang="0">
                      <a:pos x="4" y="24"/>
                    </a:cxn>
                  </a:cxnLst>
                  <a:rect l="0" t="0" r="r" b="b"/>
                  <a:pathLst>
                    <a:path w="654" h="117">
                      <a:moveTo>
                        <a:pt x="0" y="23"/>
                      </a:moveTo>
                      <a:lnTo>
                        <a:pt x="195" y="117"/>
                      </a:lnTo>
                      <a:lnTo>
                        <a:pt x="654" y="77"/>
                      </a:lnTo>
                      <a:lnTo>
                        <a:pt x="369" y="0"/>
                      </a:lnTo>
                      <a:lnTo>
                        <a:pt x="4" y="24"/>
                      </a:lnTo>
                    </a:path>
                  </a:pathLst>
                </a:custGeom>
                <a:solidFill>
                  <a:srgbClr val="4778BB">
                    <a:alpha val="55000"/>
                  </a:srgbClr>
                </a:solidFill>
                <a:ln w="3175" cap="rnd" cmpd="sng">
                  <a:solidFill>
                    <a:srgbClr val="4778BB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1527" name="Freeform 119"/>
                <p:cNvSpPr>
                  <a:spLocks noChangeAspect="1"/>
                </p:cNvSpPr>
                <p:nvPr/>
              </p:nvSpPr>
              <p:spPr bwMode="auto">
                <a:xfrm>
                  <a:off x="856" y="1191"/>
                  <a:ext cx="654" cy="117"/>
                </a:xfrm>
                <a:custGeom>
                  <a:avLst/>
                  <a:gdLst/>
                  <a:ahLst/>
                  <a:cxnLst>
                    <a:cxn ang="0">
                      <a:pos x="0" y="23"/>
                    </a:cxn>
                    <a:cxn ang="0">
                      <a:pos x="195" y="117"/>
                    </a:cxn>
                    <a:cxn ang="0">
                      <a:pos x="654" y="77"/>
                    </a:cxn>
                    <a:cxn ang="0">
                      <a:pos x="369" y="0"/>
                    </a:cxn>
                    <a:cxn ang="0">
                      <a:pos x="4" y="24"/>
                    </a:cxn>
                  </a:cxnLst>
                  <a:rect l="0" t="0" r="r" b="b"/>
                  <a:pathLst>
                    <a:path w="654" h="117">
                      <a:moveTo>
                        <a:pt x="0" y="23"/>
                      </a:moveTo>
                      <a:lnTo>
                        <a:pt x="195" y="117"/>
                      </a:lnTo>
                      <a:lnTo>
                        <a:pt x="654" y="77"/>
                      </a:lnTo>
                      <a:lnTo>
                        <a:pt x="369" y="0"/>
                      </a:lnTo>
                      <a:lnTo>
                        <a:pt x="4" y="24"/>
                      </a:lnTo>
                    </a:path>
                  </a:pathLst>
                </a:custGeom>
                <a:solidFill>
                  <a:srgbClr val="4778BB">
                    <a:alpha val="55000"/>
                  </a:srgbClr>
                </a:solidFill>
                <a:ln w="3175" cap="rnd" cmpd="sng">
                  <a:solidFill>
                    <a:srgbClr val="4778BB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1528" name="Freeform 120"/>
                <p:cNvSpPr>
                  <a:spLocks noChangeAspect="1"/>
                </p:cNvSpPr>
                <p:nvPr/>
              </p:nvSpPr>
              <p:spPr bwMode="auto">
                <a:xfrm>
                  <a:off x="854" y="1214"/>
                  <a:ext cx="192" cy="2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50"/>
                    </a:cxn>
                    <a:cxn ang="0">
                      <a:pos x="192" y="244"/>
                    </a:cxn>
                    <a:cxn ang="0">
                      <a:pos x="192" y="9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92" h="244">
                      <a:moveTo>
                        <a:pt x="0" y="0"/>
                      </a:moveTo>
                      <a:lnTo>
                        <a:pt x="0" y="150"/>
                      </a:lnTo>
                      <a:lnTo>
                        <a:pt x="192" y="244"/>
                      </a:lnTo>
                      <a:lnTo>
                        <a:pt x="192" y="9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778BB">
                    <a:alpha val="55000"/>
                  </a:srgbClr>
                </a:solidFill>
                <a:ln w="3175" cap="rnd" cmpd="sng">
                  <a:solidFill>
                    <a:srgbClr val="4778BB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1529" name="Freeform 121"/>
                <p:cNvSpPr>
                  <a:spLocks noChangeAspect="1"/>
                </p:cNvSpPr>
                <p:nvPr/>
              </p:nvSpPr>
              <p:spPr bwMode="auto">
                <a:xfrm>
                  <a:off x="1046" y="1268"/>
                  <a:ext cx="460" cy="190"/>
                </a:xfrm>
                <a:custGeom>
                  <a:avLst/>
                  <a:gdLst/>
                  <a:ahLst/>
                  <a:cxnLst>
                    <a:cxn ang="0">
                      <a:pos x="0" y="38"/>
                    </a:cxn>
                    <a:cxn ang="0">
                      <a:pos x="460" y="0"/>
                    </a:cxn>
                    <a:cxn ang="0">
                      <a:pos x="460" y="150"/>
                    </a:cxn>
                    <a:cxn ang="0">
                      <a:pos x="0" y="190"/>
                    </a:cxn>
                    <a:cxn ang="0">
                      <a:pos x="0" y="38"/>
                    </a:cxn>
                  </a:cxnLst>
                  <a:rect l="0" t="0" r="r" b="b"/>
                  <a:pathLst>
                    <a:path w="460" h="190">
                      <a:moveTo>
                        <a:pt x="0" y="38"/>
                      </a:moveTo>
                      <a:lnTo>
                        <a:pt x="460" y="0"/>
                      </a:lnTo>
                      <a:lnTo>
                        <a:pt x="460" y="150"/>
                      </a:lnTo>
                      <a:lnTo>
                        <a:pt x="0" y="19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4778BB">
                    <a:alpha val="55000"/>
                  </a:srgbClr>
                </a:solidFill>
                <a:ln w="3175" cap="rnd" cmpd="sng">
                  <a:solidFill>
                    <a:srgbClr val="4778BB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1530" name="Group 122"/>
              <p:cNvGrpSpPr>
                <a:grpSpLocks noChangeAspect="1"/>
              </p:cNvGrpSpPr>
              <p:nvPr/>
            </p:nvGrpSpPr>
            <p:grpSpPr bwMode="auto">
              <a:xfrm>
                <a:off x="3112" y="876"/>
                <a:ext cx="446" cy="294"/>
                <a:chOff x="4229" y="472"/>
                <a:chExt cx="1531" cy="1011"/>
              </a:xfrm>
            </p:grpSpPr>
            <p:grpSp>
              <p:nvGrpSpPr>
                <p:cNvPr id="401531" name="Group 123"/>
                <p:cNvGrpSpPr>
                  <a:grpSpLocks noChangeAspect="1"/>
                </p:cNvGrpSpPr>
                <p:nvPr/>
              </p:nvGrpSpPr>
              <p:grpSpPr bwMode="auto">
                <a:xfrm>
                  <a:off x="4229" y="472"/>
                  <a:ext cx="1531" cy="1011"/>
                  <a:chOff x="3763" y="1219"/>
                  <a:chExt cx="1531" cy="1011"/>
                </a:xfrm>
              </p:grpSpPr>
              <p:sp>
                <p:nvSpPr>
                  <p:cNvPr id="401532" name="Freeform 124"/>
                  <p:cNvSpPr>
                    <a:spLocks noChangeAspect="1"/>
                  </p:cNvSpPr>
                  <p:nvPr/>
                </p:nvSpPr>
                <p:spPr bwMode="auto">
                  <a:xfrm>
                    <a:off x="3763" y="1899"/>
                    <a:ext cx="1528" cy="328"/>
                  </a:xfrm>
                  <a:custGeom>
                    <a:avLst/>
                    <a:gdLst/>
                    <a:ahLst/>
                    <a:cxnLst>
                      <a:cxn ang="0">
                        <a:pos x="0" y="39"/>
                      </a:cxn>
                      <a:cxn ang="0">
                        <a:pos x="672" y="328"/>
                      </a:cxn>
                      <a:cxn ang="0">
                        <a:pos x="1528" y="256"/>
                      </a:cxn>
                      <a:cxn ang="0">
                        <a:pos x="605" y="0"/>
                      </a:cxn>
                      <a:cxn ang="0">
                        <a:pos x="0" y="39"/>
                      </a:cxn>
                    </a:cxnLst>
                    <a:rect l="0" t="0" r="r" b="b"/>
                    <a:pathLst>
                      <a:path w="1528" h="328">
                        <a:moveTo>
                          <a:pt x="0" y="39"/>
                        </a:moveTo>
                        <a:lnTo>
                          <a:pt x="672" y="328"/>
                        </a:lnTo>
                        <a:lnTo>
                          <a:pt x="1528" y="256"/>
                        </a:lnTo>
                        <a:lnTo>
                          <a:pt x="605" y="0"/>
                        </a:lnTo>
                        <a:lnTo>
                          <a:pt x="0" y="39"/>
                        </a:lnTo>
                      </a:path>
                    </a:pathLst>
                  </a:custGeom>
                  <a:solidFill>
                    <a:srgbClr val="4778BB">
                      <a:alpha val="50000"/>
                    </a:srgbClr>
                  </a:solidFill>
                  <a:ln w="3175" cap="rnd" cmpd="sng">
                    <a:solidFill>
                      <a:srgbClr val="4778BB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1533" name="Freeform 125"/>
                  <p:cNvSpPr>
                    <a:spLocks noChangeAspect="1"/>
                  </p:cNvSpPr>
                  <p:nvPr/>
                </p:nvSpPr>
                <p:spPr bwMode="auto">
                  <a:xfrm>
                    <a:off x="4456" y="1479"/>
                    <a:ext cx="836" cy="751"/>
                  </a:xfrm>
                  <a:custGeom>
                    <a:avLst/>
                    <a:gdLst/>
                    <a:ahLst/>
                    <a:cxnLst>
                      <a:cxn ang="0">
                        <a:pos x="0" y="66"/>
                      </a:cxn>
                      <a:cxn ang="0">
                        <a:pos x="834" y="0"/>
                      </a:cxn>
                      <a:cxn ang="0">
                        <a:pos x="836" y="674"/>
                      </a:cxn>
                      <a:cxn ang="0">
                        <a:pos x="0" y="751"/>
                      </a:cxn>
                      <a:cxn ang="0">
                        <a:pos x="0" y="66"/>
                      </a:cxn>
                    </a:cxnLst>
                    <a:rect l="0" t="0" r="r" b="b"/>
                    <a:pathLst>
                      <a:path w="836" h="751">
                        <a:moveTo>
                          <a:pt x="0" y="66"/>
                        </a:moveTo>
                        <a:lnTo>
                          <a:pt x="834" y="0"/>
                        </a:lnTo>
                        <a:lnTo>
                          <a:pt x="836" y="674"/>
                        </a:lnTo>
                        <a:lnTo>
                          <a:pt x="0" y="751"/>
                        </a:lnTo>
                        <a:lnTo>
                          <a:pt x="0" y="66"/>
                        </a:lnTo>
                        <a:close/>
                      </a:path>
                    </a:pathLst>
                  </a:custGeom>
                  <a:solidFill>
                    <a:srgbClr val="4778BB">
                      <a:alpha val="50000"/>
                    </a:srgbClr>
                  </a:solidFill>
                  <a:ln w="3175" cap="rnd" cmpd="sng">
                    <a:solidFill>
                      <a:srgbClr val="4778BB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1534" name="Freeform 126"/>
                  <p:cNvSpPr>
                    <a:spLocks noChangeAspect="1"/>
                  </p:cNvSpPr>
                  <p:nvPr/>
                </p:nvSpPr>
                <p:spPr bwMode="auto">
                  <a:xfrm>
                    <a:off x="4364" y="1220"/>
                    <a:ext cx="930" cy="93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2" y="679"/>
                      </a:cxn>
                      <a:cxn ang="0">
                        <a:pos x="930" y="937"/>
                      </a:cxn>
                      <a:cxn ang="0">
                        <a:pos x="930" y="255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930" h="937">
                        <a:moveTo>
                          <a:pt x="0" y="0"/>
                        </a:moveTo>
                        <a:lnTo>
                          <a:pt x="12" y="679"/>
                        </a:lnTo>
                        <a:lnTo>
                          <a:pt x="930" y="937"/>
                        </a:lnTo>
                        <a:lnTo>
                          <a:pt x="930" y="25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778BB">
                      <a:alpha val="50000"/>
                    </a:srgbClr>
                  </a:solidFill>
                  <a:ln w="3175" cap="rnd" cmpd="sng">
                    <a:solidFill>
                      <a:srgbClr val="4778BB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1535" name="Freeform 127"/>
                  <p:cNvSpPr>
                    <a:spLocks noChangeAspect="1"/>
                  </p:cNvSpPr>
                  <p:nvPr/>
                </p:nvSpPr>
                <p:spPr bwMode="auto">
                  <a:xfrm>
                    <a:off x="3765" y="1219"/>
                    <a:ext cx="1526" cy="327"/>
                  </a:xfrm>
                  <a:custGeom>
                    <a:avLst/>
                    <a:gdLst/>
                    <a:ahLst/>
                    <a:cxnLst>
                      <a:cxn ang="0">
                        <a:pos x="3" y="48"/>
                      </a:cxn>
                      <a:cxn ang="0">
                        <a:pos x="686" y="327"/>
                      </a:cxn>
                      <a:cxn ang="0">
                        <a:pos x="1526" y="258"/>
                      </a:cxn>
                      <a:cxn ang="0">
                        <a:pos x="598" y="0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1526" h="327">
                        <a:moveTo>
                          <a:pt x="3" y="48"/>
                        </a:moveTo>
                        <a:lnTo>
                          <a:pt x="686" y="327"/>
                        </a:lnTo>
                        <a:lnTo>
                          <a:pt x="1526" y="258"/>
                        </a:lnTo>
                        <a:lnTo>
                          <a:pt x="598" y="0"/>
                        </a:lnTo>
                        <a:lnTo>
                          <a:pt x="0" y="50"/>
                        </a:lnTo>
                      </a:path>
                    </a:pathLst>
                  </a:custGeom>
                  <a:solidFill>
                    <a:srgbClr val="4778BB">
                      <a:alpha val="50000"/>
                    </a:srgbClr>
                  </a:solidFill>
                  <a:ln w="3175" cap="rnd" cmpd="sng">
                    <a:solidFill>
                      <a:srgbClr val="4778BB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01536" name="Freeform 128"/>
                <p:cNvSpPr>
                  <a:spLocks noChangeAspect="1"/>
                </p:cNvSpPr>
                <p:nvPr/>
              </p:nvSpPr>
              <p:spPr bwMode="auto">
                <a:xfrm>
                  <a:off x="4241" y="518"/>
                  <a:ext cx="681" cy="96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67"/>
                    </a:cxn>
                    <a:cxn ang="0">
                      <a:pos x="681" y="962"/>
                    </a:cxn>
                    <a:cxn ang="0">
                      <a:pos x="681" y="28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81" h="962">
                      <a:moveTo>
                        <a:pt x="0" y="0"/>
                      </a:moveTo>
                      <a:lnTo>
                        <a:pt x="0" y="667"/>
                      </a:lnTo>
                      <a:lnTo>
                        <a:pt x="681" y="962"/>
                      </a:lnTo>
                      <a:lnTo>
                        <a:pt x="681" y="2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778BB">
                    <a:alpha val="50000"/>
                  </a:srgbClr>
                </a:solidFill>
                <a:ln w="3175" cap="rnd" cmpd="sng">
                  <a:solidFill>
                    <a:srgbClr val="4778BB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1537" name="Group 129"/>
              <p:cNvGrpSpPr>
                <a:grpSpLocks noChangeAspect="1"/>
              </p:cNvGrpSpPr>
              <p:nvPr/>
            </p:nvGrpSpPr>
            <p:grpSpPr bwMode="auto">
              <a:xfrm>
                <a:off x="2931" y="891"/>
                <a:ext cx="385" cy="296"/>
                <a:chOff x="3133" y="1268"/>
                <a:chExt cx="1321" cy="1019"/>
              </a:xfrm>
            </p:grpSpPr>
            <p:sp>
              <p:nvSpPr>
                <p:cNvPr id="401538" name="Freeform 130"/>
                <p:cNvSpPr>
                  <a:spLocks noChangeAspect="1"/>
                </p:cNvSpPr>
                <p:nvPr/>
              </p:nvSpPr>
              <p:spPr bwMode="auto">
                <a:xfrm>
                  <a:off x="3145" y="1942"/>
                  <a:ext cx="1295" cy="338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615" y="338"/>
                    </a:cxn>
                    <a:cxn ang="0">
                      <a:pos x="1295" y="285"/>
                    </a:cxn>
                    <a:cxn ang="0">
                      <a:pos x="614" y="0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1295" h="338">
                      <a:moveTo>
                        <a:pt x="0" y="42"/>
                      </a:moveTo>
                      <a:lnTo>
                        <a:pt x="615" y="338"/>
                      </a:lnTo>
                      <a:lnTo>
                        <a:pt x="1295" y="285"/>
                      </a:lnTo>
                      <a:lnTo>
                        <a:pt x="614" y="0"/>
                      </a:lnTo>
                      <a:lnTo>
                        <a:pt x="0" y="42"/>
                      </a:lnTo>
                    </a:path>
                  </a:pathLst>
                </a:custGeom>
                <a:solidFill>
                  <a:srgbClr val="4778BB">
                    <a:alpha val="50000"/>
                  </a:srgbClr>
                </a:solidFill>
                <a:ln w="3175" cap="rnd" cmpd="sng">
                  <a:solidFill>
                    <a:srgbClr val="4778BB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1539" name="Freeform 131"/>
                <p:cNvSpPr>
                  <a:spLocks noChangeAspect="1"/>
                </p:cNvSpPr>
                <p:nvPr/>
              </p:nvSpPr>
              <p:spPr bwMode="auto">
                <a:xfrm>
                  <a:off x="3133" y="1304"/>
                  <a:ext cx="630" cy="981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0" y="677"/>
                    </a:cxn>
                    <a:cxn ang="0">
                      <a:pos x="630" y="981"/>
                    </a:cxn>
                    <a:cxn ang="0">
                      <a:pos x="630" y="299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630" h="981">
                      <a:moveTo>
                        <a:pt x="17" y="0"/>
                      </a:moveTo>
                      <a:lnTo>
                        <a:pt x="0" y="677"/>
                      </a:lnTo>
                      <a:lnTo>
                        <a:pt x="630" y="981"/>
                      </a:lnTo>
                      <a:lnTo>
                        <a:pt x="630" y="299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4778BB">
                    <a:alpha val="50000"/>
                  </a:srgbClr>
                </a:solidFill>
                <a:ln w="3175" cap="rnd" cmpd="sng">
                  <a:solidFill>
                    <a:srgbClr val="4778BB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1540" name="Freeform 132"/>
                <p:cNvSpPr>
                  <a:spLocks noChangeAspect="1"/>
                </p:cNvSpPr>
                <p:nvPr/>
              </p:nvSpPr>
              <p:spPr bwMode="auto">
                <a:xfrm>
                  <a:off x="3764" y="1553"/>
                  <a:ext cx="685" cy="734"/>
                </a:xfrm>
                <a:custGeom>
                  <a:avLst/>
                  <a:gdLst/>
                  <a:ahLst/>
                  <a:cxnLst>
                    <a:cxn ang="0">
                      <a:pos x="0" y="49"/>
                    </a:cxn>
                    <a:cxn ang="0">
                      <a:pos x="685" y="0"/>
                    </a:cxn>
                    <a:cxn ang="0">
                      <a:pos x="685" y="677"/>
                    </a:cxn>
                    <a:cxn ang="0">
                      <a:pos x="0" y="734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w="685" h="734">
                      <a:moveTo>
                        <a:pt x="0" y="49"/>
                      </a:moveTo>
                      <a:lnTo>
                        <a:pt x="685" y="0"/>
                      </a:lnTo>
                      <a:lnTo>
                        <a:pt x="685" y="677"/>
                      </a:lnTo>
                      <a:lnTo>
                        <a:pt x="0" y="734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rgbClr val="4778BB">
                    <a:alpha val="50000"/>
                  </a:srgbClr>
                </a:solidFill>
                <a:ln w="3175" cap="rnd" cmpd="sng">
                  <a:solidFill>
                    <a:srgbClr val="4778BB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1541" name="Freeform 133"/>
                <p:cNvSpPr>
                  <a:spLocks noChangeAspect="1"/>
                </p:cNvSpPr>
                <p:nvPr/>
              </p:nvSpPr>
              <p:spPr bwMode="auto">
                <a:xfrm>
                  <a:off x="3768" y="1278"/>
                  <a:ext cx="681" cy="96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67"/>
                    </a:cxn>
                    <a:cxn ang="0">
                      <a:pos x="681" y="962"/>
                    </a:cxn>
                    <a:cxn ang="0">
                      <a:pos x="681" y="28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81" h="962">
                      <a:moveTo>
                        <a:pt x="0" y="0"/>
                      </a:moveTo>
                      <a:lnTo>
                        <a:pt x="0" y="667"/>
                      </a:lnTo>
                      <a:lnTo>
                        <a:pt x="681" y="962"/>
                      </a:lnTo>
                      <a:lnTo>
                        <a:pt x="681" y="2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778BB">
                    <a:alpha val="50000"/>
                  </a:srgbClr>
                </a:solidFill>
                <a:ln w="3175" cap="rnd" cmpd="sng">
                  <a:solidFill>
                    <a:srgbClr val="4778BB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1542" name="Freeform 134"/>
                <p:cNvSpPr>
                  <a:spLocks noChangeAspect="1"/>
                </p:cNvSpPr>
                <p:nvPr/>
              </p:nvSpPr>
              <p:spPr bwMode="auto">
                <a:xfrm>
                  <a:off x="3159" y="1268"/>
                  <a:ext cx="1295" cy="338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615" y="338"/>
                    </a:cxn>
                    <a:cxn ang="0">
                      <a:pos x="1295" y="285"/>
                    </a:cxn>
                    <a:cxn ang="0">
                      <a:pos x="614" y="0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1295" h="338">
                      <a:moveTo>
                        <a:pt x="0" y="42"/>
                      </a:moveTo>
                      <a:lnTo>
                        <a:pt x="615" y="338"/>
                      </a:lnTo>
                      <a:lnTo>
                        <a:pt x="1295" y="285"/>
                      </a:lnTo>
                      <a:lnTo>
                        <a:pt x="614" y="0"/>
                      </a:lnTo>
                      <a:lnTo>
                        <a:pt x="0" y="42"/>
                      </a:lnTo>
                    </a:path>
                  </a:pathLst>
                </a:custGeom>
                <a:solidFill>
                  <a:srgbClr val="4778BB">
                    <a:alpha val="50000"/>
                  </a:srgbClr>
                </a:solidFill>
                <a:ln w="3175" cap="rnd" cmpd="sng">
                  <a:solidFill>
                    <a:srgbClr val="4778BB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401543" name="Picture 135" descr="winlogo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-12405">
              <a:off x="1544" y="816"/>
              <a:ext cx="317" cy="286"/>
            </a:xfrm>
            <a:prstGeom prst="rect">
              <a:avLst/>
            </a:prstGeom>
            <a:noFill/>
          </p:spPr>
        </p:pic>
      </p:grpSp>
      <p:grpSp>
        <p:nvGrpSpPr>
          <p:cNvPr id="401544" name="Group 136"/>
          <p:cNvGrpSpPr>
            <a:grpSpLocks/>
          </p:cNvGrpSpPr>
          <p:nvPr/>
        </p:nvGrpSpPr>
        <p:grpSpPr bwMode="auto">
          <a:xfrm>
            <a:off x="1123950" y="4179888"/>
            <a:ext cx="762000" cy="666750"/>
            <a:chOff x="2928" y="876"/>
            <a:chExt cx="633" cy="468"/>
          </a:xfrm>
        </p:grpSpPr>
        <p:sp>
          <p:nvSpPr>
            <p:cNvPr id="401545" name="AutoShape 137"/>
            <p:cNvSpPr>
              <a:spLocks noChangeAspect="1" noChangeArrowheads="1"/>
            </p:cNvSpPr>
            <p:nvPr/>
          </p:nvSpPr>
          <p:spPr bwMode="auto">
            <a:xfrm>
              <a:off x="3257" y="1250"/>
              <a:ext cx="112" cy="79"/>
            </a:xfrm>
            <a:prstGeom prst="can">
              <a:avLst>
                <a:gd name="adj" fmla="val 30866"/>
              </a:avLst>
            </a:prstGeom>
            <a:solidFill>
              <a:srgbClr val="5EB1EB">
                <a:alpha val="50000"/>
              </a:srgbClr>
            </a:solidFill>
            <a:ln w="3175">
              <a:solidFill>
                <a:srgbClr val="4778BB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546" name="AutoShape 138"/>
            <p:cNvSpPr>
              <a:spLocks noChangeAspect="1" noChangeArrowheads="1"/>
            </p:cNvSpPr>
            <p:nvPr/>
          </p:nvSpPr>
          <p:spPr bwMode="auto">
            <a:xfrm>
              <a:off x="3091" y="1266"/>
              <a:ext cx="112" cy="78"/>
            </a:xfrm>
            <a:prstGeom prst="can">
              <a:avLst>
                <a:gd name="adj" fmla="val 30866"/>
              </a:avLst>
            </a:prstGeom>
            <a:solidFill>
              <a:srgbClr val="5EB1EB">
                <a:alpha val="50000"/>
              </a:srgbClr>
            </a:solidFill>
            <a:ln w="3175">
              <a:solidFill>
                <a:srgbClr val="4778BB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1547" name="Group 139"/>
            <p:cNvGrpSpPr>
              <a:grpSpLocks noChangeAspect="1"/>
            </p:cNvGrpSpPr>
            <p:nvPr/>
          </p:nvGrpSpPr>
          <p:grpSpPr bwMode="auto">
            <a:xfrm>
              <a:off x="2928" y="1073"/>
              <a:ext cx="633" cy="258"/>
              <a:chOff x="854" y="1191"/>
              <a:chExt cx="656" cy="267"/>
            </a:xfrm>
          </p:grpSpPr>
          <p:sp>
            <p:nvSpPr>
              <p:cNvPr id="401548" name="Freeform 140"/>
              <p:cNvSpPr>
                <a:spLocks noChangeAspect="1"/>
              </p:cNvSpPr>
              <p:nvPr/>
            </p:nvSpPr>
            <p:spPr bwMode="auto">
              <a:xfrm>
                <a:off x="854" y="1341"/>
                <a:ext cx="654" cy="117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195" y="117"/>
                  </a:cxn>
                  <a:cxn ang="0">
                    <a:pos x="654" y="77"/>
                  </a:cxn>
                  <a:cxn ang="0">
                    <a:pos x="369" y="0"/>
                  </a:cxn>
                  <a:cxn ang="0">
                    <a:pos x="4" y="24"/>
                  </a:cxn>
                </a:cxnLst>
                <a:rect l="0" t="0" r="r" b="b"/>
                <a:pathLst>
                  <a:path w="654" h="117">
                    <a:moveTo>
                      <a:pt x="0" y="23"/>
                    </a:moveTo>
                    <a:lnTo>
                      <a:pt x="195" y="117"/>
                    </a:lnTo>
                    <a:lnTo>
                      <a:pt x="654" y="77"/>
                    </a:lnTo>
                    <a:lnTo>
                      <a:pt x="369" y="0"/>
                    </a:lnTo>
                    <a:lnTo>
                      <a:pt x="4" y="24"/>
                    </a:lnTo>
                  </a:path>
                </a:pathLst>
              </a:custGeom>
              <a:solidFill>
                <a:srgbClr val="4778BB">
                  <a:alpha val="55000"/>
                </a:srgbClr>
              </a:solidFill>
              <a:ln w="3175" cap="rnd" cmpd="sng">
                <a:solidFill>
                  <a:srgbClr val="4778BB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549" name="Freeform 141"/>
              <p:cNvSpPr>
                <a:spLocks noChangeAspect="1"/>
              </p:cNvSpPr>
              <p:nvPr/>
            </p:nvSpPr>
            <p:spPr bwMode="auto">
              <a:xfrm>
                <a:off x="856" y="1191"/>
                <a:ext cx="654" cy="117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195" y="117"/>
                  </a:cxn>
                  <a:cxn ang="0">
                    <a:pos x="654" y="77"/>
                  </a:cxn>
                  <a:cxn ang="0">
                    <a:pos x="369" y="0"/>
                  </a:cxn>
                  <a:cxn ang="0">
                    <a:pos x="4" y="24"/>
                  </a:cxn>
                </a:cxnLst>
                <a:rect l="0" t="0" r="r" b="b"/>
                <a:pathLst>
                  <a:path w="654" h="117">
                    <a:moveTo>
                      <a:pt x="0" y="23"/>
                    </a:moveTo>
                    <a:lnTo>
                      <a:pt x="195" y="117"/>
                    </a:lnTo>
                    <a:lnTo>
                      <a:pt x="654" y="77"/>
                    </a:lnTo>
                    <a:lnTo>
                      <a:pt x="369" y="0"/>
                    </a:lnTo>
                    <a:lnTo>
                      <a:pt x="4" y="24"/>
                    </a:lnTo>
                  </a:path>
                </a:pathLst>
              </a:custGeom>
              <a:solidFill>
                <a:srgbClr val="4778BB">
                  <a:alpha val="55000"/>
                </a:srgbClr>
              </a:solidFill>
              <a:ln w="3175" cap="rnd" cmpd="sng">
                <a:solidFill>
                  <a:srgbClr val="4778BB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550" name="Freeform 142"/>
              <p:cNvSpPr>
                <a:spLocks noChangeAspect="1"/>
              </p:cNvSpPr>
              <p:nvPr/>
            </p:nvSpPr>
            <p:spPr bwMode="auto">
              <a:xfrm>
                <a:off x="854" y="1214"/>
                <a:ext cx="192" cy="2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50"/>
                  </a:cxn>
                  <a:cxn ang="0">
                    <a:pos x="192" y="244"/>
                  </a:cxn>
                  <a:cxn ang="0">
                    <a:pos x="192" y="94"/>
                  </a:cxn>
                  <a:cxn ang="0">
                    <a:pos x="0" y="0"/>
                  </a:cxn>
                </a:cxnLst>
                <a:rect l="0" t="0" r="r" b="b"/>
                <a:pathLst>
                  <a:path w="192" h="244">
                    <a:moveTo>
                      <a:pt x="0" y="0"/>
                    </a:moveTo>
                    <a:lnTo>
                      <a:pt x="0" y="150"/>
                    </a:lnTo>
                    <a:lnTo>
                      <a:pt x="192" y="244"/>
                    </a:lnTo>
                    <a:lnTo>
                      <a:pt x="192" y="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78BB">
                  <a:alpha val="55000"/>
                </a:srgbClr>
              </a:solidFill>
              <a:ln w="3175" cap="rnd" cmpd="sng">
                <a:solidFill>
                  <a:srgbClr val="4778BB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551" name="Freeform 143"/>
              <p:cNvSpPr>
                <a:spLocks noChangeAspect="1"/>
              </p:cNvSpPr>
              <p:nvPr/>
            </p:nvSpPr>
            <p:spPr bwMode="auto">
              <a:xfrm>
                <a:off x="1046" y="1268"/>
                <a:ext cx="460" cy="190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460" y="0"/>
                  </a:cxn>
                  <a:cxn ang="0">
                    <a:pos x="460" y="150"/>
                  </a:cxn>
                  <a:cxn ang="0">
                    <a:pos x="0" y="190"/>
                  </a:cxn>
                  <a:cxn ang="0">
                    <a:pos x="0" y="38"/>
                  </a:cxn>
                </a:cxnLst>
                <a:rect l="0" t="0" r="r" b="b"/>
                <a:pathLst>
                  <a:path w="460" h="190">
                    <a:moveTo>
                      <a:pt x="0" y="38"/>
                    </a:moveTo>
                    <a:lnTo>
                      <a:pt x="460" y="0"/>
                    </a:lnTo>
                    <a:lnTo>
                      <a:pt x="460" y="150"/>
                    </a:lnTo>
                    <a:lnTo>
                      <a:pt x="0" y="19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4778BB">
                  <a:alpha val="55000"/>
                </a:srgbClr>
              </a:solidFill>
              <a:ln w="3175" cap="rnd" cmpd="sng">
                <a:solidFill>
                  <a:srgbClr val="4778BB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1552" name="Group 144"/>
            <p:cNvGrpSpPr>
              <a:grpSpLocks noChangeAspect="1"/>
            </p:cNvGrpSpPr>
            <p:nvPr/>
          </p:nvGrpSpPr>
          <p:grpSpPr bwMode="auto">
            <a:xfrm>
              <a:off x="3112" y="876"/>
              <a:ext cx="446" cy="294"/>
              <a:chOff x="4229" y="472"/>
              <a:chExt cx="1531" cy="1011"/>
            </a:xfrm>
          </p:grpSpPr>
          <p:grpSp>
            <p:nvGrpSpPr>
              <p:cNvPr id="401553" name="Group 145"/>
              <p:cNvGrpSpPr>
                <a:grpSpLocks noChangeAspect="1"/>
              </p:cNvGrpSpPr>
              <p:nvPr/>
            </p:nvGrpSpPr>
            <p:grpSpPr bwMode="auto">
              <a:xfrm>
                <a:off x="4229" y="472"/>
                <a:ext cx="1531" cy="1011"/>
                <a:chOff x="3763" y="1219"/>
                <a:chExt cx="1531" cy="1011"/>
              </a:xfrm>
            </p:grpSpPr>
            <p:sp>
              <p:nvSpPr>
                <p:cNvPr id="401554" name="Freeform 146"/>
                <p:cNvSpPr>
                  <a:spLocks noChangeAspect="1"/>
                </p:cNvSpPr>
                <p:nvPr/>
              </p:nvSpPr>
              <p:spPr bwMode="auto">
                <a:xfrm>
                  <a:off x="3763" y="1899"/>
                  <a:ext cx="1528" cy="328"/>
                </a:xfrm>
                <a:custGeom>
                  <a:avLst/>
                  <a:gdLst/>
                  <a:ahLst/>
                  <a:cxnLst>
                    <a:cxn ang="0">
                      <a:pos x="0" y="39"/>
                    </a:cxn>
                    <a:cxn ang="0">
                      <a:pos x="672" y="328"/>
                    </a:cxn>
                    <a:cxn ang="0">
                      <a:pos x="1528" y="256"/>
                    </a:cxn>
                    <a:cxn ang="0">
                      <a:pos x="605" y="0"/>
                    </a:cxn>
                    <a:cxn ang="0">
                      <a:pos x="0" y="39"/>
                    </a:cxn>
                  </a:cxnLst>
                  <a:rect l="0" t="0" r="r" b="b"/>
                  <a:pathLst>
                    <a:path w="1528" h="328">
                      <a:moveTo>
                        <a:pt x="0" y="39"/>
                      </a:moveTo>
                      <a:lnTo>
                        <a:pt x="672" y="328"/>
                      </a:lnTo>
                      <a:lnTo>
                        <a:pt x="1528" y="256"/>
                      </a:lnTo>
                      <a:lnTo>
                        <a:pt x="605" y="0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5B98EC">
                    <a:alpha val="50000"/>
                  </a:srgbClr>
                </a:solidFill>
                <a:ln w="3175" cap="rnd" cmpd="sng">
                  <a:solidFill>
                    <a:srgbClr val="4778BB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1555" name="Freeform 147"/>
                <p:cNvSpPr>
                  <a:spLocks noChangeAspect="1"/>
                </p:cNvSpPr>
                <p:nvPr/>
              </p:nvSpPr>
              <p:spPr bwMode="auto">
                <a:xfrm>
                  <a:off x="4456" y="1479"/>
                  <a:ext cx="836" cy="751"/>
                </a:xfrm>
                <a:custGeom>
                  <a:avLst/>
                  <a:gdLst/>
                  <a:ahLst/>
                  <a:cxnLst>
                    <a:cxn ang="0">
                      <a:pos x="0" y="66"/>
                    </a:cxn>
                    <a:cxn ang="0">
                      <a:pos x="834" y="0"/>
                    </a:cxn>
                    <a:cxn ang="0">
                      <a:pos x="836" y="674"/>
                    </a:cxn>
                    <a:cxn ang="0">
                      <a:pos x="0" y="751"/>
                    </a:cxn>
                    <a:cxn ang="0">
                      <a:pos x="0" y="66"/>
                    </a:cxn>
                  </a:cxnLst>
                  <a:rect l="0" t="0" r="r" b="b"/>
                  <a:pathLst>
                    <a:path w="836" h="751">
                      <a:moveTo>
                        <a:pt x="0" y="66"/>
                      </a:moveTo>
                      <a:lnTo>
                        <a:pt x="834" y="0"/>
                      </a:lnTo>
                      <a:lnTo>
                        <a:pt x="836" y="674"/>
                      </a:lnTo>
                      <a:lnTo>
                        <a:pt x="0" y="751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5B98EC">
                    <a:alpha val="50000"/>
                  </a:srgbClr>
                </a:solidFill>
                <a:ln w="3175" cap="rnd" cmpd="sng">
                  <a:solidFill>
                    <a:srgbClr val="4778BB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1556" name="Freeform 148"/>
                <p:cNvSpPr>
                  <a:spLocks noChangeAspect="1"/>
                </p:cNvSpPr>
                <p:nvPr/>
              </p:nvSpPr>
              <p:spPr bwMode="auto">
                <a:xfrm>
                  <a:off x="4364" y="1220"/>
                  <a:ext cx="930" cy="9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" y="679"/>
                    </a:cxn>
                    <a:cxn ang="0">
                      <a:pos x="930" y="937"/>
                    </a:cxn>
                    <a:cxn ang="0">
                      <a:pos x="930" y="25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30" h="937">
                      <a:moveTo>
                        <a:pt x="0" y="0"/>
                      </a:moveTo>
                      <a:lnTo>
                        <a:pt x="12" y="679"/>
                      </a:lnTo>
                      <a:lnTo>
                        <a:pt x="930" y="937"/>
                      </a:lnTo>
                      <a:lnTo>
                        <a:pt x="930" y="2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B98EC">
                    <a:alpha val="50000"/>
                  </a:srgbClr>
                </a:solidFill>
                <a:ln w="3175" cap="rnd" cmpd="sng">
                  <a:solidFill>
                    <a:srgbClr val="4778BB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1557" name="Freeform 149"/>
                <p:cNvSpPr>
                  <a:spLocks noChangeAspect="1"/>
                </p:cNvSpPr>
                <p:nvPr/>
              </p:nvSpPr>
              <p:spPr bwMode="auto">
                <a:xfrm>
                  <a:off x="3765" y="1219"/>
                  <a:ext cx="1526" cy="327"/>
                </a:xfrm>
                <a:custGeom>
                  <a:avLst/>
                  <a:gdLst/>
                  <a:ahLst/>
                  <a:cxnLst>
                    <a:cxn ang="0">
                      <a:pos x="3" y="48"/>
                    </a:cxn>
                    <a:cxn ang="0">
                      <a:pos x="686" y="327"/>
                    </a:cxn>
                    <a:cxn ang="0">
                      <a:pos x="1526" y="258"/>
                    </a:cxn>
                    <a:cxn ang="0">
                      <a:pos x="598" y="0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1526" h="327">
                      <a:moveTo>
                        <a:pt x="3" y="48"/>
                      </a:moveTo>
                      <a:lnTo>
                        <a:pt x="686" y="327"/>
                      </a:lnTo>
                      <a:lnTo>
                        <a:pt x="1526" y="258"/>
                      </a:lnTo>
                      <a:lnTo>
                        <a:pt x="598" y="0"/>
                      </a:lnTo>
                      <a:lnTo>
                        <a:pt x="0" y="50"/>
                      </a:lnTo>
                    </a:path>
                  </a:pathLst>
                </a:custGeom>
                <a:solidFill>
                  <a:srgbClr val="5B98EC">
                    <a:alpha val="50000"/>
                  </a:srgbClr>
                </a:solidFill>
                <a:ln w="3175" cap="rnd" cmpd="sng">
                  <a:solidFill>
                    <a:srgbClr val="4778BB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01558" name="Freeform 150"/>
              <p:cNvSpPr>
                <a:spLocks noChangeAspect="1"/>
              </p:cNvSpPr>
              <p:nvPr/>
            </p:nvSpPr>
            <p:spPr bwMode="auto">
              <a:xfrm>
                <a:off x="4241" y="518"/>
                <a:ext cx="681" cy="9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67"/>
                  </a:cxn>
                  <a:cxn ang="0">
                    <a:pos x="681" y="962"/>
                  </a:cxn>
                  <a:cxn ang="0">
                    <a:pos x="681" y="280"/>
                  </a:cxn>
                  <a:cxn ang="0">
                    <a:pos x="0" y="0"/>
                  </a:cxn>
                </a:cxnLst>
                <a:rect l="0" t="0" r="r" b="b"/>
                <a:pathLst>
                  <a:path w="681" h="962">
                    <a:moveTo>
                      <a:pt x="0" y="0"/>
                    </a:moveTo>
                    <a:lnTo>
                      <a:pt x="0" y="667"/>
                    </a:lnTo>
                    <a:lnTo>
                      <a:pt x="681" y="962"/>
                    </a:lnTo>
                    <a:lnTo>
                      <a:pt x="681" y="2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B98EC">
                  <a:alpha val="50000"/>
                </a:srgbClr>
              </a:solidFill>
              <a:ln w="3175" cap="rnd" cmpd="sng">
                <a:solidFill>
                  <a:srgbClr val="4778BB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1559" name="Group 151"/>
            <p:cNvGrpSpPr>
              <a:grpSpLocks noChangeAspect="1"/>
            </p:cNvGrpSpPr>
            <p:nvPr/>
          </p:nvGrpSpPr>
          <p:grpSpPr bwMode="auto">
            <a:xfrm>
              <a:off x="2931" y="891"/>
              <a:ext cx="385" cy="296"/>
              <a:chOff x="3133" y="1268"/>
              <a:chExt cx="1321" cy="1019"/>
            </a:xfrm>
          </p:grpSpPr>
          <p:sp>
            <p:nvSpPr>
              <p:cNvPr id="401560" name="Freeform 152"/>
              <p:cNvSpPr>
                <a:spLocks noChangeAspect="1"/>
              </p:cNvSpPr>
              <p:nvPr/>
            </p:nvSpPr>
            <p:spPr bwMode="auto">
              <a:xfrm>
                <a:off x="3145" y="1942"/>
                <a:ext cx="1295" cy="338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615" y="338"/>
                  </a:cxn>
                  <a:cxn ang="0">
                    <a:pos x="1295" y="285"/>
                  </a:cxn>
                  <a:cxn ang="0">
                    <a:pos x="614" y="0"/>
                  </a:cxn>
                  <a:cxn ang="0">
                    <a:pos x="0" y="42"/>
                  </a:cxn>
                </a:cxnLst>
                <a:rect l="0" t="0" r="r" b="b"/>
                <a:pathLst>
                  <a:path w="1295" h="338">
                    <a:moveTo>
                      <a:pt x="0" y="42"/>
                    </a:moveTo>
                    <a:lnTo>
                      <a:pt x="615" y="338"/>
                    </a:lnTo>
                    <a:lnTo>
                      <a:pt x="1295" y="285"/>
                    </a:lnTo>
                    <a:lnTo>
                      <a:pt x="614" y="0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4CA0E3">
                  <a:alpha val="50000"/>
                </a:srgbClr>
              </a:solidFill>
              <a:ln w="3175" cap="rnd" cmpd="sng">
                <a:solidFill>
                  <a:srgbClr val="4778BB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561" name="Freeform 153"/>
              <p:cNvSpPr>
                <a:spLocks noChangeAspect="1"/>
              </p:cNvSpPr>
              <p:nvPr/>
            </p:nvSpPr>
            <p:spPr bwMode="auto">
              <a:xfrm>
                <a:off x="3133" y="1304"/>
                <a:ext cx="630" cy="981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0" y="677"/>
                  </a:cxn>
                  <a:cxn ang="0">
                    <a:pos x="630" y="981"/>
                  </a:cxn>
                  <a:cxn ang="0">
                    <a:pos x="630" y="299"/>
                  </a:cxn>
                  <a:cxn ang="0">
                    <a:pos x="17" y="0"/>
                  </a:cxn>
                </a:cxnLst>
                <a:rect l="0" t="0" r="r" b="b"/>
                <a:pathLst>
                  <a:path w="630" h="981">
                    <a:moveTo>
                      <a:pt x="17" y="0"/>
                    </a:moveTo>
                    <a:lnTo>
                      <a:pt x="0" y="677"/>
                    </a:lnTo>
                    <a:lnTo>
                      <a:pt x="630" y="981"/>
                    </a:lnTo>
                    <a:lnTo>
                      <a:pt x="630" y="29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4CA0E3">
                  <a:alpha val="50000"/>
                </a:srgbClr>
              </a:solidFill>
              <a:ln w="3175" cap="rnd" cmpd="sng">
                <a:solidFill>
                  <a:srgbClr val="4778BB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562" name="Freeform 154"/>
              <p:cNvSpPr>
                <a:spLocks noChangeAspect="1"/>
              </p:cNvSpPr>
              <p:nvPr/>
            </p:nvSpPr>
            <p:spPr bwMode="auto">
              <a:xfrm>
                <a:off x="3764" y="1553"/>
                <a:ext cx="685" cy="734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685" y="0"/>
                  </a:cxn>
                  <a:cxn ang="0">
                    <a:pos x="685" y="677"/>
                  </a:cxn>
                  <a:cxn ang="0">
                    <a:pos x="0" y="734"/>
                  </a:cxn>
                  <a:cxn ang="0">
                    <a:pos x="0" y="49"/>
                  </a:cxn>
                </a:cxnLst>
                <a:rect l="0" t="0" r="r" b="b"/>
                <a:pathLst>
                  <a:path w="685" h="734">
                    <a:moveTo>
                      <a:pt x="0" y="49"/>
                    </a:moveTo>
                    <a:lnTo>
                      <a:pt x="685" y="0"/>
                    </a:lnTo>
                    <a:lnTo>
                      <a:pt x="685" y="677"/>
                    </a:lnTo>
                    <a:lnTo>
                      <a:pt x="0" y="734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4CA0E3">
                  <a:alpha val="50000"/>
                </a:srgbClr>
              </a:solidFill>
              <a:ln w="3175" cap="rnd" cmpd="sng">
                <a:solidFill>
                  <a:srgbClr val="4778BB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563" name="Freeform 155"/>
              <p:cNvSpPr>
                <a:spLocks noChangeAspect="1"/>
              </p:cNvSpPr>
              <p:nvPr/>
            </p:nvSpPr>
            <p:spPr bwMode="auto">
              <a:xfrm>
                <a:off x="3768" y="1278"/>
                <a:ext cx="681" cy="9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67"/>
                  </a:cxn>
                  <a:cxn ang="0">
                    <a:pos x="681" y="962"/>
                  </a:cxn>
                  <a:cxn ang="0">
                    <a:pos x="681" y="280"/>
                  </a:cxn>
                  <a:cxn ang="0">
                    <a:pos x="0" y="0"/>
                  </a:cxn>
                </a:cxnLst>
                <a:rect l="0" t="0" r="r" b="b"/>
                <a:pathLst>
                  <a:path w="681" h="962">
                    <a:moveTo>
                      <a:pt x="0" y="0"/>
                    </a:moveTo>
                    <a:lnTo>
                      <a:pt x="0" y="667"/>
                    </a:lnTo>
                    <a:lnTo>
                      <a:pt x="681" y="962"/>
                    </a:lnTo>
                    <a:lnTo>
                      <a:pt x="681" y="2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A0E3">
                  <a:alpha val="50000"/>
                </a:srgbClr>
              </a:solidFill>
              <a:ln w="3175" cap="rnd" cmpd="sng">
                <a:solidFill>
                  <a:srgbClr val="4778BB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564" name="Freeform 156"/>
              <p:cNvSpPr>
                <a:spLocks noChangeAspect="1"/>
              </p:cNvSpPr>
              <p:nvPr/>
            </p:nvSpPr>
            <p:spPr bwMode="auto">
              <a:xfrm>
                <a:off x="3159" y="1268"/>
                <a:ext cx="1295" cy="338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615" y="338"/>
                  </a:cxn>
                  <a:cxn ang="0">
                    <a:pos x="1295" y="285"/>
                  </a:cxn>
                  <a:cxn ang="0">
                    <a:pos x="614" y="0"/>
                  </a:cxn>
                  <a:cxn ang="0">
                    <a:pos x="0" y="42"/>
                  </a:cxn>
                </a:cxnLst>
                <a:rect l="0" t="0" r="r" b="b"/>
                <a:pathLst>
                  <a:path w="1295" h="338">
                    <a:moveTo>
                      <a:pt x="0" y="42"/>
                    </a:moveTo>
                    <a:lnTo>
                      <a:pt x="615" y="338"/>
                    </a:lnTo>
                    <a:lnTo>
                      <a:pt x="1295" y="285"/>
                    </a:lnTo>
                    <a:lnTo>
                      <a:pt x="614" y="0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4CA0E3">
                  <a:alpha val="50000"/>
                </a:srgbClr>
              </a:solidFill>
              <a:ln w="3175" cap="rnd" cmpd="sng">
                <a:solidFill>
                  <a:srgbClr val="4778BB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401565" name="Picture 15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38375" y="2905125"/>
            <a:ext cx="474663" cy="474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01566" name="Picture 15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0175" y="4225925"/>
            <a:ext cx="538163" cy="604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01567" name="Line 159"/>
          <p:cNvSpPr>
            <a:spLocks noChangeShapeType="1"/>
          </p:cNvSpPr>
          <p:nvPr/>
        </p:nvSpPr>
        <p:spPr bwMode="auto">
          <a:xfrm flipH="1" flipV="1">
            <a:off x="395288" y="1773238"/>
            <a:ext cx="0" cy="4751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1568" name="Text Box 160"/>
          <p:cNvSpPr txBox="1">
            <a:spLocks noChangeArrowheads="1"/>
          </p:cNvSpPr>
          <p:nvPr/>
        </p:nvSpPr>
        <p:spPr bwMode="auto">
          <a:xfrm>
            <a:off x="2970213" y="6381750"/>
            <a:ext cx="939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 b="1">
                <a:latin typeface="Arial" pitchFamily="34" charset="0"/>
                <a:ea typeface="MS PGothic" pitchFamily="34" charset="-128"/>
              </a:rPr>
              <a:t>Storage</a:t>
            </a:r>
            <a:endParaRPr lang="en-US" sz="1600" i="0">
              <a:latin typeface="Arial" pitchFamily="34" charset="0"/>
              <a:ea typeface="MS PGothic" pitchFamily="34" charset="-128"/>
            </a:endParaRPr>
          </a:p>
        </p:txBody>
      </p:sp>
      <p:graphicFrame>
        <p:nvGraphicFramePr>
          <p:cNvPr id="401569" name="Object 161"/>
          <p:cNvGraphicFramePr>
            <a:graphicFrameLocks noChangeAspect="1"/>
          </p:cNvGraphicFramePr>
          <p:nvPr/>
        </p:nvGraphicFramePr>
        <p:xfrm>
          <a:off x="2557463" y="5734050"/>
          <a:ext cx="1600200" cy="731838"/>
        </p:xfrm>
        <a:graphic>
          <a:graphicData uri="http://schemas.openxmlformats.org/presentationml/2006/ole">
            <p:oleObj spid="_x0000_s401569" name="Photo Editor Photo" r:id="rId11" imgW="8257143" imgH="378095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Challenges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VMs have lots of state in memory</a:t>
            </a:r>
          </a:p>
          <a:p>
            <a:r>
              <a:rPr lang="en-GB"/>
              <a:t>Some VMs have soft real-time requirements</a:t>
            </a:r>
          </a:p>
          <a:p>
            <a:pPr lvl="1"/>
            <a:r>
              <a:rPr lang="en-GB"/>
              <a:t>E.g. web servers, databases, game servers</a:t>
            </a:r>
          </a:p>
          <a:p>
            <a:pPr lvl="1"/>
            <a:r>
              <a:rPr lang="en-GB"/>
              <a:t>May be members of a cluster quorum</a:t>
            </a:r>
          </a:p>
          <a:p>
            <a:pPr lvl="1">
              <a:buFont typeface="Wingdings" pitchFamily="2" charset="2"/>
              <a:buChar char="è"/>
            </a:pPr>
            <a:r>
              <a:rPr lang="en-GB"/>
              <a:t> </a:t>
            </a:r>
            <a:r>
              <a:rPr lang="en-GB" b="1"/>
              <a:t>Minimize down-time</a:t>
            </a:r>
          </a:p>
          <a:p>
            <a:r>
              <a:rPr lang="en-GB"/>
              <a:t>Performing relocation requires resources</a:t>
            </a:r>
          </a:p>
          <a:p>
            <a:pPr lvl="1">
              <a:buFont typeface="Wingdings" pitchFamily="2" charset="2"/>
              <a:buChar char="è"/>
            </a:pPr>
            <a:r>
              <a:rPr lang="en-GB" b="1"/>
              <a:t> Bound and control resources used</a:t>
            </a:r>
            <a:r>
              <a:rPr lang="en-GB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Virtualization Overview</a:t>
            </a:r>
            <a:endParaRPr lang="en-US"/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30375"/>
            <a:ext cx="8686800" cy="4968875"/>
          </a:xfrm>
        </p:spPr>
        <p:txBody>
          <a:bodyPr/>
          <a:lstStyle/>
          <a:p>
            <a:r>
              <a:rPr lang="en-GB"/>
              <a:t>Single OS image: Virtuozo, Vservers, Zones</a:t>
            </a:r>
          </a:p>
          <a:p>
            <a:pPr lvl="1"/>
            <a:r>
              <a:rPr lang="en-GB"/>
              <a:t>Group user processes into resource containers</a:t>
            </a:r>
          </a:p>
          <a:p>
            <a:pPr lvl="1"/>
            <a:r>
              <a:rPr lang="en-GB"/>
              <a:t>Hard to get strong isolation</a:t>
            </a:r>
          </a:p>
          <a:p>
            <a:r>
              <a:rPr lang="en-GB"/>
              <a:t> Full virtualization: VMware, VirtualPC, QEMU</a:t>
            </a:r>
          </a:p>
          <a:p>
            <a:pPr lvl="1"/>
            <a:r>
              <a:rPr lang="en-GB"/>
              <a:t>Run multiple unmodified guest OSes</a:t>
            </a:r>
          </a:p>
          <a:p>
            <a:pPr lvl="1"/>
            <a:r>
              <a:rPr lang="en-GB"/>
              <a:t>Hard to efficiently virtualize x86</a:t>
            </a:r>
          </a:p>
          <a:p>
            <a:r>
              <a:rPr lang="en-GB"/>
              <a:t>Para-virtualization: UML, Xen</a:t>
            </a:r>
          </a:p>
          <a:p>
            <a:pPr lvl="1"/>
            <a:r>
              <a:rPr lang="en-GB"/>
              <a:t>Run multiple guest OSes ported to special arch</a:t>
            </a:r>
          </a:p>
          <a:p>
            <a:pPr lvl="1"/>
            <a:r>
              <a:rPr lang="en-GB"/>
              <a:t>Arch Xen/x86 is very close to normal x86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Relocation Strategy</a:t>
            </a:r>
          </a:p>
        </p:txBody>
      </p:sp>
      <p:pic>
        <p:nvPicPr>
          <p:cNvPr id="403459" name="Picture 3" descr="migration-timeline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76388" y="1752600"/>
            <a:ext cx="5938837" cy="48006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ChangeArrowheads="1"/>
          </p:cNvSpPr>
          <p:nvPr/>
        </p:nvSpPr>
        <p:spPr bwMode="auto">
          <a:xfrm>
            <a:off x="323850" y="2001838"/>
            <a:ext cx="4032250" cy="5762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5507" name="Rectangle 3"/>
          <p:cNvSpPr>
            <a:spLocks noChangeArrowheads="1"/>
          </p:cNvSpPr>
          <p:nvPr/>
        </p:nvSpPr>
        <p:spPr bwMode="auto">
          <a:xfrm>
            <a:off x="323850" y="2867025"/>
            <a:ext cx="4032250" cy="5762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5508" name="Rectangle 4"/>
          <p:cNvSpPr>
            <a:spLocks noChangeArrowheads="1"/>
          </p:cNvSpPr>
          <p:nvPr/>
        </p:nvSpPr>
        <p:spPr bwMode="auto">
          <a:xfrm>
            <a:off x="323850" y="3730625"/>
            <a:ext cx="4032250" cy="5762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5509" name="Rectangle 5"/>
          <p:cNvSpPr>
            <a:spLocks noChangeArrowheads="1"/>
          </p:cNvSpPr>
          <p:nvPr/>
        </p:nvSpPr>
        <p:spPr bwMode="auto">
          <a:xfrm>
            <a:off x="323850" y="4522788"/>
            <a:ext cx="4032250" cy="5762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5510" name="Rectangle 6"/>
          <p:cNvSpPr>
            <a:spLocks noChangeArrowheads="1"/>
          </p:cNvSpPr>
          <p:nvPr/>
        </p:nvSpPr>
        <p:spPr bwMode="auto">
          <a:xfrm>
            <a:off x="323850" y="5386388"/>
            <a:ext cx="4032250" cy="5762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5511" name="Text Box 7"/>
          <p:cNvSpPr txBox="1">
            <a:spLocks noChangeArrowheads="1"/>
          </p:cNvSpPr>
          <p:nvPr/>
        </p:nvSpPr>
        <p:spPr bwMode="auto">
          <a:xfrm>
            <a:off x="395288" y="2074863"/>
            <a:ext cx="43926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i="0">
                <a:latin typeface="Tahoma" pitchFamily="34" charset="0"/>
              </a:rPr>
              <a:t>Stage 0: pre-migration</a:t>
            </a:r>
          </a:p>
        </p:txBody>
      </p:sp>
      <p:sp>
        <p:nvSpPr>
          <p:cNvPr id="405512" name="Text Box 8"/>
          <p:cNvSpPr txBox="1">
            <a:spLocks noChangeArrowheads="1"/>
          </p:cNvSpPr>
          <p:nvPr/>
        </p:nvSpPr>
        <p:spPr bwMode="auto">
          <a:xfrm>
            <a:off x="395288" y="2909888"/>
            <a:ext cx="38655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i="0">
                <a:latin typeface="Tahoma" pitchFamily="34" charset="0"/>
              </a:rPr>
              <a:t>Stage 1: reservation</a:t>
            </a:r>
          </a:p>
        </p:txBody>
      </p:sp>
      <p:sp>
        <p:nvSpPr>
          <p:cNvPr id="405513" name="Text Box 9"/>
          <p:cNvSpPr txBox="1">
            <a:spLocks noChangeArrowheads="1"/>
          </p:cNvSpPr>
          <p:nvPr/>
        </p:nvSpPr>
        <p:spPr bwMode="auto">
          <a:xfrm>
            <a:off x="395288" y="3744913"/>
            <a:ext cx="43926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i="0">
                <a:latin typeface="Tahoma" pitchFamily="34" charset="0"/>
              </a:rPr>
              <a:t>Stage 2: iterative pre-copy</a:t>
            </a:r>
          </a:p>
        </p:txBody>
      </p:sp>
      <p:sp>
        <p:nvSpPr>
          <p:cNvPr id="405514" name="Text Box 10"/>
          <p:cNvSpPr txBox="1">
            <a:spLocks noChangeArrowheads="1"/>
          </p:cNvSpPr>
          <p:nvPr/>
        </p:nvSpPr>
        <p:spPr bwMode="auto">
          <a:xfrm>
            <a:off x="395288" y="4579938"/>
            <a:ext cx="56229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i="0">
                <a:latin typeface="Tahoma" pitchFamily="34" charset="0"/>
              </a:rPr>
              <a:t>Stage 3: stop-and-copy</a:t>
            </a:r>
          </a:p>
        </p:txBody>
      </p:sp>
      <p:sp>
        <p:nvSpPr>
          <p:cNvPr id="405515" name="Text Box 11"/>
          <p:cNvSpPr txBox="1">
            <a:spLocks noChangeArrowheads="1"/>
          </p:cNvSpPr>
          <p:nvPr/>
        </p:nvSpPr>
        <p:spPr bwMode="auto">
          <a:xfrm>
            <a:off x="395288" y="5414963"/>
            <a:ext cx="50085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i="0">
                <a:latin typeface="Tahoma" pitchFamily="34" charset="0"/>
              </a:rPr>
              <a:t>Stage 4: commitment</a:t>
            </a:r>
          </a:p>
        </p:txBody>
      </p:sp>
      <p:sp>
        <p:nvSpPr>
          <p:cNvPr id="405516" name="Line 12"/>
          <p:cNvSpPr>
            <a:spLocks noChangeShapeType="1"/>
          </p:cNvSpPr>
          <p:nvPr/>
        </p:nvSpPr>
        <p:spPr bwMode="auto">
          <a:xfrm>
            <a:off x="2195513" y="2578100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5517" name="Line 13"/>
          <p:cNvSpPr>
            <a:spLocks noChangeShapeType="1"/>
          </p:cNvSpPr>
          <p:nvPr/>
        </p:nvSpPr>
        <p:spPr bwMode="auto">
          <a:xfrm>
            <a:off x="2195513" y="3441700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5518" name="Line 14"/>
          <p:cNvSpPr>
            <a:spLocks noChangeShapeType="1"/>
          </p:cNvSpPr>
          <p:nvPr/>
        </p:nvSpPr>
        <p:spPr bwMode="auto">
          <a:xfrm>
            <a:off x="2195513" y="4305300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5519" name="Line 15"/>
          <p:cNvSpPr>
            <a:spLocks noChangeShapeType="1"/>
          </p:cNvSpPr>
          <p:nvPr/>
        </p:nvSpPr>
        <p:spPr bwMode="auto">
          <a:xfrm>
            <a:off x="2195513" y="5097463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5520" name="Arc 16"/>
          <p:cNvSpPr>
            <a:spLocks/>
          </p:cNvSpPr>
          <p:nvPr/>
        </p:nvSpPr>
        <p:spPr bwMode="auto">
          <a:xfrm>
            <a:off x="4238625" y="3514725"/>
            <a:ext cx="839788" cy="1008063"/>
          </a:xfrm>
          <a:custGeom>
            <a:avLst/>
            <a:gdLst>
              <a:gd name="G0" fmla="+- 18191 0 0"/>
              <a:gd name="G1" fmla="+- 21600 0 0"/>
              <a:gd name="G2" fmla="+- 21600 0 0"/>
              <a:gd name="T0" fmla="*/ 1324 w 39791"/>
              <a:gd name="T1" fmla="*/ 8107 h 43200"/>
              <a:gd name="T2" fmla="*/ 0 w 39791"/>
              <a:gd name="T3" fmla="*/ 33247 h 43200"/>
              <a:gd name="T4" fmla="*/ 18191 w 39791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791" h="43200" fill="none" extrusionOk="0">
                <a:moveTo>
                  <a:pt x="1323" y="8106"/>
                </a:moveTo>
                <a:cubicBezTo>
                  <a:pt x="5423" y="2982"/>
                  <a:pt x="11629" y="-1"/>
                  <a:pt x="18191" y="0"/>
                </a:cubicBezTo>
                <a:cubicBezTo>
                  <a:pt x="30120" y="0"/>
                  <a:pt x="39791" y="9670"/>
                  <a:pt x="39791" y="21600"/>
                </a:cubicBezTo>
                <a:cubicBezTo>
                  <a:pt x="39791" y="33529"/>
                  <a:pt x="30120" y="43200"/>
                  <a:pt x="18191" y="43200"/>
                </a:cubicBezTo>
                <a:cubicBezTo>
                  <a:pt x="10827" y="43200"/>
                  <a:pt x="3970" y="39448"/>
                  <a:pt x="0" y="33246"/>
                </a:cubicBezTo>
              </a:path>
              <a:path w="39791" h="43200" stroke="0" extrusionOk="0">
                <a:moveTo>
                  <a:pt x="1323" y="8106"/>
                </a:moveTo>
                <a:cubicBezTo>
                  <a:pt x="5423" y="2982"/>
                  <a:pt x="11629" y="-1"/>
                  <a:pt x="18191" y="0"/>
                </a:cubicBezTo>
                <a:cubicBezTo>
                  <a:pt x="30120" y="0"/>
                  <a:pt x="39791" y="9670"/>
                  <a:pt x="39791" y="21600"/>
                </a:cubicBezTo>
                <a:cubicBezTo>
                  <a:pt x="39791" y="33529"/>
                  <a:pt x="30120" y="43200"/>
                  <a:pt x="18191" y="43200"/>
                </a:cubicBezTo>
                <a:cubicBezTo>
                  <a:pt x="10827" y="43200"/>
                  <a:pt x="3970" y="39448"/>
                  <a:pt x="0" y="33246"/>
                </a:cubicBezTo>
                <a:lnTo>
                  <a:pt x="18191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5521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Relocation Strategy</a:t>
            </a:r>
          </a:p>
        </p:txBody>
      </p:sp>
      <p:sp>
        <p:nvSpPr>
          <p:cNvPr id="405522" name="Text Box 18"/>
          <p:cNvSpPr txBox="1">
            <a:spLocks noChangeArrowheads="1"/>
          </p:cNvSpPr>
          <p:nvPr/>
        </p:nvSpPr>
        <p:spPr bwMode="auto">
          <a:xfrm>
            <a:off x="4284663" y="4594225"/>
            <a:ext cx="38163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i="0"/>
          </a:p>
        </p:txBody>
      </p:sp>
      <p:sp>
        <p:nvSpPr>
          <p:cNvPr id="405523" name="AutoShape 19"/>
          <p:cNvSpPr>
            <a:spLocks noChangeArrowheads="1"/>
          </p:cNvSpPr>
          <p:nvPr/>
        </p:nvSpPr>
        <p:spPr bwMode="auto">
          <a:xfrm>
            <a:off x="5219700" y="1928813"/>
            <a:ext cx="3600450" cy="1296987"/>
          </a:xfrm>
          <a:prstGeom prst="wedgeRectCallout">
            <a:avLst>
              <a:gd name="adj1" fmla="val -68032"/>
              <a:gd name="adj2" fmla="val -24051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GB" i="0">
                <a:latin typeface="Tahoma" pitchFamily="34" charset="0"/>
              </a:rPr>
              <a:t>VM active on host A</a:t>
            </a:r>
          </a:p>
          <a:p>
            <a:pPr algn="ctr"/>
            <a:r>
              <a:rPr lang="en-GB" i="0">
                <a:latin typeface="Tahoma" pitchFamily="34" charset="0"/>
              </a:rPr>
              <a:t>Destination host selected</a:t>
            </a:r>
          </a:p>
          <a:p>
            <a:pPr algn="ctr"/>
            <a:r>
              <a:rPr lang="en-GB" i="0">
                <a:latin typeface="Tahoma" pitchFamily="34" charset="0"/>
              </a:rPr>
              <a:t>(Block devices mirrored)</a:t>
            </a:r>
          </a:p>
        </p:txBody>
      </p:sp>
      <p:sp>
        <p:nvSpPr>
          <p:cNvPr id="405524" name="AutoShape 20"/>
          <p:cNvSpPr>
            <a:spLocks noChangeArrowheads="1"/>
          </p:cNvSpPr>
          <p:nvPr/>
        </p:nvSpPr>
        <p:spPr bwMode="auto">
          <a:xfrm>
            <a:off x="5219700" y="2794000"/>
            <a:ext cx="3600450" cy="1296988"/>
          </a:xfrm>
          <a:prstGeom prst="wedgeRectCallout">
            <a:avLst>
              <a:gd name="adj1" fmla="val -68032"/>
              <a:gd name="adj2" fmla="val -24051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GB" i="0">
                <a:latin typeface="Tahoma" pitchFamily="34" charset="0"/>
              </a:rPr>
              <a:t>Initialize container on target host</a:t>
            </a:r>
          </a:p>
        </p:txBody>
      </p:sp>
      <p:sp>
        <p:nvSpPr>
          <p:cNvPr id="405525" name="AutoShape 21"/>
          <p:cNvSpPr>
            <a:spLocks noChangeArrowheads="1"/>
          </p:cNvSpPr>
          <p:nvPr/>
        </p:nvSpPr>
        <p:spPr bwMode="auto">
          <a:xfrm>
            <a:off x="5219700" y="3656013"/>
            <a:ext cx="3600450" cy="1296987"/>
          </a:xfrm>
          <a:prstGeom prst="wedgeRectCallout">
            <a:avLst>
              <a:gd name="adj1" fmla="val -68032"/>
              <a:gd name="adj2" fmla="val -24051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GB" i="0">
                <a:latin typeface="Tahoma" pitchFamily="34" charset="0"/>
              </a:rPr>
              <a:t>Copy dirty pages in successive rounds</a:t>
            </a:r>
          </a:p>
        </p:txBody>
      </p:sp>
      <p:sp>
        <p:nvSpPr>
          <p:cNvPr id="405526" name="AutoShape 22"/>
          <p:cNvSpPr>
            <a:spLocks noChangeArrowheads="1"/>
          </p:cNvSpPr>
          <p:nvPr/>
        </p:nvSpPr>
        <p:spPr bwMode="auto">
          <a:xfrm>
            <a:off x="5219700" y="4448175"/>
            <a:ext cx="3600450" cy="1296988"/>
          </a:xfrm>
          <a:prstGeom prst="wedgeRectCallout">
            <a:avLst>
              <a:gd name="adj1" fmla="val -68032"/>
              <a:gd name="adj2" fmla="val -24051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GB" i="0">
                <a:latin typeface="Tahoma" pitchFamily="34" charset="0"/>
              </a:rPr>
              <a:t>Suspend VM on host A</a:t>
            </a:r>
          </a:p>
          <a:p>
            <a:pPr algn="ctr"/>
            <a:r>
              <a:rPr lang="en-GB" i="0">
                <a:latin typeface="Tahoma" pitchFamily="34" charset="0"/>
              </a:rPr>
              <a:t>Redirect network traffic</a:t>
            </a:r>
          </a:p>
          <a:p>
            <a:pPr algn="ctr"/>
            <a:r>
              <a:rPr lang="en-GB" i="0">
                <a:latin typeface="Tahoma" pitchFamily="34" charset="0"/>
              </a:rPr>
              <a:t>Synch remaining state</a:t>
            </a:r>
          </a:p>
        </p:txBody>
      </p:sp>
      <p:sp>
        <p:nvSpPr>
          <p:cNvPr id="405527" name="AutoShape 23"/>
          <p:cNvSpPr>
            <a:spLocks noChangeArrowheads="1"/>
          </p:cNvSpPr>
          <p:nvPr/>
        </p:nvSpPr>
        <p:spPr bwMode="auto">
          <a:xfrm>
            <a:off x="5219700" y="5313363"/>
            <a:ext cx="3600450" cy="1296987"/>
          </a:xfrm>
          <a:prstGeom prst="wedgeRectCallout">
            <a:avLst>
              <a:gd name="adj1" fmla="val -68032"/>
              <a:gd name="adj2" fmla="val -24051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GB" i="0">
                <a:latin typeface="Tahoma" pitchFamily="34" charset="0"/>
              </a:rPr>
              <a:t>Activate on host B</a:t>
            </a:r>
          </a:p>
          <a:p>
            <a:pPr algn="ctr"/>
            <a:r>
              <a:rPr lang="en-GB" i="0">
                <a:latin typeface="Tahoma" pitchFamily="34" charset="0"/>
              </a:rPr>
              <a:t>VM state on host A released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23" grpId="0" animBg="1"/>
      <p:bldP spid="405523" grpId="1" animBg="1"/>
      <p:bldP spid="405524" grpId="0" animBg="1"/>
      <p:bldP spid="405524" grpId="1" animBg="1"/>
      <p:bldP spid="405525" grpId="0" animBg="1"/>
      <p:bldP spid="405525" grpId="1" animBg="1"/>
      <p:bldP spid="405526" grpId="0" animBg="1"/>
      <p:bldP spid="405526" grpId="1" animBg="1"/>
      <p:bldP spid="40552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ChangeArrowheads="1"/>
          </p:cNvSpPr>
          <p:nvPr/>
        </p:nvSpPr>
        <p:spPr bwMode="auto">
          <a:xfrm>
            <a:off x="611188" y="2168525"/>
            <a:ext cx="3600450" cy="3600450"/>
          </a:xfrm>
          <a:prstGeom prst="rect">
            <a:avLst/>
          </a:prstGeom>
          <a:solidFill>
            <a:srgbClr val="C0C0C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/>
              <a:t>Pre-Copy Migration: Round 1</a:t>
            </a:r>
          </a:p>
        </p:txBody>
      </p:sp>
      <p:sp>
        <p:nvSpPr>
          <p:cNvPr id="406532" name="Rectangle 4"/>
          <p:cNvSpPr>
            <a:spLocks noChangeArrowheads="1"/>
          </p:cNvSpPr>
          <p:nvPr/>
        </p:nvSpPr>
        <p:spPr bwMode="auto">
          <a:xfrm>
            <a:off x="4932363" y="2168525"/>
            <a:ext cx="3600450" cy="360045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ChangeArrowheads="1"/>
          </p:cNvSpPr>
          <p:nvPr/>
        </p:nvSpPr>
        <p:spPr bwMode="auto">
          <a:xfrm>
            <a:off x="611188" y="2168525"/>
            <a:ext cx="3600450" cy="3600450"/>
          </a:xfrm>
          <a:prstGeom prst="rect">
            <a:avLst/>
          </a:prstGeom>
          <a:solidFill>
            <a:srgbClr val="C0C0C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7555" name="Group 3"/>
          <p:cNvGrpSpPr>
            <a:grpSpLocks/>
          </p:cNvGrpSpPr>
          <p:nvPr/>
        </p:nvGrpSpPr>
        <p:grpSpPr bwMode="auto">
          <a:xfrm>
            <a:off x="611188" y="2168525"/>
            <a:ext cx="3600450" cy="1260475"/>
            <a:chOff x="385" y="1366"/>
            <a:chExt cx="2268" cy="794"/>
          </a:xfrm>
        </p:grpSpPr>
        <p:sp>
          <p:nvSpPr>
            <p:cNvPr id="407556" name="Rectangle 4"/>
            <p:cNvSpPr>
              <a:spLocks noChangeArrowheads="1"/>
            </p:cNvSpPr>
            <p:nvPr/>
          </p:nvSpPr>
          <p:spPr bwMode="auto">
            <a:xfrm>
              <a:off x="385" y="1366"/>
              <a:ext cx="2268" cy="454"/>
            </a:xfrm>
            <a:prstGeom prst="rect">
              <a:avLst/>
            </a:prstGeom>
            <a:solidFill>
              <a:srgbClr val="C0C0C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7557" name="Line 5"/>
            <p:cNvSpPr>
              <a:spLocks noChangeShapeType="1"/>
            </p:cNvSpPr>
            <p:nvPr/>
          </p:nvSpPr>
          <p:spPr bwMode="auto">
            <a:xfrm>
              <a:off x="1519" y="1820"/>
              <a:ext cx="0" cy="3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75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/>
              <a:t>Pre-Copy Migration: Round 1</a:t>
            </a:r>
          </a:p>
        </p:txBody>
      </p:sp>
      <p:sp>
        <p:nvSpPr>
          <p:cNvPr id="407559" name="Rectangle 7"/>
          <p:cNvSpPr>
            <a:spLocks noChangeArrowheads="1"/>
          </p:cNvSpPr>
          <p:nvPr/>
        </p:nvSpPr>
        <p:spPr bwMode="auto">
          <a:xfrm>
            <a:off x="969963" y="4686300"/>
            <a:ext cx="360362" cy="3619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7560" name="Rectangle 8"/>
          <p:cNvSpPr>
            <a:spLocks noChangeArrowheads="1"/>
          </p:cNvSpPr>
          <p:nvPr/>
        </p:nvSpPr>
        <p:spPr bwMode="auto">
          <a:xfrm>
            <a:off x="2049463" y="3967163"/>
            <a:ext cx="360362" cy="3619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7561" name="Rectangle 9"/>
          <p:cNvSpPr>
            <a:spLocks noChangeArrowheads="1"/>
          </p:cNvSpPr>
          <p:nvPr/>
        </p:nvSpPr>
        <p:spPr bwMode="auto">
          <a:xfrm>
            <a:off x="3490913" y="3968750"/>
            <a:ext cx="360362" cy="3619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7562" name="Rectangle 10"/>
          <p:cNvSpPr>
            <a:spLocks noChangeArrowheads="1"/>
          </p:cNvSpPr>
          <p:nvPr/>
        </p:nvSpPr>
        <p:spPr bwMode="auto">
          <a:xfrm>
            <a:off x="2409825" y="5046663"/>
            <a:ext cx="360363" cy="3619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7563" name="Rectangle 11"/>
          <p:cNvSpPr>
            <a:spLocks noChangeArrowheads="1"/>
          </p:cNvSpPr>
          <p:nvPr/>
        </p:nvSpPr>
        <p:spPr bwMode="auto">
          <a:xfrm>
            <a:off x="7091363" y="2525713"/>
            <a:ext cx="360362" cy="3619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7564" name="Rectangle 12"/>
          <p:cNvSpPr>
            <a:spLocks noChangeArrowheads="1"/>
          </p:cNvSpPr>
          <p:nvPr/>
        </p:nvSpPr>
        <p:spPr bwMode="auto">
          <a:xfrm>
            <a:off x="5651500" y="2525713"/>
            <a:ext cx="360363" cy="3619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7565" name="Rectangle 13"/>
          <p:cNvSpPr>
            <a:spLocks noChangeArrowheads="1"/>
          </p:cNvSpPr>
          <p:nvPr/>
        </p:nvSpPr>
        <p:spPr bwMode="auto">
          <a:xfrm>
            <a:off x="4932363" y="2168525"/>
            <a:ext cx="3600450" cy="360045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7566" name="Group 14"/>
          <p:cNvGrpSpPr>
            <a:grpSpLocks/>
          </p:cNvGrpSpPr>
          <p:nvPr/>
        </p:nvGrpSpPr>
        <p:grpSpPr bwMode="auto">
          <a:xfrm>
            <a:off x="4932363" y="2168525"/>
            <a:ext cx="3600450" cy="1260475"/>
            <a:chOff x="385" y="1366"/>
            <a:chExt cx="2268" cy="794"/>
          </a:xfrm>
        </p:grpSpPr>
        <p:sp>
          <p:nvSpPr>
            <p:cNvPr id="407567" name="Rectangle 15"/>
            <p:cNvSpPr>
              <a:spLocks noChangeArrowheads="1"/>
            </p:cNvSpPr>
            <p:nvPr/>
          </p:nvSpPr>
          <p:spPr bwMode="auto">
            <a:xfrm>
              <a:off x="385" y="1366"/>
              <a:ext cx="2268" cy="454"/>
            </a:xfrm>
            <a:prstGeom prst="rect">
              <a:avLst/>
            </a:prstGeom>
            <a:solidFill>
              <a:schemeClr val="bg2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7568" name="Line 16"/>
            <p:cNvSpPr>
              <a:spLocks noChangeShapeType="1"/>
            </p:cNvSpPr>
            <p:nvPr/>
          </p:nvSpPr>
          <p:spPr bwMode="auto">
            <a:xfrm>
              <a:off x="1519" y="1820"/>
              <a:ext cx="0" cy="3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ChangeArrowheads="1"/>
          </p:cNvSpPr>
          <p:nvPr/>
        </p:nvSpPr>
        <p:spPr bwMode="auto">
          <a:xfrm>
            <a:off x="611188" y="2168525"/>
            <a:ext cx="3600450" cy="3600450"/>
          </a:xfrm>
          <a:prstGeom prst="rect">
            <a:avLst/>
          </a:prstGeom>
          <a:solidFill>
            <a:srgbClr val="C0C0C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8579" name="Group 3"/>
          <p:cNvGrpSpPr>
            <a:grpSpLocks/>
          </p:cNvGrpSpPr>
          <p:nvPr/>
        </p:nvGrpSpPr>
        <p:grpSpPr bwMode="auto">
          <a:xfrm>
            <a:off x="611188" y="2168525"/>
            <a:ext cx="3600450" cy="1260475"/>
            <a:chOff x="385" y="1366"/>
            <a:chExt cx="2268" cy="794"/>
          </a:xfrm>
        </p:grpSpPr>
        <p:sp>
          <p:nvSpPr>
            <p:cNvPr id="408580" name="Rectangle 4"/>
            <p:cNvSpPr>
              <a:spLocks noChangeArrowheads="1"/>
            </p:cNvSpPr>
            <p:nvPr/>
          </p:nvSpPr>
          <p:spPr bwMode="auto">
            <a:xfrm>
              <a:off x="385" y="1366"/>
              <a:ext cx="2268" cy="454"/>
            </a:xfrm>
            <a:prstGeom prst="rect">
              <a:avLst/>
            </a:prstGeom>
            <a:solidFill>
              <a:schemeClr val="bg2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8581" name="Line 5"/>
            <p:cNvSpPr>
              <a:spLocks noChangeShapeType="1"/>
            </p:cNvSpPr>
            <p:nvPr/>
          </p:nvSpPr>
          <p:spPr bwMode="auto">
            <a:xfrm>
              <a:off x="1519" y="1820"/>
              <a:ext cx="0" cy="3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8582" name="Group 6"/>
          <p:cNvGrpSpPr>
            <a:grpSpLocks/>
          </p:cNvGrpSpPr>
          <p:nvPr/>
        </p:nvGrpSpPr>
        <p:grpSpPr bwMode="auto">
          <a:xfrm>
            <a:off x="611188" y="2168525"/>
            <a:ext cx="3600450" cy="2339975"/>
            <a:chOff x="385" y="1366"/>
            <a:chExt cx="2268" cy="1474"/>
          </a:xfrm>
        </p:grpSpPr>
        <p:sp>
          <p:nvSpPr>
            <p:cNvPr id="408583" name="Rectangle 7"/>
            <p:cNvSpPr>
              <a:spLocks noChangeArrowheads="1"/>
            </p:cNvSpPr>
            <p:nvPr/>
          </p:nvSpPr>
          <p:spPr bwMode="auto">
            <a:xfrm>
              <a:off x="385" y="1366"/>
              <a:ext cx="2268" cy="1134"/>
            </a:xfrm>
            <a:prstGeom prst="rect">
              <a:avLst/>
            </a:prstGeom>
            <a:solidFill>
              <a:srgbClr val="C0C0C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8584" name="Line 8"/>
            <p:cNvSpPr>
              <a:spLocks noChangeShapeType="1"/>
            </p:cNvSpPr>
            <p:nvPr/>
          </p:nvSpPr>
          <p:spPr bwMode="auto">
            <a:xfrm>
              <a:off x="1519" y="2500"/>
              <a:ext cx="0" cy="3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858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/>
              <a:t>Pre-Copy Migration: Round 1</a:t>
            </a:r>
          </a:p>
        </p:txBody>
      </p:sp>
      <p:sp>
        <p:nvSpPr>
          <p:cNvPr id="408586" name="Rectangle 10"/>
          <p:cNvSpPr>
            <a:spLocks noChangeArrowheads="1"/>
          </p:cNvSpPr>
          <p:nvPr/>
        </p:nvSpPr>
        <p:spPr bwMode="auto">
          <a:xfrm>
            <a:off x="2770188" y="2525713"/>
            <a:ext cx="360362" cy="3619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8587" name="Rectangle 11"/>
          <p:cNvSpPr>
            <a:spLocks noChangeArrowheads="1"/>
          </p:cNvSpPr>
          <p:nvPr/>
        </p:nvSpPr>
        <p:spPr bwMode="auto">
          <a:xfrm>
            <a:off x="969963" y="3248025"/>
            <a:ext cx="360362" cy="3619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8588" name="Rectangle 12"/>
          <p:cNvSpPr>
            <a:spLocks noChangeArrowheads="1"/>
          </p:cNvSpPr>
          <p:nvPr/>
        </p:nvSpPr>
        <p:spPr bwMode="auto">
          <a:xfrm>
            <a:off x="969963" y="4686300"/>
            <a:ext cx="360362" cy="3619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8589" name="Rectangle 13"/>
          <p:cNvSpPr>
            <a:spLocks noChangeArrowheads="1"/>
          </p:cNvSpPr>
          <p:nvPr/>
        </p:nvSpPr>
        <p:spPr bwMode="auto">
          <a:xfrm>
            <a:off x="2049463" y="3967163"/>
            <a:ext cx="360362" cy="3619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8590" name="Rectangle 14"/>
          <p:cNvSpPr>
            <a:spLocks noChangeArrowheads="1"/>
          </p:cNvSpPr>
          <p:nvPr/>
        </p:nvSpPr>
        <p:spPr bwMode="auto">
          <a:xfrm>
            <a:off x="3490913" y="3968750"/>
            <a:ext cx="360362" cy="3619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8591" name="Rectangle 15"/>
          <p:cNvSpPr>
            <a:spLocks noChangeArrowheads="1"/>
          </p:cNvSpPr>
          <p:nvPr/>
        </p:nvSpPr>
        <p:spPr bwMode="auto">
          <a:xfrm>
            <a:off x="2409825" y="5046663"/>
            <a:ext cx="360363" cy="3619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8592" name="Rectangle 16"/>
          <p:cNvSpPr>
            <a:spLocks noChangeArrowheads="1"/>
          </p:cNvSpPr>
          <p:nvPr/>
        </p:nvSpPr>
        <p:spPr bwMode="auto">
          <a:xfrm>
            <a:off x="4932363" y="2168525"/>
            <a:ext cx="3600450" cy="360045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8593" name="Rectangle 17"/>
          <p:cNvSpPr>
            <a:spLocks noChangeArrowheads="1"/>
          </p:cNvSpPr>
          <p:nvPr/>
        </p:nvSpPr>
        <p:spPr bwMode="auto">
          <a:xfrm>
            <a:off x="7091363" y="2525713"/>
            <a:ext cx="360362" cy="3619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8594" name="Rectangle 18"/>
          <p:cNvSpPr>
            <a:spLocks noChangeArrowheads="1"/>
          </p:cNvSpPr>
          <p:nvPr/>
        </p:nvSpPr>
        <p:spPr bwMode="auto">
          <a:xfrm>
            <a:off x="5291138" y="3248025"/>
            <a:ext cx="360362" cy="3619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8595" name="Rectangle 19"/>
          <p:cNvSpPr>
            <a:spLocks noChangeArrowheads="1"/>
          </p:cNvSpPr>
          <p:nvPr/>
        </p:nvSpPr>
        <p:spPr bwMode="auto">
          <a:xfrm>
            <a:off x="5651500" y="2525713"/>
            <a:ext cx="360363" cy="3619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8596" name="Rectangle 20"/>
          <p:cNvSpPr>
            <a:spLocks noChangeArrowheads="1"/>
          </p:cNvSpPr>
          <p:nvPr/>
        </p:nvSpPr>
        <p:spPr bwMode="auto">
          <a:xfrm>
            <a:off x="7091363" y="3606800"/>
            <a:ext cx="360362" cy="3619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8597" name="Rectangle 21"/>
          <p:cNvSpPr>
            <a:spLocks noChangeArrowheads="1"/>
          </p:cNvSpPr>
          <p:nvPr/>
        </p:nvSpPr>
        <p:spPr bwMode="auto">
          <a:xfrm>
            <a:off x="7451725" y="2886075"/>
            <a:ext cx="360363" cy="3619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8598" name="Group 22"/>
          <p:cNvGrpSpPr>
            <a:grpSpLocks/>
          </p:cNvGrpSpPr>
          <p:nvPr/>
        </p:nvGrpSpPr>
        <p:grpSpPr bwMode="auto">
          <a:xfrm>
            <a:off x="4932363" y="2168525"/>
            <a:ext cx="3600450" cy="2339975"/>
            <a:chOff x="385" y="1366"/>
            <a:chExt cx="2268" cy="1474"/>
          </a:xfrm>
        </p:grpSpPr>
        <p:sp>
          <p:nvSpPr>
            <p:cNvPr id="408599" name="Rectangle 23"/>
            <p:cNvSpPr>
              <a:spLocks noChangeArrowheads="1"/>
            </p:cNvSpPr>
            <p:nvPr/>
          </p:nvSpPr>
          <p:spPr bwMode="auto">
            <a:xfrm>
              <a:off x="385" y="1366"/>
              <a:ext cx="2268" cy="1134"/>
            </a:xfrm>
            <a:prstGeom prst="rect">
              <a:avLst/>
            </a:prstGeom>
            <a:solidFill>
              <a:schemeClr val="bg2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8600" name="Line 24"/>
            <p:cNvSpPr>
              <a:spLocks noChangeShapeType="1"/>
            </p:cNvSpPr>
            <p:nvPr/>
          </p:nvSpPr>
          <p:spPr bwMode="auto">
            <a:xfrm>
              <a:off x="1519" y="2500"/>
              <a:ext cx="0" cy="3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8601" name="Rectangle 25"/>
          <p:cNvSpPr>
            <a:spLocks noChangeArrowheads="1"/>
          </p:cNvSpPr>
          <p:nvPr/>
        </p:nvSpPr>
        <p:spPr bwMode="auto">
          <a:xfrm>
            <a:off x="3492500" y="4689475"/>
            <a:ext cx="360363" cy="3619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8602" name="Rectangle 26"/>
          <p:cNvSpPr>
            <a:spLocks noChangeArrowheads="1"/>
          </p:cNvSpPr>
          <p:nvPr/>
        </p:nvSpPr>
        <p:spPr bwMode="auto">
          <a:xfrm>
            <a:off x="7092950" y="2528888"/>
            <a:ext cx="360363" cy="3619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8603" name="Rectangle 27"/>
          <p:cNvSpPr>
            <a:spLocks noChangeArrowheads="1"/>
          </p:cNvSpPr>
          <p:nvPr/>
        </p:nvSpPr>
        <p:spPr bwMode="auto">
          <a:xfrm>
            <a:off x="5292725" y="3251200"/>
            <a:ext cx="360363" cy="3619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ChangeArrowheads="1"/>
          </p:cNvSpPr>
          <p:nvPr/>
        </p:nvSpPr>
        <p:spPr bwMode="auto">
          <a:xfrm>
            <a:off x="611188" y="2168525"/>
            <a:ext cx="3600450" cy="3600450"/>
          </a:xfrm>
          <a:prstGeom prst="rect">
            <a:avLst/>
          </a:prstGeom>
          <a:solidFill>
            <a:srgbClr val="C0C0C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9603" name="Group 3"/>
          <p:cNvGrpSpPr>
            <a:grpSpLocks/>
          </p:cNvGrpSpPr>
          <p:nvPr/>
        </p:nvGrpSpPr>
        <p:grpSpPr bwMode="auto">
          <a:xfrm>
            <a:off x="611188" y="2168525"/>
            <a:ext cx="3600450" cy="1260475"/>
            <a:chOff x="385" y="1366"/>
            <a:chExt cx="2268" cy="794"/>
          </a:xfrm>
        </p:grpSpPr>
        <p:sp>
          <p:nvSpPr>
            <p:cNvPr id="409604" name="Rectangle 4"/>
            <p:cNvSpPr>
              <a:spLocks noChangeArrowheads="1"/>
            </p:cNvSpPr>
            <p:nvPr/>
          </p:nvSpPr>
          <p:spPr bwMode="auto">
            <a:xfrm>
              <a:off x="385" y="1366"/>
              <a:ext cx="2268" cy="454"/>
            </a:xfrm>
            <a:prstGeom prst="rect">
              <a:avLst/>
            </a:prstGeom>
            <a:solidFill>
              <a:schemeClr val="bg2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05" name="Line 5"/>
            <p:cNvSpPr>
              <a:spLocks noChangeShapeType="1"/>
            </p:cNvSpPr>
            <p:nvPr/>
          </p:nvSpPr>
          <p:spPr bwMode="auto">
            <a:xfrm>
              <a:off x="1519" y="1820"/>
              <a:ext cx="0" cy="3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9606" name="Group 6"/>
          <p:cNvGrpSpPr>
            <a:grpSpLocks/>
          </p:cNvGrpSpPr>
          <p:nvPr/>
        </p:nvGrpSpPr>
        <p:grpSpPr bwMode="auto">
          <a:xfrm>
            <a:off x="611188" y="2168525"/>
            <a:ext cx="3600450" cy="2339975"/>
            <a:chOff x="385" y="1366"/>
            <a:chExt cx="2268" cy="1474"/>
          </a:xfrm>
        </p:grpSpPr>
        <p:sp>
          <p:nvSpPr>
            <p:cNvPr id="409607" name="Rectangle 7"/>
            <p:cNvSpPr>
              <a:spLocks noChangeArrowheads="1"/>
            </p:cNvSpPr>
            <p:nvPr/>
          </p:nvSpPr>
          <p:spPr bwMode="auto">
            <a:xfrm>
              <a:off x="385" y="1366"/>
              <a:ext cx="2268" cy="1134"/>
            </a:xfrm>
            <a:prstGeom prst="rect">
              <a:avLst/>
            </a:prstGeom>
            <a:solidFill>
              <a:schemeClr val="bg2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08" name="Line 8"/>
            <p:cNvSpPr>
              <a:spLocks noChangeShapeType="1"/>
            </p:cNvSpPr>
            <p:nvPr/>
          </p:nvSpPr>
          <p:spPr bwMode="auto">
            <a:xfrm>
              <a:off x="1519" y="2500"/>
              <a:ext cx="0" cy="3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9609" name="Group 9"/>
          <p:cNvGrpSpPr>
            <a:grpSpLocks/>
          </p:cNvGrpSpPr>
          <p:nvPr/>
        </p:nvGrpSpPr>
        <p:grpSpPr bwMode="auto">
          <a:xfrm>
            <a:off x="611188" y="2168525"/>
            <a:ext cx="3600450" cy="2881313"/>
            <a:chOff x="385" y="1366"/>
            <a:chExt cx="2268" cy="1815"/>
          </a:xfrm>
        </p:grpSpPr>
        <p:sp>
          <p:nvSpPr>
            <p:cNvPr id="409610" name="Rectangle 10"/>
            <p:cNvSpPr>
              <a:spLocks noChangeArrowheads="1"/>
            </p:cNvSpPr>
            <p:nvPr/>
          </p:nvSpPr>
          <p:spPr bwMode="auto">
            <a:xfrm>
              <a:off x="385" y="1366"/>
              <a:ext cx="2268" cy="1588"/>
            </a:xfrm>
            <a:prstGeom prst="rect">
              <a:avLst/>
            </a:prstGeom>
            <a:solidFill>
              <a:srgbClr val="C0C0C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11" name="Line 11"/>
            <p:cNvSpPr>
              <a:spLocks noChangeShapeType="1"/>
            </p:cNvSpPr>
            <p:nvPr/>
          </p:nvSpPr>
          <p:spPr bwMode="auto">
            <a:xfrm>
              <a:off x="1519" y="2954"/>
              <a:ext cx="1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61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/>
              <a:t>Pre-Copy Migration: Round 1</a:t>
            </a:r>
          </a:p>
        </p:txBody>
      </p:sp>
      <p:sp>
        <p:nvSpPr>
          <p:cNvPr id="409613" name="Rectangle 13"/>
          <p:cNvSpPr>
            <a:spLocks noChangeArrowheads="1"/>
          </p:cNvSpPr>
          <p:nvPr/>
        </p:nvSpPr>
        <p:spPr bwMode="auto">
          <a:xfrm>
            <a:off x="2770188" y="2525713"/>
            <a:ext cx="360362" cy="3619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14" name="Rectangle 14"/>
          <p:cNvSpPr>
            <a:spLocks noChangeArrowheads="1"/>
          </p:cNvSpPr>
          <p:nvPr/>
        </p:nvSpPr>
        <p:spPr bwMode="auto">
          <a:xfrm>
            <a:off x="969963" y="3248025"/>
            <a:ext cx="360362" cy="3619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15" name="Rectangle 15"/>
          <p:cNvSpPr>
            <a:spLocks noChangeArrowheads="1"/>
          </p:cNvSpPr>
          <p:nvPr/>
        </p:nvSpPr>
        <p:spPr bwMode="auto">
          <a:xfrm>
            <a:off x="1331913" y="2528888"/>
            <a:ext cx="360362" cy="3619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16" name="Rectangle 16"/>
          <p:cNvSpPr>
            <a:spLocks noChangeArrowheads="1"/>
          </p:cNvSpPr>
          <p:nvPr/>
        </p:nvSpPr>
        <p:spPr bwMode="auto">
          <a:xfrm>
            <a:off x="969963" y="4686300"/>
            <a:ext cx="360362" cy="3619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17" name="Rectangle 17"/>
          <p:cNvSpPr>
            <a:spLocks noChangeArrowheads="1"/>
          </p:cNvSpPr>
          <p:nvPr/>
        </p:nvSpPr>
        <p:spPr bwMode="auto">
          <a:xfrm>
            <a:off x="2049463" y="3967163"/>
            <a:ext cx="360362" cy="3619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18" name="Rectangle 18"/>
          <p:cNvSpPr>
            <a:spLocks noChangeArrowheads="1"/>
          </p:cNvSpPr>
          <p:nvPr/>
        </p:nvSpPr>
        <p:spPr bwMode="auto">
          <a:xfrm>
            <a:off x="2770188" y="3606800"/>
            <a:ext cx="360362" cy="3619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19" name="Rectangle 19"/>
          <p:cNvSpPr>
            <a:spLocks noChangeArrowheads="1"/>
          </p:cNvSpPr>
          <p:nvPr/>
        </p:nvSpPr>
        <p:spPr bwMode="auto">
          <a:xfrm>
            <a:off x="3490913" y="3968750"/>
            <a:ext cx="360362" cy="3619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20" name="Rectangle 20"/>
          <p:cNvSpPr>
            <a:spLocks noChangeArrowheads="1"/>
          </p:cNvSpPr>
          <p:nvPr/>
        </p:nvSpPr>
        <p:spPr bwMode="auto">
          <a:xfrm>
            <a:off x="3490913" y="4686300"/>
            <a:ext cx="360362" cy="3619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21" name="Rectangle 21"/>
          <p:cNvSpPr>
            <a:spLocks noChangeArrowheads="1"/>
          </p:cNvSpPr>
          <p:nvPr/>
        </p:nvSpPr>
        <p:spPr bwMode="auto">
          <a:xfrm>
            <a:off x="2409825" y="5046663"/>
            <a:ext cx="360363" cy="3619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22" name="Rectangle 22"/>
          <p:cNvSpPr>
            <a:spLocks noChangeArrowheads="1"/>
          </p:cNvSpPr>
          <p:nvPr/>
        </p:nvSpPr>
        <p:spPr bwMode="auto">
          <a:xfrm>
            <a:off x="4932363" y="2168525"/>
            <a:ext cx="3600450" cy="360045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23" name="Rectangle 23"/>
          <p:cNvSpPr>
            <a:spLocks noChangeArrowheads="1"/>
          </p:cNvSpPr>
          <p:nvPr/>
        </p:nvSpPr>
        <p:spPr bwMode="auto">
          <a:xfrm>
            <a:off x="7091363" y="2525713"/>
            <a:ext cx="360362" cy="3619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24" name="Rectangle 24"/>
          <p:cNvSpPr>
            <a:spLocks noChangeArrowheads="1"/>
          </p:cNvSpPr>
          <p:nvPr/>
        </p:nvSpPr>
        <p:spPr bwMode="auto">
          <a:xfrm>
            <a:off x="5291138" y="3248025"/>
            <a:ext cx="360362" cy="3619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25" name="Rectangle 25"/>
          <p:cNvSpPr>
            <a:spLocks noChangeArrowheads="1"/>
          </p:cNvSpPr>
          <p:nvPr/>
        </p:nvSpPr>
        <p:spPr bwMode="auto">
          <a:xfrm>
            <a:off x="5651500" y="2525713"/>
            <a:ext cx="360363" cy="3619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26" name="Rectangle 26"/>
          <p:cNvSpPr>
            <a:spLocks noChangeArrowheads="1"/>
          </p:cNvSpPr>
          <p:nvPr/>
        </p:nvSpPr>
        <p:spPr bwMode="auto">
          <a:xfrm>
            <a:off x="6370638" y="3967163"/>
            <a:ext cx="360362" cy="3619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27" name="Rectangle 27"/>
          <p:cNvSpPr>
            <a:spLocks noChangeArrowheads="1"/>
          </p:cNvSpPr>
          <p:nvPr/>
        </p:nvSpPr>
        <p:spPr bwMode="auto">
          <a:xfrm>
            <a:off x="7091363" y="3606800"/>
            <a:ext cx="360362" cy="3619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28" name="Rectangle 28"/>
          <p:cNvSpPr>
            <a:spLocks noChangeArrowheads="1"/>
          </p:cNvSpPr>
          <p:nvPr/>
        </p:nvSpPr>
        <p:spPr bwMode="auto">
          <a:xfrm>
            <a:off x="7812088" y="3968750"/>
            <a:ext cx="360362" cy="3619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29" name="Rectangle 29"/>
          <p:cNvSpPr>
            <a:spLocks noChangeArrowheads="1"/>
          </p:cNvSpPr>
          <p:nvPr/>
        </p:nvSpPr>
        <p:spPr bwMode="auto">
          <a:xfrm>
            <a:off x="7451725" y="2886075"/>
            <a:ext cx="360363" cy="3619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30" name="Rectangle 30"/>
          <p:cNvSpPr>
            <a:spLocks noChangeArrowheads="1"/>
          </p:cNvSpPr>
          <p:nvPr/>
        </p:nvSpPr>
        <p:spPr bwMode="auto">
          <a:xfrm>
            <a:off x="6731000" y="4325938"/>
            <a:ext cx="360363" cy="3619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9631" name="Group 31"/>
          <p:cNvGrpSpPr>
            <a:grpSpLocks/>
          </p:cNvGrpSpPr>
          <p:nvPr/>
        </p:nvGrpSpPr>
        <p:grpSpPr bwMode="auto">
          <a:xfrm>
            <a:off x="4932363" y="2168525"/>
            <a:ext cx="3600450" cy="2881313"/>
            <a:chOff x="385" y="1366"/>
            <a:chExt cx="2268" cy="1815"/>
          </a:xfrm>
        </p:grpSpPr>
        <p:sp>
          <p:nvSpPr>
            <p:cNvPr id="409632" name="Rectangle 32"/>
            <p:cNvSpPr>
              <a:spLocks noChangeArrowheads="1"/>
            </p:cNvSpPr>
            <p:nvPr/>
          </p:nvSpPr>
          <p:spPr bwMode="auto">
            <a:xfrm>
              <a:off x="385" y="1366"/>
              <a:ext cx="2268" cy="1588"/>
            </a:xfrm>
            <a:prstGeom prst="rect">
              <a:avLst/>
            </a:prstGeom>
            <a:solidFill>
              <a:schemeClr val="bg2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33" name="Line 33"/>
            <p:cNvSpPr>
              <a:spLocks noChangeShapeType="1"/>
            </p:cNvSpPr>
            <p:nvPr/>
          </p:nvSpPr>
          <p:spPr bwMode="auto">
            <a:xfrm>
              <a:off x="1519" y="2954"/>
              <a:ext cx="1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634" name="Rectangle 34"/>
          <p:cNvSpPr>
            <a:spLocks noChangeArrowheads="1"/>
          </p:cNvSpPr>
          <p:nvPr/>
        </p:nvSpPr>
        <p:spPr bwMode="auto">
          <a:xfrm>
            <a:off x="7092950" y="2528888"/>
            <a:ext cx="360363" cy="3619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35" name="Rectangle 35"/>
          <p:cNvSpPr>
            <a:spLocks noChangeArrowheads="1"/>
          </p:cNvSpPr>
          <p:nvPr/>
        </p:nvSpPr>
        <p:spPr bwMode="auto">
          <a:xfrm>
            <a:off x="5292725" y="3251200"/>
            <a:ext cx="360363" cy="3619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36" name="Rectangle 36"/>
          <p:cNvSpPr>
            <a:spLocks noChangeArrowheads="1"/>
          </p:cNvSpPr>
          <p:nvPr/>
        </p:nvSpPr>
        <p:spPr bwMode="auto">
          <a:xfrm>
            <a:off x="6370638" y="3967163"/>
            <a:ext cx="360362" cy="3619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37" name="Rectangle 37"/>
          <p:cNvSpPr>
            <a:spLocks noChangeArrowheads="1"/>
          </p:cNvSpPr>
          <p:nvPr/>
        </p:nvSpPr>
        <p:spPr bwMode="auto">
          <a:xfrm>
            <a:off x="7091363" y="3606800"/>
            <a:ext cx="360362" cy="3619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38" name="Rectangle 38"/>
          <p:cNvSpPr>
            <a:spLocks noChangeArrowheads="1"/>
          </p:cNvSpPr>
          <p:nvPr/>
        </p:nvSpPr>
        <p:spPr bwMode="auto">
          <a:xfrm>
            <a:off x="7812088" y="3968750"/>
            <a:ext cx="360362" cy="3619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39" name="Rectangle 39"/>
          <p:cNvSpPr>
            <a:spLocks noChangeArrowheads="1"/>
          </p:cNvSpPr>
          <p:nvPr/>
        </p:nvSpPr>
        <p:spPr bwMode="auto">
          <a:xfrm>
            <a:off x="5651500" y="2528888"/>
            <a:ext cx="360363" cy="3619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ChangeArrowheads="1"/>
          </p:cNvSpPr>
          <p:nvPr/>
        </p:nvSpPr>
        <p:spPr bwMode="auto">
          <a:xfrm>
            <a:off x="4932363" y="2168525"/>
            <a:ext cx="3600450" cy="3600450"/>
          </a:xfrm>
          <a:prstGeom prst="rect">
            <a:avLst/>
          </a:prstGeom>
          <a:solidFill>
            <a:schemeClr val="bg2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627" name="Rectangle 3"/>
          <p:cNvSpPr>
            <a:spLocks noChangeArrowheads="1"/>
          </p:cNvSpPr>
          <p:nvPr/>
        </p:nvSpPr>
        <p:spPr bwMode="auto">
          <a:xfrm>
            <a:off x="611188" y="2168525"/>
            <a:ext cx="3600450" cy="3600450"/>
          </a:xfrm>
          <a:prstGeom prst="rect">
            <a:avLst/>
          </a:prstGeom>
          <a:solidFill>
            <a:srgbClr val="C0C0C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0628" name="Group 4"/>
          <p:cNvGrpSpPr>
            <a:grpSpLocks/>
          </p:cNvGrpSpPr>
          <p:nvPr/>
        </p:nvGrpSpPr>
        <p:grpSpPr bwMode="auto">
          <a:xfrm>
            <a:off x="611188" y="2168525"/>
            <a:ext cx="3600450" cy="1260475"/>
            <a:chOff x="385" y="1366"/>
            <a:chExt cx="2268" cy="794"/>
          </a:xfrm>
        </p:grpSpPr>
        <p:sp>
          <p:nvSpPr>
            <p:cNvPr id="410629" name="Rectangle 5"/>
            <p:cNvSpPr>
              <a:spLocks noChangeArrowheads="1"/>
            </p:cNvSpPr>
            <p:nvPr/>
          </p:nvSpPr>
          <p:spPr bwMode="auto">
            <a:xfrm>
              <a:off x="385" y="1366"/>
              <a:ext cx="2268" cy="454"/>
            </a:xfrm>
            <a:prstGeom prst="rect">
              <a:avLst/>
            </a:prstGeom>
            <a:solidFill>
              <a:schemeClr val="bg2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30" name="Line 6"/>
            <p:cNvSpPr>
              <a:spLocks noChangeShapeType="1"/>
            </p:cNvSpPr>
            <p:nvPr/>
          </p:nvSpPr>
          <p:spPr bwMode="auto">
            <a:xfrm>
              <a:off x="1519" y="1820"/>
              <a:ext cx="0" cy="3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0631" name="Group 7"/>
          <p:cNvGrpSpPr>
            <a:grpSpLocks/>
          </p:cNvGrpSpPr>
          <p:nvPr/>
        </p:nvGrpSpPr>
        <p:grpSpPr bwMode="auto">
          <a:xfrm>
            <a:off x="611188" y="2168525"/>
            <a:ext cx="3600450" cy="2339975"/>
            <a:chOff x="385" y="1366"/>
            <a:chExt cx="2268" cy="1474"/>
          </a:xfrm>
        </p:grpSpPr>
        <p:sp>
          <p:nvSpPr>
            <p:cNvPr id="410632" name="Rectangle 8"/>
            <p:cNvSpPr>
              <a:spLocks noChangeArrowheads="1"/>
            </p:cNvSpPr>
            <p:nvPr/>
          </p:nvSpPr>
          <p:spPr bwMode="auto">
            <a:xfrm>
              <a:off x="385" y="1366"/>
              <a:ext cx="2268" cy="1134"/>
            </a:xfrm>
            <a:prstGeom prst="rect">
              <a:avLst/>
            </a:prstGeom>
            <a:solidFill>
              <a:schemeClr val="bg2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33" name="Line 9"/>
            <p:cNvSpPr>
              <a:spLocks noChangeShapeType="1"/>
            </p:cNvSpPr>
            <p:nvPr/>
          </p:nvSpPr>
          <p:spPr bwMode="auto">
            <a:xfrm>
              <a:off x="1519" y="2500"/>
              <a:ext cx="0" cy="3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0634" name="Group 10"/>
          <p:cNvGrpSpPr>
            <a:grpSpLocks/>
          </p:cNvGrpSpPr>
          <p:nvPr/>
        </p:nvGrpSpPr>
        <p:grpSpPr bwMode="auto">
          <a:xfrm>
            <a:off x="611188" y="2168525"/>
            <a:ext cx="3600450" cy="2881313"/>
            <a:chOff x="385" y="1366"/>
            <a:chExt cx="2268" cy="1815"/>
          </a:xfrm>
        </p:grpSpPr>
        <p:sp>
          <p:nvSpPr>
            <p:cNvPr id="410635" name="Rectangle 11"/>
            <p:cNvSpPr>
              <a:spLocks noChangeArrowheads="1"/>
            </p:cNvSpPr>
            <p:nvPr/>
          </p:nvSpPr>
          <p:spPr bwMode="auto">
            <a:xfrm>
              <a:off x="385" y="1366"/>
              <a:ext cx="2268" cy="1588"/>
            </a:xfrm>
            <a:prstGeom prst="rect">
              <a:avLst/>
            </a:prstGeom>
            <a:solidFill>
              <a:schemeClr val="bg2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36" name="Line 12"/>
            <p:cNvSpPr>
              <a:spLocks noChangeShapeType="1"/>
            </p:cNvSpPr>
            <p:nvPr/>
          </p:nvSpPr>
          <p:spPr bwMode="auto">
            <a:xfrm>
              <a:off x="1519" y="2954"/>
              <a:ext cx="1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637" name="Rectangle 13"/>
          <p:cNvSpPr>
            <a:spLocks noChangeArrowheads="1"/>
          </p:cNvSpPr>
          <p:nvPr/>
        </p:nvSpPr>
        <p:spPr bwMode="auto">
          <a:xfrm>
            <a:off x="611188" y="2168525"/>
            <a:ext cx="3600450" cy="3600450"/>
          </a:xfrm>
          <a:prstGeom prst="rect">
            <a:avLst/>
          </a:prstGeom>
          <a:solidFill>
            <a:srgbClr val="C0C0C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63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/>
              <a:t>Pre-Copy Migration: Round 1</a:t>
            </a:r>
          </a:p>
        </p:txBody>
      </p:sp>
      <p:sp>
        <p:nvSpPr>
          <p:cNvPr id="410639" name="Rectangle 15"/>
          <p:cNvSpPr>
            <a:spLocks noChangeArrowheads="1"/>
          </p:cNvSpPr>
          <p:nvPr/>
        </p:nvSpPr>
        <p:spPr bwMode="auto">
          <a:xfrm>
            <a:off x="2770188" y="2525713"/>
            <a:ext cx="360362" cy="3619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640" name="Rectangle 16"/>
          <p:cNvSpPr>
            <a:spLocks noChangeArrowheads="1"/>
          </p:cNvSpPr>
          <p:nvPr/>
        </p:nvSpPr>
        <p:spPr bwMode="auto">
          <a:xfrm>
            <a:off x="969963" y="3248025"/>
            <a:ext cx="360362" cy="3619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641" name="Rectangle 17"/>
          <p:cNvSpPr>
            <a:spLocks noChangeArrowheads="1"/>
          </p:cNvSpPr>
          <p:nvPr/>
        </p:nvSpPr>
        <p:spPr bwMode="auto">
          <a:xfrm>
            <a:off x="1330325" y="2525713"/>
            <a:ext cx="360363" cy="3619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642" name="Rectangle 18"/>
          <p:cNvSpPr>
            <a:spLocks noChangeArrowheads="1"/>
          </p:cNvSpPr>
          <p:nvPr/>
        </p:nvSpPr>
        <p:spPr bwMode="auto">
          <a:xfrm>
            <a:off x="969963" y="4686300"/>
            <a:ext cx="360362" cy="3619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643" name="Rectangle 19"/>
          <p:cNvSpPr>
            <a:spLocks noChangeArrowheads="1"/>
          </p:cNvSpPr>
          <p:nvPr/>
        </p:nvSpPr>
        <p:spPr bwMode="auto">
          <a:xfrm>
            <a:off x="2049463" y="3967163"/>
            <a:ext cx="360362" cy="3619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644" name="Rectangle 20"/>
          <p:cNvSpPr>
            <a:spLocks noChangeArrowheads="1"/>
          </p:cNvSpPr>
          <p:nvPr/>
        </p:nvSpPr>
        <p:spPr bwMode="auto">
          <a:xfrm>
            <a:off x="2770188" y="3606800"/>
            <a:ext cx="360362" cy="3619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645" name="Rectangle 21"/>
          <p:cNvSpPr>
            <a:spLocks noChangeArrowheads="1"/>
          </p:cNvSpPr>
          <p:nvPr/>
        </p:nvSpPr>
        <p:spPr bwMode="auto">
          <a:xfrm>
            <a:off x="3490913" y="3968750"/>
            <a:ext cx="360362" cy="3619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646" name="Rectangle 22"/>
          <p:cNvSpPr>
            <a:spLocks noChangeArrowheads="1"/>
          </p:cNvSpPr>
          <p:nvPr/>
        </p:nvSpPr>
        <p:spPr bwMode="auto">
          <a:xfrm>
            <a:off x="3490913" y="4686300"/>
            <a:ext cx="360362" cy="3619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647" name="Rectangle 23"/>
          <p:cNvSpPr>
            <a:spLocks noChangeArrowheads="1"/>
          </p:cNvSpPr>
          <p:nvPr/>
        </p:nvSpPr>
        <p:spPr bwMode="auto">
          <a:xfrm>
            <a:off x="3130550" y="2886075"/>
            <a:ext cx="360363" cy="3619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648" name="Rectangle 24"/>
          <p:cNvSpPr>
            <a:spLocks noChangeArrowheads="1"/>
          </p:cNvSpPr>
          <p:nvPr/>
        </p:nvSpPr>
        <p:spPr bwMode="auto">
          <a:xfrm>
            <a:off x="2409825" y="5046663"/>
            <a:ext cx="360363" cy="3619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649" name="Rectangle 25"/>
          <p:cNvSpPr>
            <a:spLocks noChangeArrowheads="1"/>
          </p:cNvSpPr>
          <p:nvPr/>
        </p:nvSpPr>
        <p:spPr bwMode="auto">
          <a:xfrm>
            <a:off x="2409825" y="4325938"/>
            <a:ext cx="360363" cy="3619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650" name="Rectangle 26"/>
          <p:cNvSpPr>
            <a:spLocks noChangeArrowheads="1"/>
          </p:cNvSpPr>
          <p:nvPr/>
        </p:nvSpPr>
        <p:spPr bwMode="auto">
          <a:xfrm>
            <a:off x="7091363" y="2525713"/>
            <a:ext cx="360362" cy="3619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651" name="Rectangle 27"/>
          <p:cNvSpPr>
            <a:spLocks noChangeArrowheads="1"/>
          </p:cNvSpPr>
          <p:nvPr/>
        </p:nvSpPr>
        <p:spPr bwMode="auto">
          <a:xfrm>
            <a:off x="5291138" y="3248025"/>
            <a:ext cx="360362" cy="3619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652" name="Rectangle 28"/>
          <p:cNvSpPr>
            <a:spLocks noChangeArrowheads="1"/>
          </p:cNvSpPr>
          <p:nvPr/>
        </p:nvSpPr>
        <p:spPr bwMode="auto">
          <a:xfrm>
            <a:off x="5651500" y="2525713"/>
            <a:ext cx="360363" cy="3619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653" name="Rectangle 29"/>
          <p:cNvSpPr>
            <a:spLocks noChangeArrowheads="1"/>
          </p:cNvSpPr>
          <p:nvPr/>
        </p:nvSpPr>
        <p:spPr bwMode="auto">
          <a:xfrm>
            <a:off x="5291138" y="4686300"/>
            <a:ext cx="360362" cy="3619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654" name="Rectangle 30"/>
          <p:cNvSpPr>
            <a:spLocks noChangeArrowheads="1"/>
          </p:cNvSpPr>
          <p:nvPr/>
        </p:nvSpPr>
        <p:spPr bwMode="auto">
          <a:xfrm>
            <a:off x="6370638" y="3967163"/>
            <a:ext cx="360362" cy="3619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655" name="Rectangle 31"/>
          <p:cNvSpPr>
            <a:spLocks noChangeArrowheads="1"/>
          </p:cNvSpPr>
          <p:nvPr/>
        </p:nvSpPr>
        <p:spPr bwMode="auto">
          <a:xfrm>
            <a:off x="7091363" y="3606800"/>
            <a:ext cx="360362" cy="3619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656" name="Rectangle 32"/>
          <p:cNvSpPr>
            <a:spLocks noChangeArrowheads="1"/>
          </p:cNvSpPr>
          <p:nvPr/>
        </p:nvSpPr>
        <p:spPr bwMode="auto">
          <a:xfrm>
            <a:off x="7812088" y="3968750"/>
            <a:ext cx="360362" cy="3619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657" name="Rectangle 33"/>
          <p:cNvSpPr>
            <a:spLocks noChangeArrowheads="1"/>
          </p:cNvSpPr>
          <p:nvPr/>
        </p:nvSpPr>
        <p:spPr bwMode="auto">
          <a:xfrm>
            <a:off x="7812088" y="4686300"/>
            <a:ext cx="360362" cy="3619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658" name="Rectangle 34"/>
          <p:cNvSpPr>
            <a:spLocks noChangeArrowheads="1"/>
          </p:cNvSpPr>
          <p:nvPr/>
        </p:nvSpPr>
        <p:spPr bwMode="auto">
          <a:xfrm>
            <a:off x="7451725" y="2886075"/>
            <a:ext cx="360363" cy="3619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659" name="Rectangle 35"/>
          <p:cNvSpPr>
            <a:spLocks noChangeArrowheads="1"/>
          </p:cNvSpPr>
          <p:nvPr/>
        </p:nvSpPr>
        <p:spPr bwMode="auto">
          <a:xfrm>
            <a:off x="6731000" y="5046663"/>
            <a:ext cx="360363" cy="3619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660" name="Rectangle 36"/>
          <p:cNvSpPr>
            <a:spLocks noChangeArrowheads="1"/>
          </p:cNvSpPr>
          <p:nvPr/>
        </p:nvSpPr>
        <p:spPr bwMode="auto">
          <a:xfrm>
            <a:off x="6731000" y="4325938"/>
            <a:ext cx="360363" cy="3619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ChangeArrowheads="1"/>
          </p:cNvSpPr>
          <p:nvPr/>
        </p:nvSpPr>
        <p:spPr bwMode="auto">
          <a:xfrm>
            <a:off x="611188" y="2168525"/>
            <a:ext cx="3600450" cy="360045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/>
              <a:t>Pre-Copy Migration: Round 2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2770188" y="2525713"/>
            <a:ext cx="360362" cy="361950"/>
          </a:xfrm>
          <a:prstGeom prst="rect">
            <a:avLst/>
          </a:prstGeom>
          <a:solidFill>
            <a:srgbClr val="C0C0C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653" name="Rectangle 5"/>
          <p:cNvSpPr>
            <a:spLocks noChangeArrowheads="1"/>
          </p:cNvSpPr>
          <p:nvPr/>
        </p:nvSpPr>
        <p:spPr bwMode="auto">
          <a:xfrm>
            <a:off x="969963" y="3248025"/>
            <a:ext cx="360362" cy="361950"/>
          </a:xfrm>
          <a:prstGeom prst="rect">
            <a:avLst/>
          </a:prstGeom>
          <a:solidFill>
            <a:srgbClr val="C0C0C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654" name="Rectangle 6"/>
          <p:cNvSpPr>
            <a:spLocks noChangeArrowheads="1"/>
          </p:cNvSpPr>
          <p:nvPr/>
        </p:nvSpPr>
        <p:spPr bwMode="auto">
          <a:xfrm>
            <a:off x="1330325" y="2525713"/>
            <a:ext cx="360363" cy="361950"/>
          </a:xfrm>
          <a:prstGeom prst="rect">
            <a:avLst/>
          </a:prstGeom>
          <a:solidFill>
            <a:srgbClr val="C0C0C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655" name="Rectangle 7"/>
          <p:cNvSpPr>
            <a:spLocks noChangeArrowheads="1"/>
          </p:cNvSpPr>
          <p:nvPr/>
        </p:nvSpPr>
        <p:spPr bwMode="auto">
          <a:xfrm>
            <a:off x="969963" y="4686300"/>
            <a:ext cx="360362" cy="361950"/>
          </a:xfrm>
          <a:prstGeom prst="rect">
            <a:avLst/>
          </a:prstGeom>
          <a:solidFill>
            <a:srgbClr val="C0C0C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656" name="Rectangle 8"/>
          <p:cNvSpPr>
            <a:spLocks noChangeArrowheads="1"/>
          </p:cNvSpPr>
          <p:nvPr/>
        </p:nvSpPr>
        <p:spPr bwMode="auto">
          <a:xfrm>
            <a:off x="2049463" y="3967163"/>
            <a:ext cx="360362" cy="361950"/>
          </a:xfrm>
          <a:prstGeom prst="rect">
            <a:avLst/>
          </a:prstGeom>
          <a:solidFill>
            <a:srgbClr val="C0C0C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657" name="Rectangle 9"/>
          <p:cNvSpPr>
            <a:spLocks noChangeArrowheads="1"/>
          </p:cNvSpPr>
          <p:nvPr/>
        </p:nvSpPr>
        <p:spPr bwMode="auto">
          <a:xfrm>
            <a:off x="2770188" y="3606800"/>
            <a:ext cx="360362" cy="361950"/>
          </a:xfrm>
          <a:prstGeom prst="rect">
            <a:avLst/>
          </a:prstGeom>
          <a:solidFill>
            <a:srgbClr val="C0C0C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658" name="Rectangle 10"/>
          <p:cNvSpPr>
            <a:spLocks noChangeArrowheads="1"/>
          </p:cNvSpPr>
          <p:nvPr/>
        </p:nvSpPr>
        <p:spPr bwMode="auto">
          <a:xfrm>
            <a:off x="3490913" y="3968750"/>
            <a:ext cx="360362" cy="361950"/>
          </a:xfrm>
          <a:prstGeom prst="rect">
            <a:avLst/>
          </a:prstGeom>
          <a:solidFill>
            <a:srgbClr val="C0C0C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659" name="Rectangle 11"/>
          <p:cNvSpPr>
            <a:spLocks noChangeArrowheads="1"/>
          </p:cNvSpPr>
          <p:nvPr/>
        </p:nvSpPr>
        <p:spPr bwMode="auto">
          <a:xfrm>
            <a:off x="3490913" y="4686300"/>
            <a:ext cx="360362" cy="361950"/>
          </a:xfrm>
          <a:prstGeom prst="rect">
            <a:avLst/>
          </a:prstGeom>
          <a:solidFill>
            <a:srgbClr val="C0C0C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660" name="Rectangle 12"/>
          <p:cNvSpPr>
            <a:spLocks noChangeArrowheads="1"/>
          </p:cNvSpPr>
          <p:nvPr/>
        </p:nvSpPr>
        <p:spPr bwMode="auto">
          <a:xfrm>
            <a:off x="3130550" y="2886075"/>
            <a:ext cx="360363" cy="361950"/>
          </a:xfrm>
          <a:prstGeom prst="rect">
            <a:avLst/>
          </a:prstGeom>
          <a:solidFill>
            <a:srgbClr val="C0C0C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661" name="Rectangle 13"/>
          <p:cNvSpPr>
            <a:spLocks noChangeArrowheads="1"/>
          </p:cNvSpPr>
          <p:nvPr/>
        </p:nvSpPr>
        <p:spPr bwMode="auto">
          <a:xfrm>
            <a:off x="2409825" y="5046663"/>
            <a:ext cx="360363" cy="361950"/>
          </a:xfrm>
          <a:prstGeom prst="rect">
            <a:avLst/>
          </a:prstGeom>
          <a:solidFill>
            <a:srgbClr val="C0C0C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662" name="Rectangle 14"/>
          <p:cNvSpPr>
            <a:spLocks noChangeArrowheads="1"/>
          </p:cNvSpPr>
          <p:nvPr/>
        </p:nvSpPr>
        <p:spPr bwMode="auto">
          <a:xfrm>
            <a:off x="2409825" y="4325938"/>
            <a:ext cx="360363" cy="361950"/>
          </a:xfrm>
          <a:prstGeom prst="rect">
            <a:avLst/>
          </a:prstGeom>
          <a:solidFill>
            <a:srgbClr val="C0C0C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663" name="Rectangle 15"/>
          <p:cNvSpPr>
            <a:spLocks noChangeArrowheads="1"/>
          </p:cNvSpPr>
          <p:nvPr/>
        </p:nvSpPr>
        <p:spPr bwMode="auto">
          <a:xfrm>
            <a:off x="4932363" y="2168525"/>
            <a:ext cx="3600450" cy="3600450"/>
          </a:xfrm>
          <a:prstGeom prst="rect">
            <a:avLst/>
          </a:prstGeom>
          <a:solidFill>
            <a:schemeClr val="bg2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664" name="Rectangle 16"/>
          <p:cNvSpPr>
            <a:spLocks noChangeArrowheads="1"/>
          </p:cNvSpPr>
          <p:nvPr/>
        </p:nvSpPr>
        <p:spPr bwMode="auto">
          <a:xfrm>
            <a:off x="7091363" y="2525713"/>
            <a:ext cx="360362" cy="3619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665" name="Rectangle 17"/>
          <p:cNvSpPr>
            <a:spLocks noChangeArrowheads="1"/>
          </p:cNvSpPr>
          <p:nvPr/>
        </p:nvSpPr>
        <p:spPr bwMode="auto">
          <a:xfrm>
            <a:off x="5291138" y="3248025"/>
            <a:ext cx="360362" cy="3619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666" name="Rectangle 18"/>
          <p:cNvSpPr>
            <a:spLocks noChangeArrowheads="1"/>
          </p:cNvSpPr>
          <p:nvPr/>
        </p:nvSpPr>
        <p:spPr bwMode="auto">
          <a:xfrm>
            <a:off x="5651500" y="2525713"/>
            <a:ext cx="360363" cy="3619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667" name="Rectangle 19"/>
          <p:cNvSpPr>
            <a:spLocks noChangeArrowheads="1"/>
          </p:cNvSpPr>
          <p:nvPr/>
        </p:nvSpPr>
        <p:spPr bwMode="auto">
          <a:xfrm>
            <a:off x="5291138" y="4686300"/>
            <a:ext cx="360362" cy="3619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668" name="Rectangle 20"/>
          <p:cNvSpPr>
            <a:spLocks noChangeArrowheads="1"/>
          </p:cNvSpPr>
          <p:nvPr/>
        </p:nvSpPr>
        <p:spPr bwMode="auto">
          <a:xfrm>
            <a:off x="6370638" y="3967163"/>
            <a:ext cx="360362" cy="3619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669" name="Rectangle 21"/>
          <p:cNvSpPr>
            <a:spLocks noChangeArrowheads="1"/>
          </p:cNvSpPr>
          <p:nvPr/>
        </p:nvSpPr>
        <p:spPr bwMode="auto">
          <a:xfrm>
            <a:off x="7091363" y="3606800"/>
            <a:ext cx="360362" cy="3619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670" name="Rectangle 22"/>
          <p:cNvSpPr>
            <a:spLocks noChangeArrowheads="1"/>
          </p:cNvSpPr>
          <p:nvPr/>
        </p:nvSpPr>
        <p:spPr bwMode="auto">
          <a:xfrm>
            <a:off x="7812088" y="3968750"/>
            <a:ext cx="360362" cy="3619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671" name="Rectangle 23"/>
          <p:cNvSpPr>
            <a:spLocks noChangeArrowheads="1"/>
          </p:cNvSpPr>
          <p:nvPr/>
        </p:nvSpPr>
        <p:spPr bwMode="auto">
          <a:xfrm>
            <a:off x="7812088" y="4686300"/>
            <a:ext cx="360362" cy="3619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672" name="Rectangle 24"/>
          <p:cNvSpPr>
            <a:spLocks noChangeArrowheads="1"/>
          </p:cNvSpPr>
          <p:nvPr/>
        </p:nvSpPr>
        <p:spPr bwMode="auto">
          <a:xfrm>
            <a:off x="7451725" y="2886075"/>
            <a:ext cx="360363" cy="3619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673" name="Rectangle 25"/>
          <p:cNvSpPr>
            <a:spLocks noChangeArrowheads="1"/>
          </p:cNvSpPr>
          <p:nvPr/>
        </p:nvSpPr>
        <p:spPr bwMode="auto">
          <a:xfrm>
            <a:off x="6731000" y="5046663"/>
            <a:ext cx="360363" cy="3619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674" name="Rectangle 26"/>
          <p:cNvSpPr>
            <a:spLocks noChangeArrowheads="1"/>
          </p:cNvSpPr>
          <p:nvPr/>
        </p:nvSpPr>
        <p:spPr bwMode="auto">
          <a:xfrm>
            <a:off x="6731000" y="4325938"/>
            <a:ext cx="360363" cy="3619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ChangeArrowheads="1"/>
          </p:cNvSpPr>
          <p:nvPr/>
        </p:nvSpPr>
        <p:spPr bwMode="auto">
          <a:xfrm>
            <a:off x="4932363" y="2168525"/>
            <a:ext cx="3600450" cy="3600450"/>
          </a:xfrm>
          <a:prstGeom prst="rect">
            <a:avLst/>
          </a:prstGeom>
          <a:solidFill>
            <a:schemeClr val="bg2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675" name="Rectangle 3"/>
          <p:cNvSpPr>
            <a:spLocks noChangeArrowheads="1"/>
          </p:cNvSpPr>
          <p:nvPr/>
        </p:nvSpPr>
        <p:spPr bwMode="auto">
          <a:xfrm>
            <a:off x="611188" y="2168525"/>
            <a:ext cx="3600450" cy="360045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/>
              <a:t>Pre-Copy Migration: Round 2</a:t>
            </a:r>
          </a:p>
        </p:txBody>
      </p:sp>
      <p:sp>
        <p:nvSpPr>
          <p:cNvPr id="412677" name="Rectangle 5"/>
          <p:cNvSpPr>
            <a:spLocks noChangeArrowheads="1"/>
          </p:cNvSpPr>
          <p:nvPr/>
        </p:nvSpPr>
        <p:spPr bwMode="auto">
          <a:xfrm>
            <a:off x="969963" y="3248025"/>
            <a:ext cx="360362" cy="361950"/>
          </a:xfrm>
          <a:prstGeom prst="rect">
            <a:avLst/>
          </a:prstGeom>
          <a:solidFill>
            <a:srgbClr val="C0C0C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678" name="Rectangle 6"/>
          <p:cNvSpPr>
            <a:spLocks noChangeArrowheads="1"/>
          </p:cNvSpPr>
          <p:nvPr/>
        </p:nvSpPr>
        <p:spPr bwMode="auto">
          <a:xfrm>
            <a:off x="969963" y="4686300"/>
            <a:ext cx="360362" cy="361950"/>
          </a:xfrm>
          <a:prstGeom prst="rect">
            <a:avLst/>
          </a:prstGeom>
          <a:solidFill>
            <a:srgbClr val="C0C0C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679" name="Rectangle 7"/>
          <p:cNvSpPr>
            <a:spLocks noChangeArrowheads="1"/>
          </p:cNvSpPr>
          <p:nvPr/>
        </p:nvSpPr>
        <p:spPr bwMode="auto">
          <a:xfrm>
            <a:off x="2049463" y="3967163"/>
            <a:ext cx="360362" cy="361950"/>
          </a:xfrm>
          <a:prstGeom prst="rect">
            <a:avLst/>
          </a:prstGeom>
          <a:solidFill>
            <a:srgbClr val="C0C0C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680" name="Rectangle 8"/>
          <p:cNvSpPr>
            <a:spLocks noChangeArrowheads="1"/>
          </p:cNvSpPr>
          <p:nvPr/>
        </p:nvSpPr>
        <p:spPr bwMode="auto">
          <a:xfrm>
            <a:off x="2770188" y="3606800"/>
            <a:ext cx="360362" cy="361950"/>
          </a:xfrm>
          <a:prstGeom prst="rect">
            <a:avLst/>
          </a:prstGeom>
          <a:solidFill>
            <a:srgbClr val="C0C0C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681" name="Rectangle 9"/>
          <p:cNvSpPr>
            <a:spLocks noChangeArrowheads="1"/>
          </p:cNvSpPr>
          <p:nvPr/>
        </p:nvSpPr>
        <p:spPr bwMode="auto">
          <a:xfrm>
            <a:off x="3490913" y="3968750"/>
            <a:ext cx="360362" cy="361950"/>
          </a:xfrm>
          <a:prstGeom prst="rect">
            <a:avLst/>
          </a:prstGeom>
          <a:solidFill>
            <a:srgbClr val="C0C0C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682" name="Rectangle 10"/>
          <p:cNvSpPr>
            <a:spLocks noChangeArrowheads="1"/>
          </p:cNvSpPr>
          <p:nvPr/>
        </p:nvSpPr>
        <p:spPr bwMode="auto">
          <a:xfrm>
            <a:off x="3490913" y="4686300"/>
            <a:ext cx="360362" cy="361950"/>
          </a:xfrm>
          <a:prstGeom prst="rect">
            <a:avLst/>
          </a:prstGeom>
          <a:solidFill>
            <a:srgbClr val="C0C0C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683" name="Rectangle 11"/>
          <p:cNvSpPr>
            <a:spLocks noChangeArrowheads="1"/>
          </p:cNvSpPr>
          <p:nvPr/>
        </p:nvSpPr>
        <p:spPr bwMode="auto">
          <a:xfrm>
            <a:off x="3130550" y="2886075"/>
            <a:ext cx="360363" cy="361950"/>
          </a:xfrm>
          <a:prstGeom prst="rect">
            <a:avLst/>
          </a:prstGeom>
          <a:solidFill>
            <a:srgbClr val="C0C0C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684" name="Rectangle 12"/>
          <p:cNvSpPr>
            <a:spLocks noChangeArrowheads="1"/>
          </p:cNvSpPr>
          <p:nvPr/>
        </p:nvSpPr>
        <p:spPr bwMode="auto">
          <a:xfrm>
            <a:off x="2409825" y="5046663"/>
            <a:ext cx="360363" cy="361950"/>
          </a:xfrm>
          <a:prstGeom prst="rect">
            <a:avLst/>
          </a:prstGeom>
          <a:solidFill>
            <a:srgbClr val="C0C0C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685" name="Rectangle 13"/>
          <p:cNvSpPr>
            <a:spLocks noChangeArrowheads="1"/>
          </p:cNvSpPr>
          <p:nvPr/>
        </p:nvSpPr>
        <p:spPr bwMode="auto">
          <a:xfrm>
            <a:off x="2409825" y="4325938"/>
            <a:ext cx="360363" cy="361950"/>
          </a:xfrm>
          <a:prstGeom prst="rect">
            <a:avLst/>
          </a:prstGeom>
          <a:solidFill>
            <a:srgbClr val="C0C0C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686" name="Rectangle 14"/>
          <p:cNvSpPr>
            <a:spLocks noChangeArrowheads="1"/>
          </p:cNvSpPr>
          <p:nvPr/>
        </p:nvSpPr>
        <p:spPr bwMode="auto">
          <a:xfrm>
            <a:off x="5291138" y="3248025"/>
            <a:ext cx="360362" cy="3619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687" name="Rectangle 15"/>
          <p:cNvSpPr>
            <a:spLocks noChangeArrowheads="1"/>
          </p:cNvSpPr>
          <p:nvPr/>
        </p:nvSpPr>
        <p:spPr bwMode="auto">
          <a:xfrm>
            <a:off x="5291138" y="4686300"/>
            <a:ext cx="360362" cy="3619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688" name="Rectangle 16"/>
          <p:cNvSpPr>
            <a:spLocks noChangeArrowheads="1"/>
          </p:cNvSpPr>
          <p:nvPr/>
        </p:nvSpPr>
        <p:spPr bwMode="auto">
          <a:xfrm>
            <a:off x="6370638" y="3967163"/>
            <a:ext cx="360362" cy="3619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689" name="Rectangle 17"/>
          <p:cNvSpPr>
            <a:spLocks noChangeArrowheads="1"/>
          </p:cNvSpPr>
          <p:nvPr/>
        </p:nvSpPr>
        <p:spPr bwMode="auto">
          <a:xfrm>
            <a:off x="7091363" y="3606800"/>
            <a:ext cx="360362" cy="3619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690" name="Rectangle 18"/>
          <p:cNvSpPr>
            <a:spLocks noChangeArrowheads="1"/>
          </p:cNvSpPr>
          <p:nvPr/>
        </p:nvSpPr>
        <p:spPr bwMode="auto">
          <a:xfrm>
            <a:off x="7812088" y="3968750"/>
            <a:ext cx="360362" cy="3619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691" name="Rectangle 19"/>
          <p:cNvSpPr>
            <a:spLocks noChangeArrowheads="1"/>
          </p:cNvSpPr>
          <p:nvPr/>
        </p:nvSpPr>
        <p:spPr bwMode="auto">
          <a:xfrm>
            <a:off x="7812088" y="4686300"/>
            <a:ext cx="360362" cy="3619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692" name="Rectangle 20"/>
          <p:cNvSpPr>
            <a:spLocks noChangeArrowheads="1"/>
          </p:cNvSpPr>
          <p:nvPr/>
        </p:nvSpPr>
        <p:spPr bwMode="auto">
          <a:xfrm>
            <a:off x="7451725" y="2886075"/>
            <a:ext cx="360363" cy="3619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693" name="Rectangle 21"/>
          <p:cNvSpPr>
            <a:spLocks noChangeArrowheads="1"/>
          </p:cNvSpPr>
          <p:nvPr/>
        </p:nvSpPr>
        <p:spPr bwMode="auto">
          <a:xfrm>
            <a:off x="6731000" y="5046663"/>
            <a:ext cx="360363" cy="3619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694" name="Rectangle 22"/>
          <p:cNvSpPr>
            <a:spLocks noChangeArrowheads="1"/>
          </p:cNvSpPr>
          <p:nvPr/>
        </p:nvSpPr>
        <p:spPr bwMode="auto">
          <a:xfrm>
            <a:off x="6731000" y="4325938"/>
            <a:ext cx="360363" cy="3619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695" name="Rectangle 23"/>
          <p:cNvSpPr>
            <a:spLocks noChangeArrowheads="1"/>
          </p:cNvSpPr>
          <p:nvPr/>
        </p:nvSpPr>
        <p:spPr bwMode="auto">
          <a:xfrm>
            <a:off x="611188" y="2168525"/>
            <a:ext cx="3600450" cy="720725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696" name="Line 24"/>
          <p:cNvSpPr>
            <a:spLocks noChangeShapeType="1"/>
          </p:cNvSpPr>
          <p:nvPr/>
        </p:nvSpPr>
        <p:spPr bwMode="auto">
          <a:xfrm>
            <a:off x="2411413" y="2889250"/>
            <a:ext cx="1587" cy="539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4932363" y="2168525"/>
            <a:ext cx="3600450" cy="3600450"/>
          </a:xfrm>
          <a:prstGeom prst="rect">
            <a:avLst/>
          </a:prstGeom>
          <a:solidFill>
            <a:schemeClr val="bg2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699" name="Rectangle 3"/>
          <p:cNvSpPr>
            <a:spLocks noChangeArrowheads="1"/>
          </p:cNvSpPr>
          <p:nvPr/>
        </p:nvSpPr>
        <p:spPr bwMode="auto">
          <a:xfrm>
            <a:off x="611188" y="2168525"/>
            <a:ext cx="3600450" cy="360045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/>
              <a:t>Pre-Copy Migration: Round 2</a:t>
            </a:r>
          </a:p>
        </p:txBody>
      </p:sp>
      <p:sp>
        <p:nvSpPr>
          <p:cNvPr id="413701" name="Rectangle 5"/>
          <p:cNvSpPr>
            <a:spLocks noChangeArrowheads="1"/>
          </p:cNvSpPr>
          <p:nvPr/>
        </p:nvSpPr>
        <p:spPr bwMode="auto">
          <a:xfrm>
            <a:off x="969963" y="4686300"/>
            <a:ext cx="360362" cy="361950"/>
          </a:xfrm>
          <a:prstGeom prst="rect">
            <a:avLst/>
          </a:prstGeom>
          <a:solidFill>
            <a:srgbClr val="C0C0C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702" name="Rectangle 6"/>
          <p:cNvSpPr>
            <a:spLocks noChangeArrowheads="1"/>
          </p:cNvSpPr>
          <p:nvPr/>
        </p:nvSpPr>
        <p:spPr bwMode="auto">
          <a:xfrm>
            <a:off x="2049463" y="3967163"/>
            <a:ext cx="360362" cy="361950"/>
          </a:xfrm>
          <a:prstGeom prst="rect">
            <a:avLst/>
          </a:prstGeom>
          <a:solidFill>
            <a:srgbClr val="C0C0C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703" name="Rectangle 7"/>
          <p:cNvSpPr>
            <a:spLocks noChangeArrowheads="1"/>
          </p:cNvSpPr>
          <p:nvPr/>
        </p:nvSpPr>
        <p:spPr bwMode="auto">
          <a:xfrm>
            <a:off x="3490913" y="3968750"/>
            <a:ext cx="360362" cy="361950"/>
          </a:xfrm>
          <a:prstGeom prst="rect">
            <a:avLst/>
          </a:prstGeom>
          <a:solidFill>
            <a:srgbClr val="C0C0C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704" name="Rectangle 8"/>
          <p:cNvSpPr>
            <a:spLocks noChangeArrowheads="1"/>
          </p:cNvSpPr>
          <p:nvPr/>
        </p:nvSpPr>
        <p:spPr bwMode="auto">
          <a:xfrm>
            <a:off x="3490913" y="4686300"/>
            <a:ext cx="360362" cy="361950"/>
          </a:xfrm>
          <a:prstGeom prst="rect">
            <a:avLst/>
          </a:prstGeom>
          <a:solidFill>
            <a:srgbClr val="C0C0C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705" name="Rectangle 9"/>
          <p:cNvSpPr>
            <a:spLocks noChangeArrowheads="1"/>
          </p:cNvSpPr>
          <p:nvPr/>
        </p:nvSpPr>
        <p:spPr bwMode="auto">
          <a:xfrm>
            <a:off x="3130550" y="2886075"/>
            <a:ext cx="360363" cy="3619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706" name="Rectangle 10"/>
          <p:cNvSpPr>
            <a:spLocks noChangeArrowheads="1"/>
          </p:cNvSpPr>
          <p:nvPr/>
        </p:nvSpPr>
        <p:spPr bwMode="auto">
          <a:xfrm>
            <a:off x="2409825" y="5046663"/>
            <a:ext cx="360363" cy="361950"/>
          </a:xfrm>
          <a:prstGeom prst="rect">
            <a:avLst/>
          </a:prstGeom>
          <a:solidFill>
            <a:srgbClr val="C0C0C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707" name="Rectangle 11"/>
          <p:cNvSpPr>
            <a:spLocks noChangeArrowheads="1"/>
          </p:cNvSpPr>
          <p:nvPr/>
        </p:nvSpPr>
        <p:spPr bwMode="auto">
          <a:xfrm>
            <a:off x="2409825" y="4325938"/>
            <a:ext cx="360363" cy="3619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708" name="Rectangle 12"/>
          <p:cNvSpPr>
            <a:spLocks noChangeArrowheads="1"/>
          </p:cNvSpPr>
          <p:nvPr/>
        </p:nvSpPr>
        <p:spPr bwMode="auto">
          <a:xfrm>
            <a:off x="5291138" y="4686300"/>
            <a:ext cx="360362" cy="3619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709" name="Rectangle 13"/>
          <p:cNvSpPr>
            <a:spLocks noChangeArrowheads="1"/>
          </p:cNvSpPr>
          <p:nvPr/>
        </p:nvSpPr>
        <p:spPr bwMode="auto">
          <a:xfrm>
            <a:off x="6370638" y="3967163"/>
            <a:ext cx="360362" cy="3619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710" name="Rectangle 14"/>
          <p:cNvSpPr>
            <a:spLocks noChangeArrowheads="1"/>
          </p:cNvSpPr>
          <p:nvPr/>
        </p:nvSpPr>
        <p:spPr bwMode="auto">
          <a:xfrm>
            <a:off x="7812088" y="3968750"/>
            <a:ext cx="360362" cy="3619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711" name="Rectangle 15"/>
          <p:cNvSpPr>
            <a:spLocks noChangeArrowheads="1"/>
          </p:cNvSpPr>
          <p:nvPr/>
        </p:nvSpPr>
        <p:spPr bwMode="auto">
          <a:xfrm>
            <a:off x="7812088" y="4686300"/>
            <a:ext cx="360362" cy="3619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712" name="Rectangle 16"/>
          <p:cNvSpPr>
            <a:spLocks noChangeArrowheads="1"/>
          </p:cNvSpPr>
          <p:nvPr/>
        </p:nvSpPr>
        <p:spPr bwMode="auto">
          <a:xfrm>
            <a:off x="7451725" y="2886075"/>
            <a:ext cx="360363" cy="3619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713" name="Rectangle 17"/>
          <p:cNvSpPr>
            <a:spLocks noChangeArrowheads="1"/>
          </p:cNvSpPr>
          <p:nvPr/>
        </p:nvSpPr>
        <p:spPr bwMode="auto">
          <a:xfrm>
            <a:off x="6731000" y="5046663"/>
            <a:ext cx="360363" cy="3619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714" name="Rectangle 18"/>
          <p:cNvSpPr>
            <a:spLocks noChangeArrowheads="1"/>
          </p:cNvSpPr>
          <p:nvPr/>
        </p:nvSpPr>
        <p:spPr bwMode="auto">
          <a:xfrm>
            <a:off x="6731000" y="4325938"/>
            <a:ext cx="360363" cy="3619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3715" name="Group 19"/>
          <p:cNvGrpSpPr>
            <a:grpSpLocks/>
          </p:cNvGrpSpPr>
          <p:nvPr/>
        </p:nvGrpSpPr>
        <p:grpSpPr bwMode="auto">
          <a:xfrm>
            <a:off x="611188" y="2168525"/>
            <a:ext cx="3600450" cy="2339975"/>
            <a:chOff x="385" y="1366"/>
            <a:chExt cx="2268" cy="1474"/>
          </a:xfrm>
        </p:grpSpPr>
        <p:sp>
          <p:nvSpPr>
            <p:cNvPr id="413716" name="Rectangle 20"/>
            <p:cNvSpPr>
              <a:spLocks noChangeArrowheads="1"/>
            </p:cNvSpPr>
            <p:nvPr/>
          </p:nvSpPr>
          <p:spPr bwMode="auto">
            <a:xfrm>
              <a:off x="385" y="1366"/>
              <a:ext cx="2268" cy="1134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717" name="Line 21"/>
            <p:cNvSpPr>
              <a:spLocks noChangeShapeType="1"/>
            </p:cNvSpPr>
            <p:nvPr/>
          </p:nvSpPr>
          <p:spPr bwMode="auto">
            <a:xfrm>
              <a:off x="1519" y="2500"/>
              <a:ext cx="0" cy="3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229600" cy="1143000"/>
          </a:xfrm>
        </p:spPr>
        <p:txBody>
          <a:bodyPr/>
          <a:lstStyle/>
          <a:p>
            <a:r>
              <a:rPr lang="en-GB" sz="3600"/>
              <a:t>Virtualization in the Enterprise</a:t>
            </a:r>
          </a:p>
        </p:txBody>
      </p:sp>
      <p:grpSp>
        <p:nvGrpSpPr>
          <p:cNvPr id="441348" name="Group 4"/>
          <p:cNvGrpSpPr>
            <a:grpSpLocks/>
          </p:cNvGrpSpPr>
          <p:nvPr/>
        </p:nvGrpSpPr>
        <p:grpSpPr bwMode="auto">
          <a:xfrm>
            <a:off x="3109913" y="3205163"/>
            <a:ext cx="1752600" cy="633412"/>
            <a:chOff x="1488" y="1761"/>
            <a:chExt cx="1104" cy="399"/>
          </a:xfrm>
        </p:grpSpPr>
        <p:pic>
          <p:nvPicPr>
            <p:cNvPr id="441349" name="Picture 5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88" y="1859"/>
              <a:ext cx="1104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441350" name="Group 6"/>
            <p:cNvGrpSpPr>
              <a:grpSpLocks/>
            </p:cNvGrpSpPr>
            <p:nvPr/>
          </p:nvGrpSpPr>
          <p:grpSpPr bwMode="auto">
            <a:xfrm>
              <a:off x="1510" y="1761"/>
              <a:ext cx="1055" cy="227"/>
              <a:chOff x="1203" y="1920"/>
              <a:chExt cx="1618" cy="339"/>
            </a:xfrm>
          </p:grpSpPr>
          <p:sp>
            <p:nvSpPr>
              <p:cNvPr id="441351" name="Freeform 7"/>
              <p:cNvSpPr>
                <a:spLocks/>
              </p:cNvSpPr>
              <p:nvPr/>
            </p:nvSpPr>
            <p:spPr bwMode="auto">
              <a:xfrm>
                <a:off x="1203" y="1920"/>
                <a:ext cx="1618" cy="267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442" y="267"/>
                  </a:cxn>
                  <a:cxn ang="0">
                    <a:pos x="1618" y="166"/>
                  </a:cxn>
                  <a:cxn ang="0">
                    <a:pos x="946" y="0"/>
                  </a:cxn>
                  <a:cxn ang="0">
                    <a:pos x="0" y="67"/>
                  </a:cxn>
                </a:cxnLst>
                <a:rect l="0" t="0" r="r" b="b"/>
                <a:pathLst>
                  <a:path w="1618" h="267">
                    <a:moveTo>
                      <a:pt x="0" y="67"/>
                    </a:moveTo>
                    <a:lnTo>
                      <a:pt x="442" y="267"/>
                    </a:lnTo>
                    <a:lnTo>
                      <a:pt x="1618" y="166"/>
                    </a:lnTo>
                    <a:lnTo>
                      <a:pt x="946" y="0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FD134"/>
              </a:solidFill>
              <a:ln w="9525" cap="flat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52" name="Freeform 8"/>
              <p:cNvSpPr>
                <a:spLocks/>
              </p:cNvSpPr>
              <p:nvPr/>
            </p:nvSpPr>
            <p:spPr bwMode="auto">
              <a:xfrm>
                <a:off x="1205" y="1987"/>
                <a:ext cx="438" cy="272"/>
              </a:xfrm>
              <a:custGeom>
                <a:avLst/>
                <a:gdLst/>
                <a:ahLst/>
                <a:cxnLst>
                  <a:cxn ang="0">
                    <a:pos x="3" y="64"/>
                  </a:cxn>
                  <a:cxn ang="0">
                    <a:pos x="435" y="272"/>
                  </a:cxn>
                  <a:cxn ang="0">
                    <a:pos x="438" y="197"/>
                  </a:cxn>
                  <a:cxn ang="0">
                    <a:pos x="0" y="0"/>
                  </a:cxn>
                  <a:cxn ang="0">
                    <a:pos x="3" y="64"/>
                  </a:cxn>
                </a:cxnLst>
                <a:rect l="0" t="0" r="r" b="b"/>
                <a:pathLst>
                  <a:path w="438" h="272">
                    <a:moveTo>
                      <a:pt x="3" y="64"/>
                    </a:moveTo>
                    <a:lnTo>
                      <a:pt x="435" y="272"/>
                    </a:lnTo>
                    <a:lnTo>
                      <a:pt x="438" y="197"/>
                    </a:lnTo>
                    <a:lnTo>
                      <a:pt x="0" y="0"/>
                    </a:lnTo>
                    <a:lnTo>
                      <a:pt x="3" y="64"/>
                    </a:lnTo>
                    <a:close/>
                  </a:path>
                </a:pathLst>
              </a:custGeom>
              <a:solidFill>
                <a:srgbClr val="EFD134"/>
              </a:solidFill>
              <a:ln w="9525" cap="flat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53" name="Freeform 9"/>
              <p:cNvSpPr>
                <a:spLocks/>
              </p:cNvSpPr>
              <p:nvPr/>
            </p:nvSpPr>
            <p:spPr bwMode="auto">
              <a:xfrm>
                <a:off x="1640" y="2086"/>
                <a:ext cx="1173" cy="170"/>
              </a:xfrm>
              <a:custGeom>
                <a:avLst/>
                <a:gdLst/>
                <a:ahLst/>
                <a:cxnLst>
                  <a:cxn ang="0">
                    <a:pos x="5" y="98"/>
                  </a:cxn>
                  <a:cxn ang="0">
                    <a:pos x="1173" y="0"/>
                  </a:cxn>
                  <a:cxn ang="0">
                    <a:pos x="1168" y="77"/>
                  </a:cxn>
                  <a:cxn ang="0">
                    <a:pos x="0" y="170"/>
                  </a:cxn>
                  <a:cxn ang="0">
                    <a:pos x="5" y="98"/>
                  </a:cxn>
                </a:cxnLst>
                <a:rect l="0" t="0" r="r" b="b"/>
                <a:pathLst>
                  <a:path w="1173" h="170">
                    <a:moveTo>
                      <a:pt x="5" y="98"/>
                    </a:moveTo>
                    <a:lnTo>
                      <a:pt x="1173" y="0"/>
                    </a:lnTo>
                    <a:lnTo>
                      <a:pt x="1168" y="77"/>
                    </a:lnTo>
                    <a:lnTo>
                      <a:pt x="0" y="170"/>
                    </a:lnTo>
                    <a:lnTo>
                      <a:pt x="5" y="98"/>
                    </a:lnTo>
                    <a:close/>
                  </a:path>
                </a:pathLst>
              </a:custGeom>
              <a:solidFill>
                <a:srgbClr val="EFD134"/>
              </a:solidFill>
              <a:ln w="9525" cap="flat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441354" name="Picture 10" descr="Pictur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5188" y="3576638"/>
            <a:ext cx="17526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41355" name="Group 11"/>
          <p:cNvGrpSpPr>
            <a:grpSpLocks/>
          </p:cNvGrpSpPr>
          <p:nvPr/>
        </p:nvGrpSpPr>
        <p:grpSpPr bwMode="auto">
          <a:xfrm>
            <a:off x="865188" y="3421063"/>
            <a:ext cx="1674812" cy="360362"/>
            <a:chOff x="1203" y="1920"/>
            <a:chExt cx="1618" cy="339"/>
          </a:xfrm>
        </p:grpSpPr>
        <p:sp>
          <p:nvSpPr>
            <p:cNvPr id="441356" name="Freeform 12"/>
            <p:cNvSpPr>
              <a:spLocks/>
            </p:cNvSpPr>
            <p:nvPr/>
          </p:nvSpPr>
          <p:spPr bwMode="auto">
            <a:xfrm>
              <a:off x="1203" y="1920"/>
              <a:ext cx="1618" cy="267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442" y="267"/>
                </a:cxn>
                <a:cxn ang="0">
                  <a:pos x="1618" y="166"/>
                </a:cxn>
                <a:cxn ang="0">
                  <a:pos x="946" y="0"/>
                </a:cxn>
                <a:cxn ang="0">
                  <a:pos x="0" y="67"/>
                </a:cxn>
              </a:cxnLst>
              <a:rect l="0" t="0" r="r" b="b"/>
              <a:pathLst>
                <a:path w="1618" h="267">
                  <a:moveTo>
                    <a:pt x="0" y="67"/>
                  </a:moveTo>
                  <a:lnTo>
                    <a:pt x="442" y="267"/>
                  </a:lnTo>
                  <a:lnTo>
                    <a:pt x="1618" y="166"/>
                  </a:lnTo>
                  <a:lnTo>
                    <a:pt x="946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EFD134"/>
            </a:solidFill>
            <a:ln w="9525" cap="flat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57" name="Freeform 13"/>
            <p:cNvSpPr>
              <a:spLocks/>
            </p:cNvSpPr>
            <p:nvPr/>
          </p:nvSpPr>
          <p:spPr bwMode="auto">
            <a:xfrm>
              <a:off x="1205" y="1987"/>
              <a:ext cx="438" cy="272"/>
            </a:xfrm>
            <a:custGeom>
              <a:avLst/>
              <a:gdLst/>
              <a:ahLst/>
              <a:cxnLst>
                <a:cxn ang="0">
                  <a:pos x="3" y="64"/>
                </a:cxn>
                <a:cxn ang="0">
                  <a:pos x="435" y="272"/>
                </a:cxn>
                <a:cxn ang="0">
                  <a:pos x="438" y="197"/>
                </a:cxn>
                <a:cxn ang="0">
                  <a:pos x="0" y="0"/>
                </a:cxn>
                <a:cxn ang="0">
                  <a:pos x="3" y="64"/>
                </a:cxn>
              </a:cxnLst>
              <a:rect l="0" t="0" r="r" b="b"/>
              <a:pathLst>
                <a:path w="438" h="272">
                  <a:moveTo>
                    <a:pt x="3" y="64"/>
                  </a:moveTo>
                  <a:lnTo>
                    <a:pt x="435" y="272"/>
                  </a:lnTo>
                  <a:lnTo>
                    <a:pt x="438" y="197"/>
                  </a:lnTo>
                  <a:lnTo>
                    <a:pt x="0" y="0"/>
                  </a:lnTo>
                  <a:lnTo>
                    <a:pt x="3" y="64"/>
                  </a:lnTo>
                  <a:close/>
                </a:path>
              </a:pathLst>
            </a:custGeom>
            <a:solidFill>
              <a:srgbClr val="EFD134"/>
            </a:solidFill>
            <a:ln w="9525" cap="flat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58" name="Freeform 14"/>
            <p:cNvSpPr>
              <a:spLocks/>
            </p:cNvSpPr>
            <p:nvPr/>
          </p:nvSpPr>
          <p:spPr bwMode="auto">
            <a:xfrm>
              <a:off x="1640" y="2086"/>
              <a:ext cx="1173" cy="170"/>
            </a:xfrm>
            <a:custGeom>
              <a:avLst/>
              <a:gdLst/>
              <a:ahLst/>
              <a:cxnLst>
                <a:cxn ang="0">
                  <a:pos x="5" y="98"/>
                </a:cxn>
                <a:cxn ang="0">
                  <a:pos x="1173" y="0"/>
                </a:cxn>
                <a:cxn ang="0">
                  <a:pos x="1168" y="77"/>
                </a:cxn>
                <a:cxn ang="0">
                  <a:pos x="0" y="170"/>
                </a:cxn>
                <a:cxn ang="0">
                  <a:pos x="5" y="98"/>
                </a:cxn>
              </a:cxnLst>
              <a:rect l="0" t="0" r="r" b="b"/>
              <a:pathLst>
                <a:path w="1173" h="170">
                  <a:moveTo>
                    <a:pt x="5" y="98"/>
                  </a:moveTo>
                  <a:lnTo>
                    <a:pt x="1173" y="0"/>
                  </a:lnTo>
                  <a:lnTo>
                    <a:pt x="1168" y="77"/>
                  </a:lnTo>
                  <a:lnTo>
                    <a:pt x="0" y="170"/>
                  </a:lnTo>
                  <a:lnTo>
                    <a:pt x="5" y="98"/>
                  </a:lnTo>
                  <a:close/>
                </a:path>
              </a:pathLst>
            </a:custGeom>
            <a:solidFill>
              <a:srgbClr val="EFD134"/>
            </a:solidFill>
            <a:ln w="9525" cap="flat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1359" name="Group 15"/>
          <p:cNvGrpSpPr>
            <a:grpSpLocks/>
          </p:cNvGrpSpPr>
          <p:nvPr/>
        </p:nvGrpSpPr>
        <p:grpSpPr bwMode="auto">
          <a:xfrm>
            <a:off x="865188" y="4449763"/>
            <a:ext cx="3997325" cy="841375"/>
            <a:chOff x="432" y="3024"/>
            <a:chExt cx="2518" cy="530"/>
          </a:xfrm>
        </p:grpSpPr>
        <p:grpSp>
          <p:nvGrpSpPr>
            <p:cNvPr id="441360" name="Group 16"/>
            <p:cNvGrpSpPr>
              <a:grpSpLocks/>
            </p:cNvGrpSpPr>
            <p:nvPr/>
          </p:nvGrpSpPr>
          <p:grpSpPr bwMode="auto">
            <a:xfrm>
              <a:off x="1846" y="3024"/>
              <a:ext cx="1104" cy="399"/>
              <a:chOff x="1775" y="2583"/>
              <a:chExt cx="1104" cy="399"/>
            </a:xfrm>
          </p:grpSpPr>
          <p:pic>
            <p:nvPicPr>
              <p:cNvPr id="441361" name="Picture 17" descr="Picture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75" y="2681"/>
                <a:ext cx="1104" cy="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441362" name="Group 18"/>
              <p:cNvGrpSpPr>
                <a:grpSpLocks/>
              </p:cNvGrpSpPr>
              <p:nvPr/>
            </p:nvGrpSpPr>
            <p:grpSpPr bwMode="auto">
              <a:xfrm>
                <a:off x="1797" y="2583"/>
                <a:ext cx="1055" cy="227"/>
                <a:chOff x="1203" y="1920"/>
                <a:chExt cx="1618" cy="339"/>
              </a:xfrm>
            </p:grpSpPr>
            <p:sp>
              <p:nvSpPr>
                <p:cNvPr id="441363" name="Freeform 19"/>
                <p:cNvSpPr>
                  <a:spLocks/>
                </p:cNvSpPr>
                <p:nvPr/>
              </p:nvSpPr>
              <p:spPr bwMode="auto">
                <a:xfrm>
                  <a:off x="1203" y="1920"/>
                  <a:ext cx="1618" cy="267"/>
                </a:xfrm>
                <a:custGeom>
                  <a:avLst/>
                  <a:gdLst/>
                  <a:ahLst/>
                  <a:cxnLst>
                    <a:cxn ang="0">
                      <a:pos x="0" y="67"/>
                    </a:cxn>
                    <a:cxn ang="0">
                      <a:pos x="442" y="267"/>
                    </a:cxn>
                    <a:cxn ang="0">
                      <a:pos x="1618" y="166"/>
                    </a:cxn>
                    <a:cxn ang="0">
                      <a:pos x="946" y="0"/>
                    </a:cxn>
                    <a:cxn ang="0">
                      <a:pos x="0" y="67"/>
                    </a:cxn>
                  </a:cxnLst>
                  <a:rect l="0" t="0" r="r" b="b"/>
                  <a:pathLst>
                    <a:path w="1618" h="267">
                      <a:moveTo>
                        <a:pt x="0" y="67"/>
                      </a:moveTo>
                      <a:lnTo>
                        <a:pt x="442" y="267"/>
                      </a:lnTo>
                      <a:lnTo>
                        <a:pt x="1618" y="166"/>
                      </a:lnTo>
                      <a:lnTo>
                        <a:pt x="946" y="0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EFD134"/>
                </a:solidFill>
                <a:ln w="9525" cap="flat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364" name="Freeform 20"/>
                <p:cNvSpPr>
                  <a:spLocks/>
                </p:cNvSpPr>
                <p:nvPr/>
              </p:nvSpPr>
              <p:spPr bwMode="auto">
                <a:xfrm>
                  <a:off x="1205" y="1987"/>
                  <a:ext cx="438" cy="272"/>
                </a:xfrm>
                <a:custGeom>
                  <a:avLst/>
                  <a:gdLst/>
                  <a:ahLst/>
                  <a:cxnLst>
                    <a:cxn ang="0">
                      <a:pos x="3" y="64"/>
                    </a:cxn>
                    <a:cxn ang="0">
                      <a:pos x="435" y="272"/>
                    </a:cxn>
                    <a:cxn ang="0">
                      <a:pos x="438" y="197"/>
                    </a:cxn>
                    <a:cxn ang="0">
                      <a:pos x="0" y="0"/>
                    </a:cxn>
                    <a:cxn ang="0">
                      <a:pos x="3" y="64"/>
                    </a:cxn>
                  </a:cxnLst>
                  <a:rect l="0" t="0" r="r" b="b"/>
                  <a:pathLst>
                    <a:path w="438" h="272">
                      <a:moveTo>
                        <a:pt x="3" y="64"/>
                      </a:moveTo>
                      <a:lnTo>
                        <a:pt x="435" y="272"/>
                      </a:lnTo>
                      <a:lnTo>
                        <a:pt x="438" y="197"/>
                      </a:lnTo>
                      <a:lnTo>
                        <a:pt x="0" y="0"/>
                      </a:lnTo>
                      <a:lnTo>
                        <a:pt x="3" y="64"/>
                      </a:lnTo>
                      <a:close/>
                    </a:path>
                  </a:pathLst>
                </a:custGeom>
                <a:solidFill>
                  <a:srgbClr val="EFD134"/>
                </a:solidFill>
                <a:ln w="9525" cap="flat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365" name="Freeform 21"/>
                <p:cNvSpPr>
                  <a:spLocks/>
                </p:cNvSpPr>
                <p:nvPr/>
              </p:nvSpPr>
              <p:spPr bwMode="auto">
                <a:xfrm>
                  <a:off x="1640" y="2086"/>
                  <a:ext cx="1173" cy="170"/>
                </a:xfrm>
                <a:custGeom>
                  <a:avLst/>
                  <a:gdLst/>
                  <a:ahLst/>
                  <a:cxnLst>
                    <a:cxn ang="0">
                      <a:pos x="5" y="98"/>
                    </a:cxn>
                    <a:cxn ang="0">
                      <a:pos x="1173" y="0"/>
                    </a:cxn>
                    <a:cxn ang="0">
                      <a:pos x="1168" y="77"/>
                    </a:cxn>
                    <a:cxn ang="0">
                      <a:pos x="0" y="170"/>
                    </a:cxn>
                    <a:cxn ang="0">
                      <a:pos x="5" y="98"/>
                    </a:cxn>
                  </a:cxnLst>
                  <a:rect l="0" t="0" r="r" b="b"/>
                  <a:pathLst>
                    <a:path w="1173" h="170">
                      <a:moveTo>
                        <a:pt x="5" y="98"/>
                      </a:moveTo>
                      <a:lnTo>
                        <a:pt x="1173" y="0"/>
                      </a:lnTo>
                      <a:lnTo>
                        <a:pt x="1168" y="77"/>
                      </a:lnTo>
                      <a:lnTo>
                        <a:pt x="0" y="170"/>
                      </a:lnTo>
                      <a:lnTo>
                        <a:pt x="5" y="98"/>
                      </a:lnTo>
                      <a:close/>
                    </a:path>
                  </a:pathLst>
                </a:custGeom>
                <a:solidFill>
                  <a:srgbClr val="EFD134"/>
                </a:solidFill>
                <a:ln w="9525" cap="flat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1366" name="Group 22"/>
            <p:cNvGrpSpPr>
              <a:grpSpLocks/>
            </p:cNvGrpSpPr>
            <p:nvPr/>
          </p:nvGrpSpPr>
          <p:grpSpPr bwMode="auto">
            <a:xfrm>
              <a:off x="432" y="3155"/>
              <a:ext cx="1104" cy="399"/>
              <a:chOff x="391" y="2679"/>
              <a:chExt cx="1104" cy="399"/>
            </a:xfrm>
          </p:grpSpPr>
          <p:pic>
            <p:nvPicPr>
              <p:cNvPr id="441367" name="Picture 23" descr="Picture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91" y="2777"/>
                <a:ext cx="1104" cy="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441368" name="Group 24"/>
              <p:cNvGrpSpPr>
                <a:grpSpLocks/>
              </p:cNvGrpSpPr>
              <p:nvPr/>
            </p:nvGrpSpPr>
            <p:grpSpPr bwMode="auto">
              <a:xfrm>
                <a:off x="413" y="2679"/>
                <a:ext cx="1055" cy="227"/>
                <a:chOff x="1203" y="1920"/>
                <a:chExt cx="1618" cy="339"/>
              </a:xfrm>
            </p:grpSpPr>
            <p:sp>
              <p:nvSpPr>
                <p:cNvPr id="441369" name="Freeform 25"/>
                <p:cNvSpPr>
                  <a:spLocks/>
                </p:cNvSpPr>
                <p:nvPr/>
              </p:nvSpPr>
              <p:spPr bwMode="auto">
                <a:xfrm>
                  <a:off x="1203" y="1920"/>
                  <a:ext cx="1618" cy="267"/>
                </a:xfrm>
                <a:custGeom>
                  <a:avLst/>
                  <a:gdLst/>
                  <a:ahLst/>
                  <a:cxnLst>
                    <a:cxn ang="0">
                      <a:pos x="0" y="67"/>
                    </a:cxn>
                    <a:cxn ang="0">
                      <a:pos x="442" y="267"/>
                    </a:cxn>
                    <a:cxn ang="0">
                      <a:pos x="1618" y="166"/>
                    </a:cxn>
                    <a:cxn ang="0">
                      <a:pos x="946" y="0"/>
                    </a:cxn>
                    <a:cxn ang="0">
                      <a:pos x="0" y="67"/>
                    </a:cxn>
                  </a:cxnLst>
                  <a:rect l="0" t="0" r="r" b="b"/>
                  <a:pathLst>
                    <a:path w="1618" h="267">
                      <a:moveTo>
                        <a:pt x="0" y="67"/>
                      </a:moveTo>
                      <a:lnTo>
                        <a:pt x="442" y="267"/>
                      </a:lnTo>
                      <a:lnTo>
                        <a:pt x="1618" y="166"/>
                      </a:lnTo>
                      <a:lnTo>
                        <a:pt x="946" y="0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EFD134"/>
                </a:solidFill>
                <a:ln w="9525" cap="flat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370" name="Freeform 26"/>
                <p:cNvSpPr>
                  <a:spLocks/>
                </p:cNvSpPr>
                <p:nvPr/>
              </p:nvSpPr>
              <p:spPr bwMode="auto">
                <a:xfrm>
                  <a:off x="1205" y="1987"/>
                  <a:ext cx="438" cy="272"/>
                </a:xfrm>
                <a:custGeom>
                  <a:avLst/>
                  <a:gdLst/>
                  <a:ahLst/>
                  <a:cxnLst>
                    <a:cxn ang="0">
                      <a:pos x="3" y="64"/>
                    </a:cxn>
                    <a:cxn ang="0">
                      <a:pos x="435" y="272"/>
                    </a:cxn>
                    <a:cxn ang="0">
                      <a:pos x="438" y="197"/>
                    </a:cxn>
                    <a:cxn ang="0">
                      <a:pos x="0" y="0"/>
                    </a:cxn>
                    <a:cxn ang="0">
                      <a:pos x="3" y="64"/>
                    </a:cxn>
                  </a:cxnLst>
                  <a:rect l="0" t="0" r="r" b="b"/>
                  <a:pathLst>
                    <a:path w="438" h="272">
                      <a:moveTo>
                        <a:pt x="3" y="64"/>
                      </a:moveTo>
                      <a:lnTo>
                        <a:pt x="435" y="272"/>
                      </a:lnTo>
                      <a:lnTo>
                        <a:pt x="438" y="197"/>
                      </a:lnTo>
                      <a:lnTo>
                        <a:pt x="0" y="0"/>
                      </a:lnTo>
                      <a:lnTo>
                        <a:pt x="3" y="64"/>
                      </a:lnTo>
                      <a:close/>
                    </a:path>
                  </a:pathLst>
                </a:custGeom>
                <a:solidFill>
                  <a:srgbClr val="EFD134"/>
                </a:solidFill>
                <a:ln w="9525" cap="flat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371" name="Freeform 27"/>
                <p:cNvSpPr>
                  <a:spLocks/>
                </p:cNvSpPr>
                <p:nvPr/>
              </p:nvSpPr>
              <p:spPr bwMode="auto">
                <a:xfrm>
                  <a:off x="1640" y="2086"/>
                  <a:ext cx="1173" cy="170"/>
                </a:xfrm>
                <a:custGeom>
                  <a:avLst/>
                  <a:gdLst/>
                  <a:ahLst/>
                  <a:cxnLst>
                    <a:cxn ang="0">
                      <a:pos x="5" y="98"/>
                    </a:cxn>
                    <a:cxn ang="0">
                      <a:pos x="1173" y="0"/>
                    </a:cxn>
                    <a:cxn ang="0">
                      <a:pos x="1168" y="77"/>
                    </a:cxn>
                    <a:cxn ang="0">
                      <a:pos x="0" y="170"/>
                    </a:cxn>
                    <a:cxn ang="0">
                      <a:pos x="5" y="98"/>
                    </a:cxn>
                  </a:cxnLst>
                  <a:rect l="0" t="0" r="r" b="b"/>
                  <a:pathLst>
                    <a:path w="1173" h="170">
                      <a:moveTo>
                        <a:pt x="5" y="98"/>
                      </a:moveTo>
                      <a:lnTo>
                        <a:pt x="1173" y="0"/>
                      </a:lnTo>
                      <a:lnTo>
                        <a:pt x="1168" y="77"/>
                      </a:lnTo>
                      <a:lnTo>
                        <a:pt x="0" y="170"/>
                      </a:lnTo>
                      <a:lnTo>
                        <a:pt x="5" y="98"/>
                      </a:lnTo>
                      <a:close/>
                    </a:path>
                  </a:pathLst>
                </a:custGeom>
                <a:solidFill>
                  <a:srgbClr val="EFD134"/>
                </a:solidFill>
                <a:ln w="9525" cap="flat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41372" name="AutoShape 28"/>
          <p:cNvSpPr>
            <a:spLocks noChangeArrowheads="1"/>
          </p:cNvSpPr>
          <p:nvPr/>
        </p:nvSpPr>
        <p:spPr bwMode="auto">
          <a:xfrm rot="-544270">
            <a:off x="2257425" y="5141913"/>
            <a:ext cx="1701800" cy="381000"/>
          </a:xfrm>
          <a:prstGeom prst="curvedUpArrow">
            <a:avLst>
              <a:gd name="adj1" fmla="val 89333"/>
              <a:gd name="adj2" fmla="val 178667"/>
              <a:gd name="adj3" fmla="val 33333"/>
            </a:avLst>
          </a:prstGeom>
          <a:solidFill>
            <a:srgbClr val="E35D0B"/>
          </a:solidFill>
          <a:ln w="317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1373" name="AutoShape 29"/>
          <p:cNvSpPr>
            <a:spLocks noChangeArrowheads="1"/>
          </p:cNvSpPr>
          <p:nvPr/>
        </p:nvSpPr>
        <p:spPr bwMode="auto">
          <a:xfrm rot="-445400">
            <a:off x="1949450" y="3819525"/>
            <a:ext cx="2211388" cy="484188"/>
          </a:xfrm>
          <a:prstGeom prst="curvedUpArrow">
            <a:avLst>
              <a:gd name="adj1" fmla="val 66753"/>
              <a:gd name="adj2" fmla="val 148117"/>
              <a:gd name="adj3" fmla="val 51704"/>
            </a:avLst>
          </a:prstGeom>
          <a:solidFill>
            <a:srgbClr val="E35D0B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1374" name="Text Box 30"/>
          <p:cNvSpPr txBox="1">
            <a:spLocks noChangeArrowheads="1"/>
          </p:cNvSpPr>
          <p:nvPr/>
        </p:nvSpPr>
        <p:spPr bwMode="auto">
          <a:xfrm rot="-1313829">
            <a:off x="1362075" y="3306763"/>
            <a:ext cx="12065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800" i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X</a:t>
            </a:r>
          </a:p>
        </p:txBody>
      </p:sp>
      <p:grpSp>
        <p:nvGrpSpPr>
          <p:cNvPr id="441375" name="Group 31"/>
          <p:cNvGrpSpPr>
            <a:grpSpLocks/>
          </p:cNvGrpSpPr>
          <p:nvPr/>
        </p:nvGrpSpPr>
        <p:grpSpPr bwMode="auto">
          <a:xfrm>
            <a:off x="865188" y="1828800"/>
            <a:ext cx="6015037" cy="1041400"/>
            <a:chOff x="432" y="799"/>
            <a:chExt cx="3789" cy="656"/>
          </a:xfrm>
        </p:grpSpPr>
        <p:grpSp>
          <p:nvGrpSpPr>
            <p:cNvPr id="441376" name="Group 32"/>
            <p:cNvGrpSpPr>
              <a:grpSpLocks/>
            </p:cNvGrpSpPr>
            <p:nvPr/>
          </p:nvGrpSpPr>
          <p:grpSpPr bwMode="auto">
            <a:xfrm>
              <a:off x="1736" y="928"/>
              <a:ext cx="1104" cy="399"/>
              <a:chOff x="1488" y="1761"/>
              <a:chExt cx="1104" cy="399"/>
            </a:xfrm>
          </p:grpSpPr>
          <p:pic>
            <p:nvPicPr>
              <p:cNvPr id="441377" name="Picture 33" descr="Picture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488" y="1859"/>
                <a:ext cx="1104" cy="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441378" name="Group 34"/>
              <p:cNvGrpSpPr>
                <a:grpSpLocks/>
              </p:cNvGrpSpPr>
              <p:nvPr/>
            </p:nvGrpSpPr>
            <p:grpSpPr bwMode="auto">
              <a:xfrm>
                <a:off x="1510" y="1761"/>
                <a:ext cx="1055" cy="227"/>
                <a:chOff x="1203" y="1920"/>
                <a:chExt cx="1618" cy="339"/>
              </a:xfrm>
            </p:grpSpPr>
            <p:sp>
              <p:nvSpPr>
                <p:cNvPr id="441379" name="Freeform 35"/>
                <p:cNvSpPr>
                  <a:spLocks/>
                </p:cNvSpPr>
                <p:nvPr/>
              </p:nvSpPr>
              <p:spPr bwMode="auto">
                <a:xfrm>
                  <a:off x="1203" y="1920"/>
                  <a:ext cx="1618" cy="267"/>
                </a:xfrm>
                <a:custGeom>
                  <a:avLst/>
                  <a:gdLst/>
                  <a:ahLst/>
                  <a:cxnLst>
                    <a:cxn ang="0">
                      <a:pos x="0" y="67"/>
                    </a:cxn>
                    <a:cxn ang="0">
                      <a:pos x="442" y="267"/>
                    </a:cxn>
                    <a:cxn ang="0">
                      <a:pos x="1618" y="166"/>
                    </a:cxn>
                    <a:cxn ang="0">
                      <a:pos x="946" y="0"/>
                    </a:cxn>
                    <a:cxn ang="0">
                      <a:pos x="0" y="67"/>
                    </a:cxn>
                  </a:cxnLst>
                  <a:rect l="0" t="0" r="r" b="b"/>
                  <a:pathLst>
                    <a:path w="1618" h="267">
                      <a:moveTo>
                        <a:pt x="0" y="67"/>
                      </a:moveTo>
                      <a:lnTo>
                        <a:pt x="442" y="267"/>
                      </a:lnTo>
                      <a:lnTo>
                        <a:pt x="1618" y="166"/>
                      </a:lnTo>
                      <a:lnTo>
                        <a:pt x="946" y="0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EFD134"/>
                </a:solidFill>
                <a:ln w="9525" cap="flat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380" name="Freeform 36"/>
                <p:cNvSpPr>
                  <a:spLocks/>
                </p:cNvSpPr>
                <p:nvPr/>
              </p:nvSpPr>
              <p:spPr bwMode="auto">
                <a:xfrm>
                  <a:off x="1205" y="1987"/>
                  <a:ext cx="438" cy="272"/>
                </a:xfrm>
                <a:custGeom>
                  <a:avLst/>
                  <a:gdLst/>
                  <a:ahLst/>
                  <a:cxnLst>
                    <a:cxn ang="0">
                      <a:pos x="3" y="64"/>
                    </a:cxn>
                    <a:cxn ang="0">
                      <a:pos x="435" y="272"/>
                    </a:cxn>
                    <a:cxn ang="0">
                      <a:pos x="438" y="197"/>
                    </a:cxn>
                    <a:cxn ang="0">
                      <a:pos x="0" y="0"/>
                    </a:cxn>
                    <a:cxn ang="0">
                      <a:pos x="3" y="64"/>
                    </a:cxn>
                  </a:cxnLst>
                  <a:rect l="0" t="0" r="r" b="b"/>
                  <a:pathLst>
                    <a:path w="438" h="272">
                      <a:moveTo>
                        <a:pt x="3" y="64"/>
                      </a:moveTo>
                      <a:lnTo>
                        <a:pt x="435" y="272"/>
                      </a:lnTo>
                      <a:lnTo>
                        <a:pt x="438" y="197"/>
                      </a:lnTo>
                      <a:lnTo>
                        <a:pt x="0" y="0"/>
                      </a:lnTo>
                      <a:lnTo>
                        <a:pt x="3" y="64"/>
                      </a:lnTo>
                      <a:close/>
                    </a:path>
                  </a:pathLst>
                </a:custGeom>
                <a:solidFill>
                  <a:srgbClr val="EFD134"/>
                </a:solidFill>
                <a:ln w="9525" cap="flat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381" name="Freeform 37"/>
                <p:cNvSpPr>
                  <a:spLocks/>
                </p:cNvSpPr>
                <p:nvPr/>
              </p:nvSpPr>
              <p:spPr bwMode="auto">
                <a:xfrm>
                  <a:off x="1640" y="2086"/>
                  <a:ext cx="1173" cy="170"/>
                </a:xfrm>
                <a:custGeom>
                  <a:avLst/>
                  <a:gdLst/>
                  <a:ahLst/>
                  <a:cxnLst>
                    <a:cxn ang="0">
                      <a:pos x="5" y="98"/>
                    </a:cxn>
                    <a:cxn ang="0">
                      <a:pos x="1173" y="0"/>
                    </a:cxn>
                    <a:cxn ang="0">
                      <a:pos x="1168" y="77"/>
                    </a:cxn>
                    <a:cxn ang="0">
                      <a:pos x="0" y="170"/>
                    </a:cxn>
                    <a:cxn ang="0">
                      <a:pos x="5" y="98"/>
                    </a:cxn>
                  </a:cxnLst>
                  <a:rect l="0" t="0" r="r" b="b"/>
                  <a:pathLst>
                    <a:path w="1173" h="170">
                      <a:moveTo>
                        <a:pt x="5" y="98"/>
                      </a:moveTo>
                      <a:lnTo>
                        <a:pt x="1173" y="0"/>
                      </a:lnTo>
                      <a:lnTo>
                        <a:pt x="1168" y="77"/>
                      </a:lnTo>
                      <a:lnTo>
                        <a:pt x="0" y="170"/>
                      </a:lnTo>
                      <a:lnTo>
                        <a:pt x="5" y="98"/>
                      </a:lnTo>
                      <a:close/>
                    </a:path>
                  </a:pathLst>
                </a:custGeom>
                <a:solidFill>
                  <a:srgbClr val="EFD134"/>
                </a:solidFill>
                <a:ln w="9525" cap="flat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1382" name="Group 38"/>
            <p:cNvGrpSpPr>
              <a:grpSpLocks/>
            </p:cNvGrpSpPr>
            <p:nvPr/>
          </p:nvGrpSpPr>
          <p:grpSpPr bwMode="auto">
            <a:xfrm>
              <a:off x="432" y="1056"/>
              <a:ext cx="1104" cy="399"/>
              <a:chOff x="391" y="1673"/>
              <a:chExt cx="1104" cy="399"/>
            </a:xfrm>
          </p:grpSpPr>
          <p:pic>
            <p:nvPicPr>
              <p:cNvPr id="441383" name="Picture 39" descr="Picture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91" y="1771"/>
                <a:ext cx="1104" cy="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441384" name="Group 40"/>
              <p:cNvGrpSpPr>
                <a:grpSpLocks/>
              </p:cNvGrpSpPr>
              <p:nvPr/>
            </p:nvGrpSpPr>
            <p:grpSpPr bwMode="auto">
              <a:xfrm>
                <a:off x="391" y="1673"/>
                <a:ext cx="1055" cy="227"/>
                <a:chOff x="1203" y="1920"/>
                <a:chExt cx="1618" cy="339"/>
              </a:xfrm>
            </p:grpSpPr>
            <p:sp>
              <p:nvSpPr>
                <p:cNvPr id="441385" name="Freeform 41"/>
                <p:cNvSpPr>
                  <a:spLocks/>
                </p:cNvSpPr>
                <p:nvPr/>
              </p:nvSpPr>
              <p:spPr bwMode="auto">
                <a:xfrm>
                  <a:off x="1203" y="1920"/>
                  <a:ext cx="1618" cy="267"/>
                </a:xfrm>
                <a:custGeom>
                  <a:avLst/>
                  <a:gdLst/>
                  <a:ahLst/>
                  <a:cxnLst>
                    <a:cxn ang="0">
                      <a:pos x="0" y="67"/>
                    </a:cxn>
                    <a:cxn ang="0">
                      <a:pos x="442" y="267"/>
                    </a:cxn>
                    <a:cxn ang="0">
                      <a:pos x="1618" y="166"/>
                    </a:cxn>
                    <a:cxn ang="0">
                      <a:pos x="946" y="0"/>
                    </a:cxn>
                    <a:cxn ang="0">
                      <a:pos x="0" y="67"/>
                    </a:cxn>
                  </a:cxnLst>
                  <a:rect l="0" t="0" r="r" b="b"/>
                  <a:pathLst>
                    <a:path w="1618" h="267">
                      <a:moveTo>
                        <a:pt x="0" y="67"/>
                      </a:moveTo>
                      <a:lnTo>
                        <a:pt x="442" y="267"/>
                      </a:lnTo>
                      <a:lnTo>
                        <a:pt x="1618" y="166"/>
                      </a:lnTo>
                      <a:lnTo>
                        <a:pt x="946" y="0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EFD134"/>
                </a:solidFill>
                <a:ln w="9525" cap="flat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386" name="Freeform 42"/>
                <p:cNvSpPr>
                  <a:spLocks/>
                </p:cNvSpPr>
                <p:nvPr/>
              </p:nvSpPr>
              <p:spPr bwMode="auto">
                <a:xfrm>
                  <a:off x="1205" y="1987"/>
                  <a:ext cx="438" cy="272"/>
                </a:xfrm>
                <a:custGeom>
                  <a:avLst/>
                  <a:gdLst/>
                  <a:ahLst/>
                  <a:cxnLst>
                    <a:cxn ang="0">
                      <a:pos x="3" y="64"/>
                    </a:cxn>
                    <a:cxn ang="0">
                      <a:pos x="435" y="272"/>
                    </a:cxn>
                    <a:cxn ang="0">
                      <a:pos x="438" y="197"/>
                    </a:cxn>
                    <a:cxn ang="0">
                      <a:pos x="0" y="0"/>
                    </a:cxn>
                    <a:cxn ang="0">
                      <a:pos x="3" y="64"/>
                    </a:cxn>
                  </a:cxnLst>
                  <a:rect l="0" t="0" r="r" b="b"/>
                  <a:pathLst>
                    <a:path w="438" h="272">
                      <a:moveTo>
                        <a:pt x="3" y="64"/>
                      </a:moveTo>
                      <a:lnTo>
                        <a:pt x="435" y="272"/>
                      </a:lnTo>
                      <a:lnTo>
                        <a:pt x="438" y="197"/>
                      </a:lnTo>
                      <a:lnTo>
                        <a:pt x="0" y="0"/>
                      </a:lnTo>
                      <a:lnTo>
                        <a:pt x="3" y="64"/>
                      </a:lnTo>
                      <a:close/>
                    </a:path>
                  </a:pathLst>
                </a:custGeom>
                <a:solidFill>
                  <a:srgbClr val="EFD134"/>
                </a:solidFill>
                <a:ln w="9525" cap="flat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387" name="Freeform 43"/>
                <p:cNvSpPr>
                  <a:spLocks/>
                </p:cNvSpPr>
                <p:nvPr/>
              </p:nvSpPr>
              <p:spPr bwMode="auto">
                <a:xfrm>
                  <a:off x="1640" y="2086"/>
                  <a:ext cx="1173" cy="170"/>
                </a:xfrm>
                <a:custGeom>
                  <a:avLst/>
                  <a:gdLst/>
                  <a:ahLst/>
                  <a:cxnLst>
                    <a:cxn ang="0">
                      <a:pos x="5" y="98"/>
                    </a:cxn>
                    <a:cxn ang="0">
                      <a:pos x="1173" y="0"/>
                    </a:cxn>
                    <a:cxn ang="0">
                      <a:pos x="1168" y="77"/>
                    </a:cxn>
                    <a:cxn ang="0">
                      <a:pos x="0" y="170"/>
                    </a:cxn>
                    <a:cxn ang="0">
                      <a:pos x="5" y="98"/>
                    </a:cxn>
                  </a:cxnLst>
                  <a:rect l="0" t="0" r="r" b="b"/>
                  <a:pathLst>
                    <a:path w="1173" h="170">
                      <a:moveTo>
                        <a:pt x="5" y="98"/>
                      </a:moveTo>
                      <a:lnTo>
                        <a:pt x="1173" y="0"/>
                      </a:lnTo>
                      <a:lnTo>
                        <a:pt x="1168" y="77"/>
                      </a:lnTo>
                      <a:lnTo>
                        <a:pt x="0" y="170"/>
                      </a:lnTo>
                      <a:lnTo>
                        <a:pt x="5" y="98"/>
                      </a:lnTo>
                      <a:close/>
                    </a:path>
                  </a:pathLst>
                </a:custGeom>
                <a:solidFill>
                  <a:srgbClr val="EFD134"/>
                </a:solidFill>
                <a:ln w="9525" cap="flat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1388" name="Group 44"/>
            <p:cNvGrpSpPr>
              <a:grpSpLocks/>
            </p:cNvGrpSpPr>
            <p:nvPr/>
          </p:nvGrpSpPr>
          <p:grpSpPr bwMode="auto">
            <a:xfrm>
              <a:off x="3117" y="799"/>
              <a:ext cx="1104" cy="399"/>
              <a:chOff x="1488" y="1761"/>
              <a:chExt cx="1104" cy="399"/>
            </a:xfrm>
          </p:grpSpPr>
          <p:pic>
            <p:nvPicPr>
              <p:cNvPr id="441389" name="Picture 45" descr="Picture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488" y="1859"/>
                <a:ext cx="1104" cy="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441390" name="Group 46"/>
              <p:cNvGrpSpPr>
                <a:grpSpLocks/>
              </p:cNvGrpSpPr>
              <p:nvPr/>
            </p:nvGrpSpPr>
            <p:grpSpPr bwMode="auto">
              <a:xfrm>
                <a:off x="1510" y="1761"/>
                <a:ext cx="1055" cy="227"/>
                <a:chOff x="1203" y="1920"/>
                <a:chExt cx="1618" cy="339"/>
              </a:xfrm>
            </p:grpSpPr>
            <p:sp>
              <p:nvSpPr>
                <p:cNvPr id="441391" name="Freeform 47"/>
                <p:cNvSpPr>
                  <a:spLocks/>
                </p:cNvSpPr>
                <p:nvPr/>
              </p:nvSpPr>
              <p:spPr bwMode="auto">
                <a:xfrm>
                  <a:off x="1203" y="1920"/>
                  <a:ext cx="1618" cy="267"/>
                </a:xfrm>
                <a:custGeom>
                  <a:avLst/>
                  <a:gdLst/>
                  <a:ahLst/>
                  <a:cxnLst>
                    <a:cxn ang="0">
                      <a:pos x="0" y="67"/>
                    </a:cxn>
                    <a:cxn ang="0">
                      <a:pos x="442" y="267"/>
                    </a:cxn>
                    <a:cxn ang="0">
                      <a:pos x="1618" y="166"/>
                    </a:cxn>
                    <a:cxn ang="0">
                      <a:pos x="946" y="0"/>
                    </a:cxn>
                    <a:cxn ang="0">
                      <a:pos x="0" y="67"/>
                    </a:cxn>
                  </a:cxnLst>
                  <a:rect l="0" t="0" r="r" b="b"/>
                  <a:pathLst>
                    <a:path w="1618" h="267">
                      <a:moveTo>
                        <a:pt x="0" y="67"/>
                      </a:moveTo>
                      <a:lnTo>
                        <a:pt x="442" y="267"/>
                      </a:lnTo>
                      <a:lnTo>
                        <a:pt x="1618" y="166"/>
                      </a:lnTo>
                      <a:lnTo>
                        <a:pt x="946" y="0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EFD134"/>
                </a:solidFill>
                <a:ln w="9525" cap="flat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392" name="Freeform 48"/>
                <p:cNvSpPr>
                  <a:spLocks/>
                </p:cNvSpPr>
                <p:nvPr/>
              </p:nvSpPr>
              <p:spPr bwMode="auto">
                <a:xfrm>
                  <a:off x="1205" y="1987"/>
                  <a:ext cx="438" cy="272"/>
                </a:xfrm>
                <a:custGeom>
                  <a:avLst/>
                  <a:gdLst/>
                  <a:ahLst/>
                  <a:cxnLst>
                    <a:cxn ang="0">
                      <a:pos x="3" y="64"/>
                    </a:cxn>
                    <a:cxn ang="0">
                      <a:pos x="435" y="272"/>
                    </a:cxn>
                    <a:cxn ang="0">
                      <a:pos x="438" y="197"/>
                    </a:cxn>
                    <a:cxn ang="0">
                      <a:pos x="0" y="0"/>
                    </a:cxn>
                    <a:cxn ang="0">
                      <a:pos x="3" y="64"/>
                    </a:cxn>
                  </a:cxnLst>
                  <a:rect l="0" t="0" r="r" b="b"/>
                  <a:pathLst>
                    <a:path w="438" h="272">
                      <a:moveTo>
                        <a:pt x="3" y="64"/>
                      </a:moveTo>
                      <a:lnTo>
                        <a:pt x="435" y="272"/>
                      </a:lnTo>
                      <a:lnTo>
                        <a:pt x="438" y="197"/>
                      </a:lnTo>
                      <a:lnTo>
                        <a:pt x="0" y="0"/>
                      </a:lnTo>
                      <a:lnTo>
                        <a:pt x="3" y="64"/>
                      </a:lnTo>
                      <a:close/>
                    </a:path>
                  </a:pathLst>
                </a:custGeom>
                <a:solidFill>
                  <a:srgbClr val="EFD134"/>
                </a:solidFill>
                <a:ln w="9525" cap="flat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393" name="Freeform 49"/>
                <p:cNvSpPr>
                  <a:spLocks/>
                </p:cNvSpPr>
                <p:nvPr/>
              </p:nvSpPr>
              <p:spPr bwMode="auto">
                <a:xfrm>
                  <a:off x="1640" y="2086"/>
                  <a:ext cx="1173" cy="170"/>
                </a:xfrm>
                <a:custGeom>
                  <a:avLst/>
                  <a:gdLst/>
                  <a:ahLst/>
                  <a:cxnLst>
                    <a:cxn ang="0">
                      <a:pos x="5" y="98"/>
                    </a:cxn>
                    <a:cxn ang="0">
                      <a:pos x="1173" y="0"/>
                    </a:cxn>
                    <a:cxn ang="0">
                      <a:pos x="1168" y="77"/>
                    </a:cxn>
                    <a:cxn ang="0">
                      <a:pos x="0" y="170"/>
                    </a:cxn>
                    <a:cxn ang="0">
                      <a:pos x="5" y="98"/>
                    </a:cxn>
                  </a:cxnLst>
                  <a:rect l="0" t="0" r="r" b="b"/>
                  <a:pathLst>
                    <a:path w="1173" h="170">
                      <a:moveTo>
                        <a:pt x="5" y="98"/>
                      </a:moveTo>
                      <a:lnTo>
                        <a:pt x="1173" y="0"/>
                      </a:lnTo>
                      <a:lnTo>
                        <a:pt x="1168" y="77"/>
                      </a:lnTo>
                      <a:lnTo>
                        <a:pt x="0" y="170"/>
                      </a:lnTo>
                      <a:lnTo>
                        <a:pt x="5" y="98"/>
                      </a:lnTo>
                      <a:close/>
                    </a:path>
                  </a:pathLst>
                </a:custGeom>
                <a:solidFill>
                  <a:srgbClr val="EFD134"/>
                </a:solidFill>
                <a:ln w="9525" cap="flat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41394" name="Group 50"/>
          <p:cNvGrpSpPr>
            <a:grpSpLocks noChangeAspect="1"/>
          </p:cNvGrpSpPr>
          <p:nvPr/>
        </p:nvGrpSpPr>
        <p:grpSpPr bwMode="auto">
          <a:xfrm>
            <a:off x="1935163" y="2112963"/>
            <a:ext cx="474662" cy="311150"/>
            <a:chOff x="525" y="1450"/>
            <a:chExt cx="418" cy="274"/>
          </a:xfrm>
        </p:grpSpPr>
        <p:sp>
          <p:nvSpPr>
            <p:cNvPr id="441395" name="AutoShape 51"/>
            <p:cNvSpPr>
              <a:spLocks noChangeAspect="1" noChangeArrowheads="1"/>
            </p:cNvSpPr>
            <p:nvPr/>
          </p:nvSpPr>
          <p:spPr bwMode="auto">
            <a:xfrm>
              <a:off x="744" y="1662"/>
              <a:ext cx="73" cy="52"/>
            </a:xfrm>
            <a:prstGeom prst="can">
              <a:avLst>
                <a:gd name="adj" fmla="val 30866"/>
              </a:avLst>
            </a:prstGeom>
            <a:solidFill>
              <a:schemeClr val="folHlink">
                <a:alpha val="84000"/>
              </a:schemeClr>
            </a:solidFill>
            <a:ln w="3175">
              <a:solidFill>
                <a:srgbClr val="00008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96" name="AutoShape 52"/>
            <p:cNvSpPr>
              <a:spLocks noChangeAspect="1" noChangeArrowheads="1"/>
            </p:cNvSpPr>
            <p:nvPr/>
          </p:nvSpPr>
          <p:spPr bwMode="auto">
            <a:xfrm>
              <a:off x="635" y="1673"/>
              <a:ext cx="74" cy="51"/>
            </a:xfrm>
            <a:prstGeom prst="can">
              <a:avLst>
                <a:gd name="adj" fmla="val 30866"/>
              </a:avLst>
            </a:prstGeom>
            <a:solidFill>
              <a:schemeClr val="folHlink">
                <a:alpha val="84000"/>
              </a:schemeClr>
            </a:solidFill>
            <a:ln w="3175">
              <a:solidFill>
                <a:srgbClr val="00008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97" name="Freeform 53"/>
            <p:cNvSpPr>
              <a:spLocks noChangeAspect="1"/>
            </p:cNvSpPr>
            <p:nvPr/>
          </p:nvSpPr>
          <p:spPr bwMode="auto">
            <a:xfrm>
              <a:off x="528" y="1641"/>
              <a:ext cx="414" cy="74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95" y="117"/>
                </a:cxn>
                <a:cxn ang="0">
                  <a:pos x="654" y="77"/>
                </a:cxn>
                <a:cxn ang="0">
                  <a:pos x="369" y="0"/>
                </a:cxn>
                <a:cxn ang="0">
                  <a:pos x="4" y="24"/>
                </a:cxn>
              </a:cxnLst>
              <a:rect l="0" t="0" r="r" b="b"/>
              <a:pathLst>
                <a:path w="654" h="117">
                  <a:moveTo>
                    <a:pt x="0" y="23"/>
                  </a:moveTo>
                  <a:lnTo>
                    <a:pt x="195" y="117"/>
                  </a:lnTo>
                  <a:lnTo>
                    <a:pt x="654" y="77"/>
                  </a:lnTo>
                  <a:lnTo>
                    <a:pt x="369" y="0"/>
                  </a:lnTo>
                  <a:lnTo>
                    <a:pt x="4" y="24"/>
                  </a:lnTo>
                </a:path>
              </a:pathLst>
            </a:custGeom>
            <a:solidFill>
              <a:schemeClr val="folHlink">
                <a:alpha val="84000"/>
              </a:scheme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98" name="Freeform 54"/>
            <p:cNvSpPr>
              <a:spLocks noChangeAspect="1"/>
            </p:cNvSpPr>
            <p:nvPr/>
          </p:nvSpPr>
          <p:spPr bwMode="auto">
            <a:xfrm>
              <a:off x="529" y="1546"/>
              <a:ext cx="414" cy="74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95" y="117"/>
                </a:cxn>
                <a:cxn ang="0">
                  <a:pos x="654" y="77"/>
                </a:cxn>
                <a:cxn ang="0">
                  <a:pos x="369" y="0"/>
                </a:cxn>
                <a:cxn ang="0">
                  <a:pos x="4" y="24"/>
                </a:cxn>
              </a:cxnLst>
              <a:rect l="0" t="0" r="r" b="b"/>
              <a:pathLst>
                <a:path w="654" h="117">
                  <a:moveTo>
                    <a:pt x="0" y="23"/>
                  </a:moveTo>
                  <a:lnTo>
                    <a:pt x="195" y="117"/>
                  </a:lnTo>
                  <a:lnTo>
                    <a:pt x="654" y="77"/>
                  </a:lnTo>
                  <a:lnTo>
                    <a:pt x="369" y="0"/>
                  </a:lnTo>
                  <a:lnTo>
                    <a:pt x="4" y="24"/>
                  </a:lnTo>
                </a:path>
              </a:pathLst>
            </a:custGeom>
            <a:solidFill>
              <a:schemeClr val="folHlink">
                <a:alpha val="84000"/>
              </a:scheme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99" name="Freeform 55"/>
            <p:cNvSpPr>
              <a:spLocks noChangeAspect="1"/>
            </p:cNvSpPr>
            <p:nvPr/>
          </p:nvSpPr>
          <p:spPr bwMode="auto">
            <a:xfrm>
              <a:off x="528" y="1561"/>
              <a:ext cx="121" cy="1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0"/>
                </a:cxn>
                <a:cxn ang="0">
                  <a:pos x="192" y="244"/>
                </a:cxn>
                <a:cxn ang="0">
                  <a:pos x="192" y="94"/>
                </a:cxn>
                <a:cxn ang="0">
                  <a:pos x="0" y="0"/>
                </a:cxn>
              </a:cxnLst>
              <a:rect l="0" t="0" r="r" b="b"/>
              <a:pathLst>
                <a:path w="192" h="244">
                  <a:moveTo>
                    <a:pt x="0" y="0"/>
                  </a:moveTo>
                  <a:lnTo>
                    <a:pt x="0" y="150"/>
                  </a:lnTo>
                  <a:lnTo>
                    <a:pt x="192" y="244"/>
                  </a:lnTo>
                  <a:lnTo>
                    <a:pt x="192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84000"/>
              </a:scheme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00" name="Freeform 56"/>
            <p:cNvSpPr>
              <a:spLocks noChangeAspect="1"/>
            </p:cNvSpPr>
            <p:nvPr/>
          </p:nvSpPr>
          <p:spPr bwMode="auto">
            <a:xfrm>
              <a:off x="649" y="1595"/>
              <a:ext cx="291" cy="120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460" y="0"/>
                </a:cxn>
                <a:cxn ang="0">
                  <a:pos x="460" y="150"/>
                </a:cxn>
                <a:cxn ang="0">
                  <a:pos x="0" y="190"/>
                </a:cxn>
                <a:cxn ang="0">
                  <a:pos x="0" y="38"/>
                </a:cxn>
              </a:cxnLst>
              <a:rect l="0" t="0" r="r" b="b"/>
              <a:pathLst>
                <a:path w="460" h="190">
                  <a:moveTo>
                    <a:pt x="0" y="38"/>
                  </a:moveTo>
                  <a:lnTo>
                    <a:pt x="460" y="0"/>
                  </a:lnTo>
                  <a:lnTo>
                    <a:pt x="460" y="150"/>
                  </a:lnTo>
                  <a:lnTo>
                    <a:pt x="0" y="19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folHlink">
                <a:alpha val="84000"/>
              </a:scheme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01" name="Freeform 57"/>
            <p:cNvSpPr>
              <a:spLocks noChangeAspect="1"/>
            </p:cNvSpPr>
            <p:nvPr/>
          </p:nvSpPr>
          <p:spPr bwMode="auto">
            <a:xfrm>
              <a:off x="525" y="1545"/>
              <a:ext cx="413" cy="74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95" y="117"/>
                </a:cxn>
                <a:cxn ang="0">
                  <a:pos x="654" y="77"/>
                </a:cxn>
                <a:cxn ang="0">
                  <a:pos x="369" y="0"/>
                </a:cxn>
                <a:cxn ang="0">
                  <a:pos x="4" y="24"/>
                </a:cxn>
              </a:cxnLst>
              <a:rect l="0" t="0" r="r" b="b"/>
              <a:pathLst>
                <a:path w="654" h="117">
                  <a:moveTo>
                    <a:pt x="0" y="23"/>
                  </a:moveTo>
                  <a:lnTo>
                    <a:pt x="195" y="117"/>
                  </a:lnTo>
                  <a:lnTo>
                    <a:pt x="654" y="77"/>
                  </a:lnTo>
                  <a:lnTo>
                    <a:pt x="369" y="0"/>
                  </a:lnTo>
                  <a:lnTo>
                    <a:pt x="4" y="24"/>
                  </a:lnTo>
                </a:path>
              </a:pathLst>
            </a:custGeom>
            <a:solidFill>
              <a:schemeClr val="folHlink">
                <a:alpha val="84000"/>
              </a:scheme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02" name="Freeform 58"/>
            <p:cNvSpPr>
              <a:spLocks noChangeAspect="1"/>
            </p:cNvSpPr>
            <p:nvPr/>
          </p:nvSpPr>
          <p:spPr bwMode="auto">
            <a:xfrm>
              <a:off x="525" y="1465"/>
              <a:ext cx="122" cy="15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497"/>
                </a:cxn>
                <a:cxn ang="0">
                  <a:pos x="637" y="808"/>
                </a:cxn>
                <a:cxn ang="0">
                  <a:pos x="639" y="307"/>
                </a:cxn>
                <a:cxn ang="0">
                  <a:pos x="8" y="0"/>
                </a:cxn>
              </a:cxnLst>
              <a:rect l="0" t="0" r="r" b="b"/>
              <a:pathLst>
                <a:path w="639" h="808">
                  <a:moveTo>
                    <a:pt x="8" y="0"/>
                  </a:moveTo>
                  <a:lnTo>
                    <a:pt x="0" y="497"/>
                  </a:lnTo>
                  <a:lnTo>
                    <a:pt x="637" y="808"/>
                  </a:lnTo>
                  <a:lnTo>
                    <a:pt x="639" y="30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folHlink">
                <a:alpha val="84000"/>
              </a:scheme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03" name="Freeform 59"/>
            <p:cNvSpPr>
              <a:spLocks noChangeAspect="1"/>
            </p:cNvSpPr>
            <p:nvPr/>
          </p:nvSpPr>
          <p:spPr bwMode="auto">
            <a:xfrm>
              <a:off x="652" y="1458"/>
              <a:ext cx="147" cy="1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98"/>
                </a:cxn>
                <a:cxn ang="0">
                  <a:pos x="771" y="778"/>
                </a:cxn>
                <a:cxn ang="0">
                  <a:pos x="771" y="284"/>
                </a:cxn>
                <a:cxn ang="0">
                  <a:pos x="0" y="0"/>
                </a:cxn>
              </a:cxnLst>
              <a:rect l="0" t="0" r="r" b="b"/>
              <a:pathLst>
                <a:path w="771" h="778">
                  <a:moveTo>
                    <a:pt x="0" y="0"/>
                  </a:moveTo>
                  <a:lnTo>
                    <a:pt x="0" y="498"/>
                  </a:lnTo>
                  <a:lnTo>
                    <a:pt x="771" y="778"/>
                  </a:lnTo>
                  <a:lnTo>
                    <a:pt x="771" y="2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9D00">
                <a:alpha val="84000"/>
              </a:srgbClr>
            </a:solidFill>
            <a:ln w="3175" cap="flat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04" name="Freeform 60"/>
            <p:cNvSpPr>
              <a:spLocks noChangeAspect="1"/>
            </p:cNvSpPr>
            <p:nvPr/>
          </p:nvSpPr>
          <p:spPr bwMode="auto">
            <a:xfrm>
              <a:off x="646" y="1498"/>
              <a:ext cx="292" cy="121"/>
            </a:xfrm>
            <a:custGeom>
              <a:avLst/>
              <a:gdLst/>
              <a:ahLst/>
              <a:cxnLst>
                <a:cxn ang="0">
                  <a:pos x="0" y="129"/>
                </a:cxn>
                <a:cxn ang="0">
                  <a:pos x="1528" y="0"/>
                </a:cxn>
                <a:cxn ang="0">
                  <a:pos x="1527" y="500"/>
                </a:cxn>
                <a:cxn ang="0">
                  <a:pos x="0" y="633"/>
                </a:cxn>
                <a:cxn ang="0">
                  <a:pos x="0" y="129"/>
                </a:cxn>
              </a:cxnLst>
              <a:rect l="0" t="0" r="r" b="b"/>
              <a:pathLst>
                <a:path w="1528" h="633">
                  <a:moveTo>
                    <a:pt x="0" y="129"/>
                  </a:moveTo>
                  <a:lnTo>
                    <a:pt x="1528" y="0"/>
                  </a:lnTo>
                  <a:lnTo>
                    <a:pt x="1527" y="500"/>
                  </a:lnTo>
                  <a:lnTo>
                    <a:pt x="0" y="633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chemeClr val="folHlink">
                <a:alpha val="84000"/>
              </a:scheme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05" name="Freeform 61"/>
            <p:cNvSpPr>
              <a:spLocks noChangeAspect="1"/>
            </p:cNvSpPr>
            <p:nvPr/>
          </p:nvSpPr>
          <p:spPr bwMode="auto">
            <a:xfrm>
              <a:off x="526" y="1450"/>
              <a:ext cx="414" cy="73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630" y="384"/>
                </a:cxn>
                <a:cxn ang="0">
                  <a:pos x="2170" y="255"/>
                </a:cxn>
                <a:cxn ang="0">
                  <a:pos x="1224" y="0"/>
                </a:cxn>
                <a:cxn ang="0">
                  <a:pos x="13" y="80"/>
                </a:cxn>
              </a:cxnLst>
              <a:rect l="0" t="0" r="r" b="b"/>
              <a:pathLst>
                <a:path w="2170" h="384">
                  <a:moveTo>
                    <a:pt x="0" y="76"/>
                  </a:moveTo>
                  <a:lnTo>
                    <a:pt x="630" y="384"/>
                  </a:lnTo>
                  <a:lnTo>
                    <a:pt x="2170" y="255"/>
                  </a:lnTo>
                  <a:lnTo>
                    <a:pt x="1224" y="0"/>
                  </a:lnTo>
                  <a:lnTo>
                    <a:pt x="13" y="80"/>
                  </a:lnTo>
                </a:path>
              </a:pathLst>
            </a:custGeom>
            <a:solidFill>
              <a:schemeClr val="folHlink">
                <a:alpha val="84000"/>
              </a:scheme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1406" name="Group 62"/>
          <p:cNvGrpSpPr>
            <a:grpSpLocks noChangeAspect="1"/>
          </p:cNvGrpSpPr>
          <p:nvPr/>
        </p:nvGrpSpPr>
        <p:grpSpPr bwMode="auto">
          <a:xfrm>
            <a:off x="909638" y="2039938"/>
            <a:ext cx="474662" cy="311150"/>
            <a:chOff x="525" y="1450"/>
            <a:chExt cx="418" cy="274"/>
          </a:xfrm>
        </p:grpSpPr>
        <p:sp>
          <p:nvSpPr>
            <p:cNvPr id="441407" name="AutoShape 63"/>
            <p:cNvSpPr>
              <a:spLocks noChangeAspect="1" noChangeArrowheads="1"/>
            </p:cNvSpPr>
            <p:nvPr/>
          </p:nvSpPr>
          <p:spPr bwMode="auto">
            <a:xfrm>
              <a:off x="744" y="1662"/>
              <a:ext cx="73" cy="52"/>
            </a:xfrm>
            <a:prstGeom prst="can">
              <a:avLst>
                <a:gd name="adj" fmla="val 30866"/>
              </a:avLst>
            </a:prstGeom>
            <a:solidFill>
              <a:schemeClr val="folHlink">
                <a:alpha val="84000"/>
              </a:schemeClr>
            </a:solidFill>
            <a:ln w="3175">
              <a:solidFill>
                <a:srgbClr val="00008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08" name="AutoShape 64"/>
            <p:cNvSpPr>
              <a:spLocks noChangeAspect="1" noChangeArrowheads="1"/>
            </p:cNvSpPr>
            <p:nvPr/>
          </p:nvSpPr>
          <p:spPr bwMode="auto">
            <a:xfrm>
              <a:off x="635" y="1673"/>
              <a:ext cx="74" cy="51"/>
            </a:xfrm>
            <a:prstGeom prst="can">
              <a:avLst>
                <a:gd name="adj" fmla="val 30866"/>
              </a:avLst>
            </a:prstGeom>
            <a:solidFill>
              <a:schemeClr val="folHlink">
                <a:alpha val="84000"/>
              </a:schemeClr>
            </a:solidFill>
            <a:ln w="3175">
              <a:solidFill>
                <a:srgbClr val="00008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09" name="Freeform 65"/>
            <p:cNvSpPr>
              <a:spLocks noChangeAspect="1"/>
            </p:cNvSpPr>
            <p:nvPr/>
          </p:nvSpPr>
          <p:spPr bwMode="auto">
            <a:xfrm>
              <a:off x="528" y="1641"/>
              <a:ext cx="414" cy="74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95" y="117"/>
                </a:cxn>
                <a:cxn ang="0">
                  <a:pos x="654" y="77"/>
                </a:cxn>
                <a:cxn ang="0">
                  <a:pos x="369" y="0"/>
                </a:cxn>
                <a:cxn ang="0">
                  <a:pos x="4" y="24"/>
                </a:cxn>
              </a:cxnLst>
              <a:rect l="0" t="0" r="r" b="b"/>
              <a:pathLst>
                <a:path w="654" h="117">
                  <a:moveTo>
                    <a:pt x="0" y="23"/>
                  </a:moveTo>
                  <a:lnTo>
                    <a:pt x="195" y="117"/>
                  </a:lnTo>
                  <a:lnTo>
                    <a:pt x="654" y="77"/>
                  </a:lnTo>
                  <a:lnTo>
                    <a:pt x="369" y="0"/>
                  </a:lnTo>
                  <a:lnTo>
                    <a:pt x="4" y="24"/>
                  </a:lnTo>
                </a:path>
              </a:pathLst>
            </a:custGeom>
            <a:solidFill>
              <a:schemeClr val="folHlink">
                <a:alpha val="84000"/>
              </a:scheme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10" name="Freeform 66"/>
            <p:cNvSpPr>
              <a:spLocks noChangeAspect="1"/>
            </p:cNvSpPr>
            <p:nvPr/>
          </p:nvSpPr>
          <p:spPr bwMode="auto">
            <a:xfrm>
              <a:off x="529" y="1546"/>
              <a:ext cx="414" cy="74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95" y="117"/>
                </a:cxn>
                <a:cxn ang="0">
                  <a:pos x="654" y="77"/>
                </a:cxn>
                <a:cxn ang="0">
                  <a:pos x="369" y="0"/>
                </a:cxn>
                <a:cxn ang="0">
                  <a:pos x="4" y="24"/>
                </a:cxn>
              </a:cxnLst>
              <a:rect l="0" t="0" r="r" b="b"/>
              <a:pathLst>
                <a:path w="654" h="117">
                  <a:moveTo>
                    <a:pt x="0" y="23"/>
                  </a:moveTo>
                  <a:lnTo>
                    <a:pt x="195" y="117"/>
                  </a:lnTo>
                  <a:lnTo>
                    <a:pt x="654" y="77"/>
                  </a:lnTo>
                  <a:lnTo>
                    <a:pt x="369" y="0"/>
                  </a:lnTo>
                  <a:lnTo>
                    <a:pt x="4" y="24"/>
                  </a:lnTo>
                </a:path>
              </a:pathLst>
            </a:custGeom>
            <a:solidFill>
              <a:schemeClr val="folHlink">
                <a:alpha val="84000"/>
              </a:scheme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11" name="Freeform 67"/>
            <p:cNvSpPr>
              <a:spLocks noChangeAspect="1"/>
            </p:cNvSpPr>
            <p:nvPr/>
          </p:nvSpPr>
          <p:spPr bwMode="auto">
            <a:xfrm>
              <a:off x="528" y="1561"/>
              <a:ext cx="121" cy="1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0"/>
                </a:cxn>
                <a:cxn ang="0">
                  <a:pos x="192" y="244"/>
                </a:cxn>
                <a:cxn ang="0">
                  <a:pos x="192" y="94"/>
                </a:cxn>
                <a:cxn ang="0">
                  <a:pos x="0" y="0"/>
                </a:cxn>
              </a:cxnLst>
              <a:rect l="0" t="0" r="r" b="b"/>
              <a:pathLst>
                <a:path w="192" h="244">
                  <a:moveTo>
                    <a:pt x="0" y="0"/>
                  </a:moveTo>
                  <a:lnTo>
                    <a:pt x="0" y="150"/>
                  </a:lnTo>
                  <a:lnTo>
                    <a:pt x="192" y="244"/>
                  </a:lnTo>
                  <a:lnTo>
                    <a:pt x="192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84000"/>
              </a:scheme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12" name="Freeform 68"/>
            <p:cNvSpPr>
              <a:spLocks noChangeAspect="1"/>
            </p:cNvSpPr>
            <p:nvPr/>
          </p:nvSpPr>
          <p:spPr bwMode="auto">
            <a:xfrm>
              <a:off x="649" y="1595"/>
              <a:ext cx="291" cy="120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460" y="0"/>
                </a:cxn>
                <a:cxn ang="0">
                  <a:pos x="460" y="150"/>
                </a:cxn>
                <a:cxn ang="0">
                  <a:pos x="0" y="190"/>
                </a:cxn>
                <a:cxn ang="0">
                  <a:pos x="0" y="38"/>
                </a:cxn>
              </a:cxnLst>
              <a:rect l="0" t="0" r="r" b="b"/>
              <a:pathLst>
                <a:path w="460" h="190">
                  <a:moveTo>
                    <a:pt x="0" y="38"/>
                  </a:moveTo>
                  <a:lnTo>
                    <a:pt x="460" y="0"/>
                  </a:lnTo>
                  <a:lnTo>
                    <a:pt x="460" y="150"/>
                  </a:lnTo>
                  <a:lnTo>
                    <a:pt x="0" y="19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folHlink">
                <a:alpha val="84000"/>
              </a:scheme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13" name="Freeform 69"/>
            <p:cNvSpPr>
              <a:spLocks noChangeAspect="1"/>
            </p:cNvSpPr>
            <p:nvPr/>
          </p:nvSpPr>
          <p:spPr bwMode="auto">
            <a:xfrm>
              <a:off x="525" y="1545"/>
              <a:ext cx="413" cy="74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95" y="117"/>
                </a:cxn>
                <a:cxn ang="0">
                  <a:pos x="654" y="77"/>
                </a:cxn>
                <a:cxn ang="0">
                  <a:pos x="369" y="0"/>
                </a:cxn>
                <a:cxn ang="0">
                  <a:pos x="4" y="24"/>
                </a:cxn>
              </a:cxnLst>
              <a:rect l="0" t="0" r="r" b="b"/>
              <a:pathLst>
                <a:path w="654" h="117">
                  <a:moveTo>
                    <a:pt x="0" y="23"/>
                  </a:moveTo>
                  <a:lnTo>
                    <a:pt x="195" y="117"/>
                  </a:lnTo>
                  <a:lnTo>
                    <a:pt x="654" y="77"/>
                  </a:lnTo>
                  <a:lnTo>
                    <a:pt x="369" y="0"/>
                  </a:lnTo>
                  <a:lnTo>
                    <a:pt x="4" y="24"/>
                  </a:lnTo>
                </a:path>
              </a:pathLst>
            </a:custGeom>
            <a:solidFill>
              <a:schemeClr val="folHlink">
                <a:alpha val="84000"/>
              </a:scheme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14" name="Freeform 70"/>
            <p:cNvSpPr>
              <a:spLocks noChangeAspect="1"/>
            </p:cNvSpPr>
            <p:nvPr/>
          </p:nvSpPr>
          <p:spPr bwMode="auto">
            <a:xfrm>
              <a:off x="525" y="1465"/>
              <a:ext cx="122" cy="15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497"/>
                </a:cxn>
                <a:cxn ang="0">
                  <a:pos x="637" y="808"/>
                </a:cxn>
                <a:cxn ang="0">
                  <a:pos x="639" y="307"/>
                </a:cxn>
                <a:cxn ang="0">
                  <a:pos x="8" y="0"/>
                </a:cxn>
              </a:cxnLst>
              <a:rect l="0" t="0" r="r" b="b"/>
              <a:pathLst>
                <a:path w="639" h="808">
                  <a:moveTo>
                    <a:pt x="8" y="0"/>
                  </a:moveTo>
                  <a:lnTo>
                    <a:pt x="0" y="497"/>
                  </a:lnTo>
                  <a:lnTo>
                    <a:pt x="637" y="808"/>
                  </a:lnTo>
                  <a:lnTo>
                    <a:pt x="639" y="30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folHlink">
                <a:alpha val="84000"/>
              </a:scheme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15" name="Freeform 71"/>
            <p:cNvSpPr>
              <a:spLocks noChangeAspect="1"/>
            </p:cNvSpPr>
            <p:nvPr/>
          </p:nvSpPr>
          <p:spPr bwMode="auto">
            <a:xfrm>
              <a:off x="652" y="1458"/>
              <a:ext cx="147" cy="1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98"/>
                </a:cxn>
                <a:cxn ang="0">
                  <a:pos x="771" y="778"/>
                </a:cxn>
                <a:cxn ang="0">
                  <a:pos x="771" y="284"/>
                </a:cxn>
                <a:cxn ang="0">
                  <a:pos x="0" y="0"/>
                </a:cxn>
              </a:cxnLst>
              <a:rect l="0" t="0" r="r" b="b"/>
              <a:pathLst>
                <a:path w="771" h="778">
                  <a:moveTo>
                    <a:pt x="0" y="0"/>
                  </a:moveTo>
                  <a:lnTo>
                    <a:pt x="0" y="498"/>
                  </a:lnTo>
                  <a:lnTo>
                    <a:pt x="771" y="778"/>
                  </a:lnTo>
                  <a:lnTo>
                    <a:pt x="771" y="2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9D00">
                <a:alpha val="84000"/>
              </a:srgbClr>
            </a:solidFill>
            <a:ln w="3175" cap="flat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16" name="Freeform 72"/>
            <p:cNvSpPr>
              <a:spLocks noChangeAspect="1"/>
            </p:cNvSpPr>
            <p:nvPr/>
          </p:nvSpPr>
          <p:spPr bwMode="auto">
            <a:xfrm>
              <a:off x="646" y="1498"/>
              <a:ext cx="292" cy="121"/>
            </a:xfrm>
            <a:custGeom>
              <a:avLst/>
              <a:gdLst/>
              <a:ahLst/>
              <a:cxnLst>
                <a:cxn ang="0">
                  <a:pos x="0" y="129"/>
                </a:cxn>
                <a:cxn ang="0">
                  <a:pos x="1528" y="0"/>
                </a:cxn>
                <a:cxn ang="0">
                  <a:pos x="1527" y="500"/>
                </a:cxn>
                <a:cxn ang="0">
                  <a:pos x="0" y="633"/>
                </a:cxn>
                <a:cxn ang="0">
                  <a:pos x="0" y="129"/>
                </a:cxn>
              </a:cxnLst>
              <a:rect l="0" t="0" r="r" b="b"/>
              <a:pathLst>
                <a:path w="1528" h="633">
                  <a:moveTo>
                    <a:pt x="0" y="129"/>
                  </a:moveTo>
                  <a:lnTo>
                    <a:pt x="1528" y="0"/>
                  </a:lnTo>
                  <a:lnTo>
                    <a:pt x="1527" y="500"/>
                  </a:lnTo>
                  <a:lnTo>
                    <a:pt x="0" y="633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chemeClr val="folHlink">
                <a:alpha val="84000"/>
              </a:scheme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17" name="Freeform 73"/>
            <p:cNvSpPr>
              <a:spLocks noChangeAspect="1"/>
            </p:cNvSpPr>
            <p:nvPr/>
          </p:nvSpPr>
          <p:spPr bwMode="auto">
            <a:xfrm>
              <a:off x="526" y="1450"/>
              <a:ext cx="414" cy="73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630" y="384"/>
                </a:cxn>
                <a:cxn ang="0">
                  <a:pos x="2170" y="255"/>
                </a:cxn>
                <a:cxn ang="0">
                  <a:pos x="1224" y="0"/>
                </a:cxn>
                <a:cxn ang="0">
                  <a:pos x="13" y="80"/>
                </a:cxn>
              </a:cxnLst>
              <a:rect l="0" t="0" r="r" b="b"/>
              <a:pathLst>
                <a:path w="2170" h="384">
                  <a:moveTo>
                    <a:pt x="0" y="76"/>
                  </a:moveTo>
                  <a:lnTo>
                    <a:pt x="630" y="384"/>
                  </a:lnTo>
                  <a:lnTo>
                    <a:pt x="2170" y="255"/>
                  </a:lnTo>
                  <a:lnTo>
                    <a:pt x="1224" y="0"/>
                  </a:lnTo>
                  <a:lnTo>
                    <a:pt x="13" y="80"/>
                  </a:lnTo>
                </a:path>
              </a:pathLst>
            </a:custGeom>
            <a:solidFill>
              <a:schemeClr val="folHlink">
                <a:alpha val="84000"/>
              </a:scheme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1418" name="Group 74"/>
          <p:cNvGrpSpPr>
            <a:grpSpLocks noChangeAspect="1"/>
          </p:cNvGrpSpPr>
          <p:nvPr/>
        </p:nvGrpSpPr>
        <p:grpSpPr bwMode="auto">
          <a:xfrm>
            <a:off x="1422400" y="2082800"/>
            <a:ext cx="474663" cy="311150"/>
            <a:chOff x="525" y="1450"/>
            <a:chExt cx="418" cy="274"/>
          </a:xfrm>
        </p:grpSpPr>
        <p:sp>
          <p:nvSpPr>
            <p:cNvPr id="441419" name="AutoShape 75"/>
            <p:cNvSpPr>
              <a:spLocks noChangeAspect="1" noChangeArrowheads="1"/>
            </p:cNvSpPr>
            <p:nvPr/>
          </p:nvSpPr>
          <p:spPr bwMode="auto">
            <a:xfrm>
              <a:off x="744" y="1662"/>
              <a:ext cx="73" cy="52"/>
            </a:xfrm>
            <a:prstGeom prst="can">
              <a:avLst>
                <a:gd name="adj" fmla="val 30866"/>
              </a:avLst>
            </a:prstGeom>
            <a:solidFill>
              <a:schemeClr val="folHlink">
                <a:alpha val="84000"/>
              </a:schemeClr>
            </a:solidFill>
            <a:ln w="3175">
              <a:solidFill>
                <a:srgbClr val="00008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20" name="AutoShape 76"/>
            <p:cNvSpPr>
              <a:spLocks noChangeAspect="1" noChangeArrowheads="1"/>
            </p:cNvSpPr>
            <p:nvPr/>
          </p:nvSpPr>
          <p:spPr bwMode="auto">
            <a:xfrm>
              <a:off x="635" y="1673"/>
              <a:ext cx="74" cy="51"/>
            </a:xfrm>
            <a:prstGeom prst="can">
              <a:avLst>
                <a:gd name="adj" fmla="val 30866"/>
              </a:avLst>
            </a:prstGeom>
            <a:solidFill>
              <a:schemeClr val="folHlink">
                <a:alpha val="84000"/>
              </a:schemeClr>
            </a:solidFill>
            <a:ln w="3175">
              <a:solidFill>
                <a:srgbClr val="00008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21" name="Freeform 77"/>
            <p:cNvSpPr>
              <a:spLocks noChangeAspect="1"/>
            </p:cNvSpPr>
            <p:nvPr/>
          </p:nvSpPr>
          <p:spPr bwMode="auto">
            <a:xfrm>
              <a:off x="528" y="1641"/>
              <a:ext cx="414" cy="74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95" y="117"/>
                </a:cxn>
                <a:cxn ang="0">
                  <a:pos x="654" y="77"/>
                </a:cxn>
                <a:cxn ang="0">
                  <a:pos x="369" y="0"/>
                </a:cxn>
                <a:cxn ang="0">
                  <a:pos x="4" y="24"/>
                </a:cxn>
              </a:cxnLst>
              <a:rect l="0" t="0" r="r" b="b"/>
              <a:pathLst>
                <a:path w="654" h="117">
                  <a:moveTo>
                    <a:pt x="0" y="23"/>
                  </a:moveTo>
                  <a:lnTo>
                    <a:pt x="195" y="117"/>
                  </a:lnTo>
                  <a:lnTo>
                    <a:pt x="654" y="77"/>
                  </a:lnTo>
                  <a:lnTo>
                    <a:pt x="369" y="0"/>
                  </a:lnTo>
                  <a:lnTo>
                    <a:pt x="4" y="24"/>
                  </a:lnTo>
                </a:path>
              </a:pathLst>
            </a:custGeom>
            <a:solidFill>
              <a:schemeClr val="folHlink">
                <a:alpha val="84000"/>
              </a:scheme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22" name="Freeform 78"/>
            <p:cNvSpPr>
              <a:spLocks noChangeAspect="1"/>
            </p:cNvSpPr>
            <p:nvPr/>
          </p:nvSpPr>
          <p:spPr bwMode="auto">
            <a:xfrm>
              <a:off x="529" y="1546"/>
              <a:ext cx="414" cy="74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95" y="117"/>
                </a:cxn>
                <a:cxn ang="0">
                  <a:pos x="654" y="77"/>
                </a:cxn>
                <a:cxn ang="0">
                  <a:pos x="369" y="0"/>
                </a:cxn>
                <a:cxn ang="0">
                  <a:pos x="4" y="24"/>
                </a:cxn>
              </a:cxnLst>
              <a:rect l="0" t="0" r="r" b="b"/>
              <a:pathLst>
                <a:path w="654" h="117">
                  <a:moveTo>
                    <a:pt x="0" y="23"/>
                  </a:moveTo>
                  <a:lnTo>
                    <a:pt x="195" y="117"/>
                  </a:lnTo>
                  <a:lnTo>
                    <a:pt x="654" y="77"/>
                  </a:lnTo>
                  <a:lnTo>
                    <a:pt x="369" y="0"/>
                  </a:lnTo>
                  <a:lnTo>
                    <a:pt x="4" y="24"/>
                  </a:lnTo>
                </a:path>
              </a:pathLst>
            </a:custGeom>
            <a:solidFill>
              <a:schemeClr val="folHlink">
                <a:alpha val="84000"/>
              </a:scheme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23" name="Freeform 79"/>
            <p:cNvSpPr>
              <a:spLocks noChangeAspect="1"/>
            </p:cNvSpPr>
            <p:nvPr/>
          </p:nvSpPr>
          <p:spPr bwMode="auto">
            <a:xfrm>
              <a:off x="528" y="1561"/>
              <a:ext cx="121" cy="1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0"/>
                </a:cxn>
                <a:cxn ang="0">
                  <a:pos x="192" y="244"/>
                </a:cxn>
                <a:cxn ang="0">
                  <a:pos x="192" y="94"/>
                </a:cxn>
                <a:cxn ang="0">
                  <a:pos x="0" y="0"/>
                </a:cxn>
              </a:cxnLst>
              <a:rect l="0" t="0" r="r" b="b"/>
              <a:pathLst>
                <a:path w="192" h="244">
                  <a:moveTo>
                    <a:pt x="0" y="0"/>
                  </a:moveTo>
                  <a:lnTo>
                    <a:pt x="0" y="150"/>
                  </a:lnTo>
                  <a:lnTo>
                    <a:pt x="192" y="244"/>
                  </a:lnTo>
                  <a:lnTo>
                    <a:pt x="192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84000"/>
              </a:scheme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24" name="Freeform 80"/>
            <p:cNvSpPr>
              <a:spLocks noChangeAspect="1"/>
            </p:cNvSpPr>
            <p:nvPr/>
          </p:nvSpPr>
          <p:spPr bwMode="auto">
            <a:xfrm>
              <a:off x="649" y="1595"/>
              <a:ext cx="291" cy="120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460" y="0"/>
                </a:cxn>
                <a:cxn ang="0">
                  <a:pos x="460" y="150"/>
                </a:cxn>
                <a:cxn ang="0">
                  <a:pos x="0" y="190"/>
                </a:cxn>
                <a:cxn ang="0">
                  <a:pos x="0" y="38"/>
                </a:cxn>
              </a:cxnLst>
              <a:rect l="0" t="0" r="r" b="b"/>
              <a:pathLst>
                <a:path w="460" h="190">
                  <a:moveTo>
                    <a:pt x="0" y="38"/>
                  </a:moveTo>
                  <a:lnTo>
                    <a:pt x="460" y="0"/>
                  </a:lnTo>
                  <a:lnTo>
                    <a:pt x="460" y="150"/>
                  </a:lnTo>
                  <a:lnTo>
                    <a:pt x="0" y="19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folHlink">
                <a:alpha val="84000"/>
              </a:scheme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25" name="Freeform 81"/>
            <p:cNvSpPr>
              <a:spLocks noChangeAspect="1"/>
            </p:cNvSpPr>
            <p:nvPr/>
          </p:nvSpPr>
          <p:spPr bwMode="auto">
            <a:xfrm>
              <a:off x="525" y="1545"/>
              <a:ext cx="413" cy="74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95" y="117"/>
                </a:cxn>
                <a:cxn ang="0">
                  <a:pos x="654" y="77"/>
                </a:cxn>
                <a:cxn ang="0">
                  <a:pos x="369" y="0"/>
                </a:cxn>
                <a:cxn ang="0">
                  <a:pos x="4" y="24"/>
                </a:cxn>
              </a:cxnLst>
              <a:rect l="0" t="0" r="r" b="b"/>
              <a:pathLst>
                <a:path w="654" h="117">
                  <a:moveTo>
                    <a:pt x="0" y="23"/>
                  </a:moveTo>
                  <a:lnTo>
                    <a:pt x="195" y="117"/>
                  </a:lnTo>
                  <a:lnTo>
                    <a:pt x="654" y="77"/>
                  </a:lnTo>
                  <a:lnTo>
                    <a:pt x="369" y="0"/>
                  </a:lnTo>
                  <a:lnTo>
                    <a:pt x="4" y="24"/>
                  </a:lnTo>
                </a:path>
              </a:pathLst>
            </a:custGeom>
            <a:solidFill>
              <a:schemeClr val="folHlink">
                <a:alpha val="84000"/>
              </a:scheme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26" name="Freeform 82"/>
            <p:cNvSpPr>
              <a:spLocks noChangeAspect="1"/>
            </p:cNvSpPr>
            <p:nvPr/>
          </p:nvSpPr>
          <p:spPr bwMode="auto">
            <a:xfrm>
              <a:off x="525" y="1465"/>
              <a:ext cx="122" cy="15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497"/>
                </a:cxn>
                <a:cxn ang="0">
                  <a:pos x="637" y="808"/>
                </a:cxn>
                <a:cxn ang="0">
                  <a:pos x="639" y="307"/>
                </a:cxn>
                <a:cxn ang="0">
                  <a:pos x="8" y="0"/>
                </a:cxn>
              </a:cxnLst>
              <a:rect l="0" t="0" r="r" b="b"/>
              <a:pathLst>
                <a:path w="639" h="808">
                  <a:moveTo>
                    <a:pt x="8" y="0"/>
                  </a:moveTo>
                  <a:lnTo>
                    <a:pt x="0" y="497"/>
                  </a:lnTo>
                  <a:lnTo>
                    <a:pt x="637" y="808"/>
                  </a:lnTo>
                  <a:lnTo>
                    <a:pt x="639" y="30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folHlink">
                <a:alpha val="84000"/>
              </a:scheme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27" name="Freeform 83"/>
            <p:cNvSpPr>
              <a:spLocks noChangeAspect="1"/>
            </p:cNvSpPr>
            <p:nvPr/>
          </p:nvSpPr>
          <p:spPr bwMode="auto">
            <a:xfrm>
              <a:off x="652" y="1458"/>
              <a:ext cx="147" cy="1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98"/>
                </a:cxn>
                <a:cxn ang="0">
                  <a:pos x="771" y="778"/>
                </a:cxn>
                <a:cxn ang="0">
                  <a:pos x="771" y="284"/>
                </a:cxn>
                <a:cxn ang="0">
                  <a:pos x="0" y="0"/>
                </a:cxn>
              </a:cxnLst>
              <a:rect l="0" t="0" r="r" b="b"/>
              <a:pathLst>
                <a:path w="771" h="778">
                  <a:moveTo>
                    <a:pt x="0" y="0"/>
                  </a:moveTo>
                  <a:lnTo>
                    <a:pt x="0" y="498"/>
                  </a:lnTo>
                  <a:lnTo>
                    <a:pt x="771" y="778"/>
                  </a:lnTo>
                  <a:lnTo>
                    <a:pt x="771" y="2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9D00">
                <a:alpha val="84000"/>
              </a:srgbClr>
            </a:solidFill>
            <a:ln w="3175" cap="flat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28" name="Freeform 84"/>
            <p:cNvSpPr>
              <a:spLocks noChangeAspect="1"/>
            </p:cNvSpPr>
            <p:nvPr/>
          </p:nvSpPr>
          <p:spPr bwMode="auto">
            <a:xfrm>
              <a:off x="646" y="1498"/>
              <a:ext cx="292" cy="121"/>
            </a:xfrm>
            <a:custGeom>
              <a:avLst/>
              <a:gdLst/>
              <a:ahLst/>
              <a:cxnLst>
                <a:cxn ang="0">
                  <a:pos x="0" y="129"/>
                </a:cxn>
                <a:cxn ang="0">
                  <a:pos x="1528" y="0"/>
                </a:cxn>
                <a:cxn ang="0">
                  <a:pos x="1527" y="500"/>
                </a:cxn>
                <a:cxn ang="0">
                  <a:pos x="0" y="633"/>
                </a:cxn>
                <a:cxn ang="0">
                  <a:pos x="0" y="129"/>
                </a:cxn>
              </a:cxnLst>
              <a:rect l="0" t="0" r="r" b="b"/>
              <a:pathLst>
                <a:path w="1528" h="633">
                  <a:moveTo>
                    <a:pt x="0" y="129"/>
                  </a:moveTo>
                  <a:lnTo>
                    <a:pt x="1528" y="0"/>
                  </a:lnTo>
                  <a:lnTo>
                    <a:pt x="1527" y="500"/>
                  </a:lnTo>
                  <a:lnTo>
                    <a:pt x="0" y="633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chemeClr val="folHlink">
                <a:alpha val="84000"/>
              </a:scheme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29" name="Freeform 85"/>
            <p:cNvSpPr>
              <a:spLocks noChangeAspect="1"/>
            </p:cNvSpPr>
            <p:nvPr/>
          </p:nvSpPr>
          <p:spPr bwMode="auto">
            <a:xfrm>
              <a:off x="526" y="1450"/>
              <a:ext cx="414" cy="73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630" y="384"/>
                </a:cxn>
                <a:cxn ang="0">
                  <a:pos x="2170" y="255"/>
                </a:cxn>
                <a:cxn ang="0">
                  <a:pos x="1224" y="0"/>
                </a:cxn>
                <a:cxn ang="0">
                  <a:pos x="13" y="80"/>
                </a:cxn>
              </a:cxnLst>
              <a:rect l="0" t="0" r="r" b="b"/>
              <a:pathLst>
                <a:path w="2170" h="384">
                  <a:moveTo>
                    <a:pt x="0" y="76"/>
                  </a:moveTo>
                  <a:lnTo>
                    <a:pt x="630" y="384"/>
                  </a:lnTo>
                  <a:lnTo>
                    <a:pt x="2170" y="255"/>
                  </a:lnTo>
                  <a:lnTo>
                    <a:pt x="1224" y="0"/>
                  </a:lnTo>
                  <a:lnTo>
                    <a:pt x="13" y="80"/>
                  </a:lnTo>
                </a:path>
              </a:pathLst>
            </a:custGeom>
            <a:solidFill>
              <a:schemeClr val="folHlink">
                <a:alpha val="84000"/>
              </a:scheme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1430" name="Group 86"/>
          <p:cNvGrpSpPr>
            <a:grpSpLocks noChangeAspect="1"/>
          </p:cNvGrpSpPr>
          <p:nvPr/>
        </p:nvGrpSpPr>
        <p:grpSpPr bwMode="auto">
          <a:xfrm>
            <a:off x="5648325" y="1731963"/>
            <a:ext cx="474663" cy="311150"/>
            <a:chOff x="525" y="1450"/>
            <a:chExt cx="418" cy="274"/>
          </a:xfrm>
        </p:grpSpPr>
        <p:sp>
          <p:nvSpPr>
            <p:cNvPr id="441431" name="AutoShape 87"/>
            <p:cNvSpPr>
              <a:spLocks noChangeAspect="1" noChangeArrowheads="1"/>
            </p:cNvSpPr>
            <p:nvPr/>
          </p:nvSpPr>
          <p:spPr bwMode="auto">
            <a:xfrm>
              <a:off x="744" y="1662"/>
              <a:ext cx="73" cy="52"/>
            </a:xfrm>
            <a:prstGeom prst="can">
              <a:avLst>
                <a:gd name="adj" fmla="val 30866"/>
              </a:avLst>
            </a:prstGeom>
            <a:solidFill>
              <a:schemeClr val="folHlink">
                <a:alpha val="84000"/>
              </a:schemeClr>
            </a:solidFill>
            <a:ln w="3175">
              <a:solidFill>
                <a:srgbClr val="00008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32" name="AutoShape 88"/>
            <p:cNvSpPr>
              <a:spLocks noChangeAspect="1" noChangeArrowheads="1"/>
            </p:cNvSpPr>
            <p:nvPr/>
          </p:nvSpPr>
          <p:spPr bwMode="auto">
            <a:xfrm>
              <a:off x="635" y="1673"/>
              <a:ext cx="74" cy="51"/>
            </a:xfrm>
            <a:prstGeom prst="can">
              <a:avLst>
                <a:gd name="adj" fmla="val 30866"/>
              </a:avLst>
            </a:prstGeom>
            <a:solidFill>
              <a:schemeClr val="folHlink">
                <a:alpha val="84000"/>
              </a:schemeClr>
            </a:solidFill>
            <a:ln w="3175">
              <a:solidFill>
                <a:srgbClr val="00008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33" name="Freeform 89"/>
            <p:cNvSpPr>
              <a:spLocks noChangeAspect="1"/>
            </p:cNvSpPr>
            <p:nvPr/>
          </p:nvSpPr>
          <p:spPr bwMode="auto">
            <a:xfrm>
              <a:off x="528" y="1641"/>
              <a:ext cx="414" cy="74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95" y="117"/>
                </a:cxn>
                <a:cxn ang="0">
                  <a:pos x="654" y="77"/>
                </a:cxn>
                <a:cxn ang="0">
                  <a:pos x="369" y="0"/>
                </a:cxn>
                <a:cxn ang="0">
                  <a:pos x="4" y="24"/>
                </a:cxn>
              </a:cxnLst>
              <a:rect l="0" t="0" r="r" b="b"/>
              <a:pathLst>
                <a:path w="654" h="117">
                  <a:moveTo>
                    <a:pt x="0" y="23"/>
                  </a:moveTo>
                  <a:lnTo>
                    <a:pt x="195" y="117"/>
                  </a:lnTo>
                  <a:lnTo>
                    <a:pt x="654" y="77"/>
                  </a:lnTo>
                  <a:lnTo>
                    <a:pt x="369" y="0"/>
                  </a:lnTo>
                  <a:lnTo>
                    <a:pt x="4" y="24"/>
                  </a:lnTo>
                </a:path>
              </a:pathLst>
            </a:custGeom>
            <a:solidFill>
              <a:schemeClr val="folHlink">
                <a:alpha val="84000"/>
              </a:scheme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34" name="Freeform 90"/>
            <p:cNvSpPr>
              <a:spLocks noChangeAspect="1"/>
            </p:cNvSpPr>
            <p:nvPr/>
          </p:nvSpPr>
          <p:spPr bwMode="auto">
            <a:xfrm>
              <a:off x="529" y="1546"/>
              <a:ext cx="414" cy="74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95" y="117"/>
                </a:cxn>
                <a:cxn ang="0">
                  <a:pos x="654" y="77"/>
                </a:cxn>
                <a:cxn ang="0">
                  <a:pos x="369" y="0"/>
                </a:cxn>
                <a:cxn ang="0">
                  <a:pos x="4" y="24"/>
                </a:cxn>
              </a:cxnLst>
              <a:rect l="0" t="0" r="r" b="b"/>
              <a:pathLst>
                <a:path w="654" h="117">
                  <a:moveTo>
                    <a:pt x="0" y="23"/>
                  </a:moveTo>
                  <a:lnTo>
                    <a:pt x="195" y="117"/>
                  </a:lnTo>
                  <a:lnTo>
                    <a:pt x="654" y="77"/>
                  </a:lnTo>
                  <a:lnTo>
                    <a:pt x="369" y="0"/>
                  </a:lnTo>
                  <a:lnTo>
                    <a:pt x="4" y="24"/>
                  </a:lnTo>
                </a:path>
              </a:pathLst>
            </a:custGeom>
            <a:solidFill>
              <a:schemeClr val="folHlink">
                <a:alpha val="84000"/>
              </a:scheme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35" name="Freeform 91"/>
            <p:cNvSpPr>
              <a:spLocks noChangeAspect="1"/>
            </p:cNvSpPr>
            <p:nvPr/>
          </p:nvSpPr>
          <p:spPr bwMode="auto">
            <a:xfrm>
              <a:off x="528" y="1561"/>
              <a:ext cx="121" cy="1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0"/>
                </a:cxn>
                <a:cxn ang="0">
                  <a:pos x="192" y="244"/>
                </a:cxn>
                <a:cxn ang="0">
                  <a:pos x="192" y="94"/>
                </a:cxn>
                <a:cxn ang="0">
                  <a:pos x="0" y="0"/>
                </a:cxn>
              </a:cxnLst>
              <a:rect l="0" t="0" r="r" b="b"/>
              <a:pathLst>
                <a:path w="192" h="244">
                  <a:moveTo>
                    <a:pt x="0" y="0"/>
                  </a:moveTo>
                  <a:lnTo>
                    <a:pt x="0" y="150"/>
                  </a:lnTo>
                  <a:lnTo>
                    <a:pt x="192" y="244"/>
                  </a:lnTo>
                  <a:lnTo>
                    <a:pt x="192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84000"/>
              </a:scheme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36" name="Freeform 92"/>
            <p:cNvSpPr>
              <a:spLocks noChangeAspect="1"/>
            </p:cNvSpPr>
            <p:nvPr/>
          </p:nvSpPr>
          <p:spPr bwMode="auto">
            <a:xfrm>
              <a:off x="649" y="1595"/>
              <a:ext cx="291" cy="120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460" y="0"/>
                </a:cxn>
                <a:cxn ang="0">
                  <a:pos x="460" y="150"/>
                </a:cxn>
                <a:cxn ang="0">
                  <a:pos x="0" y="190"/>
                </a:cxn>
                <a:cxn ang="0">
                  <a:pos x="0" y="38"/>
                </a:cxn>
              </a:cxnLst>
              <a:rect l="0" t="0" r="r" b="b"/>
              <a:pathLst>
                <a:path w="460" h="190">
                  <a:moveTo>
                    <a:pt x="0" y="38"/>
                  </a:moveTo>
                  <a:lnTo>
                    <a:pt x="460" y="0"/>
                  </a:lnTo>
                  <a:lnTo>
                    <a:pt x="460" y="150"/>
                  </a:lnTo>
                  <a:lnTo>
                    <a:pt x="0" y="19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folHlink">
                <a:alpha val="84000"/>
              </a:scheme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37" name="Freeform 93"/>
            <p:cNvSpPr>
              <a:spLocks noChangeAspect="1"/>
            </p:cNvSpPr>
            <p:nvPr/>
          </p:nvSpPr>
          <p:spPr bwMode="auto">
            <a:xfrm>
              <a:off x="525" y="1545"/>
              <a:ext cx="413" cy="74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95" y="117"/>
                </a:cxn>
                <a:cxn ang="0">
                  <a:pos x="654" y="77"/>
                </a:cxn>
                <a:cxn ang="0">
                  <a:pos x="369" y="0"/>
                </a:cxn>
                <a:cxn ang="0">
                  <a:pos x="4" y="24"/>
                </a:cxn>
              </a:cxnLst>
              <a:rect l="0" t="0" r="r" b="b"/>
              <a:pathLst>
                <a:path w="654" h="117">
                  <a:moveTo>
                    <a:pt x="0" y="23"/>
                  </a:moveTo>
                  <a:lnTo>
                    <a:pt x="195" y="117"/>
                  </a:lnTo>
                  <a:lnTo>
                    <a:pt x="654" y="77"/>
                  </a:lnTo>
                  <a:lnTo>
                    <a:pt x="369" y="0"/>
                  </a:lnTo>
                  <a:lnTo>
                    <a:pt x="4" y="24"/>
                  </a:lnTo>
                </a:path>
              </a:pathLst>
            </a:custGeom>
            <a:solidFill>
              <a:schemeClr val="folHlink">
                <a:alpha val="84000"/>
              </a:scheme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38" name="Freeform 94"/>
            <p:cNvSpPr>
              <a:spLocks noChangeAspect="1"/>
            </p:cNvSpPr>
            <p:nvPr/>
          </p:nvSpPr>
          <p:spPr bwMode="auto">
            <a:xfrm>
              <a:off x="525" y="1465"/>
              <a:ext cx="122" cy="15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497"/>
                </a:cxn>
                <a:cxn ang="0">
                  <a:pos x="637" y="808"/>
                </a:cxn>
                <a:cxn ang="0">
                  <a:pos x="639" y="307"/>
                </a:cxn>
                <a:cxn ang="0">
                  <a:pos x="8" y="0"/>
                </a:cxn>
              </a:cxnLst>
              <a:rect l="0" t="0" r="r" b="b"/>
              <a:pathLst>
                <a:path w="639" h="808">
                  <a:moveTo>
                    <a:pt x="8" y="0"/>
                  </a:moveTo>
                  <a:lnTo>
                    <a:pt x="0" y="497"/>
                  </a:lnTo>
                  <a:lnTo>
                    <a:pt x="637" y="808"/>
                  </a:lnTo>
                  <a:lnTo>
                    <a:pt x="639" y="30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folHlink">
                <a:alpha val="84000"/>
              </a:scheme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39" name="Freeform 95"/>
            <p:cNvSpPr>
              <a:spLocks noChangeAspect="1"/>
            </p:cNvSpPr>
            <p:nvPr/>
          </p:nvSpPr>
          <p:spPr bwMode="auto">
            <a:xfrm>
              <a:off x="652" y="1458"/>
              <a:ext cx="147" cy="1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98"/>
                </a:cxn>
                <a:cxn ang="0">
                  <a:pos x="771" y="778"/>
                </a:cxn>
                <a:cxn ang="0">
                  <a:pos x="771" y="284"/>
                </a:cxn>
                <a:cxn ang="0">
                  <a:pos x="0" y="0"/>
                </a:cxn>
              </a:cxnLst>
              <a:rect l="0" t="0" r="r" b="b"/>
              <a:pathLst>
                <a:path w="771" h="778">
                  <a:moveTo>
                    <a:pt x="0" y="0"/>
                  </a:moveTo>
                  <a:lnTo>
                    <a:pt x="0" y="498"/>
                  </a:lnTo>
                  <a:lnTo>
                    <a:pt x="771" y="778"/>
                  </a:lnTo>
                  <a:lnTo>
                    <a:pt x="771" y="2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9D00">
                <a:alpha val="84000"/>
              </a:srgbClr>
            </a:solidFill>
            <a:ln w="3175" cap="flat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40" name="Freeform 96"/>
            <p:cNvSpPr>
              <a:spLocks noChangeAspect="1"/>
            </p:cNvSpPr>
            <p:nvPr/>
          </p:nvSpPr>
          <p:spPr bwMode="auto">
            <a:xfrm>
              <a:off x="646" y="1498"/>
              <a:ext cx="292" cy="121"/>
            </a:xfrm>
            <a:custGeom>
              <a:avLst/>
              <a:gdLst/>
              <a:ahLst/>
              <a:cxnLst>
                <a:cxn ang="0">
                  <a:pos x="0" y="129"/>
                </a:cxn>
                <a:cxn ang="0">
                  <a:pos x="1528" y="0"/>
                </a:cxn>
                <a:cxn ang="0">
                  <a:pos x="1527" y="500"/>
                </a:cxn>
                <a:cxn ang="0">
                  <a:pos x="0" y="633"/>
                </a:cxn>
                <a:cxn ang="0">
                  <a:pos x="0" y="129"/>
                </a:cxn>
              </a:cxnLst>
              <a:rect l="0" t="0" r="r" b="b"/>
              <a:pathLst>
                <a:path w="1528" h="633">
                  <a:moveTo>
                    <a:pt x="0" y="129"/>
                  </a:moveTo>
                  <a:lnTo>
                    <a:pt x="1528" y="0"/>
                  </a:lnTo>
                  <a:lnTo>
                    <a:pt x="1527" y="500"/>
                  </a:lnTo>
                  <a:lnTo>
                    <a:pt x="0" y="633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chemeClr val="folHlink">
                <a:alpha val="84000"/>
              </a:scheme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41" name="Freeform 97"/>
            <p:cNvSpPr>
              <a:spLocks noChangeAspect="1"/>
            </p:cNvSpPr>
            <p:nvPr/>
          </p:nvSpPr>
          <p:spPr bwMode="auto">
            <a:xfrm>
              <a:off x="526" y="1450"/>
              <a:ext cx="414" cy="73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630" y="384"/>
                </a:cxn>
                <a:cxn ang="0">
                  <a:pos x="2170" y="255"/>
                </a:cxn>
                <a:cxn ang="0">
                  <a:pos x="1224" y="0"/>
                </a:cxn>
                <a:cxn ang="0">
                  <a:pos x="13" y="80"/>
                </a:cxn>
              </a:cxnLst>
              <a:rect l="0" t="0" r="r" b="b"/>
              <a:pathLst>
                <a:path w="2170" h="384">
                  <a:moveTo>
                    <a:pt x="0" y="76"/>
                  </a:moveTo>
                  <a:lnTo>
                    <a:pt x="630" y="384"/>
                  </a:lnTo>
                  <a:lnTo>
                    <a:pt x="2170" y="255"/>
                  </a:lnTo>
                  <a:lnTo>
                    <a:pt x="1224" y="0"/>
                  </a:lnTo>
                  <a:lnTo>
                    <a:pt x="13" y="80"/>
                  </a:lnTo>
                </a:path>
              </a:pathLst>
            </a:custGeom>
            <a:solidFill>
              <a:schemeClr val="folHlink">
                <a:alpha val="84000"/>
              </a:scheme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1442" name="Group 98"/>
          <p:cNvGrpSpPr>
            <a:grpSpLocks noChangeAspect="1"/>
          </p:cNvGrpSpPr>
          <p:nvPr/>
        </p:nvGrpSpPr>
        <p:grpSpPr bwMode="auto">
          <a:xfrm>
            <a:off x="3460750" y="1917700"/>
            <a:ext cx="474663" cy="311150"/>
            <a:chOff x="525" y="1450"/>
            <a:chExt cx="418" cy="274"/>
          </a:xfrm>
        </p:grpSpPr>
        <p:sp>
          <p:nvSpPr>
            <p:cNvPr id="441443" name="AutoShape 99"/>
            <p:cNvSpPr>
              <a:spLocks noChangeAspect="1" noChangeArrowheads="1"/>
            </p:cNvSpPr>
            <p:nvPr/>
          </p:nvSpPr>
          <p:spPr bwMode="auto">
            <a:xfrm>
              <a:off x="744" y="1662"/>
              <a:ext cx="73" cy="52"/>
            </a:xfrm>
            <a:prstGeom prst="can">
              <a:avLst>
                <a:gd name="adj" fmla="val 30866"/>
              </a:avLst>
            </a:prstGeom>
            <a:solidFill>
              <a:schemeClr val="folHlink">
                <a:alpha val="84000"/>
              </a:schemeClr>
            </a:solidFill>
            <a:ln w="3175">
              <a:solidFill>
                <a:srgbClr val="00008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44" name="AutoShape 100"/>
            <p:cNvSpPr>
              <a:spLocks noChangeAspect="1" noChangeArrowheads="1"/>
            </p:cNvSpPr>
            <p:nvPr/>
          </p:nvSpPr>
          <p:spPr bwMode="auto">
            <a:xfrm>
              <a:off x="635" y="1673"/>
              <a:ext cx="74" cy="51"/>
            </a:xfrm>
            <a:prstGeom prst="can">
              <a:avLst>
                <a:gd name="adj" fmla="val 30866"/>
              </a:avLst>
            </a:prstGeom>
            <a:solidFill>
              <a:schemeClr val="folHlink">
                <a:alpha val="84000"/>
              </a:schemeClr>
            </a:solidFill>
            <a:ln w="3175">
              <a:solidFill>
                <a:srgbClr val="00008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45" name="Freeform 101"/>
            <p:cNvSpPr>
              <a:spLocks noChangeAspect="1"/>
            </p:cNvSpPr>
            <p:nvPr/>
          </p:nvSpPr>
          <p:spPr bwMode="auto">
            <a:xfrm>
              <a:off x="528" y="1641"/>
              <a:ext cx="414" cy="74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95" y="117"/>
                </a:cxn>
                <a:cxn ang="0">
                  <a:pos x="654" y="77"/>
                </a:cxn>
                <a:cxn ang="0">
                  <a:pos x="369" y="0"/>
                </a:cxn>
                <a:cxn ang="0">
                  <a:pos x="4" y="24"/>
                </a:cxn>
              </a:cxnLst>
              <a:rect l="0" t="0" r="r" b="b"/>
              <a:pathLst>
                <a:path w="654" h="117">
                  <a:moveTo>
                    <a:pt x="0" y="23"/>
                  </a:moveTo>
                  <a:lnTo>
                    <a:pt x="195" y="117"/>
                  </a:lnTo>
                  <a:lnTo>
                    <a:pt x="654" y="77"/>
                  </a:lnTo>
                  <a:lnTo>
                    <a:pt x="369" y="0"/>
                  </a:lnTo>
                  <a:lnTo>
                    <a:pt x="4" y="24"/>
                  </a:lnTo>
                </a:path>
              </a:pathLst>
            </a:custGeom>
            <a:solidFill>
              <a:schemeClr val="folHlink">
                <a:alpha val="84000"/>
              </a:scheme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46" name="Freeform 102"/>
            <p:cNvSpPr>
              <a:spLocks noChangeAspect="1"/>
            </p:cNvSpPr>
            <p:nvPr/>
          </p:nvSpPr>
          <p:spPr bwMode="auto">
            <a:xfrm>
              <a:off x="529" y="1546"/>
              <a:ext cx="414" cy="74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95" y="117"/>
                </a:cxn>
                <a:cxn ang="0">
                  <a:pos x="654" y="77"/>
                </a:cxn>
                <a:cxn ang="0">
                  <a:pos x="369" y="0"/>
                </a:cxn>
                <a:cxn ang="0">
                  <a:pos x="4" y="24"/>
                </a:cxn>
              </a:cxnLst>
              <a:rect l="0" t="0" r="r" b="b"/>
              <a:pathLst>
                <a:path w="654" h="117">
                  <a:moveTo>
                    <a:pt x="0" y="23"/>
                  </a:moveTo>
                  <a:lnTo>
                    <a:pt x="195" y="117"/>
                  </a:lnTo>
                  <a:lnTo>
                    <a:pt x="654" y="77"/>
                  </a:lnTo>
                  <a:lnTo>
                    <a:pt x="369" y="0"/>
                  </a:lnTo>
                  <a:lnTo>
                    <a:pt x="4" y="24"/>
                  </a:lnTo>
                </a:path>
              </a:pathLst>
            </a:custGeom>
            <a:solidFill>
              <a:schemeClr val="folHlink">
                <a:alpha val="84000"/>
              </a:scheme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47" name="Freeform 103"/>
            <p:cNvSpPr>
              <a:spLocks noChangeAspect="1"/>
            </p:cNvSpPr>
            <p:nvPr/>
          </p:nvSpPr>
          <p:spPr bwMode="auto">
            <a:xfrm>
              <a:off x="528" y="1561"/>
              <a:ext cx="121" cy="1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0"/>
                </a:cxn>
                <a:cxn ang="0">
                  <a:pos x="192" y="244"/>
                </a:cxn>
                <a:cxn ang="0">
                  <a:pos x="192" y="94"/>
                </a:cxn>
                <a:cxn ang="0">
                  <a:pos x="0" y="0"/>
                </a:cxn>
              </a:cxnLst>
              <a:rect l="0" t="0" r="r" b="b"/>
              <a:pathLst>
                <a:path w="192" h="244">
                  <a:moveTo>
                    <a:pt x="0" y="0"/>
                  </a:moveTo>
                  <a:lnTo>
                    <a:pt x="0" y="150"/>
                  </a:lnTo>
                  <a:lnTo>
                    <a:pt x="192" y="244"/>
                  </a:lnTo>
                  <a:lnTo>
                    <a:pt x="192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84000"/>
              </a:scheme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48" name="Freeform 104"/>
            <p:cNvSpPr>
              <a:spLocks noChangeAspect="1"/>
            </p:cNvSpPr>
            <p:nvPr/>
          </p:nvSpPr>
          <p:spPr bwMode="auto">
            <a:xfrm>
              <a:off x="649" y="1595"/>
              <a:ext cx="291" cy="120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460" y="0"/>
                </a:cxn>
                <a:cxn ang="0">
                  <a:pos x="460" y="150"/>
                </a:cxn>
                <a:cxn ang="0">
                  <a:pos x="0" y="190"/>
                </a:cxn>
                <a:cxn ang="0">
                  <a:pos x="0" y="38"/>
                </a:cxn>
              </a:cxnLst>
              <a:rect l="0" t="0" r="r" b="b"/>
              <a:pathLst>
                <a:path w="460" h="190">
                  <a:moveTo>
                    <a:pt x="0" y="38"/>
                  </a:moveTo>
                  <a:lnTo>
                    <a:pt x="460" y="0"/>
                  </a:lnTo>
                  <a:lnTo>
                    <a:pt x="460" y="150"/>
                  </a:lnTo>
                  <a:lnTo>
                    <a:pt x="0" y="19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folHlink">
                <a:alpha val="84000"/>
              </a:scheme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49" name="Freeform 105"/>
            <p:cNvSpPr>
              <a:spLocks noChangeAspect="1"/>
            </p:cNvSpPr>
            <p:nvPr/>
          </p:nvSpPr>
          <p:spPr bwMode="auto">
            <a:xfrm>
              <a:off x="525" y="1545"/>
              <a:ext cx="413" cy="74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95" y="117"/>
                </a:cxn>
                <a:cxn ang="0">
                  <a:pos x="654" y="77"/>
                </a:cxn>
                <a:cxn ang="0">
                  <a:pos x="369" y="0"/>
                </a:cxn>
                <a:cxn ang="0">
                  <a:pos x="4" y="24"/>
                </a:cxn>
              </a:cxnLst>
              <a:rect l="0" t="0" r="r" b="b"/>
              <a:pathLst>
                <a:path w="654" h="117">
                  <a:moveTo>
                    <a:pt x="0" y="23"/>
                  </a:moveTo>
                  <a:lnTo>
                    <a:pt x="195" y="117"/>
                  </a:lnTo>
                  <a:lnTo>
                    <a:pt x="654" y="77"/>
                  </a:lnTo>
                  <a:lnTo>
                    <a:pt x="369" y="0"/>
                  </a:lnTo>
                  <a:lnTo>
                    <a:pt x="4" y="24"/>
                  </a:lnTo>
                </a:path>
              </a:pathLst>
            </a:custGeom>
            <a:solidFill>
              <a:schemeClr val="folHlink">
                <a:alpha val="84000"/>
              </a:scheme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50" name="Freeform 106"/>
            <p:cNvSpPr>
              <a:spLocks noChangeAspect="1"/>
            </p:cNvSpPr>
            <p:nvPr/>
          </p:nvSpPr>
          <p:spPr bwMode="auto">
            <a:xfrm>
              <a:off x="525" y="1465"/>
              <a:ext cx="122" cy="15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497"/>
                </a:cxn>
                <a:cxn ang="0">
                  <a:pos x="637" y="808"/>
                </a:cxn>
                <a:cxn ang="0">
                  <a:pos x="639" y="307"/>
                </a:cxn>
                <a:cxn ang="0">
                  <a:pos x="8" y="0"/>
                </a:cxn>
              </a:cxnLst>
              <a:rect l="0" t="0" r="r" b="b"/>
              <a:pathLst>
                <a:path w="639" h="808">
                  <a:moveTo>
                    <a:pt x="8" y="0"/>
                  </a:moveTo>
                  <a:lnTo>
                    <a:pt x="0" y="497"/>
                  </a:lnTo>
                  <a:lnTo>
                    <a:pt x="637" y="808"/>
                  </a:lnTo>
                  <a:lnTo>
                    <a:pt x="639" y="30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folHlink">
                <a:alpha val="84000"/>
              </a:scheme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51" name="Freeform 107"/>
            <p:cNvSpPr>
              <a:spLocks noChangeAspect="1"/>
            </p:cNvSpPr>
            <p:nvPr/>
          </p:nvSpPr>
          <p:spPr bwMode="auto">
            <a:xfrm>
              <a:off x="652" y="1458"/>
              <a:ext cx="147" cy="1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98"/>
                </a:cxn>
                <a:cxn ang="0">
                  <a:pos x="771" y="778"/>
                </a:cxn>
                <a:cxn ang="0">
                  <a:pos x="771" y="284"/>
                </a:cxn>
                <a:cxn ang="0">
                  <a:pos x="0" y="0"/>
                </a:cxn>
              </a:cxnLst>
              <a:rect l="0" t="0" r="r" b="b"/>
              <a:pathLst>
                <a:path w="771" h="778">
                  <a:moveTo>
                    <a:pt x="0" y="0"/>
                  </a:moveTo>
                  <a:lnTo>
                    <a:pt x="0" y="498"/>
                  </a:lnTo>
                  <a:lnTo>
                    <a:pt x="771" y="778"/>
                  </a:lnTo>
                  <a:lnTo>
                    <a:pt x="771" y="2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9D00">
                <a:alpha val="84000"/>
              </a:srgbClr>
            </a:solidFill>
            <a:ln w="3175" cap="flat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52" name="Freeform 108"/>
            <p:cNvSpPr>
              <a:spLocks noChangeAspect="1"/>
            </p:cNvSpPr>
            <p:nvPr/>
          </p:nvSpPr>
          <p:spPr bwMode="auto">
            <a:xfrm>
              <a:off x="646" y="1498"/>
              <a:ext cx="292" cy="121"/>
            </a:xfrm>
            <a:custGeom>
              <a:avLst/>
              <a:gdLst/>
              <a:ahLst/>
              <a:cxnLst>
                <a:cxn ang="0">
                  <a:pos x="0" y="129"/>
                </a:cxn>
                <a:cxn ang="0">
                  <a:pos x="1528" y="0"/>
                </a:cxn>
                <a:cxn ang="0">
                  <a:pos x="1527" y="500"/>
                </a:cxn>
                <a:cxn ang="0">
                  <a:pos x="0" y="633"/>
                </a:cxn>
                <a:cxn ang="0">
                  <a:pos x="0" y="129"/>
                </a:cxn>
              </a:cxnLst>
              <a:rect l="0" t="0" r="r" b="b"/>
              <a:pathLst>
                <a:path w="1528" h="633">
                  <a:moveTo>
                    <a:pt x="0" y="129"/>
                  </a:moveTo>
                  <a:lnTo>
                    <a:pt x="1528" y="0"/>
                  </a:lnTo>
                  <a:lnTo>
                    <a:pt x="1527" y="500"/>
                  </a:lnTo>
                  <a:lnTo>
                    <a:pt x="0" y="633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chemeClr val="folHlink">
                <a:alpha val="84000"/>
              </a:scheme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53" name="Freeform 109"/>
            <p:cNvSpPr>
              <a:spLocks noChangeAspect="1"/>
            </p:cNvSpPr>
            <p:nvPr/>
          </p:nvSpPr>
          <p:spPr bwMode="auto">
            <a:xfrm>
              <a:off x="526" y="1450"/>
              <a:ext cx="414" cy="73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630" y="384"/>
                </a:cxn>
                <a:cxn ang="0">
                  <a:pos x="2170" y="255"/>
                </a:cxn>
                <a:cxn ang="0">
                  <a:pos x="1224" y="0"/>
                </a:cxn>
                <a:cxn ang="0">
                  <a:pos x="13" y="80"/>
                </a:cxn>
              </a:cxnLst>
              <a:rect l="0" t="0" r="r" b="b"/>
              <a:pathLst>
                <a:path w="2170" h="384">
                  <a:moveTo>
                    <a:pt x="0" y="76"/>
                  </a:moveTo>
                  <a:lnTo>
                    <a:pt x="630" y="384"/>
                  </a:lnTo>
                  <a:lnTo>
                    <a:pt x="2170" y="255"/>
                  </a:lnTo>
                  <a:lnTo>
                    <a:pt x="1224" y="0"/>
                  </a:lnTo>
                  <a:lnTo>
                    <a:pt x="13" y="80"/>
                  </a:lnTo>
                </a:path>
              </a:pathLst>
            </a:custGeom>
            <a:solidFill>
              <a:schemeClr val="folHlink">
                <a:alpha val="84000"/>
              </a:scheme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1454" name="Group 110"/>
          <p:cNvGrpSpPr>
            <a:grpSpLocks noChangeAspect="1"/>
          </p:cNvGrpSpPr>
          <p:nvPr/>
        </p:nvGrpSpPr>
        <p:grpSpPr bwMode="auto">
          <a:xfrm>
            <a:off x="1243013" y="3162300"/>
            <a:ext cx="676275" cy="442913"/>
            <a:chOff x="525" y="1450"/>
            <a:chExt cx="418" cy="274"/>
          </a:xfrm>
        </p:grpSpPr>
        <p:sp>
          <p:nvSpPr>
            <p:cNvPr id="441455" name="AutoShape 111"/>
            <p:cNvSpPr>
              <a:spLocks noChangeAspect="1" noChangeArrowheads="1"/>
            </p:cNvSpPr>
            <p:nvPr/>
          </p:nvSpPr>
          <p:spPr bwMode="auto">
            <a:xfrm>
              <a:off x="744" y="1662"/>
              <a:ext cx="73" cy="52"/>
            </a:xfrm>
            <a:prstGeom prst="can">
              <a:avLst>
                <a:gd name="adj" fmla="val 30866"/>
              </a:avLst>
            </a:prstGeom>
            <a:solidFill>
              <a:schemeClr val="folHlink">
                <a:alpha val="84000"/>
              </a:schemeClr>
            </a:solidFill>
            <a:ln w="3175">
              <a:solidFill>
                <a:srgbClr val="00008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56" name="AutoShape 112"/>
            <p:cNvSpPr>
              <a:spLocks noChangeAspect="1" noChangeArrowheads="1"/>
            </p:cNvSpPr>
            <p:nvPr/>
          </p:nvSpPr>
          <p:spPr bwMode="auto">
            <a:xfrm>
              <a:off x="635" y="1673"/>
              <a:ext cx="74" cy="51"/>
            </a:xfrm>
            <a:prstGeom prst="can">
              <a:avLst>
                <a:gd name="adj" fmla="val 30866"/>
              </a:avLst>
            </a:prstGeom>
            <a:solidFill>
              <a:schemeClr val="folHlink">
                <a:alpha val="84000"/>
              </a:schemeClr>
            </a:solidFill>
            <a:ln w="3175">
              <a:solidFill>
                <a:srgbClr val="00008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57" name="Freeform 113"/>
            <p:cNvSpPr>
              <a:spLocks noChangeAspect="1"/>
            </p:cNvSpPr>
            <p:nvPr/>
          </p:nvSpPr>
          <p:spPr bwMode="auto">
            <a:xfrm>
              <a:off x="528" y="1641"/>
              <a:ext cx="414" cy="74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95" y="117"/>
                </a:cxn>
                <a:cxn ang="0">
                  <a:pos x="654" y="77"/>
                </a:cxn>
                <a:cxn ang="0">
                  <a:pos x="369" y="0"/>
                </a:cxn>
                <a:cxn ang="0">
                  <a:pos x="4" y="24"/>
                </a:cxn>
              </a:cxnLst>
              <a:rect l="0" t="0" r="r" b="b"/>
              <a:pathLst>
                <a:path w="654" h="117">
                  <a:moveTo>
                    <a:pt x="0" y="23"/>
                  </a:moveTo>
                  <a:lnTo>
                    <a:pt x="195" y="117"/>
                  </a:lnTo>
                  <a:lnTo>
                    <a:pt x="654" y="77"/>
                  </a:lnTo>
                  <a:lnTo>
                    <a:pt x="369" y="0"/>
                  </a:lnTo>
                  <a:lnTo>
                    <a:pt x="4" y="24"/>
                  </a:lnTo>
                </a:path>
              </a:pathLst>
            </a:custGeom>
            <a:solidFill>
              <a:schemeClr val="folHlink">
                <a:alpha val="84000"/>
              </a:scheme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58" name="Freeform 114"/>
            <p:cNvSpPr>
              <a:spLocks noChangeAspect="1"/>
            </p:cNvSpPr>
            <p:nvPr/>
          </p:nvSpPr>
          <p:spPr bwMode="auto">
            <a:xfrm>
              <a:off x="529" y="1546"/>
              <a:ext cx="414" cy="74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95" y="117"/>
                </a:cxn>
                <a:cxn ang="0">
                  <a:pos x="654" y="77"/>
                </a:cxn>
                <a:cxn ang="0">
                  <a:pos x="369" y="0"/>
                </a:cxn>
                <a:cxn ang="0">
                  <a:pos x="4" y="24"/>
                </a:cxn>
              </a:cxnLst>
              <a:rect l="0" t="0" r="r" b="b"/>
              <a:pathLst>
                <a:path w="654" h="117">
                  <a:moveTo>
                    <a:pt x="0" y="23"/>
                  </a:moveTo>
                  <a:lnTo>
                    <a:pt x="195" y="117"/>
                  </a:lnTo>
                  <a:lnTo>
                    <a:pt x="654" y="77"/>
                  </a:lnTo>
                  <a:lnTo>
                    <a:pt x="369" y="0"/>
                  </a:lnTo>
                  <a:lnTo>
                    <a:pt x="4" y="24"/>
                  </a:lnTo>
                </a:path>
              </a:pathLst>
            </a:custGeom>
            <a:solidFill>
              <a:schemeClr val="folHlink">
                <a:alpha val="84000"/>
              </a:scheme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59" name="Freeform 115"/>
            <p:cNvSpPr>
              <a:spLocks noChangeAspect="1"/>
            </p:cNvSpPr>
            <p:nvPr/>
          </p:nvSpPr>
          <p:spPr bwMode="auto">
            <a:xfrm>
              <a:off x="528" y="1561"/>
              <a:ext cx="121" cy="1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0"/>
                </a:cxn>
                <a:cxn ang="0">
                  <a:pos x="192" y="244"/>
                </a:cxn>
                <a:cxn ang="0">
                  <a:pos x="192" y="94"/>
                </a:cxn>
                <a:cxn ang="0">
                  <a:pos x="0" y="0"/>
                </a:cxn>
              </a:cxnLst>
              <a:rect l="0" t="0" r="r" b="b"/>
              <a:pathLst>
                <a:path w="192" h="244">
                  <a:moveTo>
                    <a:pt x="0" y="0"/>
                  </a:moveTo>
                  <a:lnTo>
                    <a:pt x="0" y="150"/>
                  </a:lnTo>
                  <a:lnTo>
                    <a:pt x="192" y="244"/>
                  </a:lnTo>
                  <a:lnTo>
                    <a:pt x="192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84000"/>
              </a:scheme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60" name="Freeform 116"/>
            <p:cNvSpPr>
              <a:spLocks noChangeAspect="1"/>
            </p:cNvSpPr>
            <p:nvPr/>
          </p:nvSpPr>
          <p:spPr bwMode="auto">
            <a:xfrm>
              <a:off x="649" y="1595"/>
              <a:ext cx="291" cy="120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460" y="0"/>
                </a:cxn>
                <a:cxn ang="0">
                  <a:pos x="460" y="150"/>
                </a:cxn>
                <a:cxn ang="0">
                  <a:pos x="0" y="190"/>
                </a:cxn>
                <a:cxn ang="0">
                  <a:pos x="0" y="38"/>
                </a:cxn>
              </a:cxnLst>
              <a:rect l="0" t="0" r="r" b="b"/>
              <a:pathLst>
                <a:path w="460" h="190">
                  <a:moveTo>
                    <a:pt x="0" y="38"/>
                  </a:moveTo>
                  <a:lnTo>
                    <a:pt x="460" y="0"/>
                  </a:lnTo>
                  <a:lnTo>
                    <a:pt x="460" y="150"/>
                  </a:lnTo>
                  <a:lnTo>
                    <a:pt x="0" y="19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folHlink">
                <a:alpha val="84000"/>
              </a:scheme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61" name="Freeform 117"/>
            <p:cNvSpPr>
              <a:spLocks noChangeAspect="1"/>
            </p:cNvSpPr>
            <p:nvPr/>
          </p:nvSpPr>
          <p:spPr bwMode="auto">
            <a:xfrm>
              <a:off x="525" y="1545"/>
              <a:ext cx="413" cy="74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95" y="117"/>
                </a:cxn>
                <a:cxn ang="0">
                  <a:pos x="654" y="77"/>
                </a:cxn>
                <a:cxn ang="0">
                  <a:pos x="369" y="0"/>
                </a:cxn>
                <a:cxn ang="0">
                  <a:pos x="4" y="24"/>
                </a:cxn>
              </a:cxnLst>
              <a:rect l="0" t="0" r="r" b="b"/>
              <a:pathLst>
                <a:path w="654" h="117">
                  <a:moveTo>
                    <a:pt x="0" y="23"/>
                  </a:moveTo>
                  <a:lnTo>
                    <a:pt x="195" y="117"/>
                  </a:lnTo>
                  <a:lnTo>
                    <a:pt x="654" y="77"/>
                  </a:lnTo>
                  <a:lnTo>
                    <a:pt x="369" y="0"/>
                  </a:lnTo>
                  <a:lnTo>
                    <a:pt x="4" y="24"/>
                  </a:lnTo>
                </a:path>
              </a:pathLst>
            </a:custGeom>
            <a:solidFill>
              <a:schemeClr val="folHlink">
                <a:alpha val="84000"/>
              </a:scheme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62" name="Freeform 118"/>
            <p:cNvSpPr>
              <a:spLocks noChangeAspect="1"/>
            </p:cNvSpPr>
            <p:nvPr/>
          </p:nvSpPr>
          <p:spPr bwMode="auto">
            <a:xfrm>
              <a:off x="525" y="1465"/>
              <a:ext cx="122" cy="15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497"/>
                </a:cxn>
                <a:cxn ang="0">
                  <a:pos x="637" y="808"/>
                </a:cxn>
                <a:cxn ang="0">
                  <a:pos x="639" y="307"/>
                </a:cxn>
                <a:cxn ang="0">
                  <a:pos x="8" y="0"/>
                </a:cxn>
              </a:cxnLst>
              <a:rect l="0" t="0" r="r" b="b"/>
              <a:pathLst>
                <a:path w="639" h="808">
                  <a:moveTo>
                    <a:pt x="8" y="0"/>
                  </a:moveTo>
                  <a:lnTo>
                    <a:pt x="0" y="497"/>
                  </a:lnTo>
                  <a:lnTo>
                    <a:pt x="637" y="808"/>
                  </a:lnTo>
                  <a:lnTo>
                    <a:pt x="639" y="30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folHlink">
                <a:alpha val="84000"/>
              </a:scheme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63" name="Freeform 119"/>
            <p:cNvSpPr>
              <a:spLocks noChangeAspect="1"/>
            </p:cNvSpPr>
            <p:nvPr/>
          </p:nvSpPr>
          <p:spPr bwMode="auto">
            <a:xfrm>
              <a:off x="652" y="1458"/>
              <a:ext cx="147" cy="1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98"/>
                </a:cxn>
                <a:cxn ang="0">
                  <a:pos x="771" y="778"/>
                </a:cxn>
                <a:cxn ang="0">
                  <a:pos x="771" y="284"/>
                </a:cxn>
                <a:cxn ang="0">
                  <a:pos x="0" y="0"/>
                </a:cxn>
              </a:cxnLst>
              <a:rect l="0" t="0" r="r" b="b"/>
              <a:pathLst>
                <a:path w="771" h="778">
                  <a:moveTo>
                    <a:pt x="0" y="0"/>
                  </a:moveTo>
                  <a:lnTo>
                    <a:pt x="0" y="498"/>
                  </a:lnTo>
                  <a:lnTo>
                    <a:pt x="771" y="778"/>
                  </a:lnTo>
                  <a:lnTo>
                    <a:pt x="771" y="2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9D00">
                <a:alpha val="84000"/>
              </a:srgbClr>
            </a:solidFill>
            <a:ln w="3175" cap="flat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64" name="Freeform 120"/>
            <p:cNvSpPr>
              <a:spLocks noChangeAspect="1"/>
            </p:cNvSpPr>
            <p:nvPr/>
          </p:nvSpPr>
          <p:spPr bwMode="auto">
            <a:xfrm>
              <a:off x="646" y="1498"/>
              <a:ext cx="292" cy="121"/>
            </a:xfrm>
            <a:custGeom>
              <a:avLst/>
              <a:gdLst/>
              <a:ahLst/>
              <a:cxnLst>
                <a:cxn ang="0">
                  <a:pos x="0" y="129"/>
                </a:cxn>
                <a:cxn ang="0">
                  <a:pos x="1528" y="0"/>
                </a:cxn>
                <a:cxn ang="0">
                  <a:pos x="1527" y="500"/>
                </a:cxn>
                <a:cxn ang="0">
                  <a:pos x="0" y="633"/>
                </a:cxn>
                <a:cxn ang="0">
                  <a:pos x="0" y="129"/>
                </a:cxn>
              </a:cxnLst>
              <a:rect l="0" t="0" r="r" b="b"/>
              <a:pathLst>
                <a:path w="1528" h="633">
                  <a:moveTo>
                    <a:pt x="0" y="129"/>
                  </a:moveTo>
                  <a:lnTo>
                    <a:pt x="1528" y="0"/>
                  </a:lnTo>
                  <a:lnTo>
                    <a:pt x="1527" y="500"/>
                  </a:lnTo>
                  <a:lnTo>
                    <a:pt x="0" y="633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chemeClr val="folHlink">
                <a:alpha val="84000"/>
              </a:scheme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65" name="Freeform 121"/>
            <p:cNvSpPr>
              <a:spLocks noChangeAspect="1"/>
            </p:cNvSpPr>
            <p:nvPr/>
          </p:nvSpPr>
          <p:spPr bwMode="auto">
            <a:xfrm>
              <a:off x="526" y="1450"/>
              <a:ext cx="414" cy="73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630" y="384"/>
                </a:cxn>
                <a:cxn ang="0">
                  <a:pos x="2170" y="255"/>
                </a:cxn>
                <a:cxn ang="0">
                  <a:pos x="1224" y="0"/>
                </a:cxn>
                <a:cxn ang="0">
                  <a:pos x="13" y="80"/>
                </a:cxn>
              </a:cxnLst>
              <a:rect l="0" t="0" r="r" b="b"/>
              <a:pathLst>
                <a:path w="2170" h="384">
                  <a:moveTo>
                    <a:pt x="0" y="76"/>
                  </a:moveTo>
                  <a:lnTo>
                    <a:pt x="630" y="384"/>
                  </a:lnTo>
                  <a:lnTo>
                    <a:pt x="2170" y="255"/>
                  </a:lnTo>
                  <a:lnTo>
                    <a:pt x="1224" y="0"/>
                  </a:lnTo>
                  <a:lnTo>
                    <a:pt x="13" y="80"/>
                  </a:lnTo>
                </a:path>
              </a:pathLst>
            </a:custGeom>
            <a:solidFill>
              <a:schemeClr val="folHlink">
                <a:alpha val="84000"/>
              </a:scheme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1466" name="Group 122"/>
          <p:cNvGrpSpPr>
            <a:grpSpLocks noChangeAspect="1"/>
          </p:cNvGrpSpPr>
          <p:nvPr/>
        </p:nvGrpSpPr>
        <p:grpSpPr bwMode="auto">
          <a:xfrm>
            <a:off x="3579813" y="2960688"/>
            <a:ext cx="676275" cy="442912"/>
            <a:chOff x="525" y="1450"/>
            <a:chExt cx="418" cy="274"/>
          </a:xfrm>
        </p:grpSpPr>
        <p:sp>
          <p:nvSpPr>
            <p:cNvPr id="441467" name="AutoShape 123"/>
            <p:cNvSpPr>
              <a:spLocks noChangeAspect="1" noChangeArrowheads="1"/>
            </p:cNvSpPr>
            <p:nvPr/>
          </p:nvSpPr>
          <p:spPr bwMode="auto">
            <a:xfrm>
              <a:off x="744" y="1662"/>
              <a:ext cx="73" cy="52"/>
            </a:xfrm>
            <a:prstGeom prst="can">
              <a:avLst>
                <a:gd name="adj" fmla="val 30866"/>
              </a:avLst>
            </a:prstGeom>
            <a:solidFill>
              <a:schemeClr val="folHlink">
                <a:alpha val="84000"/>
              </a:schemeClr>
            </a:solidFill>
            <a:ln w="3175">
              <a:solidFill>
                <a:srgbClr val="00008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68" name="AutoShape 124"/>
            <p:cNvSpPr>
              <a:spLocks noChangeAspect="1" noChangeArrowheads="1"/>
            </p:cNvSpPr>
            <p:nvPr/>
          </p:nvSpPr>
          <p:spPr bwMode="auto">
            <a:xfrm>
              <a:off x="635" y="1673"/>
              <a:ext cx="74" cy="51"/>
            </a:xfrm>
            <a:prstGeom prst="can">
              <a:avLst>
                <a:gd name="adj" fmla="val 30866"/>
              </a:avLst>
            </a:prstGeom>
            <a:solidFill>
              <a:schemeClr val="folHlink">
                <a:alpha val="84000"/>
              </a:schemeClr>
            </a:solidFill>
            <a:ln w="3175">
              <a:solidFill>
                <a:srgbClr val="00008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69" name="Freeform 125"/>
            <p:cNvSpPr>
              <a:spLocks noChangeAspect="1"/>
            </p:cNvSpPr>
            <p:nvPr/>
          </p:nvSpPr>
          <p:spPr bwMode="auto">
            <a:xfrm>
              <a:off x="528" y="1641"/>
              <a:ext cx="414" cy="74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95" y="117"/>
                </a:cxn>
                <a:cxn ang="0">
                  <a:pos x="654" y="77"/>
                </a:cxn>
                <a:cxn ang="0">
                  <a:pos x="369" y="0"/>
                </a:cxn>
                <a:cxn ang="0">
                  <a:pos x="4" y="24"/>
                </a:cxn>
              </a:cxnLst>
              <a:rect l="0" t="0" r="r" b="b"/>
              <a:pathLst>
                <a:path w="654" h="117">
                  <a:moveTo>
                    <a:pt x="0" y="23"/>
                  </a:moveTo>
                  <a:lnTo>
                    <a:pt x="195" y="117"/>
                  </a:lnTo>
                  <a:lnTo>
                    <a:pt x="654" y="77"/>
                  </a:lnTo>
                  <a:lnTo>
                    <a:pt x="369" y="0"/>
                  </a:lnTo>
                  <a:lnTo>
                    <a:pt x="4" y="24"/>
                  </a:lnTo>
                </a:path>
              </a:pathLst>
            </a:custGeom>
            <a:solidFill>
              <a:schemeClr val="folHlink">
                <a:alpha val="84000"/>
              </a:scheme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70" name="Freeform 126"/>
            <p:cNvSpPr>
              <a:spLocks noChangeAspect="1"/>
            </p:cNvSpPr>
            <p:nvPr/>
          </p:nvSpPr>
          <p:spPr bwMode="auto">
            <a:xfrm>
              <a:off x="529" y="1546"/>
              <a:ext cx="414" cy="74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95" y="117"/>
                </a:cxn>
                <a:cxn ang="0">
                  <a:pos x="654" y="77"/>
                </a:cxn>
                <a:cxn ang="0">
                  <a:pos x="369" y="0"/>
                </a:cxn>
                <a:cxn ang="0">
                  <a:pos x="4" y="24"/>
                </a:cxn>
              </a:cxnLst>
              <a:rect l="0" t="0" r="r" b="b"/>
              <a:pathLst>
                <a:path w="654" h="117">
                  <a:moveTo>
                    <a:pt x="0" y="23"/>
                  </a:moveTo>
                  <a:lnTo>
                    <a:pt x="195" y="117"/>
                  </a:lnTo>
                  <a:lnTo>
                    <a:pt x="654" y="77"/>
                  </a:lnTo>
                  <a:lnTo>
                    <a:pt x="369" y="0"/>
                  </a:lnTo>
                  <a:lnTo>
                    <a:pt x="4" y="24"/>
                  </a:lnTo>
                </a:path>
              </a:pathLst>
            </a:custGeom>
            <a:solidFill>
              <a:schemeClr val="folHlink">
                <a:alpha val="84000"/>
              </a:scheme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71" name="Freeform 127"/>
            <p:cNvSpPr>
              <a:spLocks noChangeAspect="1"/>
            </p:cNvSpPr>
            <p:nvPr/>
          </p:nvSpPr>
          <p:spPr bwMode="auto">
            <a:xfrm>
              <a:off x="528" y="1561"/>
              <a:ext cx="121" cy="1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0"/>
                </a:cxn>
                <a:cxn ang="0">
                  <a:pos x="192" y="244"/>
                </a:cxn>
                <a:cxn ang="0">
                  <a:pos x="192" y="94"/>
                </a:cxn>
                <a:cxn ang="0">
                  <a:pos x="0" y="0"/>
                </a:cxn>
              </a:cxnLst>
              <a:rect l="0" t="0" r="r" b="b"/>
              <a:pathLst>
                <a:path w="192" h="244">
                  <a:moveTo>
                    <a:pt x="0" y="0"/>
                  </a:moveTo>
                  <a:lnTo>
                    <a:pt x="0" y="150"/>
                  </a:lnTo>
                  <a:lnTo>
                    <a:pt x="192" y="244"/>
                  </a:lnTo>
                  <a:lnTo>
                    <a:pt x="192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84000"/>
              </a:scheme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72" name="Freeform 128"/>
            <p:cNvSpPr>
              <a:spLocks noChangeAspect="1"/>
            </p:cNvSpPr>
            <p:nvPr/>
          </p:nvSpPr>
          <p:spPr bwMode="auto">
            <a:xfrm>
              <a:off x="649" y="1595"/>
              <a:ext cx="291" cy="120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460" y="0"/>
                </a:cxn>
                <a:cxn ang="0">
                  <a:pos x="460" y="150"/>
                </a:cxn>
                <a:cxn ang="0">
                  <a:pos x="0" y="190"/>
                </a:cxn>
                <a:cxn ang="0">
                  <a:pos x="0" y="38"/>
                </a:cxn>
              </a:cxnLst>
              <a:rect l="0" t="0" r="r" b="b"/>
              <a:pathLst>
                <a:path w="460" h="190">
                  <a:moveTo>
                    <a:pt x="0" y="38"/>
                  </a:moveTo>
                  <a:lnTo>
                    <a:pt x="460" y="0"/>
                  </a:lnTo>
                  <a:lnTo>
                    <a:pt x="460" y="150"/>
                  </a:lnTo>
                  <a:lnTo>
                    <a:pt x="0" y="19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folHlink">
                <a:alpha val="84000"/>
              </a:scheme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73" name="Freeform 129"/>
            <p:cNvSpPr>
              <a:spLocks noChangeAspect="1"/>
            </p:cNvSpPr>
            <p:nvPr/>
          </p:nvSpPr>
          <p:spPr bwMode="auto">
            <a:xfrm>
              <a:off x="525" y="1545"/>
              <a:ext cx="413" cy="74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95" y="117"/>
                </a:cxn>
                <a:cxn ang="0">
                  <a:pos x="654" y="77"/>
                </a:cxn>
                <a:cxn ang="0">
                  <a:pos x="369" y="0"/>
                </a:cxn>
                <a:cxn ang="0">
                  <a:pos x="4" y="24"/>
                </a:cxn>
              </a:cxnLst>
              <a:rect l="0" t="0" r="r" b="b"/>
              <a:pathLst>
                <a:path w="654" h="117">
                  <a:moveTo>
                    <a:pt x="0" y="23"/>
                  </a:moveTo>
                  <a:lnTo>
                    <a:pt x="195" y="117"/>
                  </a:lnTo>
                  <a:lnTo>
                    <a:pt x="654" y="77"/>
                  </a:lnTo>
                  <a:lnTo>
                    <a:pt x="369" y="0"/>
                  </a:lnTo>
                  <a:lnTo>
                    <a:pt x="4" y="24"/>
                  </a:lnTo>
                </a:path>
              </a:pathLst>
            </a:custGeom>
            <a:solidFill>
              <a:schemeClr val="folHlink">
                <a:alpha val="84000"/>
              </a:scheme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74" name="Freeform 130"/>
            <p:cNvSpPr>
              <a:spLocks noChangeAspect="1"/>
            </p:cNvSpPr>
            <p:nvPr/>
          </p:nvSpPr>
          <p:spPr bwMode="auto">
            <a:xfrm>
              <a:off x="525" y="1465"/>
              <a:ext cx="122" cy="15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497"/>
                </a:cxn>
                <a:cxn ang="0">
                  <a:pos x="637" y="808"/>
                </a:cxn>
                <a:cxn ang="0">
                  <a:pos x="639" y="307"/>
                </a:cxn>
                <a:cxn ang="0">
                  <a:pos x="8" y="0"/>
                </a:cxn>
              </a:cxnLst>
              <a:rect l="0" t="0" r="r" b="b"/>
              <a:pathLst>
                <a:path w="639" h="808">
                  <a:moveTo>
                    <a:pt x="8" y="0"/>
                  </a:moveTo>
                  <a:lnTo>
                    <a:pt x="0" y="497"/>
                  </a:lnTo>
                  <a:lnTo>
                    <a:pt x="637" y="808"/>
                  </a:lnTo>
                  <a:lnTo>
                    <a:pt x="639" y="30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folHlink">
                <a:alpha val="84000"/>
              </a:scheme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75" name="Freeform 131"/>
            <p:cNvSpPr>
              <a:spLocks noChangeAspect="1"/>
            </p:cNvSpPr>
            <p:nvPr/>
          </p:nvSpPr>
          <p:spPr bwMode="auto">
            <a:xfrm>
              <a:off x="652" y="1458"/>
              <a:ext cx="147" cy="1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98"/>
                </a:cxn>
                <a:cxn ang="0">
                  <a:pos x="771" y="778"/>
                </a:cxn>
                <a:cxn ang="0">
                  <a:pos x="771" y="284"/>
                </a:cxn>
                <a:cxn ang="0">
                  <a:pos x="0" y="0"/>
                </a:cxn>
              </a:cxnLst>
              <a:rect l="0" t="0" r="r" b="b"/>
              <a:pathLst>
                <a:path w="771" h="778">
                  <a:moveTo>
                    <a:pt x="0" y="0"/>
                  </a:moveTo>
                  <a:lnTo>
                    <a:pt x="0" y="498"/>
                  </a:lnTo>
                  <a:lnTo>
                    <a:pt x="771" y="778"/>
                  </a:lnTo>
                  <a:lnTo>
                    <a:pt x="771" y="2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9D00">
                <a:alpha val="84000"/>
              </a:srgbClr>
            </a:solidFill>
            <a:ln w="3175" cap="flat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76" name="Freeform 132"/>
            <p:cNvSpPr>
              <a:spLocks noChangeAspect="1"/>
            </p:cNvSpPr>
            <p:nvPr/>
          </p:nvSpPr>
          <p:spPr bwMode="auto">
            <a:xfrm>
              <a:off x="646" y="1498"/>
              <a:ext cx="292" cy="121"/>
            </a:xfrm>
            <a:custGeom>
              <a:avLst/>
              <a:gdLst/>
              <a:ahLst/>
              <a:cxnLst>
                <a:cxn ang="0">
                  <a:pos x="0" y="129"/>
                </a:cxn>
                <a:cxn ang="0">
                  <a:pos x="1528" y="0"/>
                </a:cxn>
                <a:cxn ang="0">
                  <a:pos x="1527" y="500"/>
                </a:cxn>
                <a:cxn ang="0">
                  <a:pos x="0" y="633"/>
                </a:cxn>
                <a:cxn ang="0">
                  <a:pos x="0" y="129"/>
                </a:cxn>
              </a:cxnLst>
              <a:rect l="0" t="0" r="r" b="b"/>
              <a:pathLst>
                <a:path w="1528" h="633">
                  <a:moveTo>
                    <a:pt x="0" y="129"/>
                  </a:moveTo>
                  <a:lnTo>
                    <a:pt x="1528" y="0"/>
                  </a:lnTo>
                  <a:lnTo>
                    <a:pt x="1527" y="500"/>
                  </a:lnTo>
                  <a:lnTo>
                    <a:pt x="0" y="633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chemeClr val="folHlink">
                <a:alpha val="84000"/>
              </a:scheme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77" name="Freeform 133"/>
            <p:cNvSpPr>
              <a:spLocks noChangeAspect="1"/>
            </p:cNvSpPr>
            <p:nvPr/>
          </p:nvSpPr>
          <p:spPr bwMode="auto">
            <a:xfrm>
              <a:off x="526" y="1450"/>
              <a:ext cx="414" cy="73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630" y="384"/>
                </a:cxn>
                <a:cxn ang="0">
                  <a:pos x="2170" y="255"/>
                </a:cxn>
                <a:cxn ang="0">
                  <a:pos x="1224" y="0"/>
                </a:cxn>
                <a:cxn ang="0">
                  <a:pos x="13" y="80"/>
                </a:cxn>
              </a:cxnLst>
              <a:rect l="0" t="0" r="r" b="b"/>
              <a:pathLst>
                <a:path w="2170" h="384">
                  <a:moveTo>
                    <a:pt x="0" y="76"/>
                  </a:moveTo>
                  <a:lnTo>
                    <a:pt x="630" y="384"/>
                  </a:lnTo>
                  <a:lnTo>
                    <a:pt x="2170" y="255"/>
                  </a:lnTo>
                  <a:lnTo>
                    <a:pt x="1224" y="0"/>
                  </a:lnTo>
                  <a:lnTo>
                    <a:pt x="13" y="80"/>
                  </a:lnTo>
                </a:path>
              </a:pathLst>
            </a:custGeom>
            <a:solidFill>
              <a:schemeClr val="folHlink">
                <a:alpha val="84000"/>
              </a:scheme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1478" name="Group 134"/>
          <p:cNvGrpSpPr>
            <a:grpSpLocks noChangeAspect="1"/>
          </p:cNvGrpSpPr>
          <p:nvPr/>
        </p:nvGrpSpPr>
        <p:grpSpPr bwMode="auto">
          <a:xfrm>
            <a:off x="1987550" y="4516438"/>
            <a:ext cx="474663" cy="311150"/>
            <a:chOff x="525" y="1450"/>
            <a:chExt cx="418" cy="274"/>
          </a:xfrm>
        </p:grpSpPr>
        <p:sp>
          <p:nvSpPr>
            <p:cNvPr id="441479" name="AutoShape 135"/>
            <p:cNvSpPr>
              <a:spLocks noChangeAspect="1" noChangeArrowheads="1"/>
            </p:cNvSpPr>
            <p:nvPr/>
          </p:nvSpPr>
          <p:spPr bwMode="auto">
            <a:xfrm>
              <a:off x="744" y="1662"/>
              <a:ext cx="73" cy="52"/>
            </a:xfrm>
            <a:prstGeom prst="can">
              <a:avLst>
                <a:gd name="adj" fmla="val 30866"/>
              </a:avLst>
            </a:prstGeom>
            <a:solidFill>
              <a:srgbClr val="E35D0B">
                <a:alpha val="84000"/>
              </a:srgbClr>
            </a:solidFill>
            <a:ln w="3175">
              <a:solidFill>
                <a:srgbClr val="00008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80" name="AutoShape 136"/>
            <p:cNvSpPr>
              <a:spLocks noChangeAspect="1" noChangeArrowheads="1"/>
            </p:cNvSpPr>
            <p:nvPr/>
          </p:nvSpPr>
          <p:spPr bwMode="auto">
            <a:xfrm>
              <a:off x="635" y="1673"/>
              <a:ext cx="74" cy="51"/>
            </a:xfrm>
            <a:prstGeom prst="can">
              <a:avLst>
                <a:gd name="adj" fmla="val 30866"/>
              </a:avLst>
            </a:prstGeom>
            <a:solidFill>
              <a:srgbClr val="E35D0B">
                <a:alpha val="84000"/>
              </a:srgbClr>
            </a:solidFill>
            <a:ln w="3175">
              <a:solidFill>
                <a:srgbClr val="00008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81" name="Freeform 137"/>
            <p:cNvSpPr>
              <a:spLocks noChangeAspect="1"/>
            </p:cNvSpPr>
            <p:nvPr/>
          </p:nvSpPr>
          <p:spPr bwMode="auto">
            <a:xfrm>
              <a:off x="528" y="1641"/>
              <a:ext cx="414" cy="74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95" y="117"/>
                </a:cxn>
                <a:cxn ang="0">
                  <a:pos x="654" y="77"/>
                </a:cxn>
                <a:cxn ang="0">
                  <a:pos x="369" y="0"/>
                </a:cxn>
                <a:cxn ang="0">
                  <a:pos x="4" y="24"/>
                </a:cxn>
              </a:cxnLst>
              <a:rect l="0" t="0" r="r" b="b"/>
              <a:pathLst>
                <a:path w="654" h="117">
                  <a:moveTo>
                    <a:pt x="0" y="23"/>
                  </a:moveTo>
                  <a:lnTo>
                    <a:pt x="195" y="117"/>
                  </a:lnTo>
                  <a:lnTo>
                    <a:pt x="654" y="77"/>
                  </a:lnTo>
                  <a:lnTo>
                    <a:pt x="369" y="0"/>
                  </a:lnTo>
                  <a:lnTo>
                    <a:pt x="4" y="24"/>
                  </a:lnTo>
                </a:path>
              </a:pathLst>
            </a:custGeom>
            <a:solidFill>
              <a:srgbClr val="E35D0B">
                <a:alpha val="84000"/>
              </a:srgb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82" name="Freeform 138"/>
            <p:cNvSpPr>
              <a:spLocks noChangeAspect="1"/>
            </p:cNvSpPr>
            <p:nvPr/>
          </p:nvSpPr>
          <p:spPr bwMode="auto">
            <a:xfrm>
              <a:off x="529" y="1546"/>
              <a:ext cx="414" cy="74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95" y="117"/>
                </a:cxn>
                <a:cxn ang="0">
                  <a:pos x="654" y="77"/>
                </a:cxn>
                <a:cxn ang="0">
                  <a:pos x="369" y="0"/>
                </a:cxn>
                <a:cxn ang="0">
                  <a:pos x="4" y="24"/>
                </a:cxn>
              </a:cxnLst>
              <a:rect l="0" t="0" r="r" b="b"/>
              <a:pathLst>
                <a:path w="654" h="117">
                  <a:moveTo>
                    <a:pt x="0" y="23"/>
                  </a:moveTo>
                  <a:lnTo>
                    <a:pt x="195" y="117"/>
                  </a:lnTo>
                  <a:lnTo>
                    <a:pt x="654" y="77"/>
                  </a:lnTo>
                  <a:lnTo>
                    <a:pt x="369" y="0"/>
                  </a:lnTo>
                  <a:lnTo>
                    <a:pt x="4" y="24"/>
                  </a:lnTo>
                </a:path>
              </a:pathLst>
            </a:custGeom>
            <a:solidFill>
              <a:srgbClr val="E35D0B">
                <a:alpha val="84000"/>
              </a:srgb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83" name="Freeform 139"/>
            <p:cNvSpPr>
              <a:spLocks noChangeAspect="1"/>
            </p:cNvSpPr>
            <p:nvPr/>
          </p:nvSpPr>
          <p:spPr bwMode="auto">
            <a:xfrm>
              <a:off x="528" y="1561"/>
              <a:ext cx="121" cy="1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0"/>
                </a:cxn>
                <a:cxn ang="0">
                  <a:pos x="192" y="244"/>
                </a:cxn>
                <a:cxn ang="0">
                  <a:pos x="192" y="94"/>
                </a:cxn>
                <a:cxn ang="0">
                  <a:pos x="0" y="0"/>
                </a:cxn>
              </a:cxnLst>
              <a:rect l="0" t="0" r="r" b="b"/>
              <a:pathLst>
                <a:path w="192" h="244">
                  <a:moveTo>
                    <a:pt x="0" y="0"/>
                  </a:moveTo>
                  <a:lnTo>
                    <a:pt x="0" y="150"/>
                  </a:lnTo>
                  <a:lnTo>
                    <a:pt x="192" y="244"/>
                  </a:lnTo>
                  <a:lnTo>
                    <a:pt x="192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5D0B">
                <a:alpha val="84000"/>
              </a:srgb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84" name="Freeform 140"/>
            <p:cNvSpPr>
              <a:spLocks noChangeAspect="1"/>
            </p:cNvSpPr>
            <p:nvPr/>
          </p:nvSpPr>
          <p:spPr bwMode="auto">
            <a:xfrm>
              <a:off x="649" y="1595"/>
              <a:ext cx="291" cy="120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460" y="0"/>
                </a:cxn>
                <a:cxn ang="0">
                  <a:pos x="460" y="150"/>
                </a:cxn>
                <a:cxn ang="0">
                  <a:pos x="0" y="190"/>
                </a:cxn>
                <a:cxn ang="0">
                  <a:pos x="0" y="38"/>
                </a:cxn>
              </a:cxnLst>
              <a:rect l="0" t="0" r="r" b="b"/>
              <a:pathLst>
                <a:path w="460" h="190">
                  <a:moveTo>
                    <a:pt x="0" y="38"/>
                  </a:moveTo>
                  <a:lnTo>
                    <a:pt x="460" y="0"/>
                  </a:lnTo>
                  <a:lnTo>
                    <a:pt x="460" y="150"/>
                  </a:lnTo>
                  <a:lnTo>
                    <a:pt x="0" y="19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E35D0B">
                <a:alpha val="84000"/>
              </a:srgb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85" name="Freeform 141"/>
            <p:cNvSpPr>
              <a:spLocks noChangeAspect="1"/>
            </p:cNvSpPr>
            <p:nvPr/>
          </p:nvSpPr>
          <p:spPr bwMode="auto">
            <a:xfrm>
              <a:off x="525" y="1545"/>
              <a:ext cx="413" cy="74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95" y="117"/>
                </a:cxn>
                <a:cxn ang="0">
                  <a:pos x="654" y="77"/>
                </a:cxn>
                <a:cxn ang="0">
                  <a:pos x="369" y="0"/>
                </a:cxn>
                <a:cxn ang="0">
                  <a:pos x="4" y="24"/>
                </a:cxn>
              </a:cxnLst>
              <a:rect l="0" t="0" r="r" b="b"/>
              <a:pathLst>
                <a:path w="654" h="117">
                  <a:moveTo>
                    <a:pt x="0" y="23"/>
                  </a:moveTo>
                  <a:lnTo>
                    <a:pt x="195" y="117"/>
                  </a:lnTo>
                  <a:lnTo>
                    <a:pt x="654" y="77"/>
                  </a:lnTo>
                  <a:lnTo>
                    <a:pt x="369" y="0"/>
                  </a:lnTo>
                  <a:lnTo>
                    <a:pt x="4" y="24"/>
                  </a:lnTo>
                </a:path>
              </a:pathLst>
            </a:custGeom>
            <a:solidFill>
              <a:srgbClr val="E35D0B">
                <a:alpha val="84000"/>
              </a:srgb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86" name="Freeform 142"/>
            <p:cNvSpPr>
              <a:spLocks noChangeAspect="1"/>
            </p:cNvSpPr>
            <p:nvPr/>
          </p:nvSpPr>
          <p:spPr bwMode="auto">
            <a:xfrm>
              <a:off x="525" y="1465"/>
              <a:ext cx="122" cy="15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497"/>
                </a:cxn>
                <a:cxn ang="0">
                  <a:pos x="637" y="808"/>
                </a:cxn>
                <a:cxn ang="0">
                  <a:pos x="639" y="307"/>
                </a:cxn>
                <a:cxn ang="0">
                  <a:pos x="8" y="0"/>
                </a:cxn>
              </a:cxnLst>
              <a:rect l="0" t="0" r="r" b="b"/>
              <a:pathLst>
                <a:path w="639" h="808">
                  <a:moveTo>
                    <a:pt x="8" y="0"/>
                  </a:moveTo>
                  <a:lnTo>
                    <a:pt x="0" y="497"/>
                  </a:lnTo>
                  <a:lnTo>
                    <a:pt x="637" y="808"/>
                  </a:lnTo>
                  <a:lnTo>
                    <a:pt x="639" y="30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35D0B">
                <a:alpha val="84000"/>
              </a:srgb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87" name="Freeform 143"/>
            <p:cNvSpPr>
              <a:spLocks noChangeAspect="1"/>
            </p:cNvSpPr>
            <p:nvPr/>
          </p:nvSpPr>
          <p:spPr bwMode="auto">
            <a:xfrm>
              <a:off x="652" y="1458"/>
              <a:ext cx="147" cy="1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98"/>
                </a:cxn>
                <a:cxn ang="0">
                  <a:pos x="771" y="778"/>
                </a:cxn>
                <a:cxn ang="0">
                  <a:pos x="771" y="284"/>
                </a:cxn>
                <a:cxn ang="0">
                  <a:pos x="0" y="0"/>
                </a:cxn>
              </a:cxnLst>
              <a:rect l="0" t="0" r="r" b="b"/>
              <a:pathLst>
                <a:path w="771" h="778">
                  <a:moveTo>
                    <a:pt x="0" y="0"/>
                  </a:moveTo>
                  <a:lnTo>
                    <a:pt x="0" y="498"/>
                  </a:lnTo>
                  <a:lnTo>
                    <a:pt x="771" y="778"/>
                  </a:lnTo>
                  <a:lnTo>
                    <a:pt x="771" y="2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5D0B">
                <a:alpha val="84000"/>
              </a:srgbClr>
            </a:solidFill>
            <a:ln w="3175" cap="flat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88" name="Freeform 144"/>
            <p:cNvSpPr>
              <a:spLocks noChangeAspect="1"/>
            </p:cNvSpPr>
            <p:nvPr/>
          </p:nvSpPr>
          <p:spPr bwMode="auto">
            <a:xfrm>
              <a:off x="646" y="1498"/>
              <a:ext cx="292" cy="121"/>
            </a:xfrm>
            <a:custGeom>
              <a:avLst/>
              <a:gdLst/>
              <a:ahLst/>
              <a:cxnLst>
                <a:cxn ang="0">
                  <a:pos x="0" y="129"/>
                </a:cxn>
                <a:cxn ang="0">
                  <a:pos x="1528" y="0"/>
                </a:cxn>
                <a:cxn ang="0">
                  <a:pos x="1527" y="500"/>
                </a:cxn>
                <a:cxn ang="0">
                  <a:pos x="0" y="633"/>
                </a:cxn>
                <a:cxn ang="0">
                  <a:pos x="0" y="129"/>
                </a:cxn>
              </a:cxnLst>
              <a:rect l="0" t="0" r="r" b="b"/>
              <a:pathLst>
                <a:path w="1528" h="633">
                  <a:moveTo>
                    <a:pt x="0" y="129"/>
                  </a:moveTo>
                  <a:lnTo>
                    <a:pt x="1528" y="0"/>
                  </a:lnTo>
                  <a:lnTo>
                    <a:pt x="1527" y="500"/>
                  </a:lnTo>
                  <a:lnTo>
                    <a:pt x="0" y="633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E35D0B">
                <a:alpha val="84000"/>
              </a:srgb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89" name="Freeform 145"/>
            <p:cNvSpPr>
              <a:spLocks noChangeAspect="1"/>
            </p:cNvSpPr>
            <p:nvPr/>
          </p:nvSpPr>
          <p:spPr bwMode="auto">
            <a:xfrm>
              <a:off x="526" y="1450"/>
              <a:ext cx="414" cy="73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630" y="384"/>
                </a:cxn>
                <a:cxn ang="0">
                  <a:pos x="2170" y="255"/>
                </a:cxn>
                <a:cxn ang="0">
                  <a:pos x="1224" y="0"/>
                </a:cxn>
                <a:cxn ang="0">
                  <a:pos x="13" y="80"/>
                </a:cxn>
              </a:cxnLst>
              <a:rect l="0" t="0" r="r" b="b"/>
              <a:pathLst>
                <a:path w="2170" h="384">
                  <a:moveTo>
                    <a:pt x="0" y="76"/>
                  </a:moveTo>
                  <a:lnTo>
                    <a:pt x="630" y="384"/>
                  </a:lnTo>
                  <a:lnTo>
                    <a:pt x="2170" y="255"/>
                  </a:lnTo>
                  <a:lnTo>
                    <a:pt x="1224" y="0"/>
                  </a:lnTo>
                  <a:lnTo>
                    <a:pt x="13" y="80"/>
                  </a:lnTo>
                </a:path>
              </a:pathLst>
            </a:custGeom>
            <a:solidFill>
              <a:srgbClr val="E35D0B">
                <a:alpha val="84000"/>
              </a:srgb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1490" name="Group 146"/>
          <p:cNvGrpSpPr>
            <a:grpSpLocks noChangeAspect="1"/>
          </p:cNvGrpSpPr>
          <p:nvPr/>
        </p:nvGrpSpPr>
        <p:grpSpPr bwMode="auto">
          <a:xfrm>
            <a:off x="976313" y="4443413"/>
            <a:ext cx="474662" cy="311150"/>
            <a:chOff x="525" y="1450"/>
            <a:chExt cx="418" cy="274"/>
          </a:xfrm>
        </p:grpSpPr>
        <p:sp>
          <p:nvSpPr>
            <p:cNvPr id="441491" name="AutoShape 147"/>
            <p:cNvSpPr>
              <a:spLocks noChangeAspect="1" noChangeArrowheads="1"/>
            </p:cNvSpPr>
            <p:nvPr/>
          </p:nvSpPr>
          <p:spPr bwMode="auto">
            <a:xfrm>
              <a:off x="744" y="1662"/>
              <a:ext cx="73" cy="52"/>
            </a:xfrm>
            <a:prstGeom prst="can">
              <a:avLst>
                <a:gd name="adj" fmla="val 30866"/>
              </a:avLst>
            </a:prstGeom>
            <a:solidFill>
              <a:srgbClr val="E35D0B">
                <a:alpha val="84000"/>
              </a:srgbClr>
            </a:solidFill>
            <a:ln w="3175">
              <a:solidFill>
                <a:srgbClr val="00008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92" name="AutoShape 148"/>
            <p:cNvSpPr>
              <a:spLocks noChangeAspect="1" noChangeArrowheads="1"/>
            </p:cNvSpPr>
            <p:nvPr/>
          </p:nvSpPr>
          <p:spPr bwMode="auto">
            <a:xfrm>
              <a:off x="635" y="1673"/>
              <a:ext cx="74" cy="51"/>
            </a:xfrm>
            <a:prstGeom prst="can">
              <a:avLst>
                <a:gd name="adj" fmla="val 30866"/>
              </a:avLst>
            </a:prstGeom>
            <a:solidFill>
              <a:srgbClr val="E35D0B">
                <a:alpha val="84000"/>
              </a:srgbClr>
            </a:solidFill>
            <a:ln w="3175">
              <a:solidFill>
                <a:srgbClr val="00008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93" name="Freeform 149"/>
            <p:cNvSpPr>
              <a:spLocks noChangeAspect="1"/>
            </p:cNvSpPr>
            <p:nvPr/>
          </p:nvSpPr>
          <p:spPr bwMode="auto">
            <a:xfrm>
              <a:off x="528" y="1641"/>
              <a:ext cx="414" cy="74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95" y="117"/>
                </a:cxn>
                <a:cxn ang="0">
                  <a:pos x="654" y="77"/>
                </a:cxn>
                <a:cxn ang="0">
                  <a:pos x="369" y="0"/>
                </a:cxn>
                <a:cxn ang="0">
                  <a:pos x="4" y="24"/>
                </a:cxn>
              </a:cxnLst>
              <a:rect l="0" t="0" r="r" b="b"/>
              <a:pathLst>
                <a:path w="654" h="117">
                  <a:moveTo>
                    <a:pt x="0" y="23"/>
                  </a:moveTo>
                  <a:lnTo>
                    <a:pt x="195" y="117"/>
                  </a:lnTo>
                  <a:lnTo>
                    <a:pt x="654" y="77"/>
                  </a:lnTo>
                  <a:lnTo>
                    <a:pt x="369" y="0"/>
                  </a:lnTo>
                  <a:lnTo>
                    <a:pt x="4" y="24"/>
                  </a:lnTo>
                </a:path>
              </a:pathLst>
            </a:custGeom>
            <a:solidFill>
              <a:srgbClr val="E35D0B">
                <a:alpha val="84000"/>
              </a:srgb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94" name="Freeform 150"/>
            <p:cNvSpPr>
              <a:spLocks noChangeAspect="1"/>
            </p:cNvSpPr>
            <p:nvPr/>
          </p:nvSpPr>
          <p:spPr bwMode="auto">
            <a:xfrm>
              <a:off x="529" y="1546"/>
              <a:ext cx="414" cy="74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95" y="117"/>
                </a:cxn>
                <a:cxn ang="0">
                  <a:pos x="654" y="77"/>
                </a:cxn>
                <a:cxn ang="0">
                  <a:pos x="369" y="0"/>
                </a:cxn>
                <a:cxn ang="0">
                  <a:pos x="4" y="24"/>
                </a:cxn>
              </a:cxnLst>
              <a:rect l="0" t="0" r="r" b="b"/>
              <a:pathLst>
                <a:path w="654" h="117">
                  <a:moveTo>
                    <a:pt x="0" y="23"/>
                  </a:moveTo>
                  <a:lnTo>
                    <a:pt x="195" y="117"/>
                  </a:lnTo>
                  <a:lnTo>
                    <a:pt x="654" y="77"/>
                  </a:lnTo>
                  <a:lnTo>
                    <a:pt x="369" y="0"/>
                  </a:lnTo>
                  <a:lnTo>
                    <a:pt x="4" y="24"/>
                  </a:lnTo>
                </a:path>
              </a:pathLst>
            </a:custGeom>
            <a:solidFill>
              <a:srgbClr val="E35D0B">
                <a:alpha val="84000"/>
              </a:srgb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95" name="Freeform 151"/>
            <p:cNvSpPr>
              <a:spLocks noChangeAspect="1"/>
            </p:cNvSpPr>
            <p:nvPr/>
          </p:nvSpPr>
          <p:spPr bwMode="auto">
            <a:xfrm>
              <a:off x="528" y="1561"/>
              <a:ext cx="121" cy="1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0"/>
                </a:cxn>
                <a:cxn ang="0">
                  <a:pos x="192" y="244"/>
                </a:cxn>
                <a:cxn ang="0">
                  <a:pos x="192" y="94"/>
                </a:cxn>
                <a:cxn ang="0">
                  <a:pos x="0" y="0"/>
                </a:cxn>
              </a:cxnLst>
              <a:rect l="0" t="0" r="r" b="b"/>
              <a:pathLst>
                <a:path w="192" h="244">
                  <a:moveTo>
                    <a:pt x="0" y="0"/>
                  </a:moveTo>
                  <a:lnTo>
                    <a:pt x="0" y="150"/>
                  </a:lnTo>
                  <a:lnTo>
                    <a:pt x="192" y="244"/>
                  </a:lnTo>
                  <a:lnTo>
                    <a:pt x="192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5D0B">
                <a:alpha val="84000"/>
              </a:srgb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96" name="Freeform 152"/>
            <p:cNvSpPr>
              <a:spLocks noChangeAspect="1"/>
            </p:cNvSpPr>
            <p:nvPr/>
          </p:nvSpPr>
          <p:spPr bwMode="auto">
            <a:xfrm>
              <a:off x="649" y="1595"/>
              <a:ext cx="291" cy="120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460" y="0"/>
                </a:cxn>
                <a:cxn ang="0">
                  <a:pos x="460" y="150"/>
                </a:cxn>
                <a:cxn ang="0">
                  <a:pos x="0" y="190"/>
                </a:cxn>
                <a:cxn ang="0">
                  <a:pos x="0" y="38"/>
                </a:cxn>
              </a:cxnLst>
              <a:rect l="0" t="0" r="r" b="b"/>
              <a:pathLst>
                <a:path w="460" h="190">
                  <a:moveTo>
                    <a:pt x="0" y="38"/>
                  </a:moveTo>
                  <a:lnTo>
                    <a:pt x="460" y="0"/>
                  </a:lnTo>
                  <a:lnTo>
                    <a:pt x="460" y="150"/>
                  </a:lnTo>
                  <a:lnTo>
                    <a:pt x="0" y="19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E35D0B">
                <a:alpha val="84000"/>
              </a:srgb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97" name="Freeform 153"/>
            <p:cNvSpPr>
              <a:spLocks noChangeAspect="1"/>
            </p:cNvSpPr>
            <p:nvPr/>
          </p:nvSpPr>
          <p:spPr bwMode="auto">
            <a:xfrm>
              <a:off x="525" y="1545"/>
              <a:ext cx="413" cy="74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95" y="117"/>
                </a:cxn>
                <a:cxn ang="0">
                  <a:pos x="654" y="77"/>
                </a:cxn>
                <a:cxn ang="0">
                  <a:pos x="369" y="0"/>
                </a:cxn>
                <a:cxn ang="0">
                  <a:pos x="4" y="24"/>
                </a:cxn>
              </a:cxnLst>
              <a:rect l="0" t="0" r="r" b="b"/>
              <a:pathLst>
                <a:path w="654" h="117">
                  <a:moveTo>
                    <a:pt x="0" y="23"/>
                  </a:moveTo>
                  <a:lnTo>
                    <a:pt x="195" y="117"/>
                  </a:lnTo>
                  <a:lnTo>
                    <a:pt x="654" y="77"/>
                  </a:lnTo>
                  <a:lnTo>
                    <a:pt x="369" y="0"/>
                  </a:lnTo>
                  <a:lnTo>
                    <a:pt x="4" y="24"/>
                  </a:lnTo>
                </a:path>
              </a:pathLst>
            </a:custGeom>
            <a:solidFill>
              <a:srgbClr val="E35D0B">
                <a:alpha val="84000"/>
              </a:srgb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98" name="Freeform 154"/>
            <p:cNvSpPr>
              <a:spLocks noChangeAspect="1"/>
            </p:cNvSpPr>
            <p:nvPr/>
          </p:nvSpPr>
          <p:spPr bwMode="auto">
            <a:xfrm>
              <a:off x="525" y="1465"/>
              <a:ext cx="122" cy="15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497"/>
                </a:cxn>
                <a:cxn ang="0">
                  <a:pos x="637" y="808"/>
                </a:cxn>
                <a:cxn ang="0">
                  <a:pos x="639" y="307"/>
                </a:cxn>
                <a:cxn ang="0">
                  <a:pos x="8" y="0"/>
                </a:cxn>
              </a:cxnLst>
              <a:rect l="0" t="0" r="r" b="b"/>
              <a:pathLst>
                <a:path w="639" h="808">
                  <a:moveTo>
                    <a:pt x="8" y="0"/>
                  </a:moveTo>
                  <a:lnTo>
                    <a:pt x="0" y="497"/>
                  </a:lnTo>
                  <a:lnTo>
                    <a:pt x="637" y="808"/>
                  </a:lnTo>
                  <a:lnTo>
                    <a:pt x="639" y="30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35D0B">
                <a:alpha val="84000"/>
              </a:srgb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99" name="Freeform 155"/>
            <p:cNvSpPr>
              <a:spLocks noChangeAspect="1"/>
            </p:cNvSpPr>
            <p:nvPr/>
          </p:nvSpPr>
          <p:spPr bwMode="auto">
            <a:xfrm>
              <a:off x="652" y="1458"/>
              <a:ext cx="147" cy="1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98"/>
                </a:cxn>
                <a:cxn ang="0">
                  <a:pos x="771" y="778"/>
                </a:cxn>
                <a:cxn ang="0">
                  <a:pos x="771" y="284"/>
                </a:cxn>
                <a:cxn ang="0">
                  <a:pos x="0" y="0"/>
                </a:cxn>
              </a:cxnLst>
              <a:rect l="0" t="0" r="r" b="b"/>
              <a:pathLst>
                <a:path w="771" h="778">
                  <a:moveTo>
                    <a:pt x="0" y="0"/>
                  </a:moveTo>
                  <a:lnTo>
                    <a:pt x="0" y="498"/>
                  </a:lnTo>
                  <a:lnTo>
                    <a:pt x="771" y="778"/>
                  </a:lnTo>
                  <a:lnTo>
                    <a:pt x="771" y="2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5D0B">
                <a:alpha val="84000"/>
              </a:srgbClr>
            </a:solidFill>
            <a:ln w="3175" cap="flat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500" name="Freeform 156"/>
            <p:cNvSpPr>
              <a:spLocks noChangeAspect="1"/>
            </p:cNvSpPr>
            <p:nvPr/>
          </p:nvSpPr>
          <p:spPr bwMode="auto">
            <a:xfrm>
              <a:off x="646" y="1498"/>
              <a:ext cx="292" cy="121"/>
            </a:xfrm>
            <a:custGeom>
              <a:avLst/>
              <a:gdLst/>
              <a:ahLst/>
              <a:cxnLst>
                <a:cxn ang="0">
                  <a:pos x="0" y="129"/>
                </a:cxn>
                <a:cxn ang="0">
                  <a:pos x="1528" y="0"/>
                </a:cxn>
                <a:cxn ang="0">
                  <a:pos x="1527" y="500"/>
                </a:cxn>
                <a:cxn ang="0">
                  <a:pos x="0" y="633"/>
                </a:cxn>
                <a:cxn ang="0">
                  <a:pos x="0" y="129"/>
                </a:cxn>
              </a:cxnLst>
              <a:rect l="0" t="0" r="r" b="b"/>
              <a:pathLst>
                <a:path w="1528" h="633">
                  <a:moveTo>
                    <a:pt x="0" y="129"/>
                  </a:moveTo>
                  <a:lnTo>
                    <a:pt x="1528" y="0"/>
                  </a:lnTo>
                  <a:lnTo>
                    <a:pt x="1527" y="500"/>
                  </a:lnTo>
                  <a:lnTo>
                    <a:pt x="0" y="633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E35D0B">
                <a:alpha val="84000"/>
              </a:srgb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501" name="Freeform 157"/>
            <p:cNvSpPr>
              <a:spLocks noChangeAspect="1"/>
            </p:cNvSpPr>
            <p:nvPr/>
          </p:nvSpPr>
          <p:spPr bwMode="auto">
            <a:xfrm>
              <a:off x="526" y="1450"/>
              <a:ext cx="414" cy="73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630" y="384"/>
                </a:cxn>
                <a:cxn ang="0">
                  <a:pos x="2170" y="255"/>
                </a:cxn>
                <a:cxn ang="0">
                  <a:pos x="1224" y="0"/>
                </a:cxn>
                <a:cxn ang="0">
                  <a:pos x="13" y="80"/>
                </a:cxn>
              </a:cxnLst>
              <a:rect l="0" t="0" r="r" b="b"/>
              <a:pathLst>
                <a:path w="2170" h="384">
                  <a:moveTo>
                    <a:pt x="0" y="76"/>
                  </a:moveTo>
                  <a:lnTo>
                    <a:pt x="630" y="384"/>
                  </a:lnTo>
                  <a:lnTo>
                    <a:pt x="2170" y="255"/>
                  </a:lnTo>
                  <a:lnTo>
                    <a:pt x="1224" y="0"/>
                  </a:lnTo>
                  <a:lnTo>
                    <a:pt x="13" y="80"/>
                  </a:lnTo>
                </a:path>
              </a:pathLst>
            </a:custGeom>
            <a:solidFill>
              <a:srgbClr val="E35D0B">
                <a:alpha val="84000"/>
              </a:srgb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1502" name="Group 158"/>
          <p:cNvGrpSpPr>
            <a:grpSpLocks noChangeAspect="1"/>
          </p:cNvGrpSpPr>
          <p:nvPr/>
        </p:nvGrpSpPr>
        <p:grpSpPr bwMode="auto">
          <a:xfrm>
            <a:off x="1474788" y="4486275"/>
            <a:ext cx="474662" cy="311150"/>
            <a:chOff x="525" y="1450"/>
            <a:chExt cx="418" cy="274"/>
          </a:xfrm>
        </p:grpSpPr>
        <p:sp>
          <p:nvSpPr>
            <p:cNvPr id="441503" name="AutoShape 159"/>
            <p:cNvSpPr>
              <a:spLocks noChangeAspect="1" noChangeArrowheads="1"/>
            </p:cNvSpPr>
            <p:nvPr/>
          </p:nvSpPr>
          <p:spPr bwMode="auto">
            <a:xfrm>
              <a:off x="744" y="1662"/>
              <a:ext cx="73" cy="52"/>
            </a:xfrm>
            <a:prstGeom prst="can">
              <a:avLst>
                <a:gd name="adj" fmla="val 30866"/>
              </a:avLst>
            </a:prstGeom>
            <a:solidFill>
              <a:srgbClr val="E35D0B">
                <a:alpha val="84000"/>
              </a:srgbClr>
            </a:solidFill>
            <a:ln w="3175">
              <a:solidFill>
                <a:srgbClr val="00008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504" name="AutoShape 160"/>
            <p:cNvSpPr>
              <a:spLocks noChangeAspect="1" noChangeArrowheads="1"/>
            </p:cNvSpPr>
            <p:nvPr/>
          </p:nvSpPr>
          <p:spPr bwMode="auto">
            <a:xfrm>
              <a:off x="635" y="1673"/>
              <a:ext cx="74" cy="51"/>
            </a:xfrm>
            <a:prstGeom prst="can">
              <a:avLst>
                <a:gd name="adj" fmla="val 30866"/>
              </a:avLst>
            </a:prstGeom>
            <a:solidFill>
              <a:srgbClr val="E35D0B">
                <a:alpha val="84000"/>
              </a:srgbClr>
            </a:solidFill>
            <a:ln w="3175">
              <a:solidFill>
                <a:srgbClr val="00008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505" name="Freeform 161"/>
            <p:cNvSpPr>
              <a:spLocks noChangeAspect="1"/>
            </p:cNvSpPr>
            <p:nvPr/>
          </p:nvSpPr>
          <p:spPr bwMode="auto">
            <a:xfrm>
              <a:off x="528" y="1641"/>
              <a:ext cx="414" cy="74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95" y="117"/>
                </a:cxn>
                <a:cxn ang="0">
                  <a:pos x="654" y="77"/>
                </a:cxn>
                <a:cxn ang="0">
                  <a:pos x="369" y="0"/>
                </a:cxn>
                <a:cxn ang="0">
                  <a:pos x="4" y="24"/>
                </a:cxn>
              </a:cxnLst>
              <a:rect l="0" t="0" r="r" b="b"/>
              <a:pathLst>
                <a:path w="654" h="117">
                  <a:moveTo>
                    <a:pt x="0" y="23"/>
                  </a:moveTo>
                  <a:lnTo>
                    <a:pt x="195" y="117"/>
                  </a:lnTo>
                  <a:lnTo>
                    <a:pt x="654" y="77"/>
                  </a:lnTo>
                  <a:lnTo>
                    <a:pt x="369" y="0"/>
                  </a:lnTo>
                  <a:lnTo>
                    <a:pt x="4" y="24"/>
                  </a:lnTo>
                </a:path>
              </a:pathLst>
            </a:custGeom>
            <a:solidFill>
              <a:srgbClr val="E35D0B">
                <a:alpha val="84000"/>
              </a:srgb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506" name="Freeform 162"/>
            <p:cNvSpPr>
              <a:spLocks noChangeAspect="1"/>
            </p:cNvSpPr>
            <p:nvPr/>
          </p:nvSpPr>
          <p:spPr bwMode="auto">
            <a:xfrm>
              <a:off x="529" y="1546"/>
              <a:ext cx="414" cy="74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95" y="117"/>
                </a:cxn>
                <a:cxn ang="0">
                  <a:pos x="654" y="77"/>
                </a:cxn>
                <a:cxn ang="0">
                  <a:pos x="369" y="0"/>
                </a:cxn>
                <a:cxn ang="0">
                  <a:pos x="4" y="24"/>
                </a:cxn>
              </a:cxnLst>
              <a:rect l="0" t="0" r="r" b="b"/>
              <a:pathLst>
                <a:path w="654" h="117">
                  <a:moveTo>
                    <a:pt x="0" y="23"/>
                  </a:moveTo>
                  <a:lnTo>
                    <a:pt x="195" y="117"/>
                  </a:lnTo>
                  <a:lnTo>
                    <a:pt x="654" y="77"/>
                  </a:lnTo>
                  <a:lnTo>
                    <a:pt x="369" y="0"/>
                  </a:lnTo>
                  <a:lnTo>
                    <a:pt x="4" y="24"/>
                  </a:lnTo>
                </a:path>
              </a:pathLst>
            </a:custGeom>
            <a:solidFill>
              <a:srgbClr val="E35D0B">
                <a:alpha val="84000"/>
              </a:srgb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507" name="Freeform 163"/>
            <p:cNvSpPr>
              <a:spLocks noChangeAspect="1"/>
            </p:cNvSpPr>
            <p:nvPr/>
          </p:nvSpPr>
          <p:spPr bwMode="auto">
            <a:xfrm>
              <a:off x="528" y="1561"/>
              <a:ext cx="121" cy="1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0"/>
                </a:cxn>
                <a:cxn ang="0">
                  <a:pos x="192" y="244"/>
                </a:cxn>
                <a:cxn ang="0">
                  <a:pos x="192" y="94"/>
                </a:cxn>
                <a:cxn ang="0">
                  <a:pos x="0" y="0"/>
                </a:cxn>
              </a:cxnLst>
              <a:rect l="0" t="0" r="r" b="b"/>
              <a:pathLst>
                <a:path w="192" h="244">
                  <a:moveTo>
                    <a:pt x="0" y="0"/>
                  </a:moveTo>
                  <a:lnTo>
                    <a:pt x="0" y="150"/>
                  </a:lnTo>
                  <a:lnTo>
                    <a:pt x="192" y="244"/>
                  </a:lnTo>
                  <a:lnTo>
                    <a:pt x="192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5D0B">
                <a:alpha val="84000"/>
              </a:srgb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508" name="Freeform 164"/>
            <p:cNvSpPr>
              <a:spLocks noChangeAspect="1"/>
            </p:cNvSpPr>
            <p:nvPr/>
          </p:nvSpPr>
          <p:spPr bwMode="auto">
            <a:xfrm>
              <a:off x="649" y="1595"/>
              <a:ext cx="291" cy="120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460" y="0"/>
                </a:cxn>
                <a:cxn ang="0">
                  <a:pos x="460" y="150"/>
                </a:cxn>
                <a:cxn ang="0">
                  <a:pos x="0" y="190"/>
                </a:cxn>
                <a:cxn ang="0">
                  <a:pos x="0" y="38"/>
                </a:cxn>
              </a:cxnLst>
              <a:rect l="0" t="0" r="r" b="b"/>
              <a:pathLst>
                <a:path w="460" h="190">
                  <a:moveTo>
                    <a:pt x="0" y="38"/>
                  </a:moveTo>
                  <a:lnTo>
                    <a:pt x="460" y="0"/>
                  </a:lnTo>
                  <a:lnTo>
                    <a:pt x="460" y="150"/>
                  </a:lnTo>
                  <a:lnTo>
                    <a:pt x="0" y="19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E35D0B">
                <a:alpha val="84000"/>
              </a:srgb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509" name="Freeform 165"/>
            <p:cNvSpPr>
              <a:spLocks noChangeAspect="1"/>
            </p:cNvSpPr>
            <p:nvPr/>
          </p:nvSpPr>
          <p:spPr bwMode="auto">
            <a:xfrm>
              <a:off x="525" y="1545"/>
              <a:ext cx="413" cy="74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95" y="117"/>
                </a:cxn>
                <a:cxn ang="0">
                  <a:pos x="654" y="77"/>
                </a:cxn>
                <a:cxn ang="0">
                  <a:pos x="369" y="0"/>
                </a:cxn>
                <a:cxn ang="0">
                  <a:pos x="4" y="24"/>
                </a:cxn>
              </a:cxnLst>
              <a:rect l="0" t="0" r="r" b="b"/>
              <a:pathLst>
                <a:path w="654" h="117">
                  <a:moveTo>
                    <a:pt x="0" y="23"/>
                  </a:moveTo>
                  <a:lnTo>
                    <a:pt x="195" y="117"/>
                  </a:lnTo>
                  <a:lnTo>
                    <a:pt x="654" y="77"/>
                  </a:lnTo>
                  <a:lnTo>
                    <a:pt x="369" y="0"/>
                  </a:lnTo>
                  <a:lnTo>
                    <a:pt x="4" y="24"/>
                  </a:lnTo>
                </a:path>
              </a:pathLst>
            </a:custGeom>
            <a:solidFill>
              <a:srgbClr val="E35D0B">
                <a:alpha val="84000"/>
              </a:srgb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510" name="Freeform 166"/>
            <p:cNvSpPr>
              <a:spLocks noChangeAspect="1"/>
            </p:cNvSpPr>
            <p:nvPr/>
          </p:nvSpPr>
          <p:spPr bwMode="auto">
            <a:xfrm>
              <a:off x="525" y="1465"/>
              <a:ext cx="122" cy="15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497"/>
                </a:cxn>
                <a:cxn ang="0">
                  <a:pos x="637" y="808"/>
                </a:cxn>
                <a:cxn ang="0">
                  <a:pos x="639" y="307"/>
                </a:cxn>
                <a:cxn ang="0">
                  <a:pos x="8" y="0"/>
                </a:cxn>
              </a:cxnLst>
              <a:rect l="0" t="0" r="r" b="b"/>
              <a:pathLst>
                <a:path w="639" h="808">
                  <a:moveTo>
                    <a:pt x="8" y="0"/>
                  </a:moveTo>
                  <a:lnTo>
                    <a:pt x="0" y="497"/>
                  </a:lnTo>
                  <a:lnTo>
                    <a:pt x="637" y="808"/>
                  </a:lnTo>
                  <a:lnTo>
                    <a:pt x="639" y="30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35D0B">
                <a:alpha val="84000"/>
              </a:srgb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511" name="Freeform 167"/>
            <p:cNvSpPr>
              <a:spLocks noChangeAspect="1"/>
            </p:cNvSpPr>
            <p:nvPr/>
          </p:nvSpPr>
          <p:spPr bwMode="auto">
            <a:xfrm>
              <a:off x="652" y="1458"/>
              <a:ext cx="147" cy="1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98"/>
                </a:cxn>
                <a:cxn ang="0">
                  <a:pos x="771" y="778"/>
                </a:cxn>
                <a:cxn ang="0">
                  <a:pos x="771" y="284"/>
                </a:cxn>
                <a:cxn ang="0">
                  <a:pos x="0" y="0"/>
                </a:cxn>
              </a:cxnLst>
              <a:rect l="0" t="0" r="r" b="b"/>
              <a:pathLst>
                <a:path w="771" h="778">
                  <a:moveTo>
                    <a:pt x="0" y="0"/>
                  </a:moveTo>
                  <a:lnTo>
                    <a:pt x="0" y="498"/>
                  </a:lnTo>
                  <a:lnTo>
                    <a:pt x="771" y="778"/>
                  </a:lnTo>
                  <a:lnTo>
                    <a:pt x="771" y="2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5D0B">
                <a:alpha val="84000"/>
              </a:srgbClr>
            </a:solidFill>
            <a:ln w="3175" cap="flat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512" name="Freeform 168"/>
            <p:cNvSpPr>
              <a:spLocks noChangeAspect="1"/>
            </p:cNvSpPr>
            <p:nvPr/>
          </p:nvSpPr>
          <p:spPr bwMode="auto">
            <a:xfrm>
              <a:off x="646" y="1498"/>
              <a:ext cx="292" cy="121"/>
            </a:xfrm>
            <a:custGeom>
              <a:avLst/>
              <a:gdLst/>
              <a:ahLst/>
              <a:cxnLst>
                <a:cxn ang="0">
                  <a:pos x="0" y="129"/>
                </a:cxn>
                <a:cxn ang="0">
                  <a:pos x="1528" y="0"/>
                </a:cxn>
                <a:cxn ang="0">
                  <a:pos x="1527" y="500"/>
                </a:cxn>
                <a:cxn ang="0">
                  <a:pos x="0" y="633"/>
                </a:cxn>
                <a:cxn ang="0">
                  <a:pos x="0" y="129"/>
                </a:cxn>
              </a:cxnLst>
              <a:rect l="0" t="0" r="r" b="b"/>
              <a:pathLst>
                <a:path w="1528" h="633">
                  <a:moveTo>
                    <a:pt x="0" y="129"/>
                  </a:moveTo>
                  <a:lnTo>
                    <a:pt x="1528" y="0"/>
                  </a:lnTo>
                  <a:lnTo>
                    <a:pt x="1527" y="500"/>
                  </a:lnTo>
                  <a:lnTo>
                    <a:pt x="0" y="633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E35D0B">
                <a:alpha val="84000"/>
              </a:srgb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513" name="Freeform 169"/>
            <p:cNvSpPr>
              <a:spLocks noChangeAspect="1"/>
            </p:cNvSpPr>
            <p:nvPr/>
          </p:nvSpPr>
          <p:spPr bwMode="auto">
            <a:xfrm>
              <a:off x="526" y="1450"/>
              <a:ext cx="414" cy="73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630" y="384"/>
                </a:cxn>
                <a:cxn ang="0">
                  <a:pos x="2170" y="255"/>
                </a:cxn>
                <a:cxn ang="0">
                  <a:pos x="1224" y="0"/>
                </a:cxn>
                <a:cxn ang="0">
                  <a:pos x="13" y="80"/>
                </a:cxn>
              </a:cxnLst>
              <a:rect l="0" t="0" r="r" b="b"/>
              <a:pathLst>
                <a:path w="2170" h="384">
                  <a:moveTo>
                    <a:pt x="0" y="76"/>
                  </a:moveTo>
                  <a:lnTo>
                    <a:pt x="630" y="384"/>
                  </a:lnTo>
                  <a:lnTo>
                    <a:pt x="2170" y="255"/>
                  </a:lnTo>
                  <a:lnTo>
                    <a:pt x="1224" y="0"/>
                  </a:lnTo>
                  <a:lnTo>
                    <a:pt x="13" y="80"/>
                  </a:lnTo>
                </a:path>
              </a:pathLst>
            </a:custGeom>
            <a:solidFill>
              <a:srgbClr val="E35D0B">
                <a:alpha val="84000"/>
              </a:srgb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1514" name="Group 170"/>
          <p:cNvGrpSpPr>
            <a:grpSpLocks noChangeAspect="1"/>
          </p:cNvGrpSpPr>
          <p:nvPr/>
        </p:nvGrpSpPr>
        <p:grpSpPr bwMode="auto">
          <a:xfrm>
            <a:off x="4213225" y="4306888"/>
            <a:ext cx="474663" cy="311150"/>
            <a:chOff x="525" y="1450"/>
            <a:chExt cx="418" cy="274"/>
          </a:xfrm>
        </p:grpSpPr>
        <p:sp>
          <p:nvSpPr>
            <p:cNvPr id="441515" name="AutoShape 171"/>
            <p:cNvSpPr>
              <a:spLocks noChangeAspect="1" noChangeArrowheads="1"/>
            </p:cNvSpPr>
            <p:nvPr/>
          </p:nvSpPr>
          <p:spPr bwMode="auto">
            <a:xfrm>
              <a:off x="744" y="1662"/>
              <a:ext cx="73" cy="52"/>
            </a:xfrm>
            <a:prstGeom prst="can">
              <a:avLst>
                <a:gd name="adj" fmla="val 30866"/>
              </a:avLst>
            </a:prstGeom>
            <a:solidFill>
              <a:schemeClr val="folHlink">
                <a:alpha val="84000"/>
              </a:schemeClr>
            </a:solidFill>
            <a:ln w="3175">
              <a:solidFill>
                <a:srgbClr val="00008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516" name="AutoShape 172"/>
            <p:cNvSpPr>
              <a:spLocks noChangeAspect="1" noChangeArrowheads="1"/>
            </p:cNvSpPr>
            <p:nvPr/>
          </p:nvSpPr>
          <p:spPr bwMode="auto">
            <a:xfrm>
              <a:off x="635" y="1673"/>
              <a:ext cx="74" cy="51"/>
            </a:xfrm>
            <a:prstGeom prst="can">
              <a:avLst>
                <a:gd name="adj" fmla="val 30866"/>
              </a:avLst>
            </a:prstGeom>
            <a:solidFill>
              <a:schemeClr val="folHlink">
                <a:alpha val="84000"/>
              </a:schemeClr>
            </a:solidFill>
            <a:ln w="3175">
              <a:solidFill>
                <a:srgbClr val="00008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517" name="Freeform 173"/>
            <p:cNvSpPr>
              <a:spLocks noChangeAspect="1"/>
            </p:cNvSpPr>
            <p:nvPr/>
          </p:nvSpPr>
          <p:spPr bwMode="auto">
            <a:xfrm>
              <a:off x="528" y="1641"/>
              <a:ext cx="414" cy="74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95" y="117"/>
                </a:cxn>
                <a:cxn ang="0">
                  <a:pos x="654" y="77"/>
                </a:cxn>
                <a:cxn ang="0">
                  <a:pos x="369" y="0"/>
                </a:cxn>
                <a:cxn ang="0">
                  <a:pos x="4" y="24"/>
                </a:cxn>
              </a:cxnLst>
              <a:rect l="0" t="0" r="r" b="b"/>
              <a:pathLst>
                <a:path w="654" h="117">
                  <a:moveTo>
                    <a:pt x="0" y="23"/>
                  </a:moveTo>
                  <a:lnTo>
                    <a:pt x="195" y="117"/>
                  </a:lnTo>
                  <a:lnTo>
                    <a:pt x="654" y="77"/>
                  </a:lnTo>
                  <a:lnTo>
                    <a:pt x="369" y="0"/>
                  </a:lnTo>
                  <a:lnTo>
                    <a:pt x="4" y="24"/>
                  </a:lnTo>
                </a:path>
              </a:pathLst>
            </a:custGeom>
            <a:solidFill>
              <a:schemeClr val="folHlink">
                <a:alpha val="84000"/>
              </a:scheme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518" name="Freeform 174"/>
            <p:cNvSpPr>
              <a:spLocks noChangeAspect="1"/>
            </p:cNvSpPr>
            <p:nvPr/>
          </p:nvSpPr>
          <p:spPr bwMode="auto">
            <a:xfrm>
              <a:off x="529" y="1546"/>
              <a:ext cx="414" cy="74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95" y="117"/>
                </a:cxn>
                <a:cxn ang="0">
                  <a:pos x="654" y="77"/>
                </a:cxn>
                <a:cxn ang="0">
                  <a:pos x="369" y="0"/>
                </a:cxn>
                <a:cxn ang="0">
                  <a:pos x="4" y="24"/>
                </a:cxn>
              </a:cxnLst>
              <a:rect l="0" t="0" r="r" b="b"/>
              <a:pathLst>
                <a:path w="654" h="117">
                  <a:moveTo>
                    <a:pt x="0" y="23"/>
                  </a:moveTo>
                  <a:lnTo>
                    <a:pt x="195" y="117"/>
                  </a:lnTo>
                  <a:lnTo>
                    <a:pt x="654" y="77"/>
                  </a:lnTo>
                  <a:lnTo>
                    <a:pt x="369" y="0"/>
                  </a:lnTo>
                  <a:lnTo>
                    <a:pt x="4" y="24"/>
                  </a:lnTo>
                </a:path>
              </a:pathLst>
            </a:custGeom>
            <a:solidFill>
              <a:schemeClr val="folHlink">
                <a:alpha val="84000"/>
              </a:scheme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519" name="Freeform 175"/>
            <p:cNvSpPr>
              <a:spLocks noChangeAspect="1"/>
            </p:cNvSpPr>
            <p:nvPr/>
          </p:nvSpPr>
          <p:spPr bwMode="auto">
            <a:xfrm>
              <a:off x="528" y="1561"/>
              <a:ext cx="121" cy="1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0"/>
                </a:cxn>
                <a:cxn ang="0">
                  <a:pos x="192" y="244"/>
                </a:cxn>
                <a:cxn ang="0">
                  <a:pos x="192" y="94"/>
                </a:cxn>
                <a:cxn ang="0">
                  <a:pos x="0" y="0"/>
                </a:cxn>
              </a:cxnLst>
              <a:rect l="0" t="0" r="r" b="b"/>
              <a:pathLst>
                <a:path w="192" h="244">
                  <a:moveTo>
                    <a:pt x="0" y="0"/>
                  </a:moveTo>
                  <a:lnTo>
                    <a:pt x="0" y="150"/>
                  </a:lnTo>
                  <a:lnTo>
                    <a:pt x="192" y="244"/>
                  </a:lnTo>
                  <a:lnTo>
                    <a:pt x="192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84000"/>
              </a:scheme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520" name="Freeform 176"/>
            <p:cNvSpPr>
              <a:spLocks noChangeAspect="1"/>
            </p:cNvSpPr>
            <p:nvPr/>
          </p:nvSpPr>
          <p:spPr bwMode="auto">
            <a:xfrm>
              <a:off x="649" y="1595"/>
              <a:ext cx="291" cy="120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460" y="0"/>
                </a:cxn>
                <a:cxn ang="0">
                  <a:pos x="460" y="150"/>
                </a:cxn>
                <a:cxn ang="0">
                  <a:pos x="0" y="190"/>
                </a:cxn>
                <a:cxn ang="0">
                  <a:pos x="0" y="38"/>
                </a:cxn>
              </a:cxnLst>
              <a:rect l="0" t="0" r="r" b="b"/>
              <a:pathLst>
                <a:path w="460" h="190">
                  <a:moveTo>
                    <a:pt x="0" y="38"/>
                  </a:moveTo>
                  <a:lnTo>
                    <a:pt x="460" y="0"/>
                  </a:lnTo>
                  <a:lnTo>
                    <a:pt x="460" y="150"/>
                  </a:lnTo>
                  <a:lnTo>
                    <a:pt x="0" y="19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folHlink">
                <a:alpha val="84000"/>
              </a:scheme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521" name="Freeform 177"/>
            <p:cNvSpPr>
              <a:spLocks noChangeAspect="1"/>
            </p:cNvSpPr>
            <p:nvPr/>
          </p:nvSpPr>
          <p:spPr bwMode="auto">
            <a:xfrm>
              <a:off x="525" y="1545"/>
              <a:ext cx="413" cy="74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95" y="117"/>
                </a:cxn>
                <a:cxn ang="0">
                  <a:pos x="654" y="77"/>
                </a:cxn>
                <a:cxn ang="0">
                  <a:pos x="369" y="0"/>
                </a:cxn>
                <a:cxn ang="0">
                  <a:pos x="4" y="24"/>
                </a:cxn>
              </a:cxnLst>
              <a:rect l="0" t="0" r="r" b="b"/>
              <a:pathLst>
                <a:path w="654" h="117">
                  <a:moveTo>
                    <a:pt x="0" y="23"/>
                  </a:moveTo>
                  <a:lnTo>
                    <a:pt x="195" y="117"/>
                  </a:lnTo>
                  <a:lnTo>
                    <a:pt x="654" y="77"/>
                  </a:lnTo>
                  <a:lnTo>
                    <a:pt x="369" y="0"/>
                  </a:lnTo>
                  <a:lnTo>
                    <a:pt x="4" y="24"/>
                  </a:lnTo>
                </a:path>
              </a:pathLst>
            </a:custGeom>
            <a:solidFill>
              <a:schemeClr val="folHlink">
                <a:alpha val="84000"/>
              </a:scheme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522" name="Freeform 178"/>
            <p:cNvSpPr>
              <a:spLocks noChangeAspect="1"/>
            </p:cNvSpPr>
            <p:nvPr/>
          </p:nvSpPr>
          <p:spPr bwMode="auto">
            <a:xfrm>
              <a:off x="525" y="1465"/>
              <a:ext cx="122" cy="15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497"/>
                </a:cxn>
                <a:cxn ang="0">
                  <a:pos x="637" y="808"/>
                </a:cxn>
                <a:cxn ang="0">
                  <a:pos x="639" y="307"/>
                </a:cxn>
                <a:cxn ang="0">
                  <a:pos x="8" y="0"/>
                </a:cxn>
              </a:cxnLst>
              <a:rect l="0" t="0" r="r" b="b"/>
              <a:pathLst>
                <a:path w="639" h="808">
                  <a:moveTo>
                    <a:pt x="8" y="0"/>
                  </a:moveTo>
                  <a:lnTo>
                    <a:pt x="0" y="497"/>
                  </a:lnTo>
                  <a:lnTo>
                    <a:pt x="637" y="808"/>
                  </a:lnTo>
                  <a:lnTo>
                    <a:pt x="639" y="30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folHlink">
                <a:alpha val="84000"/>
              </a:scheme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523" name="Freeform 179"/>
            <p:cNvSpPr>
              <a:spLocks noChangeAspect="1"/>
            </p:cNvSpPr>
            <p:nvPr/>
          </p:nvSpPr>
          <p:spPr bwMode="auto">
            <a:xfrm>
              <a:off x="652" y="1458"/>
              <a:ext cx="147" cy="1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98"/>
                </a:cxn>
                <a:cxn ang="0">
                  <a:pos x="771" y="778"/>
                </a:cxn>
                <a:cxn ang="0">
                  <a:pos x="771" y="284"/>
                </a:cxn>
                <a:cxn ang="0">
                  <a:pos x="0" y="0"/>
                </a:cxn>
              </a:cxnLst>
              <a:rect l="0" t="0" r="r" b="b"/>
              <a:pathLst>
                <a:path w="771" h="778">
                  <a:moveTo>
                    <a:pt x="0" y="0"/>
                  </a:moveTo>
                  <a:lnTo>
                    <a:pt x="0" y="498"/>
                  </a:lnTo>
                  <a:lnTo>
                    <a:pt x="771" y="778"/>
                  </a:lnTo>
                  <a:lnTo>
                    <a:pt x="771" y="2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9D00">
                <a:alpha val="84000"/>
              </a:srgbClr>
            </a:solidFill>
            <a:ln w="3175" cap="flat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524" name="Freeform 180"/>
            <p:cNvSpPr>
              <a:spLocks noChangeAspect="1"/>
            </p:cNvSpPr>
            <p:nvPr/>
          </p:nvSpPr>
          <p:spPr bwMode="auto">
            <a:xfrm>
              <a:off x="646" y="1498"/>
              <a:ext cx="292" cy="121"/>
            </a:xfrm>
            <a:custGeom>
              <a:avLst/>
              <a:gdLst/>
              <a:ahLst/>
              <a:cxnLst>
                <a:cxn ang="0">
                  <a:pos x="0" y="129"/>
                </a:cxn>
                <a:cxn ang="0">
                  <a:pos x="1528" y="0"/>
                </a:cxn>
                <a:cxn ang="0">
                  <a:pos x="1527" y="500"/>
                </a:cxn>
                <a:cxn ang="0">
                  <a:pos x="0" y="633"/>
                </a:cxn>
                <a:cxn ang="0">
                  <a:pos x="0" y="129"/>
                </a:cxn>
              </a:cxnLst>
              <a:rect l="0" t="0" r="r" b="b"/>
              <a:pathLst>
                <a:path w="1528" h="633">
                  <a:moveTo>
                    <a:pt x="0" y="129"/>
                  </a:moveTo>
                  <a:lnTo>
                    <a:pt x="1528" y="0"/>
                  </a:lnTo>
                  <a:lnTo>
                    <a:pt x="1527" y="500"/>
                  </a:lnTo>
                  <a:lnTo>
                    <a:pt x="0" y="633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chemeClr val="folHlink">
                <a:alpha val="84000"/>
              </a:scheme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525" name="Freeform 181"/>
            <p:cNvSpPr>
              <a:spLocks noChangeAspect="1"/>
            </p:cNvSpPr>
            <p:nvPr/>
          </p:nvSpPr>
          <p:spPr bwMode="auto">
            <a:xfrm>
              <a:off x="526" y="1450"/>
              <a:ext cx="414" cy="73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630" y="384"/>
                </a:cxn>
                <a:cxn ang="0">
                  <a:pos x="2170" y="255"/>
                </a:cxn>
                <a:cxn ang="0">
                  <a:pos x="1224" y="0"/>
                </a:cxn>
                <a:cxn ang="0">
                  <a:pos x="13" y="80"/>
                </a:cxn>
              </a:cxnLst>
              <a:rect l="0" t="0" r="r" b="b"/>
              <a:pathLst>
                <a:path w="2170" h="384">
                  <a:moveTo>
                    <a:pt x="0" y="76"/>
                  </a:moveTo>
                  <a:lnTo>
                    <a:pt x="630" y="384"/>
                  </a:lnTo>
                  <a:lnTo>
                    <a:pt x="2170" y="255"/>
                  </a:lnTo>
                  <a:lnTo>
                    <a:pt x="1224" y="0"/>
                  </a:lnTo>
                  <a:lnTo>
                    <a:pt x="13" y="80"/>
                  </a:lnTo>
                </a:path>
              </a:pathLst>
            </a:custGeom>
            <a:solidFill>
              <a:schemeClr val="folHlink">
                <a:alpha val="84000"/>
              </a:scheme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1526" name="Group 182"/>
          <p:cNvGrpSpPr>
            <a:grpSpLocks noChangeAspect="1"/>
          </p:cNvGrpSpPr>
          <p:nvPr/>
        </p:nvGrpSpPr>
        <p:grpSpPr bwMode="auto">
          <a:xfrm>
            <a:off x="3248025" y="4257675"/>
            <a:ext cx="474663" cy="311150"/>
            <a:chOff x="525" y="1450"/>
            <a:chExt cx="418" cy="274"/>
          </a:xfrm>
        </p:grpSpPr>
        <p:sp>
          <p:nvSpPr>
            <p:cNvPr id="441527" name="AutoShape 183"/>
            <p:cNvSpPr>
              <a:spLocks noChangeAspect="1" noChangeArrowheads="1"/>
            </p:cNvSpPr>
            <p:nvPr/>
          </p:nvSpPr>
          <p:spPr bwMode="auto">
            <a:xfrm>
              <a:off x="744" y="1662"/>
              <a:ext cx="73" cy="52"/>
            </a:xfrm>
            <a:prstGeom prst="can">
              <a:avLst>
                <a:gd name="adj" fmla="val 30866"/>
              </a:avLst>
            </a:prstGeom>
            <a:solidFill>
              <a:schemeClr val="folHlink">
                <a:alpha val="84000"/>
              </a:schemeClr>
            </a:solidFill>
            <a:ln w="3175">
              <a:solidFill>
                <a:srgbClr val="00008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528" name="AutoShape 184"/>
            <p:cNvSpPr>
              <a:spLocks noChangeAspect="1" noChangeArrowheads="1"/>
            </p:cNvSpPr>
            <p:nvPr/>
          </p:nvSpPr>
          <p:spPr bwMode="auto">
            <a:xfrm>
              <a:off x="635" y="1673"/>
              <a:ext cx="74" cy="51"/>
            </a:xfrm>
            <a:prstGeom prst="can">
              <a:avLst>
                <a:gd name="adj" fmla="val 30866"/>
              </a:avLst>
            </a:prstGeom>
            <a:solidFill>
              <a:schemeClr val="folHlink">
                <a:alpha val="84000"/>
              </a:schemeClr>
            </a:solidFill>
            <a:ln w="3175">
              <a:solidFill>
                <a:srgbClr val="00008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529" name="Freeform 185"/>
            <p:cNvSpPr>
              <a:spLocks noChangeAspect="1"/>
            </p:cNvSpPr>
            <p:nvPr/>
          </p:nvSpPr>
          <p:spPr bwMode="auto">
            <a:xfrm>
              <a:off x="528" y="1641"/>
              <a:ext cx="414" cy="74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95" y="117"/>
                </a:cxn>
                <a:cxn ang="0">
                  <a:pos x="654" y="77"/>
                </a:cxn>
                <a:cxn ang="0">
                  <a:pos x="369" y="0"/>
                </a:cxn>
                <a:cxn ang="0">
                  <a:pos x="4" y="24"/>
                </a:cxn>
              </a:cxnLst>
              <a:rect l="0" t="0" r="r" b="b"/>
              <a:pathLst>
                <a:path w="654" h="117">
                  <a:moveTo>
                    <a:pt x="0" y="23"/>
                  </a:moveTo>
                  <a:lnTo>
                    <a:pt x="195" y="117"/>
                  </a:lnTo>
                  <a:lnTo>
                    <a:pt x="654" y="77"/>
                  </a:lnTo>
                  <a:lnTo>
                    <a:pt x="369" y="0"/>
                  </a:lnTo>
                  <a:lnTo>
                    <a:pt x="4" y="24"/>
                  </a:lnTo>
                </a:path>
              </a:pathLst>
            </a:custGeom>
            <a:solidFill>
              <a:schemeClr val="folHlink">
                <a:alpha val="84000"/>
              </a:scheme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530" name="Freeform 186"/>
            <p:cNvSpPr>
              <a:spLocks noChangeAspect="1"/>
            </p:cNvSpPr>
            <p:nvPr/>
          </p:nvSpPr>
          <p:spPr bwMode="auto">
            <a:xfrm>
              <a:off x="529" y="1546"/>
              <a:ext cx="414" cy="74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95" y="117"/>
                </a:cxn>
                <a:cxn ang="0">
                  <a:pos x="654" y="77"/>
                </a:cxn>
                <a:cxn ang="0">
                  <a:pos x="369" y="0"/>
                </a:cxn>
                <a:cxn ang="0">
                  <a:pos x="4" y="24"/>
                </a:cxn>
              </a:cxnLst>
              <a:rect l="0" t="0" r="r" b="b"/>
              <a:pathLst>
                <a:path w="654" h="117">
                  <a:moveTo>
                    <a:pt x="0" y="23"/>
                  </a:moveTo>
                  <a:lnTo>
                    <a:pt x="195" y="117"/>
                  </a:lnTo>
                  <a:lnTo>
                    <a:pt x="654" y="77"/>
                  </a:lnTo>
                  <a:lnTo>
                    <a:pt x="369" y="0"/>
                  </a:lnTo>
                  <a:lnTo>
                    <a:pt x="4" y="24"/>
                  </a:lnTo>
                </a:path>
              </a:pathLst>
            </a:custGeom>
            <a:solidFill>
              <a:schemeClr val="folHlink">
                <a:alpha val="84000"/>
              </a:scheme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531" name="Freeform 187"/>
            <p:cNvSpPr>
              <a:spLocks noChangeAspect="1"/>
            </p:cNvSpPr>
            <p:nvPr/>
          </p:nvSpPr>
          <p:spPr bwMode="auto">
            <a:xfrm>
              <a:off x="528" y="1561"/>
              <a:ext cx="121" cy="1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0"/>
                </a:cxn>
                <a:cxn ang="0">
                  <a:pos x="192" y="244"/>
                </a:cxn>
                <a:cxn ang="0">
                  <a:pos x="192" y="94"/>
                </a:cxn>
                <a:cxn ang="0">
                  <a:pos x="0" y="0"/>
                </a:cxn>
              </a:cxnLst>
              <a:rect l="0" t="0" r="r" b="b"/>
              <a:pathLst>
                <a:path w="192" h="244">
                  <a:moveTo>
                    <a:pt x="0" y="0"/>
                  </a:moveTo>
                  <a:lnTo>
                    <a:pt x="0" y="150"/>
                  </a:lnTo>
                  <a:lnTo>
                    <a:pt x="192" y="244"/>
                  </a:lnTo>
                  <a:lnTo>
                    <a:pt x="192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84000"/>
              </a:scheme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532" name="Freeform 188"/>
            <p:cNvSpPr>
              <a:spLocks noChangeAspect="1"/>
            </p:cNvSpPr>
            <p:nvPr/>
          </p:nvSpPr>
          <p:spPr bwMode="auto">
            <a:xfrm>
              <a:off x="649" y="1595"/>
              <a:ext cx="291" cy="120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460" y="0"/>
                </a:cxn>
                <a:cxn ang="0">
                  <a:pos x="460" y="150"/>
                </a:cxn>
                <a:cxn ang="0">
                  <a:pos x="0" y="190"/>
                </a:cxn>
                <a:cxn ang="0">
                  <a:pos x="0" y="38"/>
                </a:cxn>
              </a:cxnLst>
              <a:rect l="0" t="0" r="r" b="b"/>
              <a:pathLst>
                <a:path w="460" h="190">
                  <a:moveTo>
                    <a:pt x="0" y="38"/>
                  </a:moveTo>
                  <a:lnTo>
                    <a:pt x="460" y="0"/>
                  </a:lnTo>
                  <a:lnTo>
                    <a:pt x="460" y="150"/>
                  </a:lnTo>
                  <a:lnTo>
                    <a:pt x="0" y="19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folHlink">
                <a:alpha val="84000"/>
              </a:scheme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533" name="Freeform 189"/>
            <p:cNvSpPr>
              <a:spLocks noChangeAspect="1"/>
            </p:cNvSpPr>
            <p:nvPr/>
          </p:nvSpPr>
          <p:spPr bwMode="auto">
            <a:xfrm>
              <a:off x="525" y="1545"/>
              <a:ext cx="413" cy="74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95" y="117"/>
                </a:cxn>
                <a:cxn ang="0">
                  <a:pos x="654" y="77"/>
                </a:cxn>
                <a:cxn ang="0">
                  <a:pos x="369" y="0"/>
                </a:cxn>
                <a:cxn ang="0">
                  <a:pos x="4" y="24"/>
                </a:cxn>
              </a:cxnLst>
              <a:rect l="0" t="0" r="r" b="b"/>
              <a:pathLst>
                <a:path w="654" h="117">
                  <a:moveTo>
                    <a:pt x="0" y="23"/>
                  </a:moveTo>
                  <a:lnTo>
                    <a:pt x="195" y="117"/>
                  </a:lnTo>
                  <a:lnTo>
                    <a:pt x="654" y="77"/>
                  </a:lnTo>
                  <a:lnTo>
                    <a:pt x="369" y="0"/>
                  </a:lnTo>
                  <a:lnTo>
                    <a:pt x="4" y="24"/>
                  </a:lnTo>
                </a:path>
              </a:pathLst>
            </a:custGeom>
            <a:solidFill>
              <a:schemeClr val="folHlink">
                <a:alpha val="84000"/>
              </a:scheme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534" name="Freeform 190"/>
            <p:cNvSpPr>
              <a:spLocks noChangeAspect="1"/>
            </p:cNvSpPr>
            <p:nvPr/>
          </p:nvSpPr>
          <p:spPr bwMode="auto">
            <a:xfrm>
              <a:off x="525" y="1465"/>
              <a:ext cx="122" cy="15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497"/>
                </a:cxn>
                <a:cxn ang="0">
                  <a:pos x="637" y="808"/>
                </a:cxn>
                <a:cxn ang="0">
                  <a:pos x="639" y="307"/>
                </a:cxn>
                <a:cxn ang="0">
                  <a:pos x="8" y="0"/>
                </a:cxn>
              </a:cxnLst>
              <a:rect l="0" t="0" r="r" b="b"/>
              <a:pathLst>
                <a:path w="639" h="808">
                  <a:moveTo>
                    <a:pt x="8" y="0"/>
                  </a:moveTo>
                  <a:lnTo>
                    <a:pt x="0" y="497"/>
                  </a:lnTo>
                  <a:lnTo>
                    <a:pt x="637" y="808"/>
                  </a:lnTo>
                  <a:lnTo>
                    <a:pt x="639" y="30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folHlink">
                <a:alpha val="84000"/>
              </a:scheme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535" name="Freeform 191"/>
            <p:cNvSpPr>
              <a:spLocks noChangeAspect="1"/>
            </p:cNvSpPr>
            <p:nvPr/>
          </p:nvSpPr>
          <p:spPr bwMode="auto">
            <a:xfrm>
              <a:off x="652" y="1458"/>
              <a:ext cx="147" cy="1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98"/>
                </a:cxn>
                <a:cxn ang="0">
                  <a:pos x="771" y="778"/>
                </a:cxn>
                <a:cxn ang="0">
                  <a:pos x="771" y="284"/>
                </a:cxn>
                <a:cxn ang="0">
                  <a:pos x="0" y="0"/>
                </a:cxn>
              </a:cxnLst>
              <a:rect l="0" t="0" r="r" b="b"/>
              <a:pathLst>
                <a:path w="771" h="778">
                  <a:moveTo>
                    <a:pt x="0" y="0"/>
                  </a:moveTo>
                  <a:lnTo>
                    <a:pt x="0" y="498"/>
                  </a:lnTo>
                  <a:lnTo>
                    <a:pt x="771" y="778"/>
                  </a:lnTo>
                  <a:lnTo>
                    <a:pt x="771" y="2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9D00">
                <a:alpha val="84000"/>
              </a:srgbClr>
            </a:solidFill>
            <a:ln w="3175" cap="flat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536" name="Freeform 192"/>
            <p:cNvSpPr>
              <a:spLocks noChangeAspect="1"/>
            </p:cNvSpPr>
            <p:nvPr/>
          </p:nvSpPr>
          <p:spPr bwMode="auto">
            <a:xfrm>
              <a:off x="646" y="1498"/>
              <a:ext cx="292" cy="121"/>
            </a:xfrm>
            <a:custGeom>
              <a:avLst/>
              <a:gdLst/>
              <a:ahLst/>
              <a:cxnLst>
                <a:cxn ang="0">
                  <a:pos x="0" y="129"/>
                </a:cxn>
                <a:cxn ang="0">
                  <a:pos x="1528" y="0"/>
                </a:cxn>
                <a:cxn ang="0">
                  <a:pos x="1527" y="500"/>
                </a:cxn>
                <a:cxn ang="0">
                  <a:pos x="0" y="633"/>
                </a:cxn>
                <a:cxn ang="0">
                  <a:pos x="0" y="129"/>
                </a:cxn>
              </a:cxnLst>
              <a:rect l="0" t="0" r="r" b="b"/>
              <a:pathLst>
                <a:path w="1528" h="633">
                  <a:moveTo>
                    <a:pt x="0" y="129"/>
                  </a:moveTo>
                  <a:lnTo>
                    <a:pt x="1528" y="0"/>
                  </a:lnTo>
                  <a:lnTo>
                    <a:pt x="1527" y="500"/>
                  </a:lnTo>
                  <a:lnTo>
                    <a:pt x="0" y="633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chemeClr val="folHlink">
                <a:alpha val="84000"/>
              </a:scheme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537" name="Freeform 193"/>
            <p:cNvSpPr>
              <a:spLocks noChangeAspect="1"/>
            </p:cNvSpPr>
            <p:nvPr/>
          </p:nvSpPr>
          <p:spPr bwMode="auto">
            <a:xfrm>
              <a:off x="526" y="1450"/>
              <a:ext cx="414" cy="73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630" y="384"/>
                </a:cxn>
                <a:cxn ang="0">
                  <a:pos x="2170" y="255"/>
                </a:cxn>
                <a:cxn ang="0">
                  <a:pos x="1224" y="0"/>
                </a:cxn>
                <a:cxn ang="0">
                  <a:pos x="13" y="80"/>
                </a:cxn>
              </a:cxnLst>
              <a:rect l="0" t="0" r="r" b="b"/>
              <a:pathLst>
                <a:path w="2170" h="384">
                  <a:moveTo>
                    <a:pt x="0" y="76"/>
                  </a:moveTo>
                  <a:lnTo>
                    <a:pt x="630" y="384"/>
                  </a:lnTo>
                  <a:lnTo>
                    <a:pt x="2170" y="255"/>
                  </a:lnTo>
                  <a:lnTo>
                    <a:pt x="1224" y="0"/>
                  </a:lnTo>
                  <a:lnTo>
                    <a:pt x="13" y="80"/>
                  </a:lnTo>
                </a:path>
              </a:pathLst>
            </a:custGeom>
            <a:solidFill>
              <a:schemeClr val="folHlink">
                <a:alpha val="84000"/>
              </a:scheme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1538" name="Group 194"/>
          <p:cNvGrpSpPr>
            <a:grpSpLocks/>
          </p:cNvGrpSpPr>
          <p:nvPr/>
        </p:nvGrpSpPr>
        <p:grpSpPr bwMode="auto">
          <a:xfrm>
            <a:off x="976313" y="4440238"/>
            <a:ext cx="1485900" cy="387350"/>
            <a:chOff x="502" y="3018"/>
            <a:chExt cx="936" cy="244"/>
          </a:xfrm>
        </p:grpSpPr>
        <p:grpSp>
          <p:nvGrpSpPr>
            <p:cNvPr id="441539" name="Group 195"/>
            <p:cNvGrpSpPr>
              <a:grpSpLocks noChangeAspect="1"/>
            </p:cNvGrpSpPr>
            <p:nvPr/>
          </p:nvGrpSpPr>
          <p:grpSpPr bwMode="auto">
            <a:xfrm>
              <a:off x="1139" y="3066"/>
              <a:ext cx="299" cy="196"/>
              <a:chOff x="525" y="1450"/>
              <a:chExt cx="418" cy="274"/>
            </a:xfrm>
          </p:grpSpPr>
          <p:sp>
            <p:nvSpPr>
              <p:cNvPr id="441540" name="AutoShape 196"/>
              <p:cNvSpPr>
                <a:spLocks noChangeAspect="1" noChangeArrowheads="1"/>
              </p:cNvSpPr>
              <p:nvPr/>
            </p:nvSpPr>
            <p:spPr bwMode="auto">
              <a:xfrm>
                <a:off x="744" y="1662"/>
                <a:ext cx="73" cy="52"/>
              </a:xfrm>
              <a:prstGeom prst="can">
                <a:avLst>
                  <a:gd name="adj" fmla="val 30866"/>
                </a:avLst>
              </a:prstGeom>
              <a:solidFill>
                <a:schemeClr val="folHlink">
                  <a:alpha val="84000"/>
                </a:schemeClr>
              </a:solidFill>
              <a:ln w="3175">
                <a:solidFill>
                  <a:srgbClr val="00008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541" name="AutoShape 197"/>
              <p:cNvSpPr>
                <a:spLocks noChangeAspect="1" noChangeArrowheads="1"/>
              </p:cNvSpPr>
              <p:nvPr/>
            </p:nvSpPr>
            <p:spPr bwMode="auto">
              <a:xfrm>
                <a:off x="635" y="1673"/>
                <a:ext cx="74" cy="51"/>
              </a:xfrm>
              <a:prstGeom prst="can">
                <a:avLst>
                  <a:gd name="adj" fmla="val 30866"/>
                </a:avLst>
              </a:prstGeom>
              <a:solidFill>
                <a:schemeClr val="folHlink">
                  <a:alpha val="84000"/>
                </a:schemeClr>
              </a:solidFill>
              <a:ln w="3175">
                <a:solidFill>
                  <a:srgbClr val="00008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542" name="Freeform 198"/>
              <p:cNvSpPr>
                <a:spLocks noChangeAspect="1"/>
              </p:cNvSpPr>
              <p:nvPr/>
            </p:nvSpPr>
            <p:spPr bwMode="auto">
              <a:xfrm>
                <a:off x="528" y="1641"/>
                <a:ext cx="414" cy="74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195" y="117"/>
                  </a:cxn>
                  <a:cxn ang="0">
                    <a:pos x="654" y="77"/>
                  </a:cxn>
                  <a:cxn ang="0">
                    <a:pos x="369" y="0"/>
                  </a:cxn>
                  <a:cxn ang="0">
                    <a:pos x="4" y="24"/>
                  </a:cxn>
                </a:cxnLst>
                <a:rect l="0" t="0" r="r" b="b"/>
                <a:pathLst>
                  <a:path w="654" h="117">
                    <a:moveTo>
                      <a:pt x="0" y="23"/>
                    </a:moveTo>
                    <a:lnTo>
                      <a:pt x="195" y="117"/>
                    </a:lnTo>
                    <a:lnTo>
                      <a:pt x="654" y="77"/>
                    </a:lnTo>
                    <a:lnTo>
                      <a:pt x="369" y="0"/>
                    </a:lnTo>
                    <a:lnTo>
                      <a:pt x="4" y="24"/>
                    </a:lnTo>
                  </a:path>
                </a:pathLst>
              </a:custGeom>
              <a:solidFill>
                <a:schemeClr val="folHlink">
                  <a:alpha val="84000"/>
                </a:schemeClr>
              </a:solidFill>
              <a:ln w="31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543" name="Freeform 199"/>
              <p:cNvSpPr>
                <a:spLocks noChangeAspect="1"/>
              </p:cNvSpPr>
              <p:nvPr/>
            </p:nvSpPr>
            <p:spPr bwMode="auto">
              <a:xfrm>
                <a:off x="529" y="1546"/>
                <a:ext cx="414" cy="74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195" y="117"/>
                  </a:cxn>
                  <a:cxn ang="0">
                    <a:pos x="654" y="77"/>
                  </a:cxn>
                  <a:cxn ang="0">
                    <a:pos x="369" y="0"/>
                  </a:cxn>
                  <a:cxn ang="0">
                    <a:pos x="4" y="24"/>
                  </a:cxn>
                </a:cxnLst>
                <a:rect l="0" t="0" r="r" b="b"/>
                <a:pathLst>
                  <a:path w="654" h="117">
                    <a:moveTo>
                      <a:pt x="0" y="23"/>
                    </a:moveTo>
                    <a:lnTo>
                      <a:pt x="195" y="117"/>
                    </a:lnTo>
                    <a:lnTo>
                      <a:pt x="654" y="77"/>
                    </a:lnTo>
                    <a:lnTo>
                      <a:pt x="369" y="0"/>
                    </a:lnTo>
                    <a:lnTo>
                      <a:pt x="4" y="24"/>
                    </a:lnTo>
                  </a:path>
                </a:pathLst>
              </a:custGeom>
              <a:solidFill>
                <a:schemeClr val="folHlink">
                  <a:alpha val="84000"/>
                </a:schemeClr>
              </a:solidFill>
              <a:ln w="31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544" name="Freeform 200"/>
              <p:cNvSpPr>
                <a:spLocks noChangeAspect="1"/>
              </p:cNvSpPr>
              <p:nvPr/>
            </p:nvSpPr>
            <p:spPr bwMode="auto">
              <a:xfrm>
                <a:off x="528" y="1561"/>
                <a:ext cx="121" cy="1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50"/>
                  </a:cxn>
                  <a:cxn ang="0">
                    <a:pos x="192" y="244"/>
                  </a:cxn>
                  <a:cxn ang="0">
                    <a:pos x="192" y="94"/>
                  </a:cxn>
                  <a:cxn ang="0">
                    <a:pos x="0" y="0"/>
                  </a:cxn>
                </a:cxnLst>
                <a:rect l="0" t="0" r="r" b="b"/>
                <a:pathLst>
                  <a:path w="192" h="244">
                    <a:moveTo>
                      <a:pt x="0" y="0"/>
                    </a:moveTo>
                    <a:lnTo>
                      <a:pt x="0" y="150"/>
                    </a:lnTo>
                    <a:lnTo>
                      <a:pt x="192" y="244"/>
                    </a:lnTo>
                    <a:lnTo>
                      <a:pt x="192" y="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>
                  <a:alpha val="84000"/>
                </a:schemeClr>
              </a:solidFill>
              <a:ln w="31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545" name="Freeform 201"/>
              <p:cNvSpPr>
                <a:spLocks noChangeAspect="1"/>
              </p:cNvSpPr>
              <p:nvPr/>
            </p:nvSpPr>
            <p:spPr bwMode="auto">
              <a:xfrm>
                <a:off x="649" y="1595"/>
                <a:ext cx="291" cy="120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460" y="0"/>
                  </a:cxn>
                  <a:cxn ang="0">
                    <a:pos x="460" y="150"/>
                  </a:cxn>
                  <a:cxn ang="0">
                    <a:pos x="0" y="190"/>
                  </a:cxn>
                  <a:cxn ang="0">
                    <a:pos x="0" y="38"/>
                  </a:cxn>
                </a:cxnLst>
                <a:rect l="0" t="0" r="r" b="b"/>
                <a:pathLst>
                  <a:path w="460" h="190">
                    <a:moveTo>
                      <a:pt x="0" y="38"/>
                    </a:moveTo>
                    <a:lnTo>
                      <a:pt x="460" y="0"/>
                    </a:lnTo>
                    <a:lnTo>
                      <a:pt x="460" y="150"/>
                    </a:lnTo>
                    <a:lnTo>
                      <a:pt x="0" y="19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chemeClr val="folHlink">
                  <a:alpha val="84000"/>
                </a:schemeClr>
              </a:solidFill>
              <a:ln w="31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546" name="Freeform 202"/>
              <p:cNvSpPr>
                <a:spLocks noChangeAspect="1"/>
              </p:cNvSpPr>
              <p:nvPr/>
            </p:nvSpPr>
            <p:spPr bwMode="auto">
              <a:xfrm>
                <a:off x="525" y="1545"/>
                <a:ext cx="413" cy="74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195" y="117"/>
                  </a:cxn>
                  <a:cxn ang="0">
                    <a:pos x="654" y="77"/>
                  </a:cxn>
                  <a:cxn ang="0">
                    <a:pos x="369" y="0"/>
                  </a:cxn>
                  <a:cxn ang="0">
                    <a:pos x="4" y="24"/>
                  </a:cxn>
                </a:cxnLst>
                <a:rect l="0" t="0" r="r" b="b"/>
                <a:pathLst>
                  <a:path w="654" h="117">
                    <a:moveTo>
                      <a:pt x="0" y="23"/>
                    </a:moveTo>
                    <a:lnTo>
                      <a:pt x="195" y="117"/>
                    </a:lnTo>
                    <a:lnTo>
                      <a:pt x="654" y="77"/>
                    </a:lnTo>
                    <a:lnTo>
                      <a:pt x="369" y="0"/>
                    </a:lnTo>
                    <a:lnTo>
                      <a:pt x="4" y="24"/>
                    </a:lnTo>
                  </a:path>
                </a:pathLst>
              </a:custGeom>
              <a:solidFill>
                <a:schemeClr val="folHlink">
                  <a:alpha val="84000"/>
                </a:schemeClr>
              </a:solidFill>
              <a:ln w="31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547" name="Freeform 203"/>
              <p:cNvSpPr>
                <a:spLocks noChangeAspect="1"/>
              </p:cNvSpPr>
              <p:nvPr/>
            </p:nvSpPr>
            <p:spPr bwMode="auto">
              <a:xfrm>
                <a:off x="525" y="1465"/>
                <a:ext cx="122" cy="15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497"/>
                  </a:cxn>
                  <a:cxn ang="0">
                    <a:pos x="637" y="808"/>
                  </a:cxn>
                  <a:cxn ang="0">
                    <a:pos x="639" y="307"/>
                  </a:cxn>
                  <a:cxn ang="0">
                    <a:pos x="8" y="0"/>
                  </a:cxn>
                </a:cxnLst>
                <a:rect l="0" t="0" r="r" b="b"/>
                <a:pathLst>
                  <a:path w="639" h="808">
                    <a:moveTo>
                      <a:pt x="8" y="0"/>
                    </a:moveTo>
                    <a:lnTo>
                      <a:pt x="0" y="497"/>
                    </a:lnTo>
                    <a:lnTo>
                      <a:pt x="637" y="808"/>
                    </a:lnTo>
                    <a:lnTo>
                      <a:pt x="639" y="30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folHlink">
                  <a:alpha val="84000"/>
                </a:schemeClr>
              </a:solidFill>
              <a:ln w="31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548" name="Freeform 204"/>
              <p:cNvSpPr>
                <a:spLocks noChangeAspect="1"/>
              </p:cNvSpPr>
              <p:nvPr/>
            </p:nvSpPr>
            <p:spPr bwMode="auto">
              <a:xfrm>
                <a:off x="652" y="1458"/>
                <a:ext cx="147" cy="1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98"/>
                  </a:cxn>
                  <a:cxn ang="0">
                    <a:pos x="771" y="778"/>
                  </a:cxn>
                  <a:cxn ang="0">
                    <a:pos x="771" y="284"/>
                  </a:cxn>
                  <a:cxn ang="0">
                    <a:pos x="0" y="0"/>
                  </a:cxn>
                </a:cxnLst>
                <a:rect l="0" t="0" r="r" b="b"/>
                <a:pathLst>
                  <a:path w="771" h="778">
                    <a:moveTo>
                      <a:pt x="0" y="0"/>
                    </a:moveTo>
                    <a:lnTo>
                      <a:pt x="0" y="498"/>
                    </a:lnTo>
                    <a:lnTo>
                      <a:pt x="771" y="778"/>
                    </a:lnTo>
                    <a:lnTo>
                      <a:pt x="771" y="2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9D00">
                  <a:alpha val="84000"/>
                </a:srgbClr>
              </a:solidFill>
              <a:ln w="3175" cap="flat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549" name="Freeform 205"/>
              <p:cNvSpPr>
                <a:spLocks noChangeAspect="1"/>
              </p:cNvSpPr>
              <p:nvPr/>
            </p:nvSpPr>
            <p:spPr bwMode="auto">
              <a:xfrm>
                <a:off x="646" y="1498"/>
                <a:ext cx="292" cy="121"/>
              </a:xfrm>
              <a:custGeom>
                <a:avLst/>
                <a:gdLst/>
                <a:ahLst/>
                <a:cxnLst>
                  <a:cxn ang="0">
                    <a:pos x="0" y="129"/>
                  </a:cxn>
                  <a:cxn ang="0">
                    <a:pos x="1528" y="0"/>
                  </a:cxn>
                  <a:cxn ang="0">
                    <a:pos x="1527" y="500"/>
                  </a:cxn>
                  <a:cxn ang="0">
                    <a:pos x="0" y="633"/>
                  </a:cxn>
                  <a:cxn ang="0">
                    <a:pos x="0" y="129"/>
                  </a:cxn>
                </a:cxnLst>
                <a:rect l="0" t="0" r="r" b="b"/>
                <a:pathLst>
                  <a:path w="1528" h="633">
                    <a:moveTo>
                      <a:pt x="0" y="129"/>
                    </a:moveTo>
                    <a:lnTo>
                      <a:pt x="1528" y="0"/>
                    </a:lnTo>
                    <a:lnTo>
                      <a:pt x="1527" y="500"/>
                    </a:lnTo>
                    <a:lnTo>
                      <a:pt x="0" y="633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chemeClr val="folHlink">
                  <a:alpha val="84000"/>
                </a:schemeClr>
              </a:solidFill>
              <a:ln w="31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550" name="Freeform 206"/>
              <p:cNvSpPr>
                <a:spLocks noChangeAspect="1"/>
              </p:cNvSpPr>
              <p:nvPr/>
            </p:nvSpPr>
            <p:spPr bwMode="auto">
              <a:xfrm>
                <a:off x="526" y="1450"/>
                <a:ext cx="414" cy="73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630" y="384"/>
                  </a:cxn>
                  <a:cxn ang="0">
                    <a:pos x="2170" y="255"/>
                  </a:cxn>
                  <a:cxn ang="0">
                    <a:pos x="1224" y="0"/>
                  </a:cxn>
                  <a:cxn ang="0">
                    <a:pos x="13" y="80"/>
                  </a:cxn>
                </a:cxnLst>
                <a:rect l="0" t="0" r="r" b="b"/>
                <a:pathLst>
                  <a:path w="2170" h="384">
                    <a:moveTo>
                      <a:pt x="0" y="76"/>
                    </a:moveTo>
                    <a:lnTo>
                      <a:pt x="630" y="384"/>
                    </a:lnTo>
                    <a:lnTo>
                      <a:pt x="2170" y="255"/>
                    </a:lnTo>
                    <a:lnTo>
                      <a:pt x="1224" y="0"/>
                    </a:lnTo>
                    <a:lnTo>
                      <a:pt x="13" y="80"/>
                    </a:lnTo>
                  </a:path>
                </a:pathLst>
              </a:custGeom>
              <a:solidFill>
                <a:schemeClr val="folHlink">
                  <a:alpha val="84000"/>
                </a:schemeClr>
              </a:solidFill>
              <a:ln w="31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1551" name="Group 207"/>
            <p:cNvGrpSpPr>
              <a:grpSpLocks noChangeAspect="1"/>
            </p:cNvGrpSpPr>
            <p:nvPr/>
          </p:nvGrpSpPr>
          <p:grpSpPr bwMode="auto">
            <a:xfrm>
              <a:off x="502" y="3018"/>
              <a:ext cx="299" cy="196"/>
              <a:chOff x="525" y="1450"/>
              <a:chExt cx="418" cy="274"/>
            </a:xfrm>
          </p:grpSpPr>
          <p:sp>
            <p:nvSpPr>
              <p:cNvPr id="441552" name="AutoShape 208"/>
              <p:cNvSpPr>
                <a:spLocks noChangeAspect="1" noChangeArrowheads="1"/>
              </p:cNvSpPr>
              <p:nvPr/>
            </p:nvSpPr>
            <p:spPr bwMode="auto">
              <a:xfrm>
                <a:off x="744" y="1662"/>
                <a:ext cx="73" cy="52"/>
              </a:xfrm>
              <a:prstGeom prst="can">
                <a:avLst>
                  <a:gd name="adj" fmla="val 30866"/>
                </a:avLst>
              </a:prstGeom>
              <a:solidFill>
                <a:schemeClr val="folHlink">
                  <a:alpha val="84000"/>
                </a:schemeClr>
              </a:solidFill>
              <a:ln w="3175">
                <a:solidFill>
                  <a:srgbClr val="00008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553" name="AutoShape 209"/>
              <p:cNvSpPr>
                <a:spLocks noChangeAspect="1" noChangeArrowheads="1"/>
              </p:cNvSpPr>
              <p:nvPr/>
            </p:nvSpPr>
            <p:spPr bwMode="auto">
              <a:xfrm>
                <a:off x="635" y="1673"/>
                <a:ext cx="74" cy="51"/>
              </a:xfrm>
              <a:prstGeom prst="can">
                <a:avLst>
                  <a:gd name="adj" fmla="val 30866"/>
                </a:avLst>
              </a:prstGeom>
              <a:solidFill>
                <a:schemeClr val="folHlink">
                  <a:alpha val="84000"/>
                </a:schemeClr>
              </a:solidFill>
              <a:ln w="3175">
                <a:solidFill>
                  <a:srgbClr val="00008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554" name="Freeform 210"/>
              <p:cNvSpPr>
                <a:spLocks noChangeAspect="1"/>
              </p:cNvSpPr>
              <p:nvPr/>
            </p:nvSpPr>
            <p:spPr bwMode="auto">
              <a:xfrm>
                <a:off x="528" y="1641"/>
                <a:ext cx="414" cy="74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195" y="117"/>
                  </a:cxn>
                  <a:cxn ang="0">
                    <a:pos x="654" y="77"/>
                  </a:cxn>
                  <a:cxn ang="0">
                    <a:pos x="369" y="0"/>
                  </a:cxn>
                  <a:cxn ang="0">
                    <a:pos x="4" y="24"/>
                  </a:cxn>
                </a:cxnLst>
                <a:rect l="0" t="0" r="r" b="b"/>
                <a:pathLst>
                  <a:path w="654" h="117">
                    <a:moveTo>
                      <a:pt x="0" y="23"/>
                    </a:moveTo>
                    <a:lnTo>
                      <a:pt x="195" y="117"/>
                    </a:lnTo>
                    <a:lnTo>
                      <a:pt x="654" y="77"/>
                    </a:lnTo>
                    <a:lnTo>
                      <a:pt x="369" y="0"/>
                    </a:lnTo>
                    <a:lnTo>
                      <a:pt x="4" y="24"/>
                    </a:lnTo>
                  </a:path>
                </a:pathLst>
              </a:custGeom>
              <a:solidFill>
                <a:schemeClr val="folHlink">
                  <a:alpha val="84000"/>
                </a:schemeClr>
              </a:solidFill>
              <a:ln w="31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555" name="Freeform 211"/>
              <p:cNvSpPr>
                <a:spLocks noChangeAspect="1"/>
              </p:cNvSpPr>
              <p:nvPr/>
            </p:nvSpPr>
            <p:spPr bwMode="auto">
              <a:xfrm>
                <a:off x="529" y="1546"/>
                <a:ext cx="414" cy="74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195" y="117"/>
                  </a:cxn>
                  <a:cxn ang="0">
                    <a:pos x="654" y="77"/>
                  </a:cxn>
                  <a:cxn ang="0">
                    <a:pos x="369" y="0"/>
                  </a:cxn>
                  <a:cxn ang="0">
                    <a:pos x="4" y="24"/>
                  </a:cxn>
                </a:cxnLst>
                <a:rect l="0" t="0" r="r" b="b"/>
                <a:pathLst>
                  <a:path w="654" h="117">
                    <a:moveTo>
                      <a:pt x="0" y="23"/>
                    </a:moveTo>
                    <a:lnTo>
                      <a:pt x="195" y="117"/>
                    </a:lnTo>
                    <a:lnTo>
                      <a:pt x="654" y="77"/>
                    </a:lnTo>
                    <a:lnTo>
                      <a:pt x="369" y="0"/>
                    </a:lnTo>
                    <a:lnTo>
                      <a:pt x="4" y="24"/>
                    </a:lnTo>
                  </a:path>
                </a:pathLst>
              </a:custGeom>
              <a:solidFill>
                <a:schemeClr val="folHlink">
                  <a:alpha val="84000"/>
                </a:schemeClr>
              </a:solidFill>
              <a:ln w="31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556" name="Freeform 212"/>
              <p:cNvSpPr>
                <a:spLocks noChangeAspect="1"/>
              </p:cNvSpPr>
              <p:nvPr/>
            </p:nvSpPr>
            <p:spPr bwMode="auto">
              <a:xfrm>
                <a:off x="528" y="1561"/>
                <a:ext cx="121" cy="1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50"/>
                  </a:cxn>
                  <a:cxn ang="0">
                    <a:pos x="192" y="244"/>
                  </a:cxn>
                  <a:cxn ang="0">
                    <a:pos x="192" y="94"/>
                  </a:cxn>
                  <a:cxn ang="0">
                    <a:pos x="0" y="0"/>
                  </a:cxn>
                </a:cxnLst>
                <a:rect l="0" t="0" r="r" b="b"/>
                <a:pathLst>
                  <a:path w="192" h="244">
                    <a:moveTo>
                      <a:pt x="0" y="0"/>
                    </a:moveTo>
                    <a:lnTo>
                      <a:pt x="0" y="150"/>
                    </a:lnTo>
                    <a:lnTo>
                      <a:pt x="192" y="244"/>
                    </a:lnTo>
                    <a:lnTo>
                      <a:pt x="192" y="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>
                  <a:alpha val="84000"/>
                </a:schemeClr>
              </a:solidFill>
              <a:ln w="31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557" name="Freeform 213"/>
              <p:cNvSpPr>
                <a:spLocks noChangeAspect="1"/>
              </p:cNvSpPr>
              <p:nvPr/>
            </p:nvSpPr>
            <p:spPr bwMode="auto">
              <a:xfrm>
                <a:off x="649" y="1595"/>
                <a:ext cx="291" cy="120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460" y="0"/>
                  </a:cxn>
                  <a:cxn ang="0">
                    <a:pos x="460" y="150"/>
                  </a:cxn>
                  <a:cxn ang="0">
                    <a:pos x="0" y="190"/>
                  </a:cxn>
                  <a:cxn ang="0">
                    <a:pos x="0" y="38"/>
                  </a:cxn>
                </a:cxnLst>
                <a:rect l="0" t="0" r="r" b="b"/>
                <a:pathLst>
                  <a:path w="460" h="190">
                    <a:moveTo>
                      <a:pt x="0" y="38"/>
                    </a:moveTo>
                    <a:lnTo>
                      <a:pt x="460" y="0"/>
                    </a:lnTo>
                    <a:lnTo>
                      <a:pt x="460" y="150"/>
                    </a:lnTo>
                    <a:lnTo>
                      <a:pt x="0" y="19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chemeClr val="folHlink">
                  <a:alpha val="84000"/>
                </a:schemeClr>
              </a:solidFill>
              <a:ln w="31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558" name="Freeform 214"/>
              <p:cNvSpPr>
                <a:spLocks noChangeAspect="1"/>
              </p:cNvSpPr>
              <p:nvPr/>
            </p:nvSpPr>
            <p:spPr bwMode="auto">
              <a:xfrm>
                <a:off x="525" y="1545"/>
                <a:ext cx="413" cy="74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195" y="117"/>
                  </a:cxn>
                  <a:cxn ang="0">
                    <a:pos x="654" y="77"/>
                  </a:cxn>
                  <a:cxn ang="0">
                    <a:pos x="369" y="0"/>
                  </a:cxn>
                  <a:cxn ang="0">
                    <a:pos x="4" y="24"/>
                  </a:cxn>
                </a:cxnLst>
                <a:rect l="0" t="0" r="r" b="b"/>
                <a:pathLst>
                  <a:path w="654" h="117">
                    <a:moveTo>
                      <a:pt x="0" y="23"/>
                    </a:moveTo>
                    <a:lnTo>
                      <a:pt x="195" y="117"/>
                    </a:lnTo>
                    <a:lnTo>
                      <a:pt x="654" y="77"/>
                    </a:lnTo>
                    <a:lnTo>
                      <a:pt x="369" y="0"/>
                    </a:lnTo>
                    <a:lnTo>
                      <a:pt x="4" y="24"/>
                    </a:lnTo>
                  </a:path>
                </a:pathLst>
              </a:custGeom>
              <a:solidFill>
                <a:schemeClr val="folHlink">
                  <a:alpha val="84000"/>
                </a:schemeClr>
              </a:solidFill>
              <a:ln w="31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559" name="Freeform 215"/>
              <p:cNvSpPr>
                <a:spLocks noChangeAspect="1"/>
              </p:cNvSpPr>
              <p:nvPr/>
            </p:nvSpPr>
            <p:spPr bwMode="auto">
              <a:xfrm>
                <a:off x="525" y="1465"/>
                <a:ext cx="122" cy="15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497"/>
                  </a:cxn>
                  <a:cxn ang="0">
                    <a:pos x="637" y="808"/>
                  </a:cxn>
                  <a:cxn ang="0">
                    <a:pos x="639" y="307"/>
                  </a:cxn>
                  <a:cxn ang="0">
                    <a:pos x="8" y="0"/>
                  </a:cxn>
                </a:cxnLst>
                <a:rect l="0" t="0" r="r" b="b"/>
                <a:pathLst>
                  <a:path w="639" h="808">
                    <a:moveTo>
                      <a:pt x="8" y="0"/>
                    </a:moveTo>
                    <a:lnTo>
                      <a:pt x="0" y="497"/>
                    </a:lnTo>
                    <a:lnTo>
                      <a:pt x="637" y="808"/>
                    </a:lnTo>
                    <a:lnTo>
                      <a:pt x="639" y="30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folHlink">
                  <a:alpha val="84000"/>
                </a:schemeClr>
              </a:solidFill>
              <a:ln w="31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560" name="Freeform 216"/>
              <p:cNvSpPr>
                <a:spLocks noChangeAspect="1"/>
              </p:cNvSpPr>
              <p:nvPr/>
            </p:nvSpPr>
            <p:spPr bwMode="auto">
              <a:xfrm>
                <a:off x="652" y="1458"/>
                <a:ext cx="147" cy="1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98"/>
                  </a:cxn>
                  <a:cxn ang="0">
                    <a:pos x="771" y="778"/>
                  </a:cxn>
                  <a:cxn ang="0">
                    <a:pos x="771" y="284"/>
                  </a:cxn>
                  <a:cxn ang="0">
                    <a:pos x="0" y="0"/>
                  </a:cxn>
                </a:cxnLst>
                <a:rect l="0" t="0" r="r" b="b"/>
                <a:pathLst>
                  <a:path w="771" h="778">
                    <a:moveTo>
                      <a:pt x="0" y="0"/>
                    </a:moveTo>
                    <a:lnTo>
                      <a:pt x="0" y="498"/>
                    </a:lnTo>
                    <a:lnTo>
                      <a:pt x="771" y="778"/>
                    </a:lnTo>
                    <a:lnTo>
                      <a:pt x="771" y="2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9D00">
                  <a:alpha val="84000"/>
                </a:srgbClr>
              </a:solidFill>
              <a:ln w="3175" cap="flat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561" name="Freeform 217"/>
              <p:cNvSpPr>
                <a:spLocks noChangeAspect="1"/>
              </p:cNvSpPr>
              <p:nvPr/>
            </p:nvSpPr>
            <p:spPr bwMode="auto">
              <a:xfrm>
                <a:off x="646" y="1498"/>
                <a:ext cx="292" cy="121"/>
              </a:xfrm>
              <a:custGeom>
                <a:avLst/>
                <a:gdLst/>
                <a:ahLst/>
                <a:cxnLst>
                  <a:cxn ang="0">
                    <a:pos x="0" y="129"/>
                  </a:cxn>
                  <a:cxn ang="0">
                    <a:pos x="1528" y="0"/>
                  </a:cxn>
                  <a:cxn ang="0">
                    <a:pos x="1527" y="500"/>
                  </a:cxn>
                  <a:cxn ang="0">
                    <a:pos x="0" y="633"/>
                  </a:cxn>
                  <a:cxn ang="0">
                    <a:pos x="0" y="129"/>
                  </a:cxn>
                </a:cxnLst>
                <a:rect l="0" t="0" r="r" b="b"/>
                <a:pathLst>
                  <a:path w="1528" h="633">
                    <a:moveTo>
                      <a:pt x="0" y="129"/>
                    </a:moveTo>
                    <a:lnTo>
                      <a:pt x="1528" y="0"/>
                    </a:lnTo>
                    <a:lnTo>
                      <a:pt x="1527" y="500"/>
                    </a:lnTo>
                    <a:lnTo>
                      <a:pt x="0" y="633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chemeClr val="folHlink">
                  <a:alpha val="84000"/>
                </a:schemeClr>
              </a:solidFill>
              <a:ln w="31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562" name="Freeform 218"/>
              <p:cNvSpPr>
                <a:spLocks noChangeAspect="1"/>
              </p:cNvSpPr>
              <p:nvPr/>
            </p:nvSpPr>
            <p:spPr bwMode="auto">
              <a:xfrm>
                <a:off x="526" y="1450"/>
                <a:ext cx="414" cy="73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630" y="384"/>
                  </a:cxn>
                  <a:cxn ang="0">
                    <a:pos x="2170" y="255"/>
                  </a:cxn>
                  <a:cxn ang="0">
                    <a:pos x="1224" y="0"/>
                  </a:cxn>
                  <a:cxn ang="0">
                    <a:pos x="13" y="80"/>
                  </a:cxn>
                </a:cxnLst>
                <a:rect l="0" t="0" r="r" b="b"/>
                <a:pathLst>
                  <a:path w="2170" h="384">
                    <a:moveTo>
                      <a:pt x="0" y="76"/>
                    </a:moveTo>
                    <a:lnTo>
                      <a:pt x="630" y="384"/>
                    </a:lnTo>
                    <a:lnTo>
                      <a:pt x="2170" y="255"/>
                    </a:lnTo>
                    <a:lnTo>
                      <a:pt x="1224" y="0"/>
                    </a:lnTo>
                    <a:lnTo>
                      <a:pt x="13" y="80"/>
                    </a:lnTo>
                  </a:path>
                </a:pathLst>
              </a:custGeom>
              <a:solidFill>
                <a:schemeClr val="folHlink">
                  <a:alpha val="84000"/>
                </a:schemeClr>
              </a:solidFill>
              <a:ln w="31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41563" name="Rectangle 219"/>
          <p:cNvSpPr>
            <a:spLocks noChangeArrowheads="1"/>
          </p:cNvSpPr>
          <p:nvPr/>
        </p:nvSpPr>
        <p:spPr bwMode="auto">
          <a:xfrm>
            <a:off x="4964113" y="2744788"/>
            <a:ext cx="424815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1700" b="1" i="0">
                <a:solidFill>
                  <a:srgbClr val="000000"/>
                </a:solidFill>
                <a:latin typeface="Formata Condensed" charset="0"/>
                <a:ea typeface="MS PGothic" pitchFamily="34" charset="-128"/>
              </a:rPr>
              <a:t> </a:t>
            </a:r>
            <a:r>
              <a:rPr lang="en-US" sz="1700" b="1">
                <a:solidFill>
                  <a:srgbClr val="000000"/>
                </a:solidFill>
                <a:latin typeface="Formata Condensed" charset="0"/>
                <a:ea typeface="MS PGothic" pitchFamily="34" charset="-128"/>
              </a:rPr>
              <a:t>Consolidate</a:t>
            </a:r>
            <a:r>
              <a:rPr lang="en-US" sz="1700" b="1" i="0">
                <a:solidFill>
                  <a:srgbClr val="000000"/>
                </a:solidFill>
                <a:latin typeface="Formata Condensed" charset="0"/>
                <a:ea typeface="MS PGothic" pitchFamily="34" charset="-128"/>
              </a:rPr>
              <a:t> under-utilized servers</a:t>
            </a:r>
            <a:br>
              <a:rPr lang="en-US" sz="1700" b="1" i="0">
                <a:solidFill>
                  <a:srgbClr val="000000"/>
                </a:solidFill>
                <a:latin typeface="Formata Condensed" charset="0"/>
                <a:ea typeface="MS PGothic" pitchFamily="34" charset="-128"/>
              </a:rPr>
            </a:br>
            <a:r>
              <a:rPr lang="en-US" sz="1700" b="1" i="0">
                <a:solidFill>
                  <a:srgbClr val="000000"/>
                </a:solidFill>
                <a:latin typeface="Formata Condensed" charset="0"/>
                <a:ea typeface="MS PGothic" pitchFamily="34" charset="-128"/>
              </a:rPr>
              <a:t>    to reduce CapEx and OpEx</a:t>
            </a:r>
          </a:p>
        </p:txBody>
      </p:sp>
      <p:sp>
        <p:nvSpPr>
          <p:cNvPr id="441564" name="Rectangle 220"/>
          <p:cNvSpPr>
            <a:spLocks noChangeArrowheads="1"/>
          </p:cNvSpPr>
          <p:nvPr/>
        </p:nvSpPr>
        <p:spPr bwMode="auto">
          <a:xfrm>
            <a:off x="4964113" y="3594100"/>
            <a:ext cx="4179887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1700" b="1" i="0">
                <a:solidFill>
                  <a:srgbClr val="000000"/>
                </a:solidFill>
                <a:latin typeface="Formata Condensed" charset="0"/>
                <a:ea typeface="MS PGothic" pitchFamily="34" charset="-128"/>
              </a:rPr>
              <a:t> </a:t>
            </a:r>
            <a:r>
              <a:rPr lang="en-US" sz="1700" b="1">
                <a:solidFill>
                  <a:srgbClr val="000000"/>
                </a:solidFill>
                <a:latin typeface="Formata Condensed" charset="0"/>
                <a:ea typeface="MS PGothic" pitchFamily="34" charset="-128"/>
              </a:rPr>
              <a:t>Avoid downtime </a:t>
            </a:r>
            <a:r>
              <a:rPr lang="en-US" sz="1700" b="1" i="0">
                <a:solidFill>
                  <a:srgbClr val="000000"/>
                </a:solidFill>
                <a:latin typeface="Formata Condensed" charset="0"/>
                <a:ea typeface="MS PGothic" pitchFamily="34" charset="-128"/>
              </a:rPr>
              <a:t>with VM Relocation</a:t>
            </a:r>
          </a:p>
        </p:txBody>
      </p:sp>
      <p:sp>
        <p:nvSpPr>
          <p:cNvPr id="441565" name="Rectangle 221"/>
          <p:cNvSpPr>
            <a:spLocks noChangeArrowheads="1"/>
          </p:cNvSpPr>
          <p:nvPr/>
        </p:nvSpPr>
        <p:spPr bwMode="auto">
          <a:xfrm>
            <a:off x="4964113" y="4525963"/>
            <a:ext cx="424815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1700" b="1" i="0">
                <a:solidFill>
                  <a:srgbClr val="000000"/>
                </a:solidFill>
                <a:latin typeface="Formata Condensed" charset="0"/>
                <a:ea typeface="MS PGothic" pitchFamily="34" charset="-128"/>
              </a:rPr>
              <a:t> Dynamically </a:t>
            </a:r>
            <a:r>
              <a:rPr lang="en-US" sz="1700" b="1">
                <a:solidFill>
                  <a:srgbClr val="000000"/>
                </a:solidFill>
                <a:latin typeface="Formata Condensed" charset="0"/>
                <a:ea typeface="MS PGothic" pitchFamily="34" charset="-128"/>
              </a:rPr>
              <a:t>re-balance workload</a:t>
            </a:r>
            <a:br>
              <a:rPr lang="en-US" sz="1700" b="1">
                <a:solidFill>
                  <a:srgbClr val="000000"/>
                </a:solidFill>
                <a:latin typeface="Formata Condensed" charset="0"/>
                <a:ea typeface="MS PGothic" pitchFamily="34" charset="-128"/>
              </a:rPr>
            </a:br>
            <a:r>
              <a:rPr lang="en-US" sz="1700" b="1" i="0">
                <a:solidFill>
                  <a:srgbClr val="000000"/>
                </a:solidFill>
                <a:latin typeface="Formata Condensed" charset="0"/>
                <a:ea typeface="MS PGothic" pitchFamily="34" charset="-128"/>
              </a:rPr>
              <a:t>    to guarantee application SLAs</a:t>
            </a:r>
          </a:p>
        </p:txBody>
      </p:sp>
      <p:grpSp>
        <p:nvGrpSpPr>
          <p:cNvPr id="441566" name="Group 222"/>
          <p:cNvGrpSpPr>
            <a:grpSpLocks/>
          </p:cNvGrpSpPr>
          <p:nvPr/>
        </p:nvGrpSpPr>
        <p:grpSpPr bwMode="auto">
          <a:xfrm>
            <a:off x="2935288" y="1673225"/>
            <a:ext cx="3894137" cy="981075"/>
            <a:chOff x="1736" y="701"/>
            <a:chExt cx="2453" cy="618"/>
          </a:xfrm>
        </p:grpSpPr>
        <p:sp>
          <p:nvSpPr>
            <p:cNvPr id="441567" name="Rectangle 223"/>
            <p:cNvSpPr>
              <a:spLocks noChangeArrowheads="1"/>
            </p:cNvSpPr>
            <p:nvPr/>
          </p:nvSpPr>
          <p:spPr bwMode="auto">
            <a:xfrm>
              <a:off x="1736" y="736"/>
              <a:ext cx="1104" cy="583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568" name="Rectangle 224"/>
            <p:cNvSpPr>
              <a:spLocks noChangeArrowheads="1"/>
            </p:cNvSpPr>
            <p:nvPr/>
          </p:nvSpPr>
          <p:spPr bwMode="auto">
            <a:xfrm>
              <a:off x="3085" y="701"/>
              <a:ext cx="1104" cy="583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1569" name="AutoShape 225"/>
          <p:cNvSpPr>
            <a:spLocks noChangeArrowheads="1"/>
          </p:cNvSpPr>
          <p:nvPr/>
        </p:nvSpPr>
        <p:spPr bwMode="auto">
          <a:xfrm rot="21114425" flipH="1">
            <a:off x="1404938" y="2587625"/>
            <a:ext cx="2387600" cy="563563"/>
          </a:xfrm>
          <a:prstGeom prst="curvedUpArrow">
            <a:avLst>
              <a:gd name="adj1" fmla="val 61921"/>
              <a:gd name="adj2" fmla="val 137396"/>
              <a:gd name="adj3" fmla="val 51704"/>
            </a:avLst>
          </a:prstGeom>
          <a:solidFill>
            <a:schemeClr val="accent1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1570" name="AutoShape 226"/>
          <p:cNvSpPr>
            <a:spLocks noChangeArrowheads="1"/>
          </p:cNvSpPr>
          <p:nvPr/>
        </p:nvSpPr>
        <p:spPr bwMode="auto">
          <a:xfrm rot="21114425" flipH="1">
            <a:off x="2054225" y="2511425"/>
            <a:ext cx="3586163" cy="563563"/>
          </a:xfrm>
          <a:prstGeom prst="curvedUpArrow">
            <a:avLst>
              <a:gd name="adj1" fmla="val 93536"/>
              <a:gd name="adj2" fmla="val 217504"/>
              <a:gd name="adj3" fmla="val 51704"/>
            </a:avLst>
          </a:prstGeom>
          <a:solidFill>
            <a:schemeClr val="accent1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1646" name="Group 302"/>
          <p:cNvGrpSpPr>
            <a:grpSpLocks/>
          </p:cNvGrpSpPr>
          <p:nvPr/>
        </p:nvGrpSpPr>
        <p:grpSpPr bwMode="auto">
          <a:xfrm>
            <a:off x="2574925" y="5376863"/>
            <a:ext cx="1457325" cy="1006475"/>
            <a:chOff x="816" y="3165"/>
            <a:chExt cx="1161" cy="777"/>
          </a:xfrm>
        </p:grpSpPr>
        <p:grpSp>
          <p:nvGrpSpPr>
            <p:cNvPr id="441647" name="Group 303"/>
            <p:cNvGrpSpPr>
              <a:grpSpLocks/>
            </p:cNvGrpSpPr>
            <p:nvPr/>
          </p:nvGrpSpPr>
          <p:grpSpPr bwMode="auto">
            <a:xfrm>
              <a:off x="816" y="3360"/>
              <a:ext cx="818" cy="572"/>
              <a:chOff x="816" y="3360"/>
              <a:chExt cx="818" cy="572"/>
            </a:xfrm>
          </p:grpSpPr>
          <p:pic>
            <p:nvPicPr>
              <p:cNvPr id="441648" name="Picture 304" descr="worm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2503004">
                <a:off x="1075" y="3360"/>
                <a:ext cx="559" cy="491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1649" name="Picture 305" descr="worm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816" y="3421"/>
                <a:ext cx="449" cy="5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1650" name="Picture 306" descr="MCj02322460000[1]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986" y="3416"/>
                <a:ext cx="594" cy="239"/>
              </a:xfrm>
              <a:prstGeom prst="rect">
                <a:avLst/>
              </a:prstGeom>
              <a:noFill/>
            </p:spPr>
          </p:pic>
        </p:grpSp>
        <p:sp>
          <p:nvSpPr>
            <p:cNvPr id="441651" name="Text Box 307"/>
            <p:cNvSpPr txBox="1">
              <a:spLocks noChangeArrowheads="1"/>
            </p:cNvSpPr>
            <p:nvPr/>
          </p:nvSpPr>
          <p:spPr bwMode="auto">
            <a:xfrm rot="-1313829">
              <a:off x="1016" y="3165"/>
              <a:ext cx="961" cy="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6000" i="0">
                  <a:solidFill>
                    <a:srgbClr val="FF0000"/>
                  </a:solidFill>
                  <a:latin typeface="Comic Sans MS" pitchFamily="66" charset="0"/>
                  <a:ea typeface="MS PGothic" pitchFamily="34" charset="-128"/>
                </a:rPr>
                <a:t>X</a:t>
              </a:r>
            </a:p>
          </p:txBody>
        </p:sp>
      </p:grpSp>
      <p:sp>
        <p:nvSpPr>
          <p:cNvPr id="441653" name="Rectangle 309"/>
          <p:cNvSpPr>
            <a:spLocks noChangeArrowheads="1"/>
          </p:cNvSpPr>
          <p:nvPr/>
        </p:nvSpPr>
        <p:spPr bwMode="auto">
          <a:xfrm>
            <a:off x="4968875" y="5553075"/>
            <a:ext cx="424815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1700" b="1" i="0">
                <a:solidFill>
                  <a:srgbClr val="000000"/>
                </a:solidFill>
                <a:latin typeface="Formata Condensed" charset="0"/>
                <a:ea typeface="MS PGothic" pitchFamily="34" charset="-128"/>
              </a:rPr>
              <a:t> Enforce </a:t>
            </a:r>
            <a:r>
              <a:rPr lang="en-US" sz="1700" b="1">
                <a:solidFill>
                  <a:srgbClr val="000000"/>
                </a:solidFill>
                <a:latin typeface="Formata Condensed" charset="0"/>
                <a:ea typeface="MS PGothic" pitchFamily="34" charset="-128"/>
              </a:rPr>
              <a:t>security</a:t>
            </a:r>
            <a:r>
              <a:rPr lang="en-US" sz="1700" b="1" i="0">
                <a:solidFill>
                  <a:srgbClr val="000000"/>
                </a:solidFill>
                <a:latin typeface="Formata Condensed" charset="0"/>
                <a:ea typeface="MS PGothic" pitchFamily="34" charset="-128"/>
              </a:rPr>
              <a:t> policy</a:t>
            </a:r>
          </a:p>
        </p:txBody>
      </p:sp>
      <p:grpSp>
        <p:nvGrpSpPr>
          <p:cNvPr id="441667" name="Group 323"/>
          <p:cNvGrpSpPr>
            <a:grpSpLocks/>
          </p:cNvGrpSpPr>
          <p:nvPr/>
        </p:nvGrpSpPr>
        <p:grpSpPr bwMode="auto">
          <a:xfrm>
            <a:off x="827088" y="5530850"/>
            <a:ext cx="1752600" cy="850900"/>
            <a:chOff x="521" y="3484"/>
            <a:chExt cx="1104" cy="536"/>
          </a:xfrm>
        </p:grpSpPr>
        <p:grpSp>
          <p:nvGrpSpPr>
            <p:cNvPr id="441654" name="Group 310"/>
            <p:cNvGrpSpPr>
              <a:grpSpLocks/>
            </p:cNvGrpSpPr>
            <p:nvPr/>
          </p:nvGrpSpPr>
          <p:grpSpPr bwMode="auto">
            <a:xfrm>
              <a:off x="521" y="3484"/>
              <a:ext cx="1104" cy="536"/>
              <a:chOff x="521" y="3484"/>
              <a:chExt cx="1104" cy="536"/>
            </a:xfrm>
          </p:grpSpPr>
          <p:grpSp>
            <p:nvGrpSpPr>
              <p:cNvPr id="441578" name="Group 234"/>
              <p:cNvGrpSpPr>
                <a:grpSpLocks/>
              </p:cNvGrpSpPr>
              <p:nvPr/>
            </p:nvGrpSpPr>
            <p:grpSpPr bwMode="auto">
              <a:xfrm>
                <a:off x="521" y="3621"/>
                <a:ext cx="1104" cy="399"/>
                <a:chOff x="391" y="2679"/>
                <a:chExt cx="1104" cy="399"/>
              </a:xfrm>
            </p:grpSpPr>
            <p:pic>
              <p:nvPicPr>
                <p:cNvPr id="441579" name="Picture 235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91" y="2777"/>
                  <a:ext cx="1104" cy="3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grpSp>
              <p:nvGrpSpPr>
                <p:cNvPr id="441580" name="Group 236"/>
                <p:cNvGrpSpPr>
                  <a:grpSpLocks/>
                </p:cNvGrpSpPr>
                <p:nvPr/>
              </p:nvGrpSpPr>
              <p:grpSpPr bwMode="auto">
                <a:xfrm>
                  <a:off x="413" y="2679"/>
                  <a:ext cx="1055" cy="227"/>
                  <a:chOff x="1203" y="1920"/>
                  <a:chExt cx="1618" cy="339"/>
                </a:xfrm>
              </p:grpSpPr>
              <p:sp>
                <p:nvSpPr>
                  <p:cNvPr id="441581" name="Freeform 237"/>
                  <p:cNvSpPr>
                    <a:spLocks/>
                  </p:cNvSpPr>
                  <p:nvPr/>
                </p:nvSpPr>
                <p:spPr bwMode="auto">
                  <a:xfrm>
                    <a:off x="1203" y="1920"/>
                    <a:ext cx="1618" cy="267"/>
                  </a:xfrm>
                  <a:custGeom>
                    <a:avLst/>
                    <a:gdLst/>
                    <a:ahLst/>
                    <a:cxnLst>
                      <a:cxn ang="0">
                        <a:pos x="0" y="67"/>
                      </a:cxn>
                      <a:cxn ang="0">
                        <a:pos x="442" y="267"/>
                      </a:cxn>
                      <a:cxn ang="0">
                        <a:pos x="1618" y="166"/>
                      </a:cxn>
                      <a:cxn ang="0">
                        <a:pos x="946" y="0"/>
                      </a:cxn>
                      <a:cxn ang="0">
                        <a:pos x="0" y="67"/>
                      </a:cxn>
                    </a:cxnLst>
                    <a:rect l="0" t="0" r="r" b="b"/>
                    <a:pathLst>
                      <a:path w="1618" h="267">
                        <a:moveTo>
                          <a:pt x="0" y="67"/>
                        </a:moveTo>
                        <a:lnTo>
                          <a:pt x="442" y="267"/>
                        </a:lnTo>
                        <a:lnTo>
                          <a:pt x="1618" y="166"/>
                        </a:lnTo>
                        <a:lnTo>
                          <a:pt x="946" y="0"/>
                        </a:lnTo>
                        <a:lnTo>
                          <a:pt x="0" y="67"/>
                        </a:lnTo>
                        <a:close/>
                      </a:path>
                    </a:pathLst>
                  </a:custGeom>
                  <a:solidFill>
                    <a:srgbClr val="EFD134"/>
                  </a:solidFill>
                  <a:ln w="9525" cap="flat">
                    <a:solidFill>
                      <a:schemeClr val="bg2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1582" name="Freeform 238"/>
                  <p:cNvSpPr>
                    <a:spLocks/>
                  </p:cNvSpPr>
                  <p:nvPr/>
                </p:nvSpPr>
                <p:spPr bwMode="auto">
                  <a:xfrm>
                    <a:off x="1205" y="1987"/>
                    <a:ext cx="438" cy="272"/>
                  </a:xfrm>
                  <a:custGeom>
                    <a:avLst/>
                    <a:gdLst/>
                    <a:ahLst/>
                    <a:cxnLst>
                      <a:cxn ang="0">
                        <a:pos x="3" y="64"/>
                      </a:cxn>
                      <a:cxn ang="0">
                        <a:pos x="435" y="272"/>
                      </a:cxn>
                      <a:cxn ang="0">
                        <a:pos x="438" y="197"/>
                      </a:cxn>
                      <a:cxn ang="0">
                        <a:pos x="0" y="0"/>
                      </a:cxn>
                      <a:cxn ang="0">
                        <a:pos x="3" y="64"/>
                      </a:cxn>
                    </a:cxnLst>
                    <a:rect l="0" t="0" r="r" b="b"/>
                    <a:pathLst>
                      <a:path w="438" h="272">
                        <a:moveTo>
                          <a:pt x="3" y="64"/>
                        </a:moveTo>
                        <a:lnTo>
                          <a:pt x="435" y="272"/>
                        </a:lnTo>
                        <a:lnTo>
                          <a:pt x="438" y="197"/>
                        </a:lnTo>
                        <a:lnTo>
                          <a:pt x="0" y="0"/>
                        </a:lnTo>
                        <a:lnTo>
                          <a:pt x="3" y="64"/>
                        </a:lnTo>
                        <a:close/>
                      </a:path>
                    </a:pathLst>
                  </a:custGeom>
                  <a:solidFill>
                    <a:srgbClr val="EFD134"/>
                  </a:solidFill>
                  <a:ln w="9525" cap="flat">
                    <a:solidFill>
                      <a:schemeClr val="bg2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1583" name="Freeform 239"/>
                  <p:cNvSpPr>
                    <a:spLocks/>
                  </p:cNvSpPr>
                  <p:nvPr/>
                </p:nvSpPr>
                <p:spPr bwMode="auto">
                  <a:xfrm>
                    <a:off x="1640" y="2086"/>
                    <a:ext cx="1173" cy="170"/>
                  </a:xfrm>
                  <a:custGeom>
                    <a:avLst/>
                    <a:gdLst/>
                    <a:ahLst/>
                    <a:cxnLst>
                      <a:cxn ang="0">
                        <a:pos x="5" y="98"/>
                      </a:cxn>
                      <a:cxn ang="0">
                        <a:pos x="1173" y="0"/>
                      </a:cxn>
                      <a:cxn ang="0">
                        <a:pos x="1168" y="77"/>
                      </a:cxn>
                      <a:cxn ang="0">
                        <a:pos x="0" y="170"/>
                      </a:cxn>
                      <a:cxn ang="0">
                        <a:pos x="5" y="98"/>
                      </a:cxn>
                    </a:cxnLst>
                    <a:rect l="0" t="0" r="r" b="b"/>
                    <a:pathLst>
                      <a:path w="1173" h="170">
                        <a:moveTo>
                          <a:pt x="5" y="98"/>
                        </a:moveTo>
                        <a:lnTo>
                          <a:pt x="1173" y="0"/>
                        </a:lnTo>
                        <a:lnTo>
                          <a:pt x="1168" y="77"/>
                        </a:lnTo>
                        <a:lnTo>
                          <a:pt x="0" y="170"/>
                        </a:lnTo>
                        <a:lnTo>
                          <a:pt x="5" y="98"/>
                        </a:lnTo>
                        <a:close/>
                      </a:path>
                    </a:pathLst>
                  </a:custGeom>
                  <a:solidFill>
                    <a:srgbClr val="EFD134"/>
                  </a:solidFill>
                  <a:ln w="9525" cap="flat">
                    <a:solidFill>
                      <a:schemeClr val="bg2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41620" name="Group 276"/>
              <p:cNvGrpSpPr>
                <a:grpSpLocks/>
              </p:cNvGrpSpPr>
              <p:nvPr/>
            </p:nvGrpSpPr>
            <p:grpSpPr bwMode="auto">
              <a:xfrm>
                <a:off x="591" y="3484"/>
                <a:ext cx="936" cy="244"/>
                <a:chOff x="502" y="3018"/>
                <a:chExt cx="936" cy="244"/>
              </a:xfrm>
            </p:grpSpPr>
            <p:grpSp>
              <p:nvGrpSpPr>
                <p:cNvPr id="441621" name="Group 277"/>
                <p:cNvGrpSpPr>
                  <a:grpSpLocks noChangeAspect="1"/>
                </p:cNvGrpSpPr>
                <p:nvPr/>
              </p:nvGrpSpPr>
              <p:grpSpPr bwMode="auto">
                <a:xfrm>
                  <a:off x="1139" y="3066"/>
                  <a:ext cx="299" cy="196"/>
                  <a:chOff x="525" y="1450"/>
                  <a:chExt cx="418" cy="274"/>
                </a:xfrm>
              </p:grpSpPr>
              <p:sp>
                <p:nvSpPr>
                  <p:cNvPr id="441622" name="AutoShape 2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44" y="1662"/>
                    <a:ext cx="73" cy="52"/>
                  </a:xfrm>
                  <a:prstGeom prst="can">
                    <a:avLst>
                      <a:gd name="adj" fmla="val 30866"/>
                    </a:avLst>
                  </a:prstGeom>
                  <a:solidFill>
                    <a:schemeClr val="folHlink">
                      <a:alpha val="84000"/>
                    </a:schemeClr>
                  </a:solidFill>
                  <a:ln w="3175">
                    <a:solidFill>
                      <a:srgbClr val="000080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1623" name="AutoShape 2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35" y="1673"/>
                    <a:ext cx="74" cy="51"/>
                  </a:xfrm>
                  <a:prstGeom prst="can">
                    <a:avLst>
                      <a:gd name="adj" fmla="val 30866"/>
                    </a:avLst>
                  </a:prstGeom>
                  <a:solidFill>
                    <a:schemeClr val="folHlink">
                      <a:alpha val="84000"/>
                    </a:schemeClr>
                  </a:solidFill>
                  <a:ln w="3175">
                    <a:solidFill>
                      <a:srgbClr val="000080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1624" name="Freeform 280"/>
                  <p:cNvSpPr>
                    <a:spLocks noChangeAspect="1"/>
                  </p:cNvSpPr>
                  <p:nvPr/>
                </p:nvSpPr>
                <p:spPr bwMode="auto">
                  <a:xfrm>
                    <a:off x="528" y="1641"/>
                    <a:ext cx="414" cy="74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195" y="117"/>
                      </a:cxn>
                      <a:cxn ang="0">
                        <a:pos x="654" y="77"/>
                      </a:cxn>
                      <a:cxn ang="0">
                        <a:pos x="369" y="0"/>
                      </a:cxn>
                      <a:cxn ang="0">
                        <a:pos x="4" y="24"/>
                      </a:cxn>
                    </a:cxnLst>
                    <a:rect l="0" t="0" r="r" b="b"/>
                    <a:pathLst>
                      <a:path w="654" h="117">
                        <a:moveTo>
                          <a:pt x="0" y="23"/>
                        </a:moveTo>
                        <a:lnTo>
                          <a:pt x="195" y="117"/>
                        </a:lnTo>
                        <a:lnTo>
                          <a:pt x="654" y="77"/>
                        </a:lnTo>
                        <a:lnTo>
                          <a:pt x="369" y="0"/>
                        </a:lnTo>
                        <a:lnTo>
                          <a:pt x="4" y="24"/>
                        </a:lnTo>
                      </a:path>
                    </a:pathLst>
                  </a:custGeom>
                  <a:solidFill>
                    <a:schemeClr val="folHlink">
                      <a:alpha val="84000"/>
                    </a:schemeClr>
                  </a:solidFill>
                  <a:ln w="3175" cap="rnd" cmpd="sng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1625" name="Freeform 281"/>
                  <p:cNvSpPr>
                    <a:spLocks noChangeAspect="1"/>
                  </p:cNvSpPr>
                  <p:nvPr/>
                </p:nvSpPr>
                <p:spPr bwMode="auto">
                  <a:xfrm>
                    <a:off x="529" y="1546"/>
                    <a:ext cx="414" cy="74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195" y="117"/>
                      </a:cxn>
                      <a:cxn ang="0">
                        <a:pos x="654" y="77"/>
                      </a:cxn>
                      <a:cxn ang="0">
                        <a:pos x="369" y="0"/>
                      </a:cxn>
                      <a:cxn ang="0">
                        <a:pos x="4" y="24"/>
                      </a:cxn>
                    </a:cxnLst>
                    <a:rect l="0" t="0" r="r" b="b"/>
                    <a:pathLst>
                      <a:path w="654" h="117">
                        <a:moveTo>
                          <a:pt x="0" y="23"/>
                        </a:moveTo>
                        <a:lnTo>
                          <a:pt x="195" y="117"/>
                        </a:lnTo>
                        <a:lnTo>
                          <a:pt x="654" y="77"/>
                        </a:lnTo>
                        <a:lnTo>
                          <a:pt x="369" y="0"/>
                        </a:lnTo>
                        <a:lnTo>
                          <a:pt x="4" y="24"/>
                        </a:lnTo>
                      </a:path>
                    </a:pathLst>
                  </a:custGeom>
                  <a:solidFill>
                    <a:schemeClr val="folHlink">
                      <a:alpha val="84000"/>
                    </a:schemeClr>
                  </a:solidFill>
                  <a:ln w="3175" cap="rnd" cmpd="sng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1626" name="Freeform 282"/>
                  <p:cNvSpPr>
                    <a:spLocks noChangeAspect="1"/>
                  </p:cNvSpPr>
                  <p:nvPr/>
                </p:nvSpPr>
                <p:spPr bwMode="auto">
                  <a:xfrm>
                    <a:off x="528" y="1561"/>
                    <a:ext cx="121" cy="15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50"/>
                      </a:cxn>
                      <a:cxn ang="0">
                        <a:pos x="192" y="244"/>
                      </a:cxn>
                      <a:cxn ang="0">
                        <a:pos x="192" y="9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92" h="244">
                        <a:moveTo>
                          <a:pt x="0" y="0"/>
                        </a:moveTo>
                        <a:lnTo>
                          <a:pt x="0" y="150"/>
                        </a:lnTo>
                        <a:lnTo>
                          <a:pt x="192" y="244"/>
                        </a:lnTo>
                        <a:lnTo>
                          <a:pt x="192" y="9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folHlink">
                      <a:alpha val="84000"/>
                    </a:schemeClr>
                  </a:solidFill>
                  <a:ln w="3175" cap="rnd" cmpd="sng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1627" name="Freeform 283"/>
                  <p:cNvSpPr>
                    <a:spLocks noChangeAspect="1"/>
                  </p:cNvSpPr>
                  <p:nvPr/>
                </p:nvSpPr>
                <p:spPr bwMode="auto">
                  <a:xfrm>
                    <a:off x="649" y="1595"/>
                    <a:ext cx="291" cy="120"/>
                  </a:xfrm>
                  <a:custGeom>
                    <a:avLst/>
                    <a:gdLst/>
                    <a:ahLst/>
                    <a:cxnLst>
                      <a:cxn ang="0">
                        <a:pos x="0" y="38"/>
                      </a:cxn>
                      <a:cxn ang="0">
                        <a:pos x="460" y="0"/>
                      </a:cxn>
                      <a:cxn ang="0">
                        <a:pos x="460" y="150"/>
                      </a:cxn>
                      <a:cxn ang="0">
                        <a:pos x="0" y="190"/>
                      </a:cxn>
                      <a:cxn ang="0">
                        <a:pos x="0" y="38"/>
                      </a:cxn>
                    </a:cxnLst>
                    <a:rect l="0" t="0" r="r" b="b"/>
                    <a:pathLst>
                      <a:path w="460" h="190">
                        <a:moveTo>
                          <a:pt x="0" y="38"/>
                        </a:moveTo>
                        <a:lnTo>
                          <a:pt x="460" y="0"/>
                        </a:lnTo>
                        <a:lnTo>
                          <a:pt x="460" y="150"/>
                        </a:lnTo>
                        <a:lnTo>
                          <a:pt x="0" y="190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solidFill>
                    <a:schemeClr val="folHlink">
                      <a:alpha val="84000"/>
                    </a:schemeClr>
                  </a:solidFill>
                  <a:ln w="3175" cap="rnd" cmpd="sng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1628" name="Freeform 284"/>
                  <p:cNvSpPr>
                    <a:spLocks noChangeAspect="1"/>
                  </p:cNvSpPr>
                  <p:nvPr/>
                </p:nvSpPr>
                <p:spPr bwMode="auto">
                  <a:xfrm>
                    <a:off x="525" y="1545"/>
                    <a:ext cx="413" cy="74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195" y="117"/>
                      </a:cxn>
                      <a:cxn ang="0">
                        <a:pos x="654" y="77"/>
                      </a:cxn>
                      <a:cxn ang="0">
                        <a:pos x="369" y="0"/>
                      </a:cxn>
                      <a:cxn ang="0">
                        <a:pos x="4" y="24"/>
                      </a:cxn>
                    </a:cxnLst>
                    <a:rect l="0" t="0" r="r" b="b"/>
                    <a:pathLst>
                      <a:path w="654" h="117">
                        <a:moveTo>
                          <a:pt x="0" y="23"/>
                        </a:moveTo>
                        <a:lnTo>
                          <a:pt x="195" y="117"/>
                        </a:lnTo>
                        <a:lnTo>
                          <a:pt x="654" y="77"/>
                        </a:lnTo>
                        <a:lnTo>
                          <a:pt x="369" y="0"/>
                        </a:lnTo>
                        <a:lnTo>
                          <a:pt x="4" y="24"/>
                        </a:lnTo>
                      </a:path>
                    </a:pathLst>
                  </a:custGeom>
                  <a:solidFill>
                    <a:schemeClr val="folHlink">
                      <a:alpha val="84000"/>
                    </a:schemeClr>
                  </a:solidFill>
                  <a:ln w="3175" cap="rnd" cmpd="sng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1629" name="Freeform 285"/>
                  <p:cNvSpPr>
                    <a:spLocks noChangeAspect="1"/>
                  </p:cNvSpPr>
                  <p:nvPr/>
                </p:nvSpPr>
                <p:spPr bwMode="auto">
                  <a:xfrm>
                    <a:off x="525" y="1465"/>
                    <a:ext cx="122" cy="154"/>
                  </a:xfrm>
                  <a:custGeom>
                    <a:avLst/>
                    <a:gdLst/>
                    <a:ahLst/>
                    <a:cxnLst>
                      <a:cxn ang="0">
                        <a:pos x="8" y="0"/>
                      </a:cxn>
                      <a:cxn ang="0">
                        <a:pos x="0" y="497"/>
                      </a:cxn>
                      <a:cxn ang="0">
                        <a:pos x="637" y="808"/>
                      </a:cxn>
                      <a:cxn ang="0">
                        <a:pos x="639" y="307"/>
                      </a:cxn>
                      <a:cxn ang="0">
                        <a:pos x="8" y="0"/>
                      </a:cxn>
                    </a:cxnLst>
                    <a:rect l="0" t="0" r="r" b="b"/>
                    <a:pathLst>
                      <a:path w="639" h="808">
                        <a:moveTo>
                          <a:pt x="8" y="0"/>
                        </a:moveTo>
                        <a:lnTo>
                          <a:pt x="0" y="497"/>
                        </a:lnTo>
                        <a:lnTo>
                          <a:pt x="637" y="808"/>
                        </a:lnTo>
                        <a:lnTo>
                          <a:pt x="639" y="307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chemeClr val="folHlink">
                      <a:alpha val="84000"/>
                    </a:schemeClr>
                  </a:solidFill>
                  <a:ln w="3175" cap="rnd" cmpd="sng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1630" name="Freeform 286"/>
                  <p:cNvSpPr>
                    <a:spLocks noChangeAspect="1"/>
                  </p:cNvSpPr>
                  <p:nvPr/>
                </p:nvSpPr>
                <p:spPr bwMode="auto">
                  <a:xfrm>
                    <a:off x="652" y="1458"/>
                    <a:ext cx="147" cy="14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498"/>
                      </a:cxn>
                      <a:cxn ang="0">
                        <a:pos x="771" y="778"/>
                      </a:cxn>
                      <a:cxn ang="0">
                        <a:pos x="771" y="28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771" h="778">
                        <a:moveTo>
                          <a:pt x="0" y="0"/>
                        </a:moveTo>
                        <a:lnTo>
                          <a:pt x="0" y="498"/>
                        </a:lnTo>
                        <a:lnTo>
                          <a:pt x="771" y="778"/>
                        </a:lnTo>
                        <a:lnTo>
                          <a:pt x="771" y="28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59D00">
                      <a:alpha val="84000"/>
                    </a:srgbClr>
                  </a:solidFill>
                  <a:ln w="3175" cap="flat" cmpd="sng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1631" name="Freeform 287"/>
                  <p:cNvSpPr>
                    <a:spLocks noChangeAspect="1"/>
                  </p:cNvSpPr>
                  <p:nvPr/>
                </p:nvSpPr>
                <p:spPr bwMode="auto">
                  <a:xfrm>
                    <a:off x="646" y="1498"/>
                    <a:ext cx="292" cy="121"/>
                  </a:xfrm>
                  <a:custGeom>
                    <a:avLst/>
                    <a:gdLst/>
                    <a:ahLst/>
                    <a:cxnLst>
                      <a:cxn ang="0">
                        <a:pos x="0" y="129"/>
                      </a:cxn>
                      <a:cxn ang="0">
                        <a:pos x="1528" y="0"/>
                      </a:cxn>
                      <a:cxn ang="0">
                        <a:pos x="1527" y="500"/>
                      </a:cxn>
                      <a:cxn ang="0">
                        <a:pos x="0" y="633"/>
                      </a:cxn>
                      <a:cxn ang="0">
                        <a:pos x="0" y="129"/>
                      </a:cxn>
                    </a:cxnLst>
                    <a:rect l="0" t="0" r="r" b="b"/>
                    <a:pathLst>
                      <a:path w="1528" h="633">
                        <a:moveTo>
                          <a:pt x="0" y="129"/>
                        </a:moveTo>
                        <a:lnTo>
                          <a:pt x="1528" y="0"/>
                        </a:lnTo>
                        <a:lnTo>
                          <a:pt x="1527" y="500"/>
                        </a:lnTo>
                        <a:lnTo>
                          <a:pt x="0" y="633"/>
                        </a:lnTo>
                        <a:lnTo>
                          <a:pt x="0" y="129"/>
                        </a:lnTo>
                        <a:close/>
                      </a:path>
                    </a:pathLst>
                  </a:custGeom>
                  <a:solidFill>
                    <a:schemeClr val="folHlink">
                      <a:alpha val="84000"/>
                    </a:schemeClr>
                  </a:solidFill>
                  <a:ln w="3175" cap="rnd" cmpd="sng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1632" name="Freeform 288"/>
                  <p:cNvSpPr>
                    <a:spLocks noChangeAspect="1"/>
                  </p:cNvSpPr>
                  <p:nvPr/>
                </p:nvSpPr>
                <p:spPr bwMode="auto">
                  <a:xfrm>
                    <a:off x="526" y="1450"/>
                    <a:ext cx="414" cy="73"/>
                  </a:xfrm>
                  <a:custGeom>
                    <a:avLst/>
                    <a:gdLst/>
                    <a:ahLst/>
                    <a:cxnLst>
                      <a:cxn ang="0">
                        <a:pos x="0" y="76"/>
                      </a:cxn>
                      <a:cxn ang="0">
                        <a:pos x="630" y="384"/>
                      </a:cxn>
                      <a:cxn ang="0">
                        <a:pos x="2170" y="255"/>
                      </a:cxn>
                      <a:cxn ang="0">
                        <a:pos x="1224" y="0"/>
                      </a:cxn>
                      <a:cxn ang="0">
                        <a:pos x="13" y="80"/>
                      </a:cxn>
                    </a:cxnLst>
                    <a:rect l="0" t="0" r="r" b="b"/>
                    <a:pathLst>
                      <a:path w="2170" h="384">
                        <a:moveTo>
                          <a:pt x="0" y="76"/>
                        </a:moveTo>
                        <a:lnTo>
                          <a:pt x="630" y="384"/>
                        </a:lnTo>
                        <a:lnTo>
                          <a:pt x="2170" y="255"/>
                        </a:lnTo>
                        <a:lnTo>
                          <a:pt x="1224" y="0"/>
                        </a:lnTo>
                        <a:lnTo>
                          <a:pt x="13" y="80"/>
                        </a:lnTo>
                      </a:path>
                    </a:pathLst>
                  </a:custGeom>
                  <a:solidFill>
                    <a:schemeClr val="folHlink">
                      <a:alpha val="84000"/>
                    </a:schemeClr>
                  </a:solidFill>
                  <a:ln w="3175" cap="rnd" cmpd="sng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41633" name="Group 289"/>
                <p:cNvGrpSpPr>
                  <a:grpSpLocks noChangeAspect="1"/>
                </p:cNvGrpSpPr>
                <p:nvPr/>
              </p:nvGrpSpPr>
              <p:grpSpPr bwMode="auto">
                <a:xfrm>
                  <a:off x="502" y="3018"/>
                  <a:ext cx="299" cy="196"/>
                  <a:chOff x="525" y="1450"/>
                  <a:chExt cx="418" cy="274"/>
                </a:xfrm>
              </p:grpSpPr>
              <p:sp>
                <p:nvSpPr>
                  <p:cNvPr id="441634" name="AutoShape 2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44" y="1662"/>
                    <a:ext cx="73" cy="52"/>
                  </a:xfrm>
                  <a:prstGeom prst="can">
                    <a:avLst>
                      <a:gd name="adj" fmla="val 30866"/>
                    </a:avLst>
                  </a:prstGeom>
                  <a:solidFill>
                    <a:schemeClr val="folHlink">
                      <a:alpha val="84000"/>
                    </a:schemeClr>
                  </a:solidFill>
                  <a:ln w="3175">
                    <a:solidFill>
                      <a:srgbClr val="000080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1635" name="AutoShape 2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35" y="1673"/>
                    <a:ext cx="74" cy="51"/>
                  </a:xfrm>
                  <a:prstGeom prst="can">
                    <a:avLst>
                      <a:gd name="adj" fmla="val 30866"/>
                    </a:avLst>
                  </a:prstGeom>
                  <a:solidFill>
                    <a:schemeClr val="folHlink">
                      <a:alpha val="84000"/>
                    </a:schemeClr>
                  </a:solidFill>
                  <a:ln w="3175">
                    <a:solidFill>
                      <a:srgbClr val="000080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1636" name="Freeform 292"/>
                  <p:cNvSpPr>
                    <a:spLocks noChangeAspect="1"/>
                  </p:cNvSpPr>
                  <p:nvPr/>
                </p:nvSpPr>
                <p:spPr bwMode="auto">
                  <a:xfrm>
                    <a:off x="528" y="1641"/>
                    <a:ext cx="414" cy="74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195" y="117"/>
                      </a:cxn>
                      <a:cxn ang="0">
                        <a:pos x="654" y="77"/>
                      </a:cxn>
                      <a:cxn ang="0">
                        <a:pos x="369" y="0"/>
                      </a:cxn>
                      <a:cxn ang="0">
                        <a:pos x="4" y="24"/>
                      </a:cxn>
                    </a:cxnLst>
                    <a:rect l="0" t="0" r="r" b="b"/>
                    <a:pathLst>
                      <a:path w="654" h="117">
                        <a:moveTo>
                          <a:pt x="0" y="23"/>
                        </a:moveTo>
                        <a:lnTo>
                          <a:pt x="195" y="117"/>
                        </a:lnTo>
                        <a:lnTo>
                          <a:pt x="654" y="77"/>
                        </a:lnTo>
                        <a:lnTo>
                          <a:pt x="369" y="0"/>
                        </a:lnTo>
                        <a:lnTo>
                          <a:pt x="4" y="24"/>
                        </a:lnTo>
                      </a:path>
                    </a:pathLst>
                  </a:custGeom>
                  <a:solidFill>
                    <a:schemeClr val="folHlink">
                      <a:alpha val="84000"/>
                    </a:schemeClr>
                  </a:solidFill>
                  <a:ln w="3175" cap="rnd" cmpd="sng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1637" name="Freeform 293"/>
                  <p:cNvSpPr>
                    <a:spLocks noChangeAspect="1"/>
                  </p:cNvSpPr>
                  <p:nvPr/>
                </p:nvSpPr>
                <p:spPr bwMode="auto">
                  <a:xfrm>
                    <a:off x="529" y="1546"/>
                    <a:ext cx="414" cy="74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195" y="117"/>
                      </a:cxn>
                      <a:cxn ang="0">
                        <a:pos x="654" y="77"/>
                      </a:cxn>
                      <a:cxn ang="0">
                        <a:pos x="369" y="0"/>
                      </a:cxn>
                      <a:cxn ang="0">
                        <a:pos x="4" y="24"/>
                      </a:cxn>
                    </a:cxnLst>
                    <a:rect l="0" t="0" r="r" b="b"/>
                    <a:pathLst>
                      <a:path w="654" h="117">
                        <a:moveTo>
                          <a:pt x="0" y="23"/>
                        </a:moveTo>
                        <a:lnTo>
                          <a:pt x="195" y="117"/>
                        </a:lnTo>
                        <a:lnTo>
                          <a:pt x="654" y="77"/>
                        </a:lnTo>
                        <a:lnTo>
                          <a:pt x="369" y="0"/>
                        </a:lnTo>
                        <a:lnTo>
                          <a:pt x="4" y="24"/>
                        </a:lnTo>
                      </a:path>
                    </a:pathLst>
                  </a:custGeom>
                  <a:solidFill>
                    <a:schemeClr val="folHlink">
                      <a:alpha val="84000"/>
                    </a:schemeClr>
                  </a:solidFill>
                  <a:ln w="3175" cap="rnd" cmpd="sng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1638" name="Freeform 294"/>
                  <p:cNvSpPr>
                    <a:spLocks noChangeAspect="1"/>
                  </p:cNvSpPr>
                  <p:nvPr/>
                </p:nvSpPr>
                <p:spPr bwMode="auto">
                  <a:xfrm>
                    <a:off x="528" y="1561"/>
                    <a:ext cx="121" cy="15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50"/>
                      </a:cxn>
                      <a:cxn ang="0">
                        <a:pos x="192" y="244"/>
                      </a:cxn>
                      <a:cxn ang="0">
                        <a:pos x="192" y="9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92" h="244">
                        <a:moveTo>
                          <a:pt x="0" y="0"/>
                        </a:moveTo>
                        <a:lnTo>
                          <a:pt x="0" y="150"/>
                        </a:lnTo>
                        <a:lnTo>
                          <a:pt x="192" y="244"/>
                        </a:lnTo>
                        <a:lnTo>
                          <a:pt x="192" y="9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folHlink">
                      <a:alpha val="84000"/>
                    </a:schemeClr>
                  </a:solidFill>
                  <a:ln w="3175" cap="rnd" cmpd="sng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1639" name="Freeform 295"/>
                  <p:cNvSpPr>
                    <a:spLocks noChangeAspect="1"/>
                  </p:cNvSpPr>
                  <p:nvPr/>
                </p:nvSpPr>
                <p:spPr bwMode="auto">
                  <a:xfrm>
                    <a:off x="649" y="1595"/>
                    <a:ext cx="291" cy="120"/>
                  </a:xfrm>
                  <a:custGeom>
                    <a:avLst/>
                    <a:gdLst/>
                    <a:ahLst/>
                    <a:cxnLst>
                      <a:cxn ang="0">
                        <a:pos x="0" y="38"/>
                      </a:cxn>
                      <a:cxn ang="0">
                        <a:pos x="460" y="0"/>
                      </a:cxn>
                      <a:cxn ang="0">
                        <a:pos x="460" y="150"/>
                      </a:cxn>
                      <a:cxn ang="0">
                        <a:pos x="0" y="190"/>
                      </a:cxn>
                      <a:cxn ang="0">
                        <a:pos x="0" y="38"/>
                      </a:cxn>
                    </a:cxnLst>
                    <a:rect l="0" t="0" r="r" b="b"/>
                    <a:pathLst>
                      <a:path w="460" h="190">
                        <a:moveTo>
                          <a:pt x="0" y="38"/>
                        </a:moveTo>
                        <a:lnTo>
                          <a:pt x="460" y="0"/>
                        </a:lnTo>
                        <a:lnTo>
                          <a:pt x="460" y="150"/>
                        </a:lnTo>
                        <a:lnTo>
                          <a:pt x="0" y="190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solidFill>
                    <a:schemeClr val="folHlink">
                      <a:alpha val="84000"/>
                    </a:schemeClr>
                  </a:solidFill>
                  <a:ln w="3175" cap="rnd" cmpd="sng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1640" name="Freeform 296"/>
                  <p:cNvSpPr>
                    <a:spLocks noChangeAspect="1"/>
                  </p:cNvSpPr>
                  <p:nvPr/>
                </p:nvSpPr>
                <p:spPr bwMode="auto">
                  <a:xfrm>
                    <a:off x="525" y="1545"/>
                    <a:ext cx="413" cy="74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195" y="117"/>
                      </a:cxn>
                      <a:cxn ang="0">
                        <a:pos x="654" y="77"/>
                      </a:cxn>
                      <a:cxn ang="0">
                        <a:pos x="369" y="0"/>
                      </a:cxn>
                      <a:cxn ang="0">
                        <a:pos x="4" y="24"/>
                      </a:cxn>
                    </a:cxnLst>
                    <a:rect l="0" t="0" r="r" b="b"/>
                    <a:pathLst>
                      <a:path w="654" h="117">
                        <a:moveTo>
                          <a:pt x="0" y="23"/>
                        </a:moveTo>
                        <a:lnTo>
                          <a:pt x="195" y="117"/>
                        </a:lnTo>
                        <a:lnTo>
                          <a:pt x="654" y="77"/>
                        </a:lnTo>
                        <a:lnTo>
                          <a:pt x="369" y="0"/>
                        </a:lnTo>
                        <a:lnTo>
                          <a:pt x="4" y="24"/>
                        </a:lnTo>
                      </a:path>
                    </a:pathLst>
                  </a:custGeom>
                  <a:solidFill>
                    <a:schemeClr val="folHlink">
                      <a:alpha val="84000"/>
                    </a:schemeClr>
                  </a:solidFill>
                  <a:ln w="3175" cap="rnd" cmpd="sng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1641" name="Freeform 297"/>
                  <p:cNvSpPr>
                    <a:spLocks noChangeAspect="1"/>
                  </p:cNvSpPr>
                  <p:nvPr/>
                </p:nvSpPr>
                <p:spPr bwMode="auto">
                  <a:xfrm>
                    <a:off x="525" y="1465"/>
                    <a:ext cx="122" cy="154"/>
                  </a:xfrm>
                  <a:custGeom>
                    <a:avLst/>
                    <a:gdLst/>
                    <a:ahLst/>
                    <a:cxnLst>
                      <a:cxn ang="0">
                        <a:pos x="8" y="0"/>
                      </a:cxn>
                      <a:cxn ang="0">
                        <a:pos x="0" y="497"/>
                      </a:cxn>
                      <a:cxn ang="0">
                        <a:pos x="637" y="808"/>
                      </a:cxn>
                      <a:cxn ang="0">
                        <a:pos x="639" y="307"/>
                      </a:cxn>
                      <a:cxn ang="0">
                        <a:pos x="8" y="0"/>
                      </a:cxn>
                    </a:cxnLst>
                    <a:rect l="0" t="0" r="r" b="b"/>
                    <a:pathLst>
                      <a:path w="639" h="808">
                        <a:moveTo>
                          <a:pt x="8" y="0"/>
                        </a:moveTo>
                        <a:lnTo>
                          <a:pt x="0" y="497"/>
                        </a:lnTo>
                        <a:lnTo>
                          <a:pt x="637" y="808"/>
                        </a:lnTo>
                        <a:lnTo>
                          <a:pt x="639" y="307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chemeClr val="folHlink">
                      <a:alpha val="84000"/>
                    </a:schemeClr>
                  </a:solidFill>
                  <a:ln w="3175" cap="rnd" cmpd="sng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1642" name="Freeform 298"/>
                  <p:cNvSpPr>
                    <a:spLocks noChangeAspect="1"/>
                  </p:cNvSpPr>
                  <p:nvPr/>
                </p:nvSpPr>
                <p:spPr bwMode="auto">
                  <a:xfrm>
                    <a:off x="652" y="1458"/>
                    <a:ext cx="147" cy="14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498"/>
                      </a:cxn>
                      <a:cxn ang="0">
                        <a:pos x="771" y="778"/>
                      </a:cxn>
                      <a:cxn ang="0">
                        <a:pos x="771" y="28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771" h="778">
                        <a:moveTo>
                          <a:pt x="0" y="0"/>
                        </a:moveTo>
                        <a:lnTo>
                          <a:pt x="0" y="498"/>
                        </a:lnTo>
                        <a:lnTo>
                          <a:pt x="771" y="778"/>
                        </a:lnTo>
                        <a:lnTo>
                          <a:pt x="771" y="28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59D00">
                      <a:alpha val="84000"/>
                    </a:srgbClr>
                  </a:solidFill>
                  <a:ln w="3175" cap="flat" cmpd="sng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1643" name="Freeform 299"/>
                  <p:cNvSpPr>
                    <a:spLocks noChangeAspect="1"/>
                  </p:cNvSpPr>
                  <p:nvPr/>
                </p:nvSpPr>
                <p:spPr bwMode="auto">
                  <a:xfrm>
                    <a:off x="646" y="1498"/>
                    <a:ext cx="292" cy="121"/>
                  </a:xfrm>
                  <a:custGeom>
                    <a:avLst/>
                    <a:gdLst/>
                    <a:ahLst/>
                    <a:cxnLst>
                      <a:cxn ang="0">
                        <a:pos x="0" y="129"/>
                      </a:cxn>
                      <a:cxn ang="0">
                        <a:pos x="1528" y="0"/>
                      </a:cxn>
                      <a:cxn ang="0">
                        <a:pos x="1527" y="500"/>
                      </a:cxn>
                      <a:cxn ang="0">
                        <a:pos x="0" y="633"/>
                      </a:cxn>
                      <a:cxn ang="0">
                        <a:pos x="0" y="129"/>
                      </a:cxn>
                    </a:cxnLst>
                    <a:rect l="0" t="0" r="r" b="b"/>
                    <a:pathLst>
                      <a:path w="1528" h="633">
                        <a:moveTo>
                          <a:pt x="0" y="129"/>
                        </a:moveTo>
                        <a:lnTo>
                          <a:pt x="1528" y="0"/>
                        </a:lnTo>
                        <a:lnTo>
                          <a:pt x="1527" y="500"/>
                        </a:lnTo>
                        <a:lnTo>
                          <a:pt x="0" y="633"/>
                        </a:lnTo>
                        <a:lnTo>
                          <a:pt x="0" y="129"/>
                        </a:lnTo>
                        <a:close/>
                      </a:path>
                    </a:pathLst>
                  </a:custGeom>
                  <a:solidFill>
                    <a:schemeClr val="folHlink">
                      <a:alpha val="84000"/>
                    </a:schemeClr>
                  </a:solidFill>
                  <a:ln w="3175" cap="rnd" cmpd="sng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1644" name="Freeform 300"/>
                  <p:cNvSpPr>
                    <a:spLocks noChangeAspect="1"/>
                  </p:cNvSpPr>
                  <p:nvPr/>
                </p:nvSpPr>
                <p:spPr bwMode="auto">
                  <a:xfrm>
                    <a:off x="526" y="1450"/>
                    <a:ext cx="414" cy="73"/>
                  </a:xfrm>
                  <a:custGeom>
                    <a:avLst/>
                    <a:gdLst/>
                    <a:ahLst/>
                    <a:cxnLst>
                      <a:cxn ang="0">
                        <a:pos x="0" y="76"/>
                      </a:cxn>
                      <a:cxn ang="0">
                        <a:pos x="630" y="384"/>
                      </a:cxn>
                      <a:cxn ang="0">
                        <a:pos x="2170" y="255"/>
                      </a:cxn>
                      <a:cxn ang="0">
                        <a:pos x="1224" y="0"/>
                      </a:cxn>
                      <a:cxn ang="0">
                        <a:pos x="13" y="80"/>
                      </a:cxn>
                    </a:cxnLst>
                    <a:rect l="0" t="0" r="r" b="b"/>
                    <a:pathLst>
                      <a:path w="2170" h="384">
                        <a:moveTo>
                          <a:pt x="0" y="76"/>
                        </a:moveTo>
                        <a:lnTo>
                          <a:pt x="630" y="384"/>
                        </a:lnTo>
                        <a:lnTo>
                          <a:pt x="2170" y="255"/>
                        </a:lnTo>
                        <a:lnTo>
                          <a:pt x="1224" y="0"/>
                        </a:lnTo>
                        <a:lnTo>
                          <a:pt x="13" y="80"/>
                        </a:lnTo>
                      </a:path>
                    </a:pathLst>
                  </a:custGeom>
                  <a:solidFill>
                    <a:schemeClr val="folHlink">
                      <a:alpha val="84000"/>
                    </a:schemeClr>
                  </a:solidFill>
                  <a:ln w="3175" cap="rnd" cmpd="sng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441655" name="Group 311"/>
            <p:cNvGrpSpPr>
              <a:grpSpLocks noChangeAspect="1"/>
            </p:cNvGrpSpPr>
            <p:nvPr/>
          </p:nvGrpSpPr>
          <p:grpSpPr bwMode="auto">
            <a:xfrm>
              <a:off x="903" y="3506"/>
              <a:ext cx="299" cy="196"/>
              <a:chOff x="525" y="1450"/>
              <a:chExt cx="418" cy="274"/>
            </a:xfrm>
          </p:grpSpPr>
          <p:sp>
            <p:nvSpPr>
              <p:cNvPr id="441656" name="AutoShape 312"/>
              <p:cNvSpPr>
                <a:spLocks noChangeAspect="1" noChangeArrowheads="1"/>
              </p:cNvSpPr>
              <p:nvPr/>
            </p:nvSpPr>
            <p:spPr bwMode="auto">
              <a:xfrm>
                <a:off x="744" y="1662"/>
                <a:ext cx="73" cy="52"/>
              </a:xfrm>
              <a:prstGeom prst="can">
                <a:avLst>
                  <a:gd name="adj" fmla="val 30866"/>
                </a:avLst>
              </a:prstGeom>
              <a:solidFill>
                <a:schemeClr val="folHlink">
                  <a:alpha val="84000"/>
                </a:schemeClr>
              </a:solidFill>
              <a:ln w="3175">
                <a:solidFill>
                  <a:srgbClr val="00008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657" name="AutoShape 313"/>
              <p:cNvSpPr>
                <a:spLocks noChangeAspect="1" noChangeArrowheads="1"/>
              </p:cNvSpPr>
              <p:nvPr/>
            </p:nvSpPr>
            <p:spPr bwMode="auto">
              <a:xfrm>
                <a:off x="635" y="1673"/>
                <a:ext cx="74" cy="51"/>
              </a:xfrm>
              <a:prstGeom prst="can">
                <a:avLst>
                  <a:gd name="adj" fmla="val 30866"/>
                </a:avLst>
              </a:prstGeom>
              <a:solidFill>
                <a:schemeClr val="folHlink">
                  <a:alpha val="84000"/>
                </a:schemeClr>
              </a:solidFill>
              <a:ln w="3175">
                <a:solidFill>
                  <a:srgbClr val="00008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658" name="Freeform 314"/>
              <p:cNvSpPr>
                <a:spLocks noChangeAspect="1"/>
              </p:cNvSpPr>
              <p:nvPr/>
            </p:nvSpPr>
            <p:spPr bwMode="auto">
              <a:xfrm>
                <a:off x="528" y="1641"/>
                <a:ext cx="414" cy="74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195" y="117"/>
                  </a:cxn>
                  <a:cxn ang="0">
                    <a:pos x="654" y="77"/>
                  </a:cxn>
                  <a:cxn ang="0">
                    <a:pos x="369" y="0"/>
                  </a:cxn>
                  <a:cxn ang="0">
                    <a:pos x="4" y="24"/>
                  </a:cxn>
                </a:cxnLst>
                <a:rect l="0" t="0" r="r" b="b"/>
                <a:pathLst>
                  <a:path w="654" h="117">
                    <a:moveTo>
                      <a:pt x="0" y="23"/>
                    </a:moveTo>
                    <a:lnTo>
                      <a:pt x="195" y="117"/>
                    </a:lnTo>
                    <a:lnTo>
                      <a:pt x="654" y="77"/>
                    </a:lnTo>
                    <a:lnTo>
                      <a:pt x="369" y="0"/>
                    </a:lnTo>
                    <a:lnTo>
                      <a:pt x="4" y="24"/>
                    </a:lnTo>
                  </a:path>
                </a:pathLst>
              </a:custGeom>
              <a:solidFill>
                <a:schemeClr val="folHlink">
                  <a:alpha val="84000"/>
                </a:schemeClr>
              </a:solidFill>
              <a:ln w="31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659" name="Freeform 315"/>
              <p:cNvSpPr>
                <a:spLocks noChangeAspect="1"/>
              </p:cNvSpPr>
              <p:nvPr/>
            </p:nvSpPr>
            <p:spPr bwMode="auto">
              <a:xfrm>
                <a:off x="529" y="1546"/>
                <a:ext cx="414" cy="74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195" y="117"/>
                  </a:cxn>
                  <a:cxn ang="0">
                    <a:pos x="654" y="77"/>
                  </a:cxn>
                  <a:cxn ang="0">
                    <a:pos x="369" y="0"/>
                  </a:cxn>
                  <a:cxn ang="0">
                    <a:pos x="4" y="24"/>
                  </a:cxn>
                </a:cxnLst>
                <a:rect l="0" t="0" r="r" b="b"/>
                <a:pathLst>
                  <a:path w="654" h="117">
                    <a:moveTo>
                      <a:pt x="0" y="23"/>
                    </a:moveTo>
                    <a:lnTo>
                      <a:pt x="195" y="117"/>
                    </a:lnTo>
                    <a:lnTo>
                      <a:pt x="654" y="77"/>
                    </a:lnTo>
                    <a:lnTo>
                      <a:pt x="369" y="0"/>
                    </a:lnTo>
                    <a:lnTo>
                      <a:pt x="4" y="24"/>
                    </a:lnTo>
                  </a:path>
                </a:pathLst>
              </a:custGeom>
              <a:solidFill>
                <a:schemeClr val="folHlink">
                  <a:alpha val="84000"/>
                </a:schemeClr>
              </a:solidFill>
              <a:ln w="31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660" name="Freeform 316"/>
              <p:cNvSpPr>
                <a:spLocks noChangeAspect="1"/>
              </p:cNvSpPr>
              <p:nvPr/>
            </p:nvSpPr>
            <p:spPr bwMode="auto">
              <a:xfrm>
                <a:off x="528" y="1561"/>
                <a:ext cx="121" cy="1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50"/>
                  </a:cxn>
                  <a:cxn ang="0">
                    <a:pos x="192" y="244"/>
                  </a:cxn>
                  <a:cxn ang="0">
                    <a:pos x="192" y="94"/>
                  </a:cxn>
                  <a:cxn ang="0">
                    <a:pos x="0" y="0"/>
                  </a:cxn>
                </a:cxnLst>
                <a:rect l="0" t="0" r="r" b="b"/>
                <a:pathLst>
                  <a:path w="192" h="244">
                    <a:moveTo>
                      <a:pt x="0" y="0"/>
                    </a:moveTo>
                    <a:lnTo>
                      <a:pt x="0" y="150"/>
                    </a:lnTo>
                    <a:lnTo>
                      <a:pt x="192" y="244"/>
                    </a:lnTo>
                    <a:lnTo>
                      <a:pt x="192" y="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>
                  <a:alpha val="84000"/>
                </a:schemeClr>
              </a:solidFill>
              <a:ln w="31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661" name="Freeform 317"/>
              <p:cNvSpPr>
                <a:spLocks noChangeAspect="1"/>
              </p:cNvSpPr>
              <p:nvPr/>
            </p:nvSpPr>
            <p:spPr bwMode="auto">
              <a:xfrm>
                <a:off x="649" y="1595"/>
                <a:ext cx="291" cy="120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460" y="0"/>
                  </a:cxn>
                  <a:cxn ang="0">
                    <a:pos x="460" y="150"/>
                  </a:cxn>
                  <a:cxn ang="0">
                    <a:pos x="0" y="190"/>
                  </a:cxn>
                  <a:cxn ang="0">
                    <a:pos x="0" y="38"/>
                  </a:cxn>
                </a:cxnLst>
                <a:rect l="0" t="0" r="r" b="b"/>
                <a:pathLst>
                  <a:path w="460" h="190">
                    <a:moveTo>
                      <a:pt x="0" y="38"/>
                    </a:moveTo>
                    <a:lnTo>
                      <a:pt x="460" y="0"/>
                    </a:lnTo>
                    <a:lnTo>
                      <a:pt x="460" y="150"/>
                    </a:lnTo>
                    <a:lnTo>
                      <a:pt x="0" y="19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chemeClr val="folHlink">
                  <a:alpha val="84000"/>
                </a:schemeClr>
              </a:solidFill>
              <a:ln w="31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662" name="Freeform 318"/>
              <p:cNvSpPr>
                <a:spLocks noChangeAspect="1"/>
              </p:cNvSpPr>
              <p:nvPr/>
            </p:nvSpPr>
            <p:spPr bwMode="auto">
              <a:xfrm>
                <a:off x="525" y="1545"/>
                <a:ext cx="413" cy="74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195" y="117"/>
                  </a:cxn>
                  <a:cxn ang="0">
                    <a:pos x="654" y="77"/>
                  </a:cxn>
                  <a:cxn ang="0">
                    <a:pos x="369" y="0"/>
                  </a:cxn>
                  <a:cxn ang="0">
                    <a:pos x="4" y="24"/>
                  </a:cxn>
                </a:cxnLst>
                <a:rect l="0" t="0" r="r" b="b"/>
                <a:pathLst>
                  <a:path w="654" h="117">
                    <a:moveTo>
                      <a:pt x="0" y="23"/>
                    </a:moveTo>
                    <a:lnTo>
                      <a:pt x="195" y="117"/>
                    </a:lnTo>
                    <a:lnTo>
                      <a:pt x="654" y="77"/>
                    </a:lnTo>
                    <a:lnTo>
                      <a:pt x="369" y="0"/>
                    </a:lnTo>
                    <a:lnTo>
                      <a:pt x="4" y="24"/>
                    </a:lnTo>
                  </a:path>
                </a:pathLst>
              </a:custGeom>
              <a:solidFill>
                <a:schemeClr val="folHlink">
                  <a:alpha val="84000"/>
                </a:schemeClr>
              </a:solidFill>
              <a:ln w="31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663" name="Freeform 319"/>
              <p:cNvSpPr>
                <a:spLocks noChangeAspect="1"/>
              </p:cNvSpPr>
              <p:nvPr/>
            </p:nvSpPr>
            <p:spPr bwMode="auto">
              <a:xfrm>
                <a:off x="525" y="1465"/>
                <a:ext cx="122" cy="15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497"/>
                  </a:cxn>
                  <a:cxn ang="0">
                    <a:pos x="637" y="808"/>
                  </a:cxn>
                  <a:cxn ang="0">
                    <a:pos x="639" y="307"/>
                  </a:cxn>
                  <a:cxn ang="0">
                    <a:pos x="8" y="0"/>
                  </a:cxn>
                </a:cxnLst>
                <a:rect l="0" t="0" r="r" b="b"/>
                <a:pathLst>
                  <a:path w="639" h="808">
                    <a:moveTo>
                      <a:pt x="8" y="0"/>
                    </a:moveTo>
                    <a:lnTo>
                      <a:pt x="0" y="497"/>
                    </a:lnTo>
                    <a:lnTo>
                      <a:pt x="637" y="808"/>
                    </a:lnTo>
                    <a:lnTo>
                      <a:pt x="639" y="30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folHlink">
                  <a:alpha val="84000"/>
                </a:schemeClr>
              </a:solidFill>
              <a:ln w="31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664" name="Freeform 320"/>
              <p:cNvSpPr>
                <a:spLocks noChangeAspect="1"/>
              </p:cNvSpPr>
              <p:nvPr/>
            </p:nvSpPr>
            <p:spPr bwMode="auto">
              <a:xfrm>
                <a:off x="652" y="1458"/>
                <a:ext cx="147" cy="1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98"/>
                  </a:cxn>
                  <a:cxn ang="0">
                    <a:pos x="771" y="778"/>
                  </a:cxn>
                  <a:cxn ang="0">
                    <a:pos x="771" y="284"/>
                  </a:cxn>
                  <a:cxn ang="0">
                    <a:pos x="0" y="0"/>
                  </a:cxn>
                </a:cxnLst>
                <a:rect l="0" t="0" r="r" b="b"/>
                <a:pathLst>
                  <a:path w="771" h="778">
                    <a:moveTo>
                      <a:pt x="0" y="0"/>
                    </a:moveTo>
                    <a:lnTo>
                      <a:pt x="0" y="498"/>
                    </a:lnTo>
                    <a:lnTo>
                      <a:pt x="771" y="778"/>
                    </a:lnTo>
                    <a:lnTo>
                      <a:pt x="771" y="2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9D00">
                  <a:alpha val="84000"/>
                </a:srgbClr>
              </a:solidFill>
              <a:ln w="3175" cap="flat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665" name="Freeform 321"/>
              <p:cNvSpPr>
                <a:spLocks noChangeAspect="1"/>
              </p:cNvSpPr>
              <p:nvPr/>
            </p:nvSpPr>
            <p:spPr bwMode="auto">
              <a:xfrm>
                <a:off x="646" y="1498"/>
                <a:ext cx="292" cy="121"/>
              </a:xfrm>
              <a:custGeom>
                <a:avLst/>
                <a:gdLst/>
                <a:ahLst/>
                <a:cxnLst>
                  <a:cxn ang="0">
                    <a:pos x="0" y="129"/>
                  </a:cxn>
                  <a:cxn ang="0">
                    <a:pos x="1528" y="0"/>
                  </a:cxn>
                  <a:cxn ang="0">
                    <a:pos x="1527" y="500"/>
                  </a:cxn>
                  <a:cxn ang="0">
                    <a:pos x="0" y="633"/>
                  </a:cxn>
                  <a:cxn ang="0">
                    <a:pos x="0" y="129"/>
                  </a:cxn>
                </a:cxnLst>
                <a:rect l="0" t="0" r="r" b="b"/>
                <a:pathLst>
                  <a:path w="1528" h="633">
                    <a:moveTo>
                      <a:pt x="0" y="129"/>
                    </a:moveTo>
                    <a:lnTo>
                      <a:pt x="1528" y="0"/>
                    </a:lnTo>
                    <a:lnTo>
                      <a:pt x="1527" y="500"/>
                    </a:lnTo>
                    <a:lnTo>
                      <a:pt x="0" y="633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chemeClr val="folHlink">
                  <a:alpha val="84000"/>
                </a:schemeClr>
              </a:solidFill>
              <a:ln w="31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666" name="Freeform 322"/>
              <p:cNvSpPr>
                <a:spLocks noChangeAspect="1"/>
              </p:cNvSpPr>
              <p:nvPr/>
            </p:nvSpPr>
            <p:spPr bwMode="auto">
              <a:xfrm>
                <a:off x="526" y="1450"/>
                <a:ext cx="414" cy="73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630" y="384"/>
                  </a:cxn>
                  <a:cxn ang="0">
                    <a:pos x="2170" y="255"/>
                  </a:cxn>
                  <a:cxn ang="0">
                    <a:pos x="1224" y="0"/>
                  </a:cxn>
                  <a:cxn ang="0">
                    <a:pos x="13" y="80"/>
                  </a:cxn>
                </a:cxnLst>
                <a:rect l="0" t="0" r="r" b="b"/>
                <a:pathLst>
                  <a:path w="2170" h="384">
                    <a:moveTo>
                      <a:pt x="0" y="76"/>
                    </a:moveTo>
                    <a:lnTo>
                      <a:pt x="630" y="384"/>
                    </a:lnTo>
                    <a:lnTo>
                      <a:pt x="2170" y="255"/>
                    </a:lnTo>
                    <a:lnTo>
                      <a:pt x="1224" y="0"/>
                    </a:lnTo>
                    <a:lnTo>
                      <a:pt x="13" y="80"/>
                    </a:lnTo>
                  </a:path>
                </a:pathLst>
              </a:custGeom>
              <a:solidFill>
                <a:schemeClr val="folHlink">
                  <a:alpha val="84000"/>
                </a:schemeClr>
              </a:solidFill>
              <a:ln w="31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41608" name="Group 264"/>
          <p:cNvGrpSpPr>
            <a:grpSpLocks noChangeAspect="1"/>
          </p:cNvGrpSpPr>
          <p:nvPr/>
        </p:nvGrpSpPr>
        <p:grpSpPr bwMode="auto">
          <a:xfrm>
            <a:off x="1436688" y="5565775"/>
            <a:ext cx="474662" cy="311150"/>
            <a:chOff x="525" y="1450"/>
            <a:chExt cx="418" cy="274"/>
          </a:xfrm>
        </p:grpSpPr>
        <p:sp>
          <p:nvSpPr>
            <p:cNvPr id="441609" name="AutoShape 265"/>
            <p:cNvSpPr>
              <a:spLocks noChangeAspect="1" noChangeArrowheads="1"/>
            </p:cNvSpPr>
            <p:nvPr/>
          </p:nvSpPr>
          <p:spPr bwMode="auto">
            <a:xfrm>
              <a:off x="744" y="1662"/>
              <a:ext cx="73" cy="52"/>
            </a:xfrm>
            <a:prstGeom prst="can">
              <a:avLst>
                <a:gd name="adj" fmla="val 30866"/>
              </a:avLst>
            </a:prstGeom>
            <a:solidFill>
              <a:srgbClr val="E35D0B">
                <a:alpha val="84000"/>
              </a:srgbClr>
            </a:solidFill>
            <a:ln w="3175">
              <a:solidFill>
                <a:srgbClr val="00008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610" name="AutoShape 266"/>
            <p:cNvSpPr>
              <a:spLocks noChangeAspect="1" noChangeArrowheads="1"/>
            </p:cNvSpPr>
            <p:nvPr/>
          </p:nvSpPr>
          <p:spPr bwMode="auto">
            <a:xfrm>
              <a:off x="635" y="1673"/>
              <a:ext cx="74" cy="51"/>
            </a:xfrm>
            <a:prstGeom prst="can">
              <a:avLst>
                <a:gd name="adj" fmla="val 30866"/>
              </a:avLst>
            </a:prstGeom>
            <a:solidFill>
              <a:srgbClr val="E35D0B">
                <a:alpha val="84000"/>
              </a:srgbClr>
            </a:solidFill>
            <a:ln w="3175">
              <a:solidFill>
                <a:srgbClr val="00008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611" name="Freeform 267"/>
            <p:cNvSpPr>
              <a:spLocks noChangeAspect="1"/>
            </p:cNvSpPr>
            <p:nvPr/>
          </p:nvSpPr>
          <p:spPr bwMode="auto">
            <a:xfrm>
              <a:off x="528" y="1641"/>
              <a:ext cx="414" cy="74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95" y="117"/>
                </a:cxn>
                <a:cxn ang="0">
                  <a:pos x="654" y="77"/>
                </a:cxn>
                <a:cxn ang="0">
                  <a:pos x="369" y="0"/>
                </a:cxn>
                <a:cxn ang="0">
                  <a:pos x="4" y="24"/>
                </a:cxn>
              </a:cxnLst>
              <a:rect l="0" t="0" r="r" b="b"/>
              <a:pathLst>
                <a:path w="654" h="117">
                  <a:moveTo>
                    <a:pt x="0" y="23"/>
                  </a:moveTo>
                  <a:lnTo>
                    <a:pt x="195" y="117"/>
                  </a:lnTo>
                  <a:lnTo>
                    <a:pt x="654" y="77"/>
                  </a:lnTo>
                  <a:lnTo>
                    <a:pt x="369" y="0"/>
                  </a:lnTo>
                  <a:lnTo>
                    <a:pt x="4" y="24"/>
                  </a:lnTo>
                </a:path>
              </a:pathLst>
            </a:custGeom>
            <a:solidFill>
              <a:srgbClr val="E35D0B">
                <a:alpha val="84000"/>
              </a:srgb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612" name="Freeform 268"/>
            <p:cNvSpPr>
              <a:spLocks noChangeAspect="1"/>
            </p:cNvSpPr>
            <p:nvPr/>
          </p:nvSpPr>
          <p:spPr bwMode="auto">
            <a:xfrm>
              <a:off x="529" y="1546"/>
              <a:ext cx="414" cy="74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95" y="117"/>
                </a:cxn>
                <a:cxn ang="0">
                  <a:pos x="654" y="77"/>
                </a:cxn>
                <a:cxn ang="0">
                  <a:pos x="369" y="0"/>
                </a:cxn>
                <a:cxn ang="0">
                  <a:pos x="4" y="24"/>
                </a:cxn>
              </a:cxnLst>
              <a:rect l="0" t="0" r="r" b="b"/>
              <a:pathLst>
                <a:path w="654" h="117">
                  <a:moveTo>
                    <a:pt x="0" y="23"/>
                  </a:moveTo>
                  <a:lnTo>
                    <a:pt x="195" y="117"/>
                  </a:lnTo>
                  <a:lnTo>
                    <a:pt x="654" y="77"/>
                  </a:lnTo>
                  <a:lnTo>
                    <a:pt x="369" y="0"/>
                  </a:lnTo>
                  <a:lnTo>
                    <a:pt x="4" y="24"/>
                  </a:lnTo>
                </a:path>
              </a:pathLst>
            </a:custGeom>
            <a:solidFill>
              <a:srgbClr val="E35D0B">
                <a:alpha val="84000"/>
              </a:srgb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613" name="Freeform 269"/>
            <p:cNvSpPr>
              <a:spLocks noChangeAspect="1"/>
            </p:cNvSpPr>
            <p:nvPr/>
          </p:nvSpPr>
          <p:spPr bwMode="auto">
            <a:xfrm>
              <a:off x="528" y="1561"/>
              <a:ext cx="121" cy="1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0"/>
                </a:cxn>
                <a:cxn ang="0">
                  <a:pos x="192" y="244"/>
                </a:cxn>
                <a:cxn ang="0">
                  <a:pos x="192" y="94"/>
                </a:cxn>
                <a:cxn ang="0">
                  <a:pos x="0" y="0"/>
                </a:cxn>
              </a:cxnLst>
              <a:rect l="0" t="0" r="r" b="b"/>
              <a:pathLst>
                <a:path w="192" h="244">
                  <a:moveTo>
                    <a:pt x="0" y="0"/>
                  </a:moveTo>
                  <a:lnTo>
                    <a:pt x="0" y="150"/>
                  </a:lnTo>
                  <a:lnTo>
                    <a:pt x="192" y="244"/>
                  </a:lnTo>
                  <a:lnTo>
                    <a:pt x="192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5D0B">
                <a:alpha val="84000"/>
              </a:srgb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614" name="Freeform 270"/>
            <p:cNvSpPr>
              <a:spLocks noChangeAspect="1"/>
            </p:cNvSpPr>
            <p:nvPr/>
          </p:nvSpPr>
          <p:spPr bwMode="auto">
            <a:xfrm>
              <a:off x="649" y="1595"/>
              <a:ext cx="291" cy="120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460" y="0"/>
                </a:cxn>
                <a:cxn ang="0">
                  <a:pos x="460" y="150"/>
                </a:cxn>
                <a:cxn ang="0">
                  <a:pos x="0" y="190"/>
                </a:cxn>
                <a:cxn ang="0">
                  <a:pos x="0" y="38"/>
                </a:cxn>
              </a:cxnLst>
              <a:rect l="0" t="0" r="r" b="b"/>
              <a:pathLst>
                <a:path w="460" h="190">
                  <a:moveTo>
                    <a:pt x="0" y="38"/>
                  </a:moveTo>
                  <a:lnTo>
                    <a:pt x="460" y="0"/>
                  </a:lnTo>
                  <a:lnTo>
                    <a:pt x="460" y="150"/>
                  </a:lnTo>
                  <a:lnTo>
                    <a:pt x="0" y="19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E35D0B">
                <a:alpha val="84000"/>
              </a:srgb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615" name="Freeform 271"/>
            <p:cNvSpPr>
              <a:spLocks noChangeAspect="1"/>
            </p:cNvSpPr>
            <p:nvPr/>
          </p:nvSpPr>
          <p:spPr bwMode="auto">
            <a:xfrm>
              <a:off x="525" y="1545"/>
              <a:ext cx="413" cy="74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95" y="117"/>
                </a:cxn>
                <a:cxn ang="0">
                  <a:pos x="654" y="77"/>
                </a:cxn>
                <a:cxn ang="0">
                  <a:pos x="369" y="0"/>
                </a:cxn>
                <a:cxn ang="0">
                  <a:pos x="4" y="24"/>
                </a:cxn>
              </a:cxnLst>
              <a:rect l="0" t="0" r="r" b="b"/>
              <a:pathLst>
                <a:path w="654" h="117">
                  <a:moveTo>
                    <a:pt x="0" y="23"/>
                  </a:moveTo>
                  <a:lnTo>
                    <a:pt x="195" y="117"/>
                  </a:lnTo>
                  <a:lnTo>
                    <a:pt x="654" y="77"/>
                  </a:lnTo>
                  <a:lnTo>
                    <a:pt x="369" y="0"/>
                  </a:lnTo>
                  <a:lnTo>
                    <a:pt x="4" y="24"/>
                  </a:lnTo>
                </a:path>
              </a:pathLst>
            </a:custGeom>
            <a:solidFill>
              <a:srgbClr val="E35D0B">
                <a:alpha val="84000"/>
              </a:srgb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616" name="Freeform 272"/>
            <p:cNvSpPr>
              <a:spLocks noChangeAspect="1"/>
            </p:cNvSpPr>
            <p:nvPr/>
          </p:nvSpPr>
          <p:spPr bwMode="auto">
            <a:xfrm>
              <a:off x="525" y="1465"/>
              <a:ext cx="122" cy="15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497"/>
                </a:cxn>
                <a:cxn ang="0">
                  <a:pos x="637" y="808"/>
                </a:cxn>
                <a:cxn ang="0">
                  <a:pos x="639" y="307"/>
                </a:cxn>
                <a:cxn ang="0">
                  <a:pos x="8" y="0"/>
                </a:cxn>
              </a:cxnLst>
              <a:rect l="0" t="0" r="r" b="b"/>
              <a:pathLst>
                <a:path w="639" h="808">
                  <a:moveTo>
                    <a:pt x="8" y="0"/>
                  </a:moveTo>
                  <a:lnTo>
                    <a:pt x="0" y="497"/>
                  </a:lnTo>
                  <a:lnTo>
                    <a:pt x="637" y="808"/>
                  </a:lnTo>
                  <a:lnTo>
                    <a:pt x="639" y="30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35D0B">
                <a:alpha val="84000"/>
              </a:srgb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617" name="Freeform 273"/>
            <p:cNvSpPr>
              <a:spLocks noChangeAspect="1"/>
            </p:cNvSpPr>
            <p:nvPr/>
          </p:nvSpPr>
          <p:spPr bwMode="auto">
            <a:xfrm>
              <a:off x="652" y="1458"/>
              <a:ext cx="147" cy="1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98"/>
                </a:cxn>
                <a:cxn ang="0">
                  <a:pos x="771" y="778"/>
                </a:cxn>
                <a:cxn ang="0">
                  <a:pos x="771" y="284"/>
                </a:cxn>
                <a:cxn ang="0">
                  <a:pos x="0" y="0"/>
                </a:cxn>
              </a:cxnLst>
              <a:rect l="0" t="0" r="r" b="b"/>
              <a:pathLst>
                <a:path w="771" h="778">
                  <a:moveTo>
                    <a:pt x="0" y="0"/>
                  </a:moveTo>
                  <a:lnTo>
                    <a:pt x="0" y="498"/>
                  </a:lnTo>
                  <a:lnTo>
                    <a:pt x="771" y="778"/>
                  </a:lnTo>
                  <a:lnTo>
                    <a:pt x="771" y="2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5D0B">
                <a:alpha val="84000"/>
              </a:srgbClr>
            </a:solidFill>
            <a:ln w="3175" cap="flat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618" name="Freeform 274"/>
            <p:cNvSpPr>
              <a:spLocks noChangeAspect="1"/>
            </p:cNvSpPr>
            <p:nvPr/>
          </p:nvSpPr>
          <p:spPr bwMode="auto">
            <a:xfrm>
              <a:off x="646" y="1498"/>
              <a:ext cx="292" cy="121"/>
            </a:xfrm>
            <a:custGeom>
              <a:avLst/>
              <a:gdLst/>
              <a:ahLst/>
              <a:cxnLst>
                <a:cxn ang="0">
                  <a:pos x="0" y="129"/>
                </a:cxn>
                <a:cxn ang="0">
                  <a:pos x="1528" y="0"/>
                </a:cxn>
                <a:cxn ang="0">
                  <a:pos x="1527" y="500"/>
                </a:cxn>
                <a:cxn ang="0">
                  <a:pos x="0" y="633"/>
                </a:cxn>
                <a:cxn ang="0">
                  <a:pos x="0" y="129"/>
                </a:cxn>
              </a:cxnLst>
              <a:rect l="0" t="0" r="r" b="b"/>
              <a:pathLst>
                <a:path w="1528" h="633">
                  <a:moveTo>
                    <a:pt x="0" y="129"/>
                  </a:moveTo>
                  <a:lnTo>
                    <a:pt x="1528" y="0"/>
                  </a:lnTo>
                  <a:lnTo>
                    <a:pt x="1527" y="500"/>
                  </a:lnTo>
                  <a:lnTo>
                    <a:pt x="0" y="633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E35D0B">
                <a:alpha val="84000"/>
              </a:srgb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619" name="Freeform 275"/>
            <p:cNvSpPr>
              <a:spLocks noChangeAspect="1"/>
            </p:cNvSpPr>
            <p:nvPr/>
          </p:nvSpPr>
          <p:spPr bwMode="auto">
            <a:xfrm>
              <a:off x="526" y="1450"/>
              <a:ext cx="414" cy="73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630" y="384"/>
                </a:cxn>
                <a:cxn ang="0">
                  <a:pos x="2170" y="255"/>
                </a:cxn>
                <a:cxn ang="0">
                  <a:pos x="1224" y="0"/>
                </a:cxn>
                <a:cxn ang="0">
                  <a:pos x="13" y="80"/>
                </a:cxn>
              </a:cxnLst>
              <a:rect l="0" t="0" r="r" b="b"/>
              <a:pathLst>
                <a:path w="2170" h="384">
                  <a:moveTo>
                    <a:pt x="0" y="76"/>
                  </a:moveTo>
                  <a:lnTo>
                    <a:pt x="630" y="384"/>
                  </a:lnTo>
                  <a:lnTo>
                    <a:pt x="2170" y="255"/>
                  </a:lnTo>
                  <a:lnTo>
                    <a:pt x="1224" y="0"/>
                  </a:lnTo>
                  <a:lnTo>
                    <a:pt x="13" y="80"/>
                  </a:lnTo>
                </a:path>
              </a:pathLst>
            </a:custGeom>
            <a:solidFill>
              <a:srgbClr val="E35D0B">
                <a:alpha val="84000"/>
              </a:srgbClr>
            </a:solidFill>
            <a:ln w="31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1690" name="Text Box 346"/>
          <p:cNvSpPr txBox="1">
            <a:spLocks noChangeArrowheads="1"/>
          </p:cNvSpPr>
          <p:nvPr/>
        </p:nvSpPr>
        <p:spPr bwMode="auto">
          <a:xfrm rot="-1313829">
            <a:off x="1331913" y="5192713"/>
            <a:ext cx="12065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800" i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1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41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4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4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441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41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41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441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41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4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4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441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4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4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41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41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44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70" decel="100000"/>
                                        <p:tgtEl>
                                          <p:spTgt spid="4413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770" decel="100000"/>
                                        <p:tgtEl>
                                          <p:spTgt spid="4413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13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441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1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441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1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441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441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41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44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441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441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44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441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44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44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441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4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44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441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441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441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44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441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441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44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770" decel="100000"/>
                                        <p:tgtEl>
                                          <p:spTgt spid="4416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770" decel="100000"/>
                                        <p:tgtEl>
                                          <p:spTgt spid="4416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16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8" dur="770" fill="hold"/>
                                        <p:tgtEl>
                                          <p:spTgt spid="44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0" dur="770" fill="hold"/>
                                        <p:tgtEl>
                                          <p:spTgt spid="44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72" grpId="0" animBg="1"/>
      <p:bldP spid="441372" grpId="1" animBg="1"/>
      <p:bldP spid="441373" grpId="0" animBg="1"/>
      <p:bldP spid="441373" grpId="1" animBg="1"/>
      <p:bldP spid="441374" grpId="0"/>
      <p:bldP spid="441563" grpId="0"/>
      <p:bldP spid="441564" grpId="0"/>
      <p:bldP spid="441565" grpId="0"/>
      <p:bldP spid="441569" grpId="0" animBg="1"/>
      <p:bldP spid="441569" grpId="1" animBg="1"/>
      <p:bldP spid="441570" grpId="0" animBg="1"/>
      <p:bldP spid="441570" grpId="1" animBg="1"/>
      <p:bldP spid="441653" grpId="0"/>
      <p:bldP spid="44169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ChangeArrowheads="1"/>
          </p:cNvSpPr>
          <p:nvPr/>
        </p:nvSpPr>
        <p:spPr bwMode="auto">
          <a:xfrm>
            <a:off x="4932363" y="2168525"/>
            <a:ext cx="3600450" cy="3600450"/>
          </a:xfrm>
          <a:prstGeom prst="rect">
            <a:avLst/>
          </a:prstGeom>
          <a:solidFill>
            <a:schemeClr val="bg2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4723" name="Rectangle 3"/>
          <p:cNvSpPr>
            <a:spLocks noChangeArrowheads="1"/>
          </p:cNvSpPr>
          <p:nvPr/>
        </p:nvSpPr>
        <p:spPr bwMode="auto">
          <a:xfrm>
            <a:off x="611188" y="2168525"/>
            <a:ext cx="3600450" cy="360045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4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/>
              <a:t>Pre-Copy Migration: Round 2</a:t>
            </a:r>
          </a:p>
        </p:txBody>
      </p:sp>
      <p:sp>
        <p:nvSpPr>
          <p:cNvPr id="414725" name="Rectangle 5"/>
          <p:cNvSpPr>
            <a:spLocks noChangeArrowheads="1"/>
          </p:cNvSpPr>
          <p:nvPr/>
        </p:nvSpPr>
        <p:spPr bwMode="auto">
          <a:xfrm>
            <a:off x="969963" y="4686300"/>
            <a:ext cx="360362" cy="361950"/>
          </a:xfrm>
          <a:prstGeom prst="rect">
            <a:avLst/>
          </a:prstGeom>
          <a:solidFill>
            <a:srgbClr val="C0C0C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4726" name="Rectangle 6"/>
          <p:cNvSpPr>
            <a:spLocks noChangeArrowheads="1"/>
          </p:cNvSpPr>
          <p:nvPr/>
        </p:nvSpPr>
        <p:spPr bwMode="auto">
          <a:xfrm>
            <a:off x="3490913" y="3968750"/>
            <a:ext cx="360362" cy="3619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4727" name="Rectangle 7"/>
          <p:cNvSpPr>
            <a:spLocks noChangeArrowheads="1"/>
          </p:cNvSpPr>
          <p:nvPr/>
        </p:nvSpPr>
        <p:spPr bwMode="auto">
          <a:xfrm>
            <a:off x="3490913" y="4686300"/>
            <a:ext cx="360362" cy="361950"/>
          </a:xfrm>
          <a:prstGeom prst="rect">
            <a:avLst/>
          </a:prstGeom>
          <a:solidFill>
            <a:srgbClr val="C0C0C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4728" name="Rectangle 8"/>
          <p:cNvSpPr>
            <a:spLocks noChangeArrowheads="1"/>
          </p:cNvSpPr>
          <p:nvPr/>
        </p:nvSpPr>
        <p:spPr bwMode="auto">
          <a:xfrm>
            <a:off x="3130550" y="2886075"/>
            <a:ext cx="360363" cy="361950"/>
          </a:xfrm>
          <a:prstGeom prst="rect">
            <a:avLst/>
          </a:prstGeom>
          <a:solidFill>
            <a:srgbClr val="C0C0C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4729" name="Rectangle 9"/>
          <p:cNvSpPr>
            <a:spLocks noChangeArrowheads="1"/>
          </p:cNvSpPr>
          <p:nvPr/>
        </p:nvSpPr>
        <p:spPr bwMode="auto">
          <a:xfrm>
            <a:off x="2409825" y="5046663"/>
            <a:ext cx="360363" cy="361950"/>
          </a:xfrm>
          <a:prstGeom prst="rect">
            <a:avLst/>
          </a:prstGeom>
          <a:solidFill>
            <a:srgbClr val="C0C0C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4730" name="Rectangle 10"/>
          <p:cNvSpPr>
            <a:spLocks noChangeArrowheads="1"/>
          </p:cNvSpPr>
          <p:nvPr/>
        </p:nvSpPr>
        <p:spPr bwMode="auto">
          <a:xfrm>
            <a:off x="2409825" y="4325938"/>
            <a:ext cx="360363" cy="361950"/>
          </a:xfrm>
          <a:prstGeom prst="rect">
            <a:avLst/>
          </a:prstGeom>
          <a:solidFill>
            <a:srgbClr val="C0C0C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4731" name="Rectangle 11"/>
          <p:cNvSpPr>
            <a:spLocks noChangeArrowheads="1"/>
          </p:cNvSpPr>
          <p:nvPr/>
        </p:nvSpPr>
        <p:spPr bwMode="auto">
          <a:xfrm>
            <a:off x="5291138" y="4686300"/>
            <a:ext cx="360362" cy="3619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4732" name="Rectangle 12"/>
          <p:cNvSpPr>
            <a:spLocks noChangeArrowheads="1"/>
          </p:cNvSpPr>
          <p:nvPr/>
        </p:nvSpPr>
        <p:spPr bwMode="auto">
          <a:xfrm>
            <a:off x="6732588" y="4329113"/>
            <a:ext cx="360362" cy="3619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4733" name="Rectangle 13"/>
          <p:cNvSpPr>
            <a:spLocks noChangeArrowheads="1"/>
          </p:cNvSpPr>
          <p:nvPr/>
        </p:nvSpPr>
        <p:spPr bwMode="auto">
          <a:xfrm>
            <a:off x="7812088" y="3968750"/>
            <a:ext cx="360362" cy="3619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4734" name="Rectangle 14"/>
          <p:cNvSpPr>
            <a:spLocks noChangeArrowheads="1"/>
          </p:cNvSpPr>
          <p:nvPr/>
        </p:nvSpPr>
        <p:spPr bwMode="auto">
          <a:xfrm>
            <a:off x="7812088" y="4686300"/>
            <a:ext cx="360362" cy="3619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4735" name="Rectangle 15"/>
          <p:cNvSpPr>
            <a:spLocks noChangeArrowheads="1"/>
          </p:cNvSpPr>
          <p:nvPr/>
        </p:nvSpPr>
        <p:spPr bwMode="auto">
          <a:xfrm>
            <a:off x="7451725" y="2886075"/>
            <a:ext cx="360363" cy="3619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4736" name="Rectangle 16"/>
          <p:cNvSpPr>
            <a:spLocks noChangeArrowheads="1"/>
          </p:cNvSpPr>
          <p:nvPr/>
        </p:nvSpPr>
        <p:spPr bwMode="auto">
          <a:xfrm>
            <a:off x="6731000" y="5046663"/>
            <a:ext cx="360363" cy="3619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4737" name="Group 17"/>
          <p:cNvGrpSpPr>
            <a:grpSpLocks/>
          </p:cNvGrpSpPr>
          <p:nvPr/>
        </p:nvGrpSpPr>
        <p:grpSpPr bwMode="auto">
          <a:xfrm>
            <a:off x="611188" y="2168525"/>
            <a:ext cx="3600450" cy="2881313"/>
            <a:chOff x="385" y="1366"/>
            <a:chExt cx="2268" cy="1815"/>
          </a:xfrm>
        </p:grpSpPr>
        <p:sp>
          <p:nvSpPr>
            <p:cNvPr id="414738" name="Rectangle 18"/>
            <p:cNvSpPr>
              <a:spLocks noChangeArrowheads="1"/>
            </p:cNvSpPr>
            <p:nvPr/>
          </p:nvSpPr>
          <p:spPr bwMode="auto">
            <a:xfrm>
              <a:off x="385" y="1366"/>
              <a:ext cx="2268" cy="1588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739" name="Line 19"/>
            <p:cNvSpPr>
              <a:spLocks noChangeShapeType="1"/>
            </p:cNvSpPr>
            <p:nvPr/>
          </p:nvSpPr>
          <p:spPr bwMode="auto">
            <a:xfrm>
              <a:off x="1519" y="2954"/>
              <a:ext cx="1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4740" name="Rectangle 20"/>
          <p:cNvSpPr>
            <a:spLocks noChangeArrowheads="1"/>
          </p:cNvSpPr>
          <p:nvPr/>
        </p:nvSpPr>
        <p:spPr bwMode="auto">
          <a:xfrm>
            <a:off x="3130550" y="2889250"/>
            <a:ext cx="360363" cy="3619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4741" name="Rectangle 21"/>
          <p:cNvSpPr>
            <a:spLocks noChangeArrowheads="1"/>
          </p:cNvSpPr>
          <p:nvPr/>
        </p:nvSpPr>
        <p:spPr bwMode="auto">
          <a:xfrm>
            <a:off x="2409825" y="4329113"/>
            <a:ext cx="360363" cy="3619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ChangeArrowheads="1"/>
          </p:cNvSpPr>
          <p:nvPr/>
        </p:nvSpPr>
        <p:spPr bwMode="auto">
          <a:xfrm>
            <a:off x="611188" y="2168525"/>
            <a:ext cx="3600450" cy="360045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/>
              <a:t>Pre-Copy Migration: Round 2</a:t>
            </a:r>
          </a:p>
        </p:txBody>
      </p:sp>
      <p:sp>
        <p:nvSpPr>
          <p:cNvPr id="415748" name="Rectangle 4"/>
          <p:cNvSpPr>
            <a:spLocks noChangeArrowheads="1"/>
          </p:cNvSpPr>
          <p:nvPr/>
        </p:nvSpPr>
        <p:spPr bwMode="auto">
          <a:xfrm>
            <a:off x="969963" y="4686300"/>
            <a:ext cx="360362" cy="3619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749" name="Rectangle 5"/>
          <p:cNvSpPr>
            <a:spLocks noChangeArrowheads="1"/>
          </p:cNvSpPr>
          <p:nvPr/>
        </p:nvSpPr>
        <p:spPr bwMode="auto">
          <a:xfrm>
            <a:off x="3490913" y="3968750"/>
            <a:ext cx="360362" cy="361950"/>
          </a:xfrm>
          <a:prstGeom prst="rect">
            <a:avLst/>
          </a:prstGeom>
          <a:solidFill>
            <a:srgbClr val="C0C0C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750" name="Rectangle 6"/>
          <p:cNvSpPr>
            <a:spLocks noChangeArrowheads="1"/>
          </p:cNvSpPr>
          <p:nvPr/>
        </p:nvSpPr>
        <p:spPr bwMode="auto">
          <a:xfrm>
            <a:off x="3130550" y="2886075"/>
            <a:ext cx="360363" cy="361950"/>
          </a:xfrm>
          <a:prstGeom prst="rect">
            <a:avLst/>
          </a:prstGeom>
          <a:solidFill>
            <a:srgbClr val="C0C0C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751" name="Rectangle 7"/>
          <p:cNvSpPr>
            <a:spLocks noChangeArrowheads="1"/>
          </p:cNvSpPr>
          <p:nvPr/>
        </p:nvSpPr>
        <p:spPr bwMode="auto">
          <a:xfrm>
            <a:off x="2409825" y="4325938"/>
            <a:ext cx="360363" cy="361950"/>
          </a:xfrm>
          <a:prstGeom prst="rect">
            <a:avLst/>
          </a:prstGeom>
          <a:solidFill>
            <a:srgbClr val="C0C0C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752" name="Rectangle 8"/>
          <p:cNvSpPr>
            <a:spLocks noChangeArrowheads="1"/>
          </p:cNvSpPr>
          <p:nvPr/>
        </p:nvSpPr>
        <p:spPr bwMode="auto">
          <a:xfrm>
            <a:off x="3490913" y="3968750"/>
            <a:ext cx="360362" cy="3619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753" name="Rectangle 9"/>
          <p:cNvSpPr>
            <a:spLocks noChangeArrowheads="1"/>
          </p:cNvSpPr>
          <p:nvPr/>
        </p:nvSpPr>
        <p:spPr bwMode="auto">
          <a:xfrm>
            <a:off x="3130550" y="2889250"/>
            <a:ext cx="360363" cy="3619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754" name="Rectangle 10"/>
          <p:cNvSpPr>
            <a:spLocks noChangeArrowheads="1"/>
          </p:cNvSpPr>
          <p:nvPr/>
        </p:nvSpPr>
        <p:spPr bwMode="auto">
          <a:xfrm>
            <a:off x="2409825" y="4329113"/>
            <a:ext cx="360363" cy="3619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755" name="Rectangle 11"/>
          <p:cNvSpPr>
            <a:spLocks noChangeArrowheads="1"/>
          </p:cNvSpPr>
          <p:nvPr/>
        </p:nvSpPr>
        <p:spPr bwMode="auto">
          <a:xfrm>
            <a:off x="4932363" y="2168525"/>
            <a:ext cx="3600450" cy="3600450"/>
          </a:xfrm>
          <a:prstGeom prst="rect">
            <a:avLst/>
          </a:prstGeom>
          <a:solidFill>
            <a:schemeClr val="bg2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756" name="Rectangle 12"/>
          <p:cNvSpPr>
            <a:spLocks noChangeArrowheads="1"/>
          </p:cNvSpPr>
          <p:nvPr/>
        </p:nvSpPr>
        <p:spPr bwMode="auto">
          <a:xfrm>
            <a:off x="6732588" y="4329113"/>
            <a:ext cx="360362" cy="3619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757" name="Rectangle 13"/>
          <p:cNvSpPr>
            <a:spLocks noChangeArrowheads="1"/>
          </p:cNvSpPr>
          <p:nvPr/>
        </p:nvSpPr>
        <p:spPr bwMode="auto">
          <a:xfrm>
            <a:off x="7812088" y="3968750"/>
            <a:ext cx="360362" cy="3619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758" name="Rectangle 14"/>
          <p:cNvSpPr>
            <a:spLocks noChangeArrowheads="1"/>
          </p:cNvSpPr>
          <p:nvPr/>
        </p:nvSpPr>
        <p:spPr bwMode="auto">
          <a:xfrm>
            <a:off x="7451725" y="2886075"/>
            <a:ext cx="360363" cy="3619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759" name="Rectangle 15"/>
          <p:cNvSpPr>
            <a:spLocks noChangeArrowheads="1"/>
          </p:cNvSpPr>
          <p:nvPr/>
        </p:nvSpPr>
        <p:spPr bwMode="auto">
          <a:xfrm>
            <a:off x="5291138" y="4686300"/>
            <a:ext cx="360362" cy="3619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ChangeArrowheads="1"/>
          </p:cNvSpPr>
          <p:nvPr/>
        </p:nvSpPr>
        <p:spPr bwMode="auto">
          <a:xfrm>
            <a:off x="611188" y="2168525"/>
            <a:ext cx="3600450" cy="360045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126413" cy="1143000"/>
          </a:xfrm>
        </p:spPr>
        <p:txBody>
          <a:bodyPr/>
          <a:lstStyle/>
          <a:p>
            <a:r>
              <a:rPr lang="en-GB"/>
              <a:t>Pre-Copy Migration: Final</a:t>
            </a:r>
          </a:p>
        </p:txBody>
      </p:sp>
      <p:sp>
        <p:nvSpPr>
          <p:cNvPr id="416772" name="Rectangle 4"/>
          <p:cNvSpPr>
            <a:spLocks noChangeArrowheads="1"/>
          </p:cNvSpPr>
          <p:nvPr/>
        </p:nvSpPr>
        <p:spPr bwMode="auto">
          <a:xfrm>
            <a:off x="4932363" y="2168525"/>
            <a:ext cx="3600450" cy="3600450"/>
          </a:xfrm>
          <a:prstGeom prst="rect">
            <a:avLst/>
          </a:prstGeom>
          <a:solidFill>
            <a:schemeClr val="bg2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6773" name="Rectangle 5"/>
          <p:cNvSpPr>
            <a:spLocks noChangeArrowheads="1"/>
          </p:cNvSpPr>
          <p:nvPr/>
        </p:nvSpPr>
        <p:spPr bwMode="auto">
          <a:xfrm>
            <a:off x="6732588" y="4329113"/>
            <a:ext cx="360362" cy="3619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6774" name="Rectangle 6"/>
          <p:cNvSpPr>
            <a:spLocks noChangeArrowheads="1"/>
          </p:cNvSpPr>
          <p:nvPr/>
        </p:nvSpPr>
        <p:spPr bwMode="auto">
          <a:xfrm>
            <a:off x="7812088" y="3968750"/>
            <a:ext cx="360362" cy="3619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6775" name="Rectangle 7"/>
          <p:cNvSpPr>
            <a:spLocks noChangeArrowheads="1"/>
          </p:cNvSpPr>
          <p:nvPr/>
        </p:nvSpPr>
        <p:spPr bwMode="auto">
          <a:xfrm>
            <a:off x="7451725" y="2886075"/>
            <a:ext cx="360363" cy="3619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6776" name="Rectangle 8"/>
          <p:cNvSpPr>
            <a:spLocks noChangeArrowheads="1"/>
          </p:cNvSpPr>
          <p:nvPr/>
        </p:nvSpPr>
        <p:spPr bwMode="auto">
          <a:xfrm>
            <a:off x="5291138" y="4686300"/>
            <a:ext cx="360362" cy="3619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6777" name="Group 9"/>
          <p:cNvGrpSpPr>
            <a:grpSpLocks/>
          </p:cNvGrpSpPr>
          <p:nvPr/>
        </p:nvGrpSpPr>
        <p:grpSpPr bwMode="auto">
          <a:xfrm>
            <a:off x="969963" y="2886075"/>
            <a:ext cx="2881312" cy="2162175"/>
            <a:chOff x="611" y="1818"/>
            <a:chExt cx="1815" cy="1362"/>
          </a:xfrm>
        </p:grpSpPr>
        <p:sp>
          <p:nvSpPr>
            <p:cNvPr id="416778" name="Rectangle 10"/>
            <p:cNvSpPr>
              <a:spLocks noChangeArrowheads="1"/>
            </p:cNvSpPr>
            <p:nvPr/>
          </p:nvSpPr>
          <p:spPr bwMode="auto">
            <a:xfrm>
              <a:off x="611" y="2952"/>
              <a:ext cx="227" cy="228"/>
            </a:xfrm>
            <a:prstGeom prst="rect">
              <a:avLst/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779" name="Rectangle 11"/>
            <p:cNvSpPr>
              <a:spLocks noChangeArrowheads="1"/>
            </p:cNvSpPr>
            <p:nvPr/>
          </p:nvSpPr>
          <p:spPr bwMode="auto">
            <a:xfrm>
              <a:off x="2199" y="2500"/>
              <a:ext cx="227" cy="228"/>
            </a:xfrm>
            <a:prstGeom prst="rect">
              <a:avLst/>
            </a:prstGeom>
            <a:solidFill>
              <a:srgbClr val="C0C0C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780" name="Rectangle 12"/>
            <p:cNvSpPr>
              <a:spLocks noChangeArrowheads="1"/>
            </p:cNvSpPr>
            <p:nvPr/>
          </p:nvSpPr>
          <p:spPr bwMode="auto">
            <a:xfrm>
              <a:off x="1972" y="1818"/>
              <a:ext cx="227" cy="228"/>
            </a:xfrm>
            <a:prstGeom prst="rect">
              <a:avLst/>
            </a:prstGeom>
            <a:solidFill>
              <a:srgbClr val="C0C0C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781" name="Rectangle 13"/>
            <p:cNvSpPr>
              <a:spLocks noChangeArrowheads="1"/>
            </p:cNvSpPr>
            <p:nvPr/>
          </p:nvSpPr>
          <p:spPr bwMode="auto">
            <a:xfrm>
              <a:off x="1518" y="2725"/>
              <a:ext cx="227" cy="228"/>
            </a:xfrm>
            <a:prstGeom prst="rect">
              <a:avLst/>
            </a:prstGeom>
            <a:solidFill>
              <a:srgbClr val="C0C0C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782" name="Rectangle 14"/>
            <p:cNvSpPr>
              <a:spLocks noChangeArrowheads="1"/>
            </p:cNvSpPr>
            <p:nvPr/>
          </p:nvSpPr>
          <p:spPr bwMode="auto">
            <a:xfrm>
              <a:off x="2199" y="2500"/>
              <a:ext cx="227" cy="228"/>
            </a:xfrm>
            <a:prstGeom prst="rect">
              <a:avLst/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783" name="Rectangle 15"/>
            <p:cNvSpPr>
              <a:spLocks noChangeArrowheads="1"/>
            </p:cNvSpPr>
            <p:nvPr/>
          </p:nvSpPr>
          <p:spPr bwMode="auto">
            <a:xfrm>
              <a:off x="1972" y="1820"/>
              <a:ext cx="227" cy="228"/>
            </a:xfrm>
            <a:prstGeom prst="rect">
              <a:avLst/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784" name="Rectangle 16"/>
            <p:cNvSpPr>
              <a:spLocks noChangeArrowheads="1"/>
            </p:cNvSpPr>
            <p:nvPr/>
          </p:nvSpPr>
          <p:spPr bwMode="auto">
            <a:xfrm>
              <a:off x="1518" y="2727"/>
              <a:ext cx="227" cy="228"/>
            </a:xfrm>
            <a:prstGeom prst="rect">
              <a:avLst/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6785" name="Rectangle 17"/>
          <p:cNvSpPr>
            <a:spLocks noChangeArrowheads="1"/>
          </p:cNvSpPr>
          <p:nvPr/>
        </p:nvSpPr>
        <p:spPr bwMode="auto">
          <a:xfrm>
            <a:off x="4932363" y="2168525"/>
            <a:ext cx="3600450" cy="3600450"/>
          </a:xfrm>
          <a:prstGeom prst="rect">
            <a:avLst/>
          </a:prstGeom>
          <a:solidFill>
            <a:srgbClr val="C0C0C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0.47274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16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6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0" grpId="0" animBg="1"/>
      <p:bldP spid="416773" grpId="0" animBg="1"/>
      <p:bldP spid="416774" grpId="0" animBg="1"/>
      <p:bldP spid="416775" grpId="0" animBg="1"/>
      <p:bldP spid="416776" grpId="0" animBg="1"/>
      <p:bldP spid="41678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Writable Working Set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Pages that are dirtied must be re-sent</a:t>
            </a:r>
          </a:p>
          <a:p>
            <a:pPr lvl="1"/>
            <a:r>
              <a:rPr lang="en-GB"/>
              <a:t>Super hot pages</a:t>
            </a:r>
          </a:p>
          <a:p>
            <a:pPr lvl="2"/>
            <a:r>
              <a:rPr lang="en-GB"/>
              <a:t>e.g. process stacks; top of page free list</a:t>
            </a:r>
          </a:p>
          <a:p>
            <a:pPr lvl="1"/>
            <a:r>
              <a:rPr lang="en-GB"/>
              <a:t>Buffer cache</a:t>
            </a:r>
          </a:p>
          <a:p>
            <a:pPr lvl="1"/>
            <a:r>
              <a:rPr lang="en-GB"/>
              <a:t>Network receive / disk buffers</a:t>
            </a:r>
          </a:p>
          <a:p>
            <a:r>
              <a:rPr lang="en-GB"/>
              <a:t>Dirtying rate determines VM down-time</a:t>
            </a:r>
          </a:p>
          <a:p>
            <a:pPr lvl="1"/>
            <a:r>
              <a:rPr lang="en-GB"/>
              <a:t>Shorter iterations </a:t>
            </a:r>
            <a:r>
              <a:rPr lang="en-GB">
                <a:latin typeface="Myriad Roman" charset="0"/>
              </a:rPr>
              <a:t>→ </a:t>
            </a:r>
            <a:r>
              <a:rPr lang="en-GB"/>
              <a:t>less dirtying </a:t>
            </a:r>
            <a:r>
              <a:rPr lang="en-GB">
                <a:latin typeface="Myriad Roman" charset="0"/>
              </a:rPr>
              <a:t>→</a:t>
            </a:r>
            <a:r>
              <a:rPr lang="en-GB"/>
              <a:t> …</a:t>
            </a:r>
          </a:p>
          <a:p>
            <a:r>
              <a:rPr lang="en-GB"/>
              <a:t>App. ‘phase changes’ may knock us back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Writable Working Set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Set of pages written to by OS/application</a:t>
            </a:r>
          </a:p>
          <a:p>
            <a:r>
              <a:rPr lang="en-GB"/>
              <a:t>Pages that are dirtied must be re-sent</a:t>
            </a:r>
          </a:p>
          <a:p>
            <a:pPr lvl="1"/>
            <a:r>
              <a:rPr lang="en-GB"/>
              <a:t>Hot pages</a:t>
            </a:r>
          </a:p>
          <a:p>
            <a:pPr lvl="2"/>
            <a:r>
              <a:rPr lang="en-GB"/>
              <a:t>E.g. process stacks</a:t>
            </a:r>
          </a:p>
          <a:p>
            <a:pPr lvl="2"/>
            <a:r>
              <a:rPr lang="en-GB"/>
              <a:t>Top of free page list (works like a stack)</a:t>
            </a:r>
          </a:p>
          <a:p>
            <a:pPr lvl="1"/>
            <a:r>
              <a:rPr lang="en-GB"/>
              <a:t>Buffer cache</a:t>
            </a:r>
          </a:p>
          <a:p>
            <a:pPr lvl="1"/>
            <a:r>
              <a:rPr lang="en-GB"/>
              <a:t>Network receive / disk buffers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Page Dirtying Rate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305300"/>
            <a:ext cx="8178800" cy="2419350"/>
          </a:xfrm>
        </p:spPr>
        <p:txBody>
          <a:bodyPr/>
          <a:lstStyle/>
          <a:p>
            <a:r>
              <a:rPr lang="en-GB"/>
              <a:t>Dirtying rate determines VM down-time</a:t>
            </a:r>
          </a:p>
          <a:p>
            <a:pPr lvl="1"/>
            <a:r>
              <a:rPr lang="en-GB"/>
              <a:t>Shorter iters </a:t>
            </a:r>
            <a:r>
              <a:rPr lang="en-GB">
                <a:latin typeface="Myriad Roman" charset="0"/>
              </a:rPr>
              <a:t>→ </a:t>
            </a:r>
            <a:r>
              <a:rPr lang="en-GB"/>
              <a:t>less dirtying </a:t>
            </a:r>
            <a:r>
              <a:rPr lang="en-GB">
                <a:latin typeface="Myriad Roman" charset="0"/>
              </a:rPr>
              <a:t>→</a:t>
            </a:r>
            <a:r>
              <a:rPr lang="en-GB"/>
              <a:t> shorter iters</a:t>
            </a:r>
          </a:p>
          <a:p>
            <a:pPr lvl="1"/>
            <a:r>
              <a:rPr lang="en-GB"/>
              <a:t>Stop and copy final pages</a:t>
            </a:r>
          </a:p>
          <a:p>
            <a:r>
              <a:rPr lang="en-GB"/>
              <a:t>Application ‘phase changes’ create spikes</a:t>
            </a:r>
          </a:p>
        </p:txBody>
      </p:sp>
      <p:grpSp>
        <p:nvGrpSpPr>
          <p:cNvPr id="419844" name="Group 4"/>
          <p:cNvGrpSpPr>
            <a:grpSpLocks/>
          </p:cNvGrpSpPr>
          <p:nvPr/>
        </p:nvGrpSpPr>
        <p:grpSpPr bwMode="auto">
          <a:xfrm>
            <a:off x="1900238" y="1747838"/>
            <a:ext cx="4270375" cy="2600325"/>
            <a:chOff x="1111" y="2563"/>
            <a:chExt cx="2690" cy="1638"/>
          </a:xfrm>
        </p:grpSpPr>
        <p:sp>
          <p:nvSpPr>
            <p:cNvPr id="419845" name="Line 5"/>
            <p:cNvSpPr>
              <a:spLocks noChangeShapeType="1"/>
            </p:cNvSpPr>
            <p:nvPr/>
          </p:nvSpPr>
          <p:spPr bwMode="auto">
            <a:xfrm>
              <a:off x="1544" y="2563"/>
              <a:ext cx="0" cy="13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846" name="Line 6"/>
            <p:cNvSpPr>
              <a:spLocks noChangeShapeType="1"/>
            </p:cNvSpPr>
            <p:nvPr/>
          </p:nvSpPr>
          <p:spPr bwMode="auto">
            <a:xfrm>
              <a:off x="1544" y="3944"/>
              <a:ext cx="225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847" name="Freeform 7"/>
            <p:cNvSpPr>
              <a:spLocks/>
            </p:cNvSpPr>
            <p:nvPr/>
          </p:nvSpPr>
          <p:spPr bwMode="auto">
            <a:xfrm>
              <a:off x="1544" y="3333"/>
              <a:ext cx="2251" cy="610"/>
            </a:xfrm>
            <a:custGeom>
              <a:avLst/>
              <a:gdLst/>
              <a:ahLst/>
              <a:cxnLst>
                <a:cxn ang="0">
                  <a:pos x="0" y="610"/>
                </a:cxn>
                <a:cxn ang="0">
                  <a:pos x="269" y="259"/>
                </a:cxn>
                <a:cxn ang="0">
                  <a:pos x="1211" y="93"/>
                </a:cxn>
                <a:cxn ang="0">
                  <a:pos x="2251" y="0"/>
                </a:cxn>
              </a:cxnLst>
              <a:rect l="0" t="0" r="r" b="b"/>
              <a:pathLst>
                <a:path w="2251" h="610">
                  <a:moveTo>
                    <a:pt x="0" y="610"/>
                  </a:moveTo>
                  <a:cubicBezTo>
                    <a:pt x="45" y="551"/>
                    <a:pt x="67" y="345"/>
                    <a:pt x="269" y="259"/>
                  </a:cubicBezTo>
                  <a:cubicBezTo>
                    <a:pt x="471" y="173"/>
                    <a:pt x="881" y="136"/>
                    <a:pt x="1211" y="93"/>
                  </a:cubicBezTo>
                  <a:cubicBezTo>
                    <a:pt x="1541" y="50"/>
                    <a:pt x="2034" y="19"/>
                    <a:pt x="2251" y="0"/>
                  </a:cubicBezTo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848" name="Text Box 8"/>
            <p:cNvSpPr txBox="1">
              <a:spLocks noChangeArrowheads="1"/>
            </p:cNvSpPr>
            <p:nvPr/>
          </p:nvSpPr>
          <p:spPr bwMode="auto">
            <a:xfrm>
              <a:off x="1999" y="3913"/>
              <a:ext cx="1487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i="0"/>
                <a:t>time into iteration</a:t>
              </a:r>
            </a:p>
          </p:txBody>
        </p:sp>
        <p:sp>
          <p:nvSpPr>
            <p:cNvPr id="419849" name="Text Box 9"/>
            <p:cNvSpPr txBox="1">
              <a:spLocks noChangeArrowheads="1"/>
            </p:cNvSpPr>
            <p:nvPr/>
          </p:nvSpPr>
          <p:spPr bwMode="auto">
            <a:xfrm rot="16200000">
              <a:off x="968" y="3116"/>
              <a:ext cx="57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i="0"/>
                <a:t>#dirty</a:t>
              </a:r>
            </a:p>
          </p:txBody>
        </p:sp>
        <p:sp>
          <p:nvSpPr>
            <p:cNvPr id="419850" name="Line 10"/>
            <p:cNvSpPr>
              <a:spLocks noChangeShapeType="1"/>
            </p:cNvSpPr>
            <p:nvPr/>
          </p:nvSpPr>
          <p:spPr bwMode="auto">
            <a:xfrm>
              <a:off x="1533" y="2699"/>
              <a:ext cx="22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Writable Working Set</a:t>
            </a:r>
          </a:p>
        </p:txBody>
      </p:sp>
      <p:pic>
        <p:nvPicPr>
          <p:cNvPr id="420867" name="Picture 3" descr="wws-speccint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7313" y="1668463"/>
            <a:ext cx="9004300" cy="4775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/>
              <a:t>PostgreSQL/OLTP down-time</a:t>
            </a:r>
          </a:p>
        </p:txBody>
      </p:sp>
      <p:pic>
        <p:nvPicPr>
          <p:cNvPr id="421891" name="Picture 3" descr="oltp-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913" y="1852613"/>
            <a:ext cx="8686800" cy="4168775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CINT2000 down-time </a:t>
            </a:r>
          </a:p>
        </p:txBody>
      </p:sp>
      <p:pic>
        <p:nvPicPr>
          <p:cNvPr id="423939" name="Picture 3" descr="cpu-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95250" y="1916113"/>
            <a:ext cx="9144000" cy="4033837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Rate Limited Relocation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Dynamically adjust resources committed to performing page transfer</a:t>
            </a:r>
          </a:p>
          <a:p>
            <a:pPr lvl="1"/>
            <a:r>
              <a:rPr lang="en-GB"/>
              <a:t>Dirty logging costs VM ~2-3%</a:t>
            </a:r>
          </a:p>
          <a:p>
            <a:pPr lvl="1"/>
            <a:r>
              <a:rPr lang="en-GB"/>
              <a:t>CPU and network usage closely linked</a:t>
            </a:r>
          </a:p>
          <a:p>
            <a:r>
              <a:rPr lang="en-GB"/>
              <a:t>E.g. first copy iteration at 100Mb/s, then increase based on observed dirtying rate</a:t>
            </a:r>
          </a:p>
          <a:p>
            <a:pPr lvl="1"/>
            <a:r>
              <a:rPr lang="en-GB"/>
              <a:t>Minimize impact of relocation on server while minimizing down-time</a:t>
            </a:r>
          </a:p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Xen Today : 2.0 Features</a:t>
            </a:r>
            <a:endParaRPr lang="en-US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362950" cy="4800600"/>
          </a:xfrm>
          <a:ln/>
        </p:spPr>
        <p:txBody>
          <a:bodyPr/>
          <a:lstStyle/>
          <a:p>
            <a:r>
              <a:rPr lang="en-GB"/>
              <a:t>Secure isolation between VMs</a:t>
            </a:r>
          </a:p>
          <a:p>
            <a:r>
              <a:rPr lang="en-GB"/>
              <a:t>Resource control and QoS</a:t>
            </a:r>
          </a:p>
          <a:p>
            <a:r>
              <a:rPr lang="en-GB"/>
              <a:t>Only guest kernel needs to be ported</a:t>
            </a:r>
          </a:p>
          <a:p>
            <a:pPr lvl="1"/>
            <a:r>
              <a:rPr lang="en-GB"/>
              <a:t>All user-level apps and libraries run unmodified</a:t>
            </a:r>
          </a:p>
          <a:p>
            <a:pPr lvl="1"/>
            <a:r>
              <a:rPr lang="en-GB"/>
              <a:t>Linux 2.4/2.6, NetBSD, FreeBSD, Plan9</a:t>
            </a:r>
          </a:p>
          <a:p>
            <a:r>
              <a:rPr lang="en-GB"/>
              <a:t>Execution performance is close to native</a:t>
            </a:r>
          </a:p>
          <a:p>
            <a:r>
              <a:rPr lang="en-GB"/>
              <a:t>Supports the same hardware as Linux x86</a:t>
            </a:r>
            <a:endParaRPr lang="en-US"/>
          </a:p>
          <a:p>
            <a:r>
              <a:rPr lang="en-GB"/>
              <a:t>Live Relocation of VMs between Xen nodes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116888" cy="1143000"/>
          </a:xfrm>
        </p:spPr>
        <p:txBody>
          <a:bodyPr/>
          <a:lstStyle/>
          <a:p>
            <a:r>
              <a:rPr lang="en-GB"/>
              <a:t>Web Server Relocation </a:t>
            </a:r>
          </a:p>
        </p:txBody>
      </p:sp>
      <p:pic>
        <p:nvPicPr>
          <p:cNvPr id="428035" name="Picture 3" descr="webserver-migration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916113"/>
            <a:ext cx="9144000" cy="37877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/>
              <a:t>Iterative Progress: SPECWeb</a:t>
            </a:r>
          </a:p>
        </p:txBody>
      </p:sp>
      <p:pic>
        <p:nvPicPr>
          <p:cNvPr id="429059" name="Picture 3" descr="specweb-annotated-wid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9063" y="2095500"/>
            <a:ext cx="8937625" cy="3638550"/>
          </a:xfrm>
          <a:noFill/>
          <a:ln/>
        </p:spPr>
      </p:pic>
      <p:sp>
        <p:nvSpPr>
          <p:cNvPr id="429060" name="AutoShape 4"/>
          <p:cNvSpPr>
            <a:spLocks noChangeArrowheads="1"/>
          </p:cNvSpPr>
          <p:nvPr/>
        </p:nvSpPr>
        <p:spPr bwMode="auto">
          <a:xfrm rot="4089819">
            <a:off x="552450" y="4686300"/>
            <a:ext cx="914400" cy="914400"/>
          </a:xfrm>
          <a:prstGeom prst="lightningBol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9061" name="Text Box 5"/>
          <p:cNvSpPr txBox="1">
            <a:spLocks noChangeArrowheads="1"/>
          </p:cNvSpPr>
          <p:nvPr/>
        </p:nvSpPr>
        <p:spPr bwMode="auto">
          <a:xfrm>
            <a:off x="801688" y="5394325"/>
            <a:ext cx="608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i="0"/>
              <a:t>52s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Iterative Progress: Quake3</a:t>
            </a:r>
          </a:p>
        </p:txBody>
      </p:sp>
      <p:pic>
        <p:nvPicPr>
          <p:cNvPr id="430083" name="Picture 3" descr="quake-wid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1600" y="2125663"/>
            <a:ext cx="8937625" cy="3735387"/>
          </a:xfrm>
          <a:noFill/>
          <a:ln/>
        </p:spPr>
      </p:pic>
      <p:sp>
        <p:nvSpPr>
          <p:cNvPr id="430084" name="AutoShape 4"/>
          <p:cNvSpPr>
            <a:spLocks noChangeArrowheads="1"/>
          </p:cNvSpPr>
          <p:nvPr/>
        </p:nvSpPr>
        <p:spPr bwMode="auto">
          <a:xfrm rot="4089819">
            <a:off x="476250" y="4686300"/>
            <a:ext cx="914400" cy="914400"/>
          </a:xfrm>
          <a:prstGeom prst="lightningBol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Quake 3 Server relocation</a:t>
            </a:r>
          </a:p>
        </p:txBody>
      </p:sp>
      <p:pic>
        <p:nvPicPr>
          <p:cNvPr id="431107" name="Picture 3" descr="quake-packet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462213"/>
            <a:ext cx="9144000" cy="30575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Relocation Transparency</a:t>
            </a:r>
          </a:p>
        </p:txBody>
      </p:sp>
      <p:graphicFrame>
        <p:nvGraphicFramePr>
          <p:cNvPr id="433155" name="Group 3"/>
          <p:cNvGraphicFramePr>
            <a:graphicFrameLocks noGrp="1"/>
          </p:cNvGraphicFramePr>
          <p:nvPr>
            <p:ph type="tbl" idx="1"/>
          </p:nvPr>
        </p:nvGraphicFramePr>
        <p:xfrm>
          <a:off x="234950" y="2189163"/>
          <a:ext cx="8729663" cy="3387725"/>
        </p:xfrm>
        <a:graphic>
          <a:graphicData uri="http://schemas.openxmlformats.org/drawingml/2006/table">
            <a:tbl>
              <a:tblPr/>
              <a:tblGrid>
                <a:gridCol w="2376488"/>
                <a:gridCol w="1728787"/>
                <a:gridCol w="1871663"/>
                <a:gridCol w="1389062"/>
                <a:gridCol w="1363663"/>
              </a:tblGrid>
              <a:tr h="1200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1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Requires VMM support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Changes to 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Able to adapt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QoS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Transparent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yes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harder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Assisted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yes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minor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yes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harder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Self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significant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Yes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easier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Relocation Notification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Opportunity to be more co-operative</a:t>
            </a:r>
          </a:p>
          <a:p>
            <a:pPr lvl="1"/>
            <a:r>
              <a:rPr lang="en-GB"/>
              <a:t>Quiesce background tasks to avoid dirtying</a:t>
            </a:r>
          </a:p>
          <a:p>
            <a:r>
              <a:rPr lang="en-GB"/>
              <a:t>Doesn’t help if the foreground task is the cause of the problem… </a:t>
            </a:r>
          </a:p>
          <a:p>
            <a:r>
              <a:rPr lang="en-GB"/>
              <a:t>Self-relocation allows the kernel fine-grained control over trade-off</a:t>
            </a:r>
          </a:p>
          <a:p>
            <a:pPr lvl="1"/>
            <a:r>
              <a:rPr lang="en-GB"/>
              <a:t>Decrease priority of difficult processes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Extensions</a:t>
            </a:r>
            <a:endParaRPr lang="en-US"/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Cluster load balancing</a:t>
            </a:r>
          </a:p>
          <a:p>
            <a:pPr lvl="1">
              <a:lnSpc>
                <a:spcPct val="90000"/>
              </a:lnSpc>
            </a:pPr>
            <a:r>
              <a:rPr lang="en-US"/>
              <a:t>Pre-migration analysis phase</a:t>
            </a:r>
          </a:p>
          <a:p>
            <a:pPr lvl="1">
              <a:lnSpc>
                <a:spcPct val="90000"/>
              </a:lnSpc>
            </a:pPr>
            <a:r>
              <a:rPr lang="en-US"/>
              <a:t>Optimization over coarse timescales</a:t>
            </a:r>
          </a:p>
          <a:p>
            <a:pPr>
              <a:lnSpc>
                <a:spcPct val="90000"/>
              </a:lnSpc>
            </a:pPr>
            <a:r>
              <a:rPr lang="en-US"/>
              <a:t>Evacuating nodes for maintenance</a:t>
            </a:r>
          </a:p>
          <a:p>
            <a:pPr lvl="1">
              <a:lnSpc>
                <a:spcPct val="90000"/>
              </a:lnSpc>
            </a:pPr>
            <a:r>
              <a:rPr lang="en-US"/>
              <a:t>Move easy to migrate VMs first</a:t>
            </a:r>
          </a:p>
          <a:p>
            <a:pPr>
              <a:lnSpc>
                <a:spcPct val="90000"/>
              </a:lnSpc>
            </a:pPr>
            <a:r>
              <a:rPr lang="en-US"/>
              <a:t>Storage-system support for VM clusters</a:t>
            </a:r>
          </a:p>
          <a:p>
            <a:pPr lvl="1">
              <a:lnSpc>
                <a:spcPct val="90000"/>
              </a:lnSpc>
            </a:pPr>
            <a:r>
              <a:rPr lang="en-US"/>
              <a:t>Decentralized, data replication, copy-on-write</a:t>
            </a:r>
          </a:p>
          <a:p>
            <a:pPr>
              <a:lnSpc>
                <a:spcPct val="90000"/>
              </a:lnSpc>
            </a:pPr>
            <a:r>
              <a:rPr lang="en-US"/>
              <a:t>Wide-area relocation</a:t>
            </a:r>
          </a:p>
          <a:p>
            <a:pPr lvl="1">
              <a:lnSpc>
                <a:spcPct val="90000"/>
              </a:lnSpc>
            </a:pPr>
            <a:r>
              <a:rPr lang="en-US"/>
              <a:t>IPSec tunnels and CoW network mirroring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Research Roadmap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Software fault tolerance</a:t>
            </a:r>
          </a:p>
          <a:p>
            <a:pPr lvl="1"/>
            <a:r>
              <a:rPr lang="en-GB"/>
              <a:t>Exploit deterministic replay</a:t>
            </a:r>
          </a:p>
          <a:p>
            <a:r>
              <a:rPr lang="en-GB"/>
              <a:t>System debugging</a:t>
            </a:r>
          </a:p>
          <a:p>
            <a:pPr lvl="1"/>
            <a:r>
              <a:rPr lang="en-GB"/>
              <a:t>Lightweight checkpointing and replay</a:t>
            </a:r>
          </a:p>
          <a:p>
            <a:r>
              <a:rPr lang="en-GB"/>
              <a:t>VM forking</a:t>
            </a:r>
          </a:p>
          <a:p>
            <a:pPr lvl="1"/>
            <a:r>
              <a:rPr lang="en-GB"/>
              <a:t>Lightweight service replication, isolation</a:t>
            </a:r>
          </a:p>
          <a:p>
            <a:r>
              <a:rPr lang="en-GB"/>
              <a:t>Secure virtualization</a:t>
            </a:r>
          </a:p>
          <a:p>
            <a:pPr lvl="1"/>
            <a:r>
              <a:rPr lang="en-GB"/>
              <a:t>Multi-level secure Xen</a:t>
            </a:r>
          </a:p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Xen Supporters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39963"/>
            <a:ext cx="8178800" cy="4800600"/>
          </a:xfrm>
        </p:spPr>
        <p:txBody>
          <a:bodyPr/>
          <a:lstStyle/>
          <a:p>
            <a:endParaRPr lang="en-GB"/>
          </a:p>
        </p:txBody>
      </p:sp>
      <p:grpSp>
        <p:nvGrpSpPr>
          <p:cNvPr id="442373" name="Group 5"/>
          <p:cNvGrpSpPr>
            <a:grpSpLocks/>
          </p:cNvGrpSpPr>
          <p:nvPr/>
        </p:nvGrpSpPr>
        <p:grpSpPr bwMode="auto">
          <a:xfrm>
            <a:off x="1077913" y="3113088"/>
            <a:ext cx="6858000" cy="1752600"/>
            <a:chOff x="912" y="1632"/>
            <a:chExt cx="4080" cy="1104"/>
          </a:xfrm>
        </p:grpSpPr>
        <p:sp>
          <p:nvSpPr>
            <p:cNvPr id="442374" name="Line 6"/>
            <p:cNvSpPr>
              <a:spLocks noChangeShapeType="1"/>
            </p:cNvSpPr>
            <p:nvPr/>
          </p:nvSpPr>
          <p:spPr bwMode="auto">
            <a:xfrm>
              <a:off x="912" y="1632"/>
              <a:ext cx="40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2375" name="Line 7"/>
            <p:cNvSpPr>
              <a:spLocks noChangeShapeType="1"/>
            </p:cNvSpPr>
            <p:nvPr/>
          </p:nvSpPr>
          <p:spPr bwMode="auto">
            <a:xfrm>
              <a:off x="912" y="2736"/>
              <a:ext cx="40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2376" name="Rectangle 8"/>
          <p:cNvSpPr>
            <a:spLocks noChangeArrowheads="1"/>
          </p:cNvSpPr>
          <p:nvPr/>
        </p:nvSpPr>
        <p:spPr bwMode="auto">
          <a:xfrm>
            <a:off x="1154113" y="4559300"/>
            <a:ext cx="67056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1" lang="en-US" sz="2000" i="0">
                <a:solidFill>
                  <a:schemeClr val="bg2"/>
                </a:solidFill>
                <a:latin typeface="Arial Black" pitchFamily="34" charset="0"/>
              </a:rPr>
              <a:t>Hardware Systems</a:t>
            </a:r>
            <a:endParaRPr kumimoji="1" lang="en-US" sz="2100" i="0">
              <a:solidFill>
                <a:schemeClr val="bg2"/>
              </a:solidFill>
              <a:latin typeface="Arial Black" pitchFamily="34" charset="0"/>
            </a:endParaRPr>
          </a:p>
        </p:txBody>
      </p:sp>
      <p:sp>
        <p:nvSpPr>
          <p:cNvPr id="442377" name="Rectangle 9"/>
          <p:cNvSpPr>
            <a:spLocks noChangeArrowheads="1"/>
          </p:cNvSpPr>
          <p:nvPr/>
        </p:nvSpPr>
        <p:spPr bwMode="auto">
          <a:xfrm>
            <a:off x="1154113" y="6311900"/>
            <a:ext cx="67056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1" lang="en-US" sz="2000" i="0">
                <a:solidFill>
                  <a:schemeClr val="bg2"/>
                </a:solidFill>
                <a:latin typeface="Arial Black" pitchFamily="34" charset="0"/>
              </a:rPr>
              <a:t>Platforms &amp; I/O</a:t>
            </a:r>
            <a:endParaRPr kumimoji="1" lang="en-US" sz="2100" i="0">
              <a:solidFill>
                <a:schemeClr val="bg2"/>
              </a:solidFill>
              <a:latin typeface="Arial Black" pitchFamily="34" charset="0"/>
            </a:endParaRPr>
          </a:p>
        </p:txBody>
      </p:sp>
      <p:sp>
        <p:nvSpPr>
          <p:cNvPr id="442378" name="Rectangle 10"/>
          <p:cNvSpPr>
            <a:spLocks noChangeArrowheads="1"/>
          </p:cNvSpPr>
          <p:nvPr/>
        </p:nvSpPr>
        <p:spPr bwMode="auto">
          <a:xfrm>
            <a:off x="1154113" y="2806700"/>
            <a:ext cx="6705600" cy="195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1" lang="en-US" sz="2000" i="0">
                <a:solidFill>
                  <a:schemeClr val="bg2"/>
                </a:solidFill>
                <a:latin typeface="Arial Black" pitchFamily="34" charset="0"/>
              </a:rPr>
              <a:t>Operating System and Systems Management</a:t>
            </a:r>
            <a:endParaRPr kumimoji="1" lang="en-US" sz="2100" i="0">
              <a:solidFill>
                <a:schemeClr val="bg2"/>
              </a:solidFill>
              <a:latin typeface="Arial Black" pitchFamily="34" charset="0"/>
            </a:endParaRPr>
          </a:p>
        </p:txBody>
      </p:sp>
      <p:sp>
        <p:nvSpPr>
          <p:cNvPr id="442379" name="Text Box 11"/>
          <p:cNvSpPr txBox="1">
            <a:spLocks noChangeArrowheads="1"/>
          </p:cNvSpPr>
          <p:nvPr/>
        </p:nvSpPr>
        <p:spPr bwMode="auto">
          <a:xfrm>
            <a:off x="5802313" y="6583363"/>
            <a:ext cx="29575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i="0">
                <a:latin typeface="Arial" pitchFamily="34" charset="0"/>
                <a:ea typeface="MS PGothic" pitchFamily="34" charset="-128"/>
              </a:rPr>
              <a:t>* Logos are registered trademarks of their owners</a:t>
            </a:r>
          </a:p>
        </p:txBody>
      </p:sp>
      <p:grpSp>
        <p:nvGrpSpPr>
          <p:cNvPr id="442380" name="Group 12"/>
          <p:cNvGrpSpPr>
            <a:grpSpLocks/>
          </p:cNvGrpSpPr>
          <p:nvPr/>
        </p:nvGrpSpPr>
        <p:grpSpPr bwMode="auto">
          <a:xfrm>
            <a:off x="557213" y="1700213"/>
            <a:ext cx="7666037" cy="4956175"/>
            <a:chOff x="344" y="764"/>
            <a:chExt cx="4829" cy="3122"/>
          </a:xfrm>
        </p:grpSpPr>
        <p:pic>
          <p:nvPicPr>
            <p:cNvPr id="442381" name="Picture 1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04" y="1978"/>
              <a:ext cx="576" cy="460"/>
            </a:xfrm>
            <a:prstGeom prst="rect">
              <a:avLst/>
            </a:prstGeom>
            <a:noFill/>
          </p:spPr>
        </p:pic>
        <p:pic>
          <p:nvPicPr>
            <p:cNvPr id="442382" name="Picture 1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24" y="2027"/>
              <a:ext cx="621" cy="293"/>
            </a:xfrm>
            <a:prstGeom prst="rect">
              <a:avLst/>
            </a:prstGeom>
            <a:noFill/>
          </p:spPr>
        </p:pic>
        <p:grpSp>
          <p:nvGrpSpPr>
            <p:cNvPr id="442383" name="Group 15"/>
            <p:cNvGrpSpPr>
              <a:grpSpLocks/>
            </p:cNvGrpSpPr>
            <p:nvPr/>
          </p:nvGrpSpPr>
          <p:grpSpPr bwMode="auto">
            <a:xfrm>
              <a:off x="344" y="764"/>
              <a:ext cx="4829" cy="397"/>
              <a:chOff x="344" y="764"/>
              <a:chExt cx="4829" cy="397"/>
            </a:xfrm>
          </p:grpSpPr>
          <p:pic>
            <p:nvPicPr>
              <p:cNvPr id="442384" name="Picture 16"/>
              <p:cNvPicPr>
                <a:picLocks noChangeAspect="1" noChangeArrowheads="1"/>
              </p:cNvPicPr>
              <p:nvPr/>
            </p:nvPicPr>
            <p:blipFill>
              <a:blip r:embed="rId4"/>
              <a:srcRect r="22705"/>
              <a:stretch>
                <a:fillRect/>
              </a:stretch>
            </p:blipFill>
            <p:spPr bwMode="auto">
              <a:xfrm>
                <a:off x="1640" y="790"/>
                <a:ext cx="736" cy="371"/>
              </a:xfrm>
              <a:prstGeom prst="rect">
                <a:avLst/>
              </a:prstGeom>
              <a:solidFill>
                <a:schemeClr val="tx1"/>
              </a:solidFill>
            </p:spPr>
          </p:pic>
          <p:pic>
            <p:nvPicPr>
              <p:cNvPr id="442385" name="Picture 17"/>
              <p:cNvPicPr>
                <a:picLocks noChangeAspect="1" noChangeArrowheads="1"/>
              </p:cNvPicPr>
              <p:nvPr/>
            </p:nvPicPr>
            <p:blipFill>
              <a:blip r:embed="rId5"/>
              <a:srcRect r="14285" b="16280"/>
              <a:stretch>
                <a:fillRect/>
              </a:stretch>
            </p:blipFill>
            <p:spPr bwMode="auto">
              <a:xfrm>
                <a:off x="344" y="764"/>
                <a:ext cx="859" cy="3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2386" name="Picture 18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952" y="840"/>
                <a:ext cx="899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2387" name="Picture 19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304" y="814"/>
                <a:ext cx="869" cy="327"/>
              </a:xfrm>
              <a:prstGeom prst="rect">
                <a:avLst/>
              </a:prstGeom>
              <a:noFill/>
            </p:spPr>
          </p:pic>
        </p:grpSp>
        <p:grpSp>
          <p:nvGrpSpPr>
            <p:cNvPr id="442388" name="Group 20"/>
            <p:cNvGrpSpPr>
              <a:grpSpLocks/>
            </p:cNvGrpSpPr>
            <p:nvPr/>
          </p:nvGrpSpPr>
          <p:grpSpPr bwMode="auto">
            <a:xfrm>
              <a:off x="1008" y="2808"/>
              <a:ext cx="3864" cy="1078"/>
              <a:chOff x="1008" y="2808"/>
              <a:chExt cx="3864" cy="1078"/>
            </a:xfrm>
          </p:grpSpPr>
          <p:pic>
            <p:nvPicPr>
              <p:cNvPr id="442389" name="Picture 21" descr="head_topspin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008" y="2808"/>
                <a:ext cx="3248" cy="589"/>
              </a:xfrm>
              <a:prstGeom prst="rect">
                <a:avLst/>
              </a:prstGeom>
              <a:noFill/>
            </p:spPr>
          </p:pic>
          <p:pic>
            <p:nvPicPr>
              <p:cNvPr id="442390" name="Picture 22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4008" y="3177"/>
                <a:ext cx="864" cy="327"/>
              </a:xfrm>
              <a:prstGeom prst="rect">
                <a:avLst/>
              </a:prstGeom>
              <a:noFill/>
            </p:spPr>
          </p:pic>
          <p:pic>
            <p:nvPicPr>
              <p:cNvPr id="442391" name="Picture 23" descr="images-6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512" y="3085"/>
                <a:ext cx="864" cy="534"/>
              </a:xfrm>
              <a:prstGeom prst="rect">
                <a:avLst/>
              </a:prstGeom>
              <a:noFill/>
            </p:spPr>
          </p:pic>
          <p:pic>
            <p:nvPicPr>
              <p:cNvPr id="442392" name="Picture 24" descr="logo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1233" y="3442"/>
                <a:ext cx="669" cy="444"/>
              </a:xfrm>
              <a:prstGeom prst="rect">
                <a:avLst/>
              </a:prstGeom>
              <a:noFill/>
            </p:spPr>
          </p:pic>
          <p:sp>
            <p:nvSpPr>
              <p:cNvPr id="442393" name="Text Box 25"/>
              <p:cNvSpPr txBox="1">
                <a:spLocks noChangeArrowheads="1"/>
              </p:cNvSpPr>
              <p:nvPr/>
            </p:nvSpPr>
            <p:spPr bwMode="auto">
              <a:xfrm>
                <a:off x="1190" y="3335"/>
                <a:ext cx="76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b="1" i="0">
                    <a:solidFill>
                      <a:srgbClr val="686868"/>
                    </a:solidFill>
                    <a:latin typeface="Arial" pitchFamily="34" charset="0"/>
                    <a:ea typeface="MS PGothic" pitchFamily="34" charset="-128"/>
                  </a:rPr>
                  <a:t>Acquired by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2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Conclusions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Xen is a complete and robust GPL VMM</a:t>
            </a:r>
          </a:p>
          <a:p>
            <a:r>
              <a:rPr lang="en-GB"/>
              <a:t>Outstanding performance and scalability</a:t>
            </a:r>
          </a:p>
          <a:p>
            <a:r>
              <a:rPr lang="en-GB"/>
              <a:t>Excellent resource control and protection</a:t>
            </a:r>
          </a:p>
          <a:p>
            <a:r>
              <a:rPr lang="en-US"/>
              <a:t>Live relocation makes seamless migration possible for many real-time workloads</a:t>
            </a:r>
            <a:endParaRPr lang="en-GB"/>
          </a:p>
          <a:p>
            <a:endParaRPr lang="en-GB"/>
          </a:p>
          <a:p>
            <a:r>
              <a:rPr lang="en-GB"/>
              <a:t>http://xensource.com</a:t>
            </a:r>
          </a:p>
          <a:p>
            <a:pPr>
              <a:buFont typeface="Wingdings 2" pitchFamily="18" charset="2"/>
              <a:buNone/>
            </a:pPr>
            <a:endParaRPr lang="en-GB"/>
          </a:p>
        </p:txBody>
      </p:sp>
      <p:pic>
        <p:nvPicPr>
          <p:cNvPr id="388102" name="Picture 6" descr="xensource_logo_bw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264275" y="4976813"/>
            <a:ext cx="2228850" cy="10477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Para-Virtualization in Xen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6868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/>
              <a:t>Arch xen_x86 : like x86, but Xen hypercalls  required for privileged operations</a:t>
            </a:r>
          </a:p>
          <a:p>
            <a:pPr lvl="1">
              <a:lnSpc>
                <a:spcPct val="90000"/>
              </a:lnSpc>
            </a:pPr>
            <a:r>
              <a:rPr lang="en-GB"/>
              <a:t>Avoids binary rewriting</a:t>
            </a:r>
          </a:p>
          <a:p>
            <a:pPr lvl="1">
              <a:lnSpc>
                <a:spcPct val="90000"/>
              </a:lnSpc>
            </a:pPr>
            <a:r>
              <a:rPr lang="en-GB"/>
              <a:t>Minimize number of privilege transitions into Xen</a:t>
            </a:r>
          </a:p>
          <a:p>
            <a:pPr lvl="1">
              <a:lnSpc>
                <a:spcPct val="90000"/>
              </a:lnSpc>
            </a:pPr>
            <a:r>
              <a:rPr lang="en-GB"/>
              <a:t>Modifications relatively simple and self-contained</a:t>
            </a:r>
          </a:p>
          <a:p>
            <a:pPr>
              <a:lnSpc>
                <a:spcPct val="90000"/>
              </a:lnSpc>
            </a:pPr>
            <a:r>
              <a:rPr lang="en-GB"/>
              <a:t>Modify kernel to understand virtualised env.</a:t>
            </a:r>
          </a:p>
          <a:p>
            <a:pPr lvl="1">
              <a:lnSpc>
                <a:spcPct val="90000"/>
              </a:lnSpc>
            </a:pPr>
            <a:r>
              <a:rPr lang="en-GB"/>
              <a:t>Wall-clock time vs. virtual processor time</a:t>
            </a:r>
          </a:p>
          <a:p>
            <a:pPr lvl="2">
              <a:lnSpc>
                <a:spcPct val="90000"/>
              </a:lnSpc>
            </a:pPr>
            <a:r>
              <a:rPr lang="en-GB"/>
              <a:t>Xen provides both types of alarm timer</a:t>
            </a:r>
          </a:p>
          <a:p>
            <a:pPr lvl="1">
              <a:lnSpc>
                <a:spcPct val="90000"/>
              </a:lnSpc>
            </a:pPr>
            <a:r>
              <a:rPr lang="en-GB"/>
              <a:t>Expose real resource availability</a:t>
            </a:r>
          </a:p>
          <a:p>
            <a:pPr lvl="2">
              <a:lnSpc>
                <a:spcPct val="90000"/>
              </a:lnSpc>
            </a:pPr>
            <a:r>
              <a:rPr lang="en-GB"/>
              <a:t>Enables OS to optimise behaviour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Thanks!</a:t>
            </a:r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The Xen project is hiring, both in Cambridge, Palo Alto and New York</a:t>
            </a:r>
          </a:p>
          <a:p>
            <a:pPr>
              <a:buFont typeface="Wingdings 2" pitchFamily="18" charset="2"/>
              <a:buNone/>
            </a:pPr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r>
              <a:rPr lang="en-GB"/>
              <a:t>ian@xensource.com</a:t>
            </a:r>
          </a:p>
        </p:txBody>
      </p:sp>
      <p:pic>
        <p:nvPicPr>
          <p:cNvPr id="437252" name="Picture 4" descr="un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0663" y="4159250"/>
            <a:ext cx="2641600" cy="558800"/>
          </a:xfrm>
          <a:prstGeom prst="rect">
            <a:avLst/>
          </a:prstGeom>
          <a:noFill/>
        </p:spPr>
      </p:pic>
      <p:sp>
        <p:nvSpPr>
          <p:cNvPr id="437253" name="Rectangle 5"/>
          <p:cNvSpPr>
            <a:spLocks noChangeArrowheads="1"/>
          </p:cNvSpPr>
          <p:nvPr/>
        </p:nvSpPr>
        <p:spPr bwMode="auto">
          <a:xfrm>
            <a:off x="1995488" y="4654550"/>
            <a:ext cx="25146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700" b="1" i="0">
                <a:latin typeface="Palatino" pitchFamily="18" charset="0"/>
                <a:cs typeface="Arial" pitchFamily="34" charset="0"/>
              </a:rPr>
              <a:t>Computer Laboratory</a:t>
            </a:r>
            <a:endParaRPr lang="en-GB" sz="1700" b="1" i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437254" name="Picture 6" descr="xensource_logo_b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4175" y="4032250"/>
            <a:ext cx="2106613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Backup slides</a:t>
            </a:r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Research Roadmap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1788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/>
              <a:t>Whole distributed system emulation</a:t>
            </a:r>
          </a:p>
          <a:p>
            <a:pPr lvl="1">
              <a:lnSpc>
                <a:spcPct val="90000"/>
              </a:lnSpc>
            </a:pPr>
            <a:r>
              <a:rPr lang="en-GB"/>
              <a:t>I/O interposition and emulation</a:t>
            </a:r>
          </a:p>
          <a:p>
            <a:pPr lvl="1">
              <a:lnSpc>
                <a:spcPct val="90000"/>
              </a:lnSpc>
            </a:pPr>
            <a:r>
              <a:rPr lang="en-GB"/>
              <a:t>Distributed watchpoints, replay</a:t>
            </a:r>
          </a:p>
          <a:p>
            <a:pPr>
              <a:lnSpc>
                <a:spcPct val="90000"/>
              </a:lnSpc>
            </a:pPr>
            <a:r>
              <a:rPr lang="en-GB"/>
              <a:t>VM forking</a:t>
            </a:r>
          </a:p>
          <a:p>
            <a:pPr lvl="1">
              <a:lnSpc>
                <a:spcPct val="90000"/>
              </a:lnSpc>
            </a:pPr>
            <a:r>
              <a:rPr lang="en-GB"/>
              <a:t>Service replication, isolation</a:t>
            </a:r>
          </a:p>
          <a:p>
            <a:pPr>
              <a:lnSpc>
                <a:spcPct val="90000"/>
              </a:lnSpc>
            </a:pPr>
            <a:r>
              <a:rPr lang="en-GB"/>
              <a:t>Secure virtualization</a:t>
            </a:r>
          </a:p>
          <a:p>
            <a:pPr lvl="1">
              <a:lnSpc>
                <a:spcPct val="90000"/>
              </a:lnSpc>
            </a:pPr>
            <a:r>
              <a:rPr lang="en-GB"/>
              <a:t>Multi-level secure Xen</a:t>
            </a:r>
          </a:p>
          <a:p>
            <a:pPr>
              <a:lnSpc>
                <a:spcPct val="90000"/>
              </a:lnSpc>
            </a:pPr>
            <a:r>
              <a:rPr lang="en-GB"/>
              <a:t>XenBIOS</a:t>
            </a:r>
          </a:p>
          <a:p>
            <a:pPr lvl="1">
              <a:lnSpc>
                <a:spcPct val="90000"/>
              </a:lnSpc>
            </a:pPr>
            <a:r>
              <a:rPr lang="en-GB"/>
              <a:t>Closer integration with the platform / BMC</a:t>
            </a:r>
          </a:p>
          <a:p>
            <a:pPr>
              <a:lnSpc>
                <a:spcPct val="90000"/>
              </a:lnSpc>
            </a:pPr>
            <a:r>
              <a:rPr lang="en-GB"/>
              <a:t>Device Virtualization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Isolated Driver VMs</a:t>
            </a:r>
            <a:endParaRPr lang="en-US"/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sz="2800"/>
              <a:t>Run device drivers in separate domains</a:t>
            </a:r>
          </a:p>
          <a:p>
            <a:r>
              <a:rPr lang="en-GB" sz="2800"/>
              <a:t>Detect failure e.g.</a:t>
            </a:r>
          </a:p>
          <a:p>
            <a:pPr lvl="1"/>
            <a:r>
              <a:rPr lang="en-GB" sz="2400"/>
              <a:t>Illegal access</a:t>
            </a:r>
          </a:p>
          <a:p>
            <a:pPr lvl="1"/>
            <a:r>
              <a:rPr lang="en-GB" sz="2400"/>
              <a:t>Timeout</a:t>
            </a:r>
          </a:p>
          <a:p>
            <a:r>
              <a:rPr lang="en-GB" sz="2800"/>
              <a:t>Kill domain, restart</a:t>
            </a:r>
          </a:p>
          <a:p>
            <a:r>
              <a:rPr lang="en-GB" sz="2800"/>
              <a:t>E.g. 275ms outage from failed Ethernet   driver</a:t>
            </a:r>
          </a:p>
        </p:txBody>
      </p:sp>
      <p:sp>
        <p:nvSpPr>
          <p:cNvPr id="379909" name="AutoShape 5"/>
          <p:cNvSpPr>
            <a:spLocks noChangeAspect="1" noChangeArrowheads="1" noTextEdit="1"/>
          </p:cNvSpPr>
          <p:nvPr/>
        </p:nvSpPr>
        <p:spPr bwMode="auto">
          <a:xfrm>
            <a:off x="4067175" y="2554288"/>
            <a:ext cx="4932363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11" name="Line 7"/>
          <p:cNvSpPr>
            <a:spLocks noChangeShapeType="1"/>
          </p:cNvSpPr>
          <p:nvPr/>
        </p:nvSpPr>
        <p:spPr bwMode="auto">
          <a:xfrm>
            <a:off x="4795838" y="5402263"/>
            <a:ext cx="71437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12" name="Line 8"/>
          <p:cNvSpPr>
            <a:spLocks noChangeShapeType="1"/>
          </p:cNvSpPr>
          <p:nvPr/>
        </p:nvSpPr>
        <p:spPr bwMode="auto">
          <a:xfrm flipH="1">
            <a:off x="8804275" y="5402263"/>
            <a:ext cx="73025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13" name="Line 9"/>
          <p:cNvSpPr>
            <a:spLocks noChangeShapeType="1"/>
          </p:cNvSpPr>
          <p:nvPr/>
        </p:nvSpPr>
        <p:spPr bwMode="auto">
          <a:xfrm>
            <a:off x="4700588" y="5402263"/>
            <a:ext cx="1587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14" name="Rectangle 10"/>
          <p:cNvSpPr>
            <a:spLocks noChangeArrowheads="1"/>
          </p:cNvSpPr>
          <p:nvPr/>
        </p:nvSpPr>
        <p:spPr bwMode="auto">
          <a:xfrm>
            <a:off x="4619625" y="5310188"/>
            <a:ext cx="920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300" i="0">
                <a:solidFill>
                  <a:srgbClr val="000000"/>
                </a:solidFill>
                <a:latin typeface="Myriad Roman" charset="0"/>
              </a:rPr>
              <a:t>0</a:t>
            </a:r>
            <a:endParaRPr lang="en-GB"/>
          </a:p>
        </p:txBody>
      </p:sp>
      <p:sp>
        <p:nvSpPr>
          <p:cNvPr id="379915" name="Line 11"/>
          <p:cNvSpPr>
            <a:spLocks noChangeShapeType="1"/>
          </p:cNvSpPr>
          <p:nvPr/>
        </p:nvSpPr>
        <p:spPr bwMode="auto">
          <a:xfrm>
            <a:off x="4700588" y="5454650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16" name="Line 12"/>
          <p:cNvSpPr>
            <a:spLocks noChangeShapeType="1"/>
          </p:cNvSpPr>
          <p:nvPr/>
        </p:nvSpPr>
        <p:spPr bwMode="auto">
          <a:xfrm>
            <a:off x="4795838" y="5006975"/>
            <a:ext cx="7143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17" name="Line 13"/>
          <p:cNvSpPr>
            <a:spLocks noChangeShapeType="1"/>
          </p:cNvSpPr>
          <p:nvPr/>
        </p:nvSpPr>
        <p:spPr bwMode="auto">
          <a:xfrm flipH="1">
            <a:off x="8804275" y="5006975"/>
            <a:ext cx="7302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18" name="Line 14"/>
          <p:cNvSpPr>
            <a:spLocks noChangeShapeType="1"/>
          </p:cNvSpPr>
          <p:nvPr/>
        </p:nvSpPr>
        <p:spPr bwMode="auto">
          <a:xfrm>
            <a:off x="4700588" y="5006975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19" name="Rectangle 15"/>
          <p:cNvSpPr>
            <a:spLocks noChangeArrowheads="1"/>
          </p:cNvSpPr>
          <p:nvPr/>
        </p:nvSpPr>
        <p:spPr bwMode="auto">
          <a:xfrm>
            <a:off x="4503738" y="4911725"/>
            <a:ext cx="23018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300" i="0">
                <a:solidFill>
                  <a:srgbClr val="000000"/>
                </a:solidFill>
                <a:latin typeface="Myriad Roman" charset="0"/>
              </a:rPr>
              <a:t> 50</a:t>
            </a:r>
            <a:endParaRPr lang="en-GB"/>
          </a:p>
        </p:txBody>
      </p:sp>
      <p:sp>
        <p:nvSpPr>
          <p:cNvPr id="379920" name="Line 16"/>
          <p:cNvSpPr>
            <a:spLocks noChangeShapeType="1"/>
          </p:cNvSpPr>
          <p:nvPr/>
        </p:nvSpPr>
        <p:spPr bwMode="auto">
          <a:xfrm>
            <a:off x="4700588" y="5057775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21" name="Line 17"/>
          <p:cNvSpPr>
            <a:spLocks noChangeShapeType="1"/>
          </p:cNvSpPr>
          <p:nvPr/>
        </p:nvSpPr>
        <p:spPr bwMode="auto">
          <a:xfrm>
            <a:off x="4795838" y="4610100"/>
            <a:ext cx="7143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22" name="Line 18"/>
          <p:cNvSpPr>
            <a:spLocks noChangeShapeType="1"/>
          </p:cNvSpPr>
          <p:nvPr/>
        </p:nvSpPr>
        <p:spPr bwMode="auto">
          <a:xfrm flipH="1">
            <a:off x="8804275" y="4610100"/>
            <a:ext cx="7302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23" name="Line 19"/>
          <p:cNvSpPr>
            <a:spLocks noChangeShapeType="1"/>
          </p:cNvSpPr>
          <p:nvPr/>
        </p:nvSpPr>
        <p:spPr bwMode="auto">
          <a:xfrm>
            <a:off x="4700588" y="4610100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24" name="Rectangle 20"/>
          <p:cNvSpPr>
            <a:spLocks noChangeArrowheads="1"/>
          </p:cNvSpPr>
          <p:nvPr/>
        </p:nvSpPr>
        <p:spPr bwMode="auto">
          <a:xfrm>
            <a:off x="4422775" y="4516438"/>
            <a:ext cx="32226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300" i="0">
                <a:solidFill>
                  <a:srgbClr val="000000"/>
                </a:solidFill>
                <a:latin typeface="Myriad Roman" charset="0"/>
              </a:rPr>
              <a:t> 100</a:t>
            </a:r>
            <a:endParaRPr lang="en-GB"/>
          </a:p>
        </p:txBody>
      </p:sp>
      <p:sp>
        <p:nvSpPr>
          <p:cNvPr id="379925" name="Line 21"/>
          <p:cNvSpPr>
            <a:spLocks noChangeShapeType="1"/>
          </p:cNvSpPr>
          <p:nvPr/>
        </p:nvSpPr>
        <p:spPr bwMode="auto">
          <a:xfrm>
            <a:off x="4700588" y="4662488"/>
            <a:ext cx="1587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26" name="Line 22"/>
          <p:cNvSpPr>
            <a:spLocks noChangeShapeType="1"/>
          </p:cNvSpPr>
          <p:nvPr/>
        </p:nvSpPr>
        <p:spPr bwMode="auto">
          <a:xfrm>
            <a:off x="4795838" y="4213225"/>
            <a:ext cx="7143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27" name="Line 23"/>
          <p:cNvSpPr>
            <a:spLocks noChangeShapeType="1"/>
          </p:cNvSpPr>
          <p:nvPr/>
        </p:nvSpPr>
        <p:spPr bwMode="auto">
          <a:xfrm flipH="1">
            <a:off x="8804275" y="4213225"/>
            <a:ext cx="7302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28" name="Line 24"/>
          <p:cNvSpPr>
            <a:spLocks noChangeShapeType="1"/>
          </p:cNvSpPr>
          <p:nvPr/>
        </p:nvSpPr>
        <p:spPr bwMode="auto">
          <a:xfrm>
            <a:off x="4700588" y="4213225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29" name="Rectangle 25"/>
          <p:cNvSpPr>
            <a:spLocks noChangeArrowheads="1"/>
          </p:cNvSpPr>
          <p:nvPr/>
        </p:nvSpPr>
        <p:spPr bwMode="auto">
          <a:xfrm>
            <a:off x="4422775" y="4121150"/>
            <a:ext cx="3222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300" i="0">
                <a:solidFill>
                  <a:srgbClr val="000000"/>
                </a:solidFill>
                <a:latin typeface="Myriad Roman" charset="0"/>
              </a:rPr>
              <a:t> 150</a:t>
            </a:r>
            <a:endParaRPr lang="en-GB"/>
          </a:p>
        </p:txBody>
      </p:sp>
      <p:sp>
        <p:nvSpPr>
          <p:cNvPr id="379930" name="Line 26"/>
          <p:cNvSpPr>
            <a:spLocks noChangeShapeType="1"/>
          </p:cNvSpPr>
          <p:nvPr/>
        </p:nvSpPr>
        <p:spPr bwMode="auto">
          <a:xfrm>
            <a:off x="4700588" y="4267200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31" name="Line 27"/>
          <p:cNvSpPr>
            <a:spLocks noChangeShapeType="1"/>
          </p:cNvSpPr>
          <p:nvPr/>
        </p:nvSpPr>
        <p:spPr bwMode="auto">
          <a:xfrm>
            <a:off x="4795838" y="3817938"/>
            <a:ext cx="71437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32" name="Line 28"/>
          <p:cNvSpPr>
            <a:spLocks noChangeShapeType="1"/>
          </p:cNvSpPr>
          <p:nvPr/>
        </p:nvSpPr>
        <p:spPr bwMode="auto">
          <a:xfrm flipH="1">
            <a:off x="8804275" y="3817938"/>
            <a:ext cx="73025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33" name="Line 29"/>
          <p:cNvSpPr>
            <a:spLocks noChangeShapeType="1"/>
          </p:cNvSpPr>
          <p:nvPr/>
        </p:nvSpPr>
        <p:spPr bwMode="auto">
          <a:xfrm>
            <a:off x="4700588" y="3817938"/>
            <a:ext cx="1587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34" name="Rectangle 30"/>
          <p:cNvSpPr>
            <a:spLocks noChangeArrowheads="1"/>
          </p:cNvSpPr>
          <p:nvPr/>
        </p:nvSpPr>
        <p:spPr bwMode="auto">
          <a:xfrm>
            <a:off x="4422775" y="3724275"/>
            <a:ext cx="3222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300" i="0">
                <a:solidFill>
                  <a:srgbClr val="000000"/>
                </a:solidFill>
                <a:latin typeface="Myriad Roman" charset="0"/>
              </a:rPr>
              <a:t> 200</a:t>
            </a:r>
            <a:endParaRPr lang="en-GB"/>
          </a:p>
        </p:txBody>
      </p:sp>
      <p:sp>
        <p:nvSpPr>
          <p:cNvPr id="379935" name="Line 31"/>
          <p:cNvSpPr>
            <a:spLocks noChangeShapeType="1"/>
          </p:cNvSpPr>
          <p:nvPr/>
        </p:nvSpPr>
        <p:spPr bwMode="auto">
          <a:xfrm>
            <a:off x="4700588" y="3870325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36" name="Line 32"/>
          <p:cNvSpPr>
            <a:spLocks noChangeShapeType="1"/>
          </p:cNvSpPr>
          <p:nvPr/>
        </p:nvSpPr>
        <p:spPr bwMode="auto">
          <a:xfrm>
            <a:off x="4795838" y="3422650"/>
            <a:ext cx="7143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37" name="Line 33"/>
          <p:cNvSpPr>
            <a:spLocks noChangeShapeType="1"/>
          </p:cNvSpPr>
          <p:nvPr/>
        </p:nvSpPr>
        <p:spPr bwMode="auto">
          <a:xfrm flipH="1">
            <a:off x="8804275" y="3422650"/>
            <a:ext cx="7302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38" name="Line 34"/>
          <p:cNvSpPr>
            <a:spLocks noChangeShapeType="1"/>
          </p:cNvSpPr>
          <p:nvPr/>
        </p:nvSpPr>
        <p:spPr bwMode="auto">
          <a:xfrm>
            <a:off x="4700588" y="3422650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39" name="Rectangle 35"/>
          <p:cNvSpPr>
            <a:spLocks noChangeArrowheads="1"/>
          </p:cNvSpPr>
          <p:nvPr/>
        </p:nvSpPr>
        <p:spPr bwMode="auto">
          <a:xfrm>
            <a:off x="4422775" y="3328988"/>
            <a:ext cx="32226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300" i="0">
                <a:solidFill>
                  <a:srgbClr val="000000"/>
                </a:solidFill>
                <a:latin typeface="Myriad Roman" charset="0"/>
              </a:rPr>
              <a:t> 250</a:t>
            </a:r>
            <a:endParaRPr lang="en-GB"/>
          </a:p>
        </p:txBody>
      </p:sp>
      <p:sp>
        <p:nvSpPr>
          <p:cNvPr id="379940" name="Line 36"/>
          <p:cNvSpPr>
            <a:spLocks noChangeShapeType="1"/>
          </p:cNvSpPr>
          <p:nvPr/>
        </p:nvSpPr>
        <p:spPr bwMode="auto">
          <a:xfrm>
            <a:off x="4700588" y="3473450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41" name="Line 37"/>
          <p:cNvSpPr>
            <a:spLocks noChangeShapeType="1"/>
          </p:cNvSpPr>
          <p:nvPr/>
        </p:nvSpPr>
        <p:spPr bwMode="auto">
          <a:xfrm>
            <a:off x="4795838" y="3025775"/>
            <a:ext cx="7143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42" name="Line 38"/>
          <p:cNvSpPr>
            <a:spLocks noChangeShapeType="1"/>
          </p:cNvSpPr>
          <p:nvPr/>
        </p:nvSpPr>
        <p:spPr bwMode="auto">
          <a:xfrm flipH="1">
            <a:off x="8804275" y="3025775"/>
            <a:ext cx="7302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43" name="Line 39"/>
          <p:cNvSpPr>
            <a:spLocks noChangeShapeType="1"/>
          </p:cNvSpPr>
          <p:nvPr/>
        </p:nvSpPr>
        <p:spPr bwMode="auto">
          <a:xfrm>
            <a:off x="4700588" y="3025775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44" name="Rectangle 40"/>
          <p:cNvSpPr>
            <a:spLocks noChangeArrowheads="1"/>
          </p:cNvSpPr>
          <p:nvPr/>
        </p:nvSpPr>
        <p:spPr bwMode="auto">
          <a:xfrm>
            <a:off x="4422775" y="2932113"/>
            <a:ext cx="32226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300" i="0">
                <a:solidFill>
                  <a:srgbClr val="000000"/>
                </a:solidFill>
                <a:latin typeface="Myriad Roman" charset="0"/>
              </a:rPr>
              <a:t> 300</a:t>
            </a:r>
            <a:endParaRPr lang="en-GB"/>
          </a:p>
        </p:txBody>
      </p:sp>
      <p:sp>
        <p:nvSpPr>
          <p:cNvPr id="379945" name="Line 41"/>
          <p:cNvSpPr>
            <a:spLocks noChangeShapeType="1"/>
          </p:cNvSpPr>
          <p:nvPr/>
        </p:nvSpPr>
        <p:spPr bwMode="auto">
          <a:xfrm>
            <a:off x="4700588" y="3078163"/>
            <a:ext cx="1587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46" name="Line 42"/>
          <p:cNvSpPr>
            <a:spLocks noChangeShapeType="1"/>
          </p:cNvSpPr>
          <p:nvPr/>
        </p:nvSpPr>
        <p:spPr bwMode="auto">
          <a:xfrm>
            <a:off x="4795838" y="2628900"/>
            <a:ext cx="7143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47" name="Line 43"/>
          <p:cNvSpPr>
            <a:spLocks noChangeShapeType="1"/>
          </p:cNvSpPr>
          <p:nvPr/>
        </p:nvSpPr>
        <p:spPr bwMode="auto">
          <a:xfrm flipH="1">
            <a:off x="8804275" y="2628900"/>
            <a:ext cx="7302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48" name="Line 44"/>
          <p:cNvSpPr>
            <a:spLocks noChangeShapeType="1"/>
          </p:cNvSpPr>
          <p:nvPr/>
        </p:nvSpPr>
        <p:spPr bwMode="auto">
          <a:xfrm>
            <a:off x="4700588" y="2628900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49" name="Rectangle 45"/>
          <p:cNvSpPr>
            <a:spLocks noChangeArrowheads="1"/>
          </p:cNvSpPr>
          <p:nvPr/>
        </p:nvSpPr>
        <p:spPr bwMode="auto">
          <a:xfrm>
            <a:off x="4422775" y="2535238"/>
            <a:ext cx="32226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300" i="0">
                <a:solidFill>
                  <a:srgbClr val="000000"/>
                </a:solidFill>
                <a:latin typeface="Myriad Roman" charset="0"/>
              </a:rPr>
              <a:t> 350</a:t>
            </a:r>
            <a:endParaRPr lang="en-GB"/>
          </a:p>
        </p:txBody>
      </p:sp>
      <p:sp>
        <p:nvSpPr>
          <p:cNvPr id="379950" name="Line 46"/>
          <p:cNvSpPr>
            <a:spLocks noChangeShapeType="1"/>
          </p:cNvSpPr>
          <p:nvPr/>
        </p:nvSpPr>
        <p:spPr bwMode="auto">
          <a:xfrm>
            <a:off x="4700588" y="2681288"/>
            <a:ext cx="1587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51" name="Line 47"/>
          <p:cNvSpPr>
            <a:spLocks noChangeShapeType="1"/>
          </p:cNvSpPr>
          <p:nvPr/>
        </p:nvSpPr>
        <p:spPr bwMode="auto">
          <a:xfrm flipV="1">
            <a:off x="4795838" y="5330825"/>
            <a:ext cx="1587" cy="714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52" name="Line 48"/>
          <p:cNvSpPr>
            <a:spLocks noChangeShapeType="1"/>
          </p:cNvSpPr>
          <p:nvPr/>
        </p:nvSpPr>
        <p:spPr bwMode="auto">
          <a:xfrm>
            <a:off x="4795838" y="2628900"/>
            <a:ext cx="1587" cy="714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53" name="Line 49"/>
          <p:cNvSpPr>
            <a:spLocks noChangeShapeType="1"/>
          </p:cNvSpPr>
          <p:nvPr/>
        </p:nvSpPr>
        <p:spPr bwMode="auto">
          <a:xfrm>
            <a:off x="4795838" y="5562600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54" name="Rectangle 50"/>
          <p:cNvSpPr>
            <a:spLocks noChangeArrowheads="1"/>
          </p:cNvSpPr>
          <p:nvPr/>
        </p:nvSpPr>
        <p:spPr bwMode="auto">
          <a:xfrm>
            <a:off x="4773613" y="5468938"/>
            <a:ext cx="920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300" i="0">
                <a:solidFill>
                  <a:srgbClr val="000000"/>
                </a:solidFill>
                <a:latin typeface="Myriad Roman" charset="0"/>
              </a:rPr>
              <a:t>0</a:t>
            </a:r>
            <a:endParaRPr lang="en-GB"/>
          </a:p>
        </p:txBody>
      </p:sp>
      <p:sp>
        <p:nvSpPr>
          <p:cNvPr id="379955" name="Line 51"/>
          <p:cNvSpPr>
            <a:spLocks noChangeShapeType="1"/>
          </p:cNvSpPr>
          <p:nvPr/>
        </p:nvSpPr>
        <p:spPr bwMode="auto">
          <a:xfrm>
            <a:off x="4854575" y="5613400"/>
            <a:ext cx="1588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56" name="Line 52"/>
          <p:cNvSpPr>
            <a:spLocks noChangeShapeType="1"/>
          </p:cNvSpPr>
          <p:nvPr/>
        </p:nvSpPr>
        <p:spPr bwMode="auto">
          <a:xfrm flipV="1">
            <a:off x="5307013" y="5330825"/>
            <a:ext cx="1587" cy="714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57" name="Line 53"/>
          <p:cNvSpPr>
            <a:spLocks noChangeShapeType="1"/>
          </p:cNvSpPr>
          <p:nvPr/>
        </p:nvSpPr>
        <p:spPr bwMode="auto">
          <a:xfrm>
            <a:off x="5307013" y="2628900"/>
            <a:ext cx="1587" cy="714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58" name="Line 54"/>
          <p:cNvSpPr>
            <a:spLocks noChangeShapeType="1"/>
          </p:cNvSpPr>
          <p:nvPr/>
        </p:nvSpPr>
        <p:spPr bwMode="auto">
          <a:xfrm>
            <a:off x="5307013" y="5562600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59" name="Rectangle 55"/>
          <p:cNvSpPr>
            <a:spLocks noChangeArrowheads="1"/>
          </p:cNvSpPr>
          <p:nvPr/>
        </p:nvSpPr>
        <p:spPr bwMode="auto">
          <a:xfrm>
            <a:off x="5281613" y="5468938"/>
            <a:ext cx="920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300" i="0">
                <a:solidFill>
                  <a:srgbClr val="000000"/>
                </a:solidFill>
                <a:latin typeface="Myriad Roman" charset="0"/>
              </a:rPr>
              <a:t>5</a:t>
            </a:r>
            <a:endParaRPr lang="en-GB"/>
          </a:p>
        </p:txBody>
      </p:sp>
      <p:sp>
        <p:nvSpPr>
          <p:cNvPr id="379960" name="Line 56"/>
          <p:cNvSpPr>
            <a:spLocks noChangeShapeType="1"/>
          </p:cNvSpPr>
          <p:nvPr/>
        </p:nvSpPr>
        <p:spPr bwMode="auto">
          <a:xfrm>
            <a:off x="5364163" y="5613400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61" name="Line 57"/>
          <p:cNvSpPr>
            <a:spLocks noChangeShapeType="1"/>
          </p:cNvSpPr>
          <p:nvPr/>
        </p:nvSpPr>
        <p:spPr bwMode="auto">
          <a:xfrm flipV="1">
            <a:off x="5816600" y="5330825"/>
            <a:ext cx="1588" cy="714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62" name="Line 58"/>
          <p:cNvSpPr>
            <a:spLocks noChangeShapeType="1"/>
          </p:cNvSpPr>
          <p:nvPr/>
        </p:nvSpPr>
        <p:spPr bwMode="auto">
          <a:xfrm>
            <a:off x="5816600" y="2628900"/>
            <a:ext cx="1588" cy="714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63" name="Line 59"/>
          <p:cNvSpPr>
            <a:spLocks noChangeShapeType="1"/>
          </p:cNvSpPr>
          <p:nvPr/>
        </p:nvSpPr>
        <p:spPr bwMode="auto">
          <a:xfrm>
            <a:off x="5816600" y="5562600"/>
            <a:ext cx="1588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64" name="Rectangle 60"/>
          <p:cNvSpPr>
            <a:spLocks noChangeArrowheads="1"/>
          </p:cNvSpPr>
          <p:nvPr/>
        </p:nvSpPr>
        <p:spPr bwMode="auto">
          <a:xfrm>
            <a:off x="5716588" y="5468938"/>
            <a:ext cx="23018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300" i="0">
                <a:solidFill>
                  <a:srgbClr val="000000"/>
                </a:solidFill>
                <a:latin typeface="Myriad Roman" charset="0"/>
              </a:rPr>
              <a:t> 10</a:t>
            </a:r>
            <a:endParaRPr lang="en-GB"/>
          </a:p>
        </p:txBody>
      </p:sp>
      <p:sp>
        <p:nvSpPr>
          <p:cNvPr id="379965" name="Line 61"/>
          <p:cNvSpPr>
            <a:spLocks noChangeShapeType="1"/>
          </p:cNvSpPr>
          <p:nvPr/>
        </p:nvSpPr>
        <p:spPr bwMode="auto">
          <a:xfrm>
            <a:off x="5915025" y="5613400"/>
            <a:ext cx="1588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66" name="Line 62"/>
          <p:cNvSpPr>
            <a:spLocks noChangeShapeType="1"/>
          </p:cNvSpPr>
          <p:nvPr/>
        </p:nvSpPr>
        <p:spPr bwMode="auto">
          <a:xfrm flipV="1">
            <a:off x="6326188" y="5330825"/>
            <a:ext cx="1587" cy="714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67" name="Line 63"/>
          <p:cNvSpPr>
            <a:spLocks noChangeShapeType="1"/>
          </p:cNvSpPr>
          <p:nvPr/>
        </p:nvSpPr>
        <p:spPr bwMode="auto">
          <a:xfrm>
            <a:off x="6326188" y="2628900"/>
            <a:ext cx="1587" cy="714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68" name="Line 64"/>
          <p:cNvSpPr>
            <a:spLocks noChangeShapeType="1"/>
          </p:cNvSpPr>
          <p:nvPr/>
        </p:nvSpPr>
        <p:spPr bwMode="auto">
          <a:xfrm>
            <a:off x="6326188" y="5562600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69" name="Rectangle 65"/>
          <p:cNvSpPr>
            <a:spLocks noChangeArrowheads="1"/>
          </p:cNvSpPr>
          <p:nvPr/>
        </p:nvSpPr>
        <p:spPr bwMode="auto">
          <a:xfrm>
            <a:off x="6227763" y="5468938"/>
            <a:ext cx="23018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300" i="0">
                <a:solidFill>
                  <a:srgbClr val="000000"/>
                </a:solidFill>
                <a:latin typeface="Myriad Roman" charset="0"/>
              </a:rPr>
              <a:t> 15</a:t>
            </a:r>
            <a:endParaRPr lang="en-GB"/>
          </a:p>
        </p:txBody>
      </p:sp>
      <p:sp>
        <p:nvSpPr>
          <p:cNvPr id="379970" name="Line 66"/>
          <p:cNvSpPr>
            <a:spLocks noChangeShapeType="1"/>
          </p:cNvSpPr>
          <p:nvPr/>
        </p:nvSpPr>
        <p:spPr bwMode="auto">
          <a:xfrm>
            <a:off x="6424613" y="5613400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71" name="Line 67"/>
          <p:cNvSpPr>
            <a:spLocks noChangeShapeType="1"/>
          </p:cNvSpPr>
          <p:nvPr/>
        </p:nvSpPr>
        <p:spPr bwMode="auto">
          <a:xfrm flipV="1">
            <a:off x="6835775" y="5330825"/>
            <a:ext cx="1588" cy="714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72" name="Line 68"/>
          <p:cNvSpPr>
            <a:spLocks noChangeShapeType="1"/>
          </p:cNvSpPr>
          <p:nvPr/>
        </p:nvSpPr>
        <p:spPr bwMode="auto">
          <a:xfrm>
            <a:off x="6835775" y="2628900"/>
            <a:ext cx="1588" cy="714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73" name="Line 69"/>
          <p:cNvSpPr>
            <a:spLocks noChangeShapeType="1"/>
          </p:cNvSpPr>
          <p:nvPr/>
        </p:nvSpPr>
        <p:spPr bwMode="auto">
          <a:xfrm>
            <a:off x="6835775" y="5562600"/>
            <a:ext cx="1588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74" name="Rectangle 70"/>
          <p:cNvSpPr>
            <a:spLocks noChangeArrowheads="1"/>
          </p:cNvSpPr>
          <p:nvPr/>
        </p:nvSpPr>
        <p:spPr bwMode="auto">
          <a:xfrm>
            <a:off x="6737350" y="5468938"/>
            <a:ext cx="23018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300" i="0">
                <a:solidFill>
                  <a:srgbClr val="000000"/>
                </a:solidFill>
                <a:latin typeface="Myriad Roman" charset="0"/>
              </a:rPr>
              <a:t> 20</a:t>
            </a:r>
            <a:endParaRPr lang="en-GB"/>
          </a:p>
        </p:txBody>
      </p:sp>
      <p:sp>
        <p:nvSpPr>
          <p:cNvPr id="379975" name="Line 71"/>
          <p:cNvSpPr>
            <a:spLocks noChangeShapeType="1"/>
          </p:cNvSpPr>
          <p:nvPr/>
        </p:nvSpPr>
        <p:spPr bwMode="auto">
          <a:xfrm>
            <a:off x="6935788" y="5613400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76" name="Line 72"/>
          <p:cNvSpPr>
            <a:spLocks noChangeShapeType="1"/>
          </p:cNvSpPr>
          <p:nvPr/>
        </p:nvSpPr>
        <p:spPr bwMode="auto">
          <a:xfrm flipV="1">
            <a:off x="7346950" y="5330825"/>
            <a:ext cx="1588" cy="714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77" name="Line 73"/>
          <p:cNvSpPr>
            <a:spLocks noChangeShapeType="1"/>
          </p:cNvSpPr>
          <p:nvPr/>
        </p:nvSpPr>
        <p:spPr bwMode="auto">
          <a:xfrm>
            <a:off x="7346950" y="2628900"/>
            <a:ext cx="1588" cy="714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78" name="Line 74"/>
          <p:cNvSpPr>
            <a:spLocks noChangeShapeType="1"/>
          </p:cNvSpPr>
          <p:nvPr/>
        </p:nvSpPr>
        <p:spPr bwMode="auto">
          <a:xfrm>
            <a:off x="7346950" y="5562600"/>
            <a:ext cx="1588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79" name="Rectangle 75"/>
          <p:cNvSpPr>
            <a:spLocks noChangeArrowheads="1"/>
          </p:cNvSpPr>
          <p:nvPr/>
        </p:nvSpPr>
        <p:spPr bwMode="auto">
          <a:xfrm>
            <a:off x="7246938" y="5468938"/>
            <a:ext cx="23018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300" i="0">
                <a:solidFill>
                  <a:srgbClr val="000000"/>
                </a:solidFill>
                <a:latin typeface="Myriad Roman" charset="0"/>
              </a:rPr>
              <a:t> 25</a:t>
            </a:r>
            <a:endParaRPr lang="en-GB"/>
          </a:p>
        </p:txBody>
      </p:sp>
      <p:sp>
        <p:nvSpPr>
          <p:cNvPr id="379980" name="Line 76"/>
          <p:cNvSpPr>
            <a:spLocks noChangeShapeType="1"/>
          </p:cNvSpPr>
          <p:nvPr/>
        </p:nvSpPr>
        <p:spPr bwMode="auto">
          <a:xfrm>
            <a:off x="7445375" y="5613400"/>
            <a:ext cx="1588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81" name="Line 77"/>
          <p:cNvSpPr>
            <a:spLocks noChangeShapeType="1"/>
          </p:cNvSpPr>
          <p:nvPr/>
        </p:nvSpPr>
        <p:spPr bwMode="auto">
          <a:xfrm flipV="1">
            <a:off x="7856538" y="5330825"/>
            <a:ext cx="1587" cy="714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82" name="Line 78"/>
          <p:cNvSpPr>
            <a:spLocks noChangeShapeType="1"/>
          </p:cNvSpPr>
          <p:nvPr/>
        </p:nvSpPr>
        <p:spPr bwMode="auto">
          <a:xfrm>
            <a:off x="7856538" y="2628900"/>
            <a:ext cx="1587" cy="714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83" name="Line 79"/>
          <p:cNvSpPr>
            <a:spLocks noChangeShapeType="1"/>
          </p:cNvSpPr>
          <p:nvPr/>
        </p:nvSpPr>
        <p:spPr bwMode="auto">
          <a:xfrm>
            <a:off x="7856538" y="5562600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84" name="Rectangle 80"/>
          <p:cNvSpPr>
            <a:spLocks noChangeArrowheads="1"/>
          </p:cNvSpPr>
          <p:nvPr/>
        </p:nvSpPr>
        <p:spPr bwMode="auto">
          <a:xfrm>
            <a:off x="7756525" y="5468938"/>
            <a:ext cx="23018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300" i="0">
                <a:solidFill>
                  <a:srgbClr val="000000"/>
                </a:solidFill>
                <a:latin typeface="Myriad Roman" charset="0"/>
              </a:rPr>
              <a:t> 30</a:t>
            </a:r>
            <a:endParaRPr lang="en-GB"/>
          </a:p>
        </p:txBody>
      </p:sp>
      <p:sp>
        <p:nvSpPr>
          <p:cNvPr id="379985" name="Line 81"/>
          <p:cNvSpPr>
            <a:spLocks noChangeShapeType="1"/>
          </p:cNvSpPr>
          <p:nvPr/>
        </p:nvSpPr>
        <p:spPr bwMode="auto">
          <a:xfrm>
            <a:off x="7956550" y="5613400"/>
            <a:ext cx="1588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86" name="Line 82"/>
          <p:cNvSpPr>
            <a:spLocks noChangeShapeType="1"/>
          </p:cNvSpPr>
          <p:nvPr/>
        </p:nvSpPr>
        <p:spPr bwMode="auto">
          <a:xfrm flipV="1">
            <a:off x="8367713" y="5330825"/>
            <a:ext cx="1587" cy="714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87" name="Line 83"/>
          <p:cNvSpPr>
            <a:spLocks noChangeShapeType="1"/>
          </p:cNvSpPr>
          <p:nvPr/>
        </p:nvSpPr>
        <p:spPr bwMode="auto">
          <a:xfrm>
            <a:off x="8367713" y="2628900"/>
            <a:ext cx="1587" cy="714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88" name="Line 84"/>
          <p:cNvSpPr>
            <a:spLocks noChangeShapeType="1"/>
          </p:cNvSpPr>
          <p:nvPr/>
        </p:nvSpPr>
        <p:spPr bwMode="auto">
          <a:xfrm>
            <a:off x="8367713" y="5562600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89" name="Rectangle 85"/>
          <p:cNvSpPr>
            <a:spLocks noChangeArrowheads="1"/>
          </p:cNvSpPr>
          <p:nvPr/>
        </p:nvSpPr>
        <p:spPr bwMode="auto">
          <a:xfrm>
            <a:off x="8267700" y="5468938"/>
            <a:ext cx="23018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300" i="0">
                <a:solidFill>
                  <a:srgbClr val="000000"/>
                </a:solidFill>
                <a:latin typeface="Myriad Roman" charset="0"/>
              </a:rPr>
              <a:t> 35</a:t>
            </a:r>
            <a:endParaRPr lang="en-GB"/>
          </a:p>
        </p:txBody>
      </p:sp>
      <p:sp>
        <p:nvSpPr>
          <p:cNvPr id="379990" name="Line 86"/>
          <p:cNvSpPr>
            <a:spLocks noChangeShapeType="1"/>
          </p:cNvSpPr>
          <p:nvPr/>
        </p:nvSpPr>
        <p:spPr bwMode="auto">
          <a:xfrm>
            <a:off x="8466138" y="5613400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91" name="Line 87"/>
          <p:cNvSpPr>
            <a:spLocks noChangeShapeType="1"/>
          </p:cNvSpPr>
          <p:nvPr/>
        </p:nvSpPr>
        <p:spPr bwMode="auto">
          <a:xfrm flipV="1">
            <a:off x="8877300" y="5330825"/>
            <a:ext cx="1588" cy="714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92" name="Line 88"/>
          <p:cNvSpPr>
            <a:spLocks noChangeShapeType="1"/>
          </p:cNvSpPr>
          <p:nvPr/>
        </p:nvSpPr>
        <p:spPr bwMode="auto">
          <a:xfrm>
            <a:off x="8877300" y="2628900"/>
            <a:ext cx="1588" cy="714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93" name="Line 89"/>
          <p:cNvSpPr>
            <a:spLocks noChangeShapeType="1"/>
          </p:cNvSpPr>
          <p:nvPr/>
        </p:nvSpPr>
        <p:spPr bwMode="auto">
          <a:xfrm>
            <a:off x="8877300" y="5562600"/>
            <a:ext cx="1588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94" name="Rectangle 90"/>
          <p:cNvSpPr>
            <a:spLocks noChangeArrowheads="1"/>
          </p:cNvSpPr>
          <p:nvPr/>
        </p:nvSpPr>
        <p:spPr bwMode="auto">
          <a:xfrm>
            <a:off x="8778875" y="5468938"/>
            <a:ext cx="23018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300" i="0">
                <a:solidFill>
                  <a:srgbClr val="000000"/>
                </a:solidFill>
                <a:latin typeface="Myriad Roman" charset="0"/>
              </a:rPr>
              <a:t> 40</a:t>
            </a:r>
            <a:endParaRPr lang="en-GB"/>
          </a:p>
        </p:txBody>
      </p:sp>
      <p:sp>
        <p:nvSpPr>
          <p:cNvPr id="379995" name="Line 91"/>
          <p:cNvSpPr>
            <a:spLocks noChangeShapeType="1"/>
          </p:cNvSpPr>
          <p:nvPr/>
        </p:nvSpPr>
        <p:spPr bwMode="auto">
          <a:xfrm>
            <a:off x="8975725" y="5613400"/>
            <a:ext cx="1588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96" name="Rectangle 92"/>
          <p:cNvSpPr>
            <a:spLocks noChangeArrowheads="1"/>
          </p:cNvSpPr>
          <p:nvPr/>
        </p:nvSpPr>
        <p:spPr bwMode="auto">
          <a:xfrm>
            <a:off x="4795838" y="2628900"/>
            <a:ext cx="4081462" cy="277336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97" name="Line 93"/>
          <p:cNvSpPr>
            <a:spLocks noChangeShapeType="1"/>
          </p:cNvSpPr>
          <p:nvPr/>
        </p:nvSpPr>
        <p:spPr bwMode="auto">
          <a:xfrm>
            <a:off x="4338638" y="4016375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98" name="Freeform 94"/>
          <p:cNvSpPr>
            <a:spLocks noEditPoints="1"/>
          </p:cNvSpPr>
          <p:nvPr/>
        </p:nvSpPr>
        <p:spPr bwMode="auto">
          <a:xfrm>
            <a:off x="4275138" y="2951163"/>
            <a:ext cx="152400" cy="2093912"/>
          </a:xfrm>
          <a:custGeom>
            <a:avLst/>
            <a:gdLst/>
            <a:ahLst/>
            <a:cxnLst>
              <a:cxn ang="0">
                <a:pos x="84" y="2547"/>
              </a:cxn>
              <a:cxn ang="0">
                <a:pos x="88" y="2621"/>
              </a:cxn>
              <a:cxn ang="0">
                <a:pos x="123" y="2570"/>
              </a:cxn>
              <a:cxn ang="0">
                <a:pos x="48" y="2472"/>
              </a:cxn>
              <a:cxn ang="0">
                <a:pos x="81" y="2472"/>
              </a:cxn>
              <a:cxn ang="0">
                <a:pos x="148" y="2500"/>
              </a:cxn>
              <a:cxn ang="0">
                <a:pos x="134" y="2502"/>
              </a:cxn>
              <a:cxn ang="0">
                <a:pos x="127" y="2398"/>
              </a:cxn>
              <a:cxn ang="0">
                <a:pos x="46" y="2363"/>
              </a:cxn>
              <a:cxn ang="0">
                <a:pos x="148" y="2382"/>
              </a:cxn>
              <a:cxn ang="0">
                <a:pos x="0" y="2315"/>
              </a:cxn>
              <a:cxn ang="0">
                <a:pos x="86" y="2244"/>
              </a:cxn>
              <a:cxn ang="0">
                <a:pos x="132" y="2201"/>
              </a:cxn>
              <a:cxn ang="0">
                <a:pos x="64" y="2183"/>
              </a:cxn>
              <a:cxn ang="0">
                <a:pos x="148" y="2105"/>
              </a:cxn>
              <a:cxn ang="0">
                <a:pos x="46" y="2024"/>
              </a:cxn>
              <a:cxn ang="0">
                <a:pos x="21" y="2027"/>
              </a:cxn>
              <a:cxn ang="0">
                <a:pos x="76" y="1912"/>
              </a:cxn>
              <a:cxn ang="0">
                <a:pos x="46" y="1962"/>
              </a:cxn>
              <a:cxn ang="0">
                <a:pos x="148" y="1833"/>
              </a:cxn>
              <a:cxn ang="0">
                <a:pos x="91" y="1716"/>
              </a:cxn>
              <a:cxn ang="0">
                <a:pos x="108" y="1802"/>
              </a:cxn>
              <a:cxn ang="0">
                <a:pos x="126" y="1775"/>
              </a:cxn>
              <a:cxn ang="0">
                <a:pos x="86" y="1734"/>
              </a:cxn>
              <a:cxn ang="0">
                <a:pos x="57" y="1673"/>
              </a:cxn>
              <a:cxn ang="0">
                <a:pos x="48" y="1514"/>
              </a:cxn>
              <a:cxn ang="0">
                <a:pos x="81" y="1512"/>
              </a:cxn>
              <a:cxn ang="0">
                <a:pos x="148" y="1543"/>
              </a:cxn>
              <a:cxn ang="0">
                <a:pos x="134" y="1544"/>
              </a:cxn>
              <a:cxn ang="0">
                <a:pos x="68" y="1439"/>
              </a:cxn>
              <a:cxn ang="0">
                <a:pos x="145" y="1382"/>
              </a:cxn>
              <a:cxn ang="0">
                <a:pos x="46" y="1385"/>
              </a:cxn>
              <a:cxn ang="0">
                <a:pos x="5" y="1324"/>
              </a:cxn>
              <a:cxn ang="0">
                <a:pos x="127" y="1251"/>
              </a:cxn>
              <a:cxn ang="0">
                <a:pos x="65" y="1184"/>
              </a:cxn>
              <a:cxn ang="0">
                <a:pos x="104" y="1191"/>
              </a:cxn>
              <a:cxn ang="0">
                <a:pos x="145" y="1116"/>
              </a:cxn>
              <a:cxn ang="0">
                <a:pos x="99" y="1163"/>
              </a:cxn>
              <a:cxn ang="0">
                <a:pos x="57" y="888"/>
              </a:cxn>
              <a:cxn ang="0">
                <a:pos x="65" y="902"/>
              </a:cxn>
              <a:cxn ang="0">
                <a:pos x="147" y="934"/>
              </a:cxn>
              <a:cxn ang="0">
                <a:pos x="134" y="923"/>
              </a:cxn>
              <a:cxn ang="0">
                <a:pos x="115" y="848"/>
              </a:cxn>
              <a:cxn ang="0">
                <a:pos x="121" y="829"/>
              </a:cxn>
              <a:cxn ang="0">
                <a:pos x="45" y="744"/>
              </a:cxn>
              <a:cxn ang="0">
                <a:pos x="145" y="722"/>
              </a:cxn>
              <a:cxn ang="0">
                <a:pos x="64" y="762"/>
              </a:cxn>
              <a:cxn ang="0">
                <a:pos x="60" y="647"/>
              </a:cxn>
              <a:cxn ang="0">
                <a:pos x="45" y="633"/>
              </a:cxn>
              <a:cxn ang="0">
                <a:pos x="123" y="548"/>
              </a:cxn>
              <a:cxn ang="0">
                <a:pos x="45" y="523"/>
              </a:cxn>
              <a:cxn ang="0">
                <a:pos x="147" y="518"/>
              </a:cxn>
              <a:cxn ang="0">
                <a:pos x="178" y="459"/>
              </a:cxn>
              <a:cxn ang="0">
                <a:pos x="48" y="335"/>
              </a:cxn>
              <a:cxn ang="0">
                <a:pos x="75" y="324"/>
              </a:cxn>
              <a:cxn ang="0">
                <a:pos x="64" y="227"/>
              </a:cxn>
              <a:cxn ang="0">
                <a:pos x="89" y="156"/>
              </a:cxn>
              <a:cxn ang="0">
                <a:pos x="64" y="204"/>
              </a:cxn>
              <a:cxn ang="0">
                <a:pos x="147" y="98"/>
              </a:cxn>
              <a:cxn ang="0">
                <a:pos x="72" y="98"/>
              </a:cxn>
              <a:cxn ang="0">
                <a:pos x="62" y="112"/>
              </a:cxn>
              <a:cxn ang="0">
                <a:pos x="132" y="102"/>
              </a:cxn>
              <a:cxn ang="0">
                <a:pos x="21" y="31"/>
              </a:cxn>
            </a:cxnLst>
            <a:rect l="0" t="0" r="r" b="b"/>
            <a:pathLst>
              <a:path w="191" h="2639">
                <a:moveTo>
                  <a:pt x="186" y="2639"/>
                </a:moveTo>
                <a:lnTo>
                  <a:pt x="186" y="2621"/>
                </a:lnTo>
                <a:lnTo>
                  <a:pt x="132" y="2621"/>
                </a:lnTo>
                <a:lnTo>
                  <a:pt x="132" y="2620"/>
                </a:lnTo>
                <a:lnTo>
                  <a:pt x="132" y="2620"/>
                </a:lnTo>
                <a:lnTo>
                  <a:pt x="139" y="2615"/>
                </a:lnTo>
                <a:lnTo>
                  <a:pt x="143" y="2609"/>
                </a:lnTo>
                <a:lnTo>
                  <a:pt x="147" y="2599"/>
                </a:lnTo>
                <a:lnTo>
                  <a:pt x="148" y="2590"/>
                </a:lnTo>
                <a:lnTo>
                  <a:pt x="148" y="2590"/>
                </a:lnTo>
                <a:lnTo>
                  <a:pt x="147" y="2582"/>
                </a:lnTo>
                <a:lnTo>
                  <a:pt x="145" y="2574"/>
                </a:lnTo>
                <a:lnTo>
                  <a:pt x="140" y="2566"/>
                </a:lnTo>
                <a:lnTo>
                  <a:pt x="134" y="2559"/>
                </a:lnTo>
                <a:lnTo>
                  <a:pt x="127" y="2553"/>
                </a:lnTo>
                <a:lnTo>
                  <a:pt x="118" y="2548"/>
                </a:lnTo>
                <a:lnTo>
                  <a:pt x="107" y="2547"/>
                </a:lnTo>
                <a:lnTo>
                  <a:pt x="94" y="2545"/>
                </a:lnTo>
                <a:lnTo>
                  <a:pt x="94" y="2545"/>
                </a:lnTo>
                <a:lnTo>
                  <a:pt x="84" y="2547"/>
                </a:lnTo>
                <a:lnTo>
                  <a:pt x="75" y="2548"/>
                </a:lnTo>
                <a:lnTo>
                  <a:pt x="65" y="2551"/>
                </a:lnTo>
                <a:lnTo>
                  <a:pt x="59" y="2558"/>
                </a:lnTo>
                <a:lnTo>
                  <a:pt x="53" y="2564"/>
                </a:lnTo>
                <a:lnTo>
                  <a:pt x="48" y="2570"/>
                </a:lnTo>
                <a:lnTo>
                  <a:pt x="46" y="2578"/>
                </a:lnTo>
                <a:lnTo>
                  <a:pt x="45" y="2586"/>
                </a:lnTo>
                <a:lnTo>
                  <a:pt x="45" y="2586"/>
                </a:lnTo>
                <a:lnTo>
                  <a:pt x="46" y="2599"/>
                </a:lnTo>
                <a:lnTo>
                  <a:pt x="49" y="2609"/>
                </a:lnTo>
                <a:lnTo>
                  <a:pt x="56" y="2615"/>
                </a:lnTo>
                <a:lnTo>
                  <a:pt x="64" y="2621"/>
                </a:lnTo>
                <a:lnTo>
                  <a:pt x="64" y="2623"/>
                </a:lnTo>
                <a:lnTo>
                  <a:pt x="46" y="2623"/>
                </a:lnTo>
                <a:lnTo>
                  <a:pt x="46" y="2639"/>
                </a:lnTo>
                <a:lnTo>
                  <a:pt x="46" y="2639"/>
                </a:lnTo>
                <a:lnTo>
                  <a:pt x="80" y="2639"/>
                </a:lnTo>
                <a:lnTo>
                  <a:pt x="186" y="2639"/>
                </a:lnTo>
                <a:close/>
                <a:moveTo>
                  <a:pt x="88" y="2621"/>
                </a:moveTo>
                <a:lnTo>
                  <a:pt x="88" y="2621"/>
                </a:lnTo>
                <a:lnTo>
                  <a:pt x="81" y="2620"/>
                </a:lnTo>
                <a:lnTo>
                  <a:pt x="81" y="2620"/>
                </a:lnTo>
                <a:lnTo>
                  <a:pt x="72" y="2615"/>
                </a:lnTo>
                <a:lnTo>
                  <a:pt x="65" y="2609"/>
                </a:lnTo>
                <a:lnTo>
                  <a:pt x="60" y="2601"/>
                </a:lnTo>
                <a:lnTo>
                  <a:pt x="59" y="2593"/>
                </a:lnTo>
                <a:lnTo>
                  <a:pt x="59" y="2593"/>
                </a:lnTo>
                <a:lnTo>
                  <a:pt x="59" y="2586"/>
                </a:lnTo>
                <a:lnTo>
                  <a:pt x="62" y="2580"/>
                </a:lnTo>
                <a:lnTo>
                  <a:pt x="65" y="2575"/>
                </a:lnTo>
                <a:lnTo>
                  <a:pt x="70" y="2570"/>
                </a:lnTo>
                <a:lnTo>
                  <a:pt x="75" y="2567"/>
                </a:lnTo>
                <a:lnTo>
                  <a:pt x="81" y="2566"/>
                </a:lnTo>
                <a:lnTo>
                  <a:pt x="88" y="2564"/>
                </a:lnTo>
                <a:lnTo>
                  <a:pt x="96" y="2564"/>
                </a:lnTo>
                <a:lnTo>
                  <a:pt x="96" y="2564"/>
                </a:lnTo>
                <a:lnTo>
                  <a:pt x="104" y="2564"/>
                </a:lnTo>
                <a:lnTo>
                  <a:pt x="111" y="2566"/>
                </a:lnTo>
                <a:lnTo>
                  <a:pt x="118" y="2567"/>
                </a:lnTo>
                <a:lnTo>
                  <a:pt x="123" y="2570"/>
                </a:lnTo>
                <a:lnTo>
                  <a:pt x="127" y="2575"/>
                </a:lnTo>
                <a:lnTo>
                  <a:pt x="131" y="2580"/>
                </a:lnTo>
                <a:lnTo>
                  <a:pt x="132" y="2586"/>
                </a:lnTo>
                <a:lnTo>
                  <a:pt x="134" y="2593"/>
                </a:lnTo>
                <a:lnTo>
                  <a:pt x="134" y="2593"/>
                </a:lnTo>
                <a:lnTo>
                  <a:pt x="132" y="2602"/>
                </a:lnTo>
                <a:lnTo>
                  <a:pt x="127" y="2610"/>
                </a:lnTo>
                <a:lnTo>
                  <a:pt x="121" y="2617"/>
                </a:lnTo>
                <a:lnTo>
                  <a:pt x="113" y="2620"/>
                </a:lnTo>
                <a:lnTo>
                  <a:pt x="113" y="2620"/>
                </a:lnTo>
                <a:lnTo>
                  <a:pt x="105" y="2621"/>
                </a:lnTo>
                <a:lnTo>
                  <a:pt x="88" y="2621"/>
                </a:lnTo>
                <a:close/>
                <a:moveTo>
                  <a:pt x="84" y="2453"/>
                </a:moveTo>
                <a:lnTo>
                  <a:pt x="84" y="2453"/>
                </a:lnTo>
                <a:lnTo>
                  <a:pt x="78" y="2454"/>
                </a:lnTo>
                <a:lnTo>
                  <a:pt x="70" y="2454"/>
                </a:lnTo>
                <a:lnTo>
                  <a:pt x="64" y="2457"/>
                </a:lnTo>
                <a:lnTo>
                  <a:pt x="57" y="2460"/>
                </a:lnTo>
                <a:lnTo>
                  <a:pt x="53" y="2465"/>
                </a:lnTo>
                <a:lnTo>
                  <a:pt x="48" y="2472"/>
                </a:lnTo>
                <a:lnTo>
                  <a:pt x="46" y="2481"/>
                </a:lnTo>
                <a:lnTo>
                  <a:pt x="45" y="2491"/>
                </a:lnTo>
                <a:lnTo>
                  <a:pt x="45" y="2491"/>
                </a:lnTo>
                <a:lnTo>
                  <a:pt x="45" y="2500"/>
                </a:lnTo>
                <a:lnTo>
                  <a:pt x="46" y="2508"/>
                </a:lnTo>
                <a:lnTo>
                  <a:pt x="49" y="2516"/>
                </a:lnTo>
                <a:lnTo>
                  <a:pt x="53" y="2524"/>
                </a:lnTo>
                <a:lnTo>
                  <a:pt x="65" y="2519"/>
                </a:lnTo>
                <a:lnTo>
                  <a:pt x="65" y="2519"/>
                </a:lnTo>
                <a:lnTo>
                  <a:pt x="62" y="2513"/>
                </a:lnTo>
                <a:lnTo>
                  <a:pt x="59" y="2507"/>
                </a:lnTo>
                <a:lnTo>
                  <a:pt x="59" y="2500"/>
                </a:lnTo>
                <a:lnTo>
                  <a:pt x="57" y="2494"/>
                </a:lnTo>
                <a:lnTo>
                  <a:pt x="57" y="2494"/>
                </a:lnTo>
                <a:lnTo>
                  <a:pt x="59" y="2488"/>
                </a:lnTo>
                <a:lnTo>
                  <a:pt x="60" y="2481"/>
                </a:lnTo>
                <a:lnTo>
                  <a:pt x="62" y="2478"/>
                </a:lnTo>
                <a:lnTo>
                  <a:pt x="65" y="2475"/>
                </a:lnTo>
                <a:lnTo>
                  <a:pt x="73" y="2472"/>
                </a:lnTo>
                <a:lnTo>
                  <a:pt x="81" y="2472"/>
                </a:lnTo>
                <a:lnTo>
                  <a:pt x="83" y="2472"/>
                </a:lnTo>
                <a:lnTo>
                  <a:pt x="83" y="2472"/>
                </a:lnTo>
                <a:lnTo>
                  <a:pt x="83" y="2484"/>
                </a:lnTo>
                <a:lnTo>
                  <a:pt x="84" y="2497"/>
                </a:lnTo>
                <a:lnTo>
                  <a:pt x="88" y="2507"/>
                </a:lnTo>
                <a:lnTo>
                  <a:pt x="92" y="2515"/>
                </a:lnTo>
                <a:lnTo>
                  <a:pt x="97" y="2521"/>
                </a:lnTo>
                <a:lnTo>
                  <a:pt x="104" y="2526"/>
                </a:lnTo>
                <a:lnTo>
                  <a:pt x="111" y="2529"/>
                </a:lnTo>
                <a:lnTo>
                  <a:pt x="119" y="2531"/>
                </a:lnTo>
                <a:lnTo>
                  <a:pt x="119" y="2531"/>
                </a:lnTo>
                <a:lnTo>
                  <a:pt x="124" y="2531"/>
                </a:lnTo>
                <a:lnTo>
                  <a:pt x="129" y="2529"/>
                </a:lnTo>
                <a:lnTo>
                  <a:pt x="134" y="2526"/>
                </a:lnTo>
                <a:lnTo>
                  <a:pt x="139" y="2523"/>
                </a:lnTo>
                <a:lnTo>
                  <a:pt x="142" y="2518"/>
                </a:lnTo>
                <a:lnTo>
                  <a:pt x="145" y="2513"/>
                </a:lnTo>
                <a:lnTo>
                  <a:pt x="147" y="2507"/>
                </a:lnTo>
                <a:lnTo>
                  <a:pt x="148" y="2500"/>
                </a:lnTo>
                <a:lnTo>
                  <a:pt x="148" y="2500"/>
                </a:lnTo>
                <a:lnTo>
                  <a:pt x="147" y="2491"/>
                </a:lnTo>
                <a:lnTo>
                  <a:pt x="143" y="2481"/>
                </a:lnTo>
                <a:lnTo>
                  <a:pt x="139" y="2475"/>
                </a:lnTo>
                <a:lnTo>
                  <a:pt x="132" y="2470"/>
                </a:lnTo>
                <a:lnTo>
                  <a:pt x="132" y="2470"/>
                </a:lnTo>
                <a:lnTo>
                  <a:pt x="145" y="2468"/>
                </a:lnTo>
                <a:lnTo>
                  <a:pt x="145" y="2453"/>
                </a:lnTo>
                <a:lnTo>
                  <a:pt x="145" y="2453"/>
                </a:lnTo>
                <a:lnTo>
                  <a:pt x="121" y="2453"/>
                </a:lnTo>
                <a:lnTo>
                  <a:pt x="84" y="2453"/>
                </a:lnTo>
                <a:close/>
                <a:moveTo>
                  <a:pt x="111" y="2470"/>
                </a:moveTo>
                <a:lnTo>
                  <a:pt x="111" y="2470"/>
                </a:lnTo>
                <a:lnTo>
                  <a:pt x="118" y="2472"/>
                </a:lnTo>
                <a:lnTo>
                  <a:pt x="118" y="2472"/>
                </a:lnTo>
                <a:lnTo>
                  <a:pt x="124" y="2475"/>
                </a:lnTo>
                <a:lnTo>
                  <a:pt x="129" y="2480"/>
                </a:lnTo>
                <a:lnTo>
                  <a:pt x="132" y="2488"/>
                </a:lnTo>
                <a:lnTo>
                  <a:pt x="134" y="2496"/>
                </a:lnTo>
                <a:lnTo>
                  <a:pt x="134" y="2496"/>
                </a:lnTo>
                <a:lnTo>
                  <a:pt x="134" y="2502"/>
                </a:lnTo>
                <a:lnTo>
                  <a:pt x="131" y="2508"/>
                </a:lnTo>
                <a:lnTo>
                  <a:pt x="124" y="2511"/>
                </a:lnTo>
                <a:lnTo>
                  <a:pt x="118" y="2513"/>
                </a:lnTo>
                <a:lnTo>
                  <a:pt x="118" y="2513"/>
                </a:lnTo>
                <a:lnTo>
                  <a:pt x="111" y="2511"/>
                </a:lnTo>
                <a:lnTo>
                  <a:pt x="105" y="2508"/>
                </a:lnTo>
                <a:lnTo>
                  <a:pt x="102" y="2505"/>
                </a:lnTo>
                <a:lnTo>
                  <a:pt x="99" y="2499"/>
                </a:lnTo>
                <a:lnTo>
                  <a:pt x="97" y="2492"/>
                </a:lnTo>
                <a:lnTo>
                  <a:pt x="96" y="2486"/>
                </a:lnTo>
                <a:lnTo>
                  <a:pt x="96" y="2470"/>
                </a:lnTo>
                <a:lnTo>
                  <a:pt x="111" y="2470"/>
                </a:lnTo>
                <a:close/>
                <a:moveTo>
                  <a:pt x="129" y="2357"/>
                </a:moveTo>
                <a:lnTo>
                  <a:pt x="129" y="2357"/>
                </a:lnTo>
                <a:lnTo>
                  <a:pt x="132" y="2366"/>
                </a:lnTo>
                <a:lnTo>
                  <a:pt x="134" y="2379"/>
                </a:lnTo>
                <a:lnTo>
                  <a:pt x="134" y="2379"/>
                </a:lnTo>
                <a:lnTo>
                  <a:pt x="132" y="2386"/>
                </a:lnTo>
                <a:lnTo>
                  <a:pt x="131" y="2392"/>
                </a:lnTo>
                <a:lnTo>
                  <a:pt x="127" y="2398"/>
                </a:lnTo>
                <a:lnTo>
                  <a:pt x="123" y="2403"/>
                </a:lnTo>
                <a:lnTo>
                  <a:pt x="118" y="2408"/>
                </a:lnTo>
                <a:lnTo>
                  <a:pt x="111" y="2411"/>
                </a:lnTo>
                <a:lnTo>
                  <a:pt x="105" y="2413"/>
                </a:lnTo>
                <a:lnTo>
                  <a:pt x="96" y="2413"/>
                </a:lnTo>
                <a:lnTo>
                  <a:pt x="96" y="2413"/>
                </a:lnTo>
                <a:lnTo>
                  <a:pt x="89" y="2413"/>
                </a:lnTo>
                <a:lnTo>
                  <a:pt x="81" y="2411"/>
                </a:lnTo>
                <a:lnTo>
                  <a:pt x="75" y="2408"/>
                </a:lnTo>
                <a:lnTo>
                  <a:pt x="70" y="2405"/>
                </a:lnTo>
                <a:lnTo>
                  <a:pt x="65" y="2400"/>
                </a:lnTo>
                <a:lnTo>
                  <a:pt x="62" y="2394"/>
                </a:lnTo>
                <a:lnTo>
                  <a:pt x="59" y="2387"/>
                </a:lnTo>
                <a:lnTo>
                  <a:pt x="59" y="2379"/>
                </a:lnTo>
                <a:lnTo>
                  <a:pt x="59" y="2379"/>
                </a:lnTo>
                <a:lnTo>
                  <a:pt x="60" y="2366"/>
                </a:lnTo>
                <a:lnTo>
                  <a:pt x="64" y="2359"/>
                </a:lnTo>
                <a:lnTo>
                  <a:pt x="49" y="2354"/>
                </a:lnTo>
                <a:lnTo>
                  <a:pt x="49" y="2354"/>
                </a:lnTo>
                <a:lnTo>
                  <a:pt x="46" y="2363"/>
                </a:lnTo>
                <a:lnTo>
                  <a:pt x="45" y="2379"/>
                </a:lnTo>
                <a:lnTo>
                  <a:pt x="45" y="2379"/>
                </a:lnTo>
                <a:lnTo>
                  <a:pt x="46" y="2390"/>
                </a:lnTo>
                <a:lnTo>
                  <a:pt x="48" y="2400"/>
                </a:lnTo>
                <a:lnTo>
                  <a:pt x="53" y="2410"/>
                </a:lnTo>
                <a:lnTo>
                  <a:pt x="59" y="2417"/>
                </a:lnTo>
                <a:lnTo>
                  <a:pt x="67" y="2424"/>
                </a:lnTo>
                <a:lnTo>
                  <a:pt x="76" y="2427"/>
                </a:lnTo>
                <a:lnTo>
                  <a:pt x="86" y="2430"/>
                </a:lnTo>
                <a:lnTo>
                  <a:pt x="97" y="2432"/>
                </a:lnTo>
                <a:lnTo>
                  <a:pt x="97" y="2432"/>
                </a:lnTo>
                <a:lnTo>
                  <a:pt x="108" y="2430"/>
                </a:lnTo>
                <a:lnTo>
                  <a:pt x="118" y="2429"/>
                </a:lnTo>
                <a:lnTo>
                  <a:pt x="126" y="2424"/>
                </a:lnTo>
                <a:lnTo>
                  <a:pt x="134" y="2417"/>
                </a:lnTo>
                <a:lnTo>
                  <a:pt x="140" y="2411"/>
                </a:lnTo>
                <a:lnTo>
                  <a:pt x="143" y="2403"/>
                </a:lnTo>
                <a:lnTo>
                  <a:pt x="147" y="2394"/>
                </a:lnTo>
                <a:lnTo>
                  <a:pt x="148" y="2382"/>
                </a:lnTo>
                <a:lnTo>
                  <a:pt x="148" y="2382"/>
                </a:lnTo>
                <a:lnTo>
                  <a:pt x="147" y="2373"/>
                </a:lnTo>
                <a:lnTo>
                  <a:pt x="145" y="2365"/>
                </a:lnTo>
                <a:lnTo>
                  <a:pt x="142" y="2354"/>
                </a:lnTo>
                <a:lnTo>
                  <a:pt x="129" y="2357"/>
                </a:lnTo>
                <a:close/>
                <a:moveTo>
                  <a:pt x="0" y="2315"/>
                </a:moveTo>
                <a:lnTo>
                  <a:pt x="0" y="2333"/>
                </a:lnTo>
                <a:lnTo>
                  <a:pt x="145" y="2333"/>
                </a:lnTo>
                <a:lnTo>
                  <a:pt x="145" y="2315"/>
                </a:lnTo>
                <a:lnTo>
                  <a:pt x="108" y="2315"/>
                </a:lnTo>
                <a:lnTo>
                  <a:pt x="97" y="2306"/>
                </a:lnTo>
                <a:lnTo>
                  <a:pt x="145" y="2272"/>
                </a:lnTo>
                <a:lnTo>
                  <a:pt x="145" y="2250"/>
                </a:lnTo>
                <a:lnTo>
                  <a:pt x="88" y="2293"/>
                </a:lnTo>
                <a:lnTo>
                  <a:pt x="46" y="2255"/>
                </a:lnTo>
                <a:lnTo>
                  <a:pt x="46" y="2277"/>
                </a:lnTo>
                <a:lnTo>
                  <a:pt x="81" y="2306"/>
                </a:lnTo>
                <a:lnTo>
                  <a:pt x="81" y="2306"/>
                </a:lnTo>
                <a:lnTo>
                  <a:pt x="92" y="2314"/>
                </a:lnTo>
                <a:lnTo>
                  <a:pt x="92" y="2315"/>
                </a:lnTo>
                <a:lnTo>
                  <a:pt x="0" y="2315"/>
                </a:lnTo>
                <a:close/>
                <a:moveTo>
                  <a:pt x="99" y="2158"/>
                </a:moveTo>
                <a:lnTo>
                  <a:pt x="99" y="2158"/>
                </a:lnTo>
                <a:lnTo>
                  <a:pt x="91" y="2158"/>
                </a:lnTo>
                <a:lnTo>
                  <a:pt x="91" y="2158"/>
                </a:lnTo>
                <a:lnTo>
                  <a:pt x="83" y="2158"/>
                </a:lnTo>
                <a:lnTo>
                  <a:pt x="76" y="2159"/>
                </a:lnTo>
                <a:lnTo>
                  <a:pt x="68" y="2163"/>
                </a:lnTo>
                <a:lnTo>
                  <a:pt x="60" y="2166"/>
                </a:lnTo>
                <a:lnTo>
                  <a:pt x="54" y="2170"/>
                </a:lnTo>
                <a:lnTo>
                  <a:pt x="49" y="2178"/>
                </a:lnTo>
                <a:lnTo>
                  <a:pt x="46" y="2186"/>
                </a:lnTo>
                <a:lnTo>
                  <a:pt x="45" y="2198"/>
                </a:lnTo>
                <a:lnTo>
                  <a:pt x="45" y="2198"/>
                </a:lnTo>
                <a:lnTo>
                  <a:pt x="45" y="2209"/>
                </a:lnTo>
                <a:lnTo>
                  <a:pt x="48" y="2217"/>
                </a:lnTo>
                <a:lnTo>
                  <a:pt x="53" y="2225"/>
                </a:lnTo>
                <a:lnTo>
                  <a:pt x="60" y="2233"/>
                </a:lnTo>
                <a:lnTo>
                  <a:pt x="67" y="2237"/>
                </a:lnTo>
                <a:lnTo>
                  <a:pt x="76" y="2241"/>
                </a:lnTo>
                <a:lnTo>
                  <a:pt x="86" y="2244"/>
                </a:lnTo>
                <a:lnTo>
                  <a:pt x="97" y="2244"/>
                </a:lnTo>
                <a:lnTo>
                  <a:pt x="97" y="2244"/>
                </a:lnTo>
                <a:lnTo>
                  <a:pt x="108" y="2244"/>
                </a:lnTo>
                <a:lnTo>
                  <a:pt x="118" y="2241"/>
                </a:lnTo>
                <a:lnTo>
                  <a:pt x="126" y="2237"/>
                </a:lnTo>
                <a:lnTo>
                  <a:pt x="134" y="2231"/>
                </a:lnTo>
                <a:lnTo>
                  <a:pt x="140" y="2225"/>
                </a:lnTo>
                <a:lnTo>
                  <a:pt x="143" y="2217"/>
                </a:lnTo>
                <a:lnTo>
                  <a:pt x="147" y="2207"/>
                </a:lnTo>
                <a:lnTo>
                  <a:pt x="148" y="2196"/>
                </a:lnTo>
                <a:lnTo>
                  <a:pt x="148" y="2196"/>
                </a:lnTo>
                <a:lnTo>
                  <a:pt x="147" y="2185"/>
                </a:lnTo>
                <a:lnTo>
                  <a:pt x="145" y="2175"/>
                </a:lnTo>
                <a:lnTo>
                  <a:pt x="142" y="2163"/>
                </a:lnTo>
                <a:lnTo>
                  <a:pt x="129" y="2166"/>
                </a:lnTo>
                <a:lnTo>
                  <a:pt x="129" y="2166"/>
                </a:lnTo>
                <a:lnTo>
                  <a:pt x="132" y="2177"/>
                </a:lnTo>
                <a:lnTo>
                  <a:pt x="134" y="2193"/>
                </a:lnTo>
                <a:lnTo>
                  <a:pt x="134" y="2193"/>
                </a:lnTo>
                <a:lnTo>
                  <a:pt x="132" y="2201"/>
                </a:lnTo>
                <a:lnTo>
                  <a:pt x="132" y="2206"/>
                </a:lnTo>
                <a:lnTo>
                  <a:pt x="129" y="2212"/>
                </a:lnTo>
                <a:lnTo>
                  <a:pt x="126" y="2217"/>
                </a:lnTo>
                <a:lnTo>
                  <a:pt x="121" y="2221"/>
                </a:lnTo>
                <a:lnTo>
                  <a:pt x="115" y="2225"/>
                </a:lnTo>
                <a:lnTo>
                  <a:pt x="108" y="2226"/>
                </a:lnTo>
                <a:lnTo>
                  <a:pt x="99" y="2228"/>
                </a:lnTo>
                <a:lnTo>
                  <a:pt x="99" y="2158"/>
                </a:lnTo>
                <a:close/>
                <a:moveTo>
                  <a:pt x="86" y="2226"/>
                </a:moveTo>
                <a:lnTo>
                  <a:pt x="86" y="2226"/>
                </a:lnTo>
                <a:lnTo>
                  <a:pt x="76" y="2225"/>
                </a:lnTo>
                <a:lnTo>
                  <a:pt x="67" y="2220"/>
                </a:lnTo>
                <a:lnTo>
                  <a:pt x="64" y="2215"/>
                </a:lnTo>
                <a:lnTo>
                  <a:pt x="60" y="2212"/>
                </a:lnTo>
                <a:lnTo>
                  <a:pt x="57" y="2206"/>
                </a:lnTo>
                <a:lnTo>
                  <a:pt x="57" y="2199"/>
                </a:lnTo>
                <a:lnTo>
                  <a:pt x="57" y="2199"/>
                </a:lnTo>
                <a:lnTo>
                  <a:pt x="57" y="2193"/>
                </a:lnTo>
                <a:lnTo>
                  <a:pt x="60" y="2186"/>
                </a:lnTo>
                <a:lnTo>
                  <a:pt x="64" y="2183"/>
                </a:lnTo>
                <a:lnTo>
                  <a:pt x="67" y="2180"/>
                </a:lnTo>
                <a:lnTo>
                  <a:pt x="76" y="2175"/>
                </a:lnTo>
                <a:lnTo>
                  <a:pt x="86" y="2175"/>
                </a:lnTo>
                <a:lnTo>
                  <a:pt x="86" y="2226"/>
                </a:lnTo>
                <a:close/>
                <a:moveTo>
                  <a:pt x="29" y="2131"/>
                </a:moveTo>
                <a:lnTo>
                  <a:pt x="46" y="2131"/>
                </a:lnTo>
                <a:lnTo>
                  <a:pt x="46" y="2147"/>
                </a:lnTo>
                <a:lnTo>
                  <a:pt x="60" y="2147"/>
                </a:lnTo>
                <a:lnTo>
                  <a:pt x="60" y="2131"/>
                </a:lnTo>
                <a:lnTo>
                  <a:pt x="115" y="2131"/>
                </a:lnTo>
                <a:lnTo>
                  <a:pt x="115" y="2131"/>
                </a:lnTo>
                <a:lnTo>
                  <a:pt x="123" y="2131"/>
                </a:lnTo>
                <a:lnTo>
                  <a:pt x="129" y="2129"/>
                </a:lnTo>
                <a:lnTo>
                  <a:pt x="135" y="2127"/>
                </a:lnTo>
                <a:lnTo>
                  <a:pt x="140" y="2124"/>
                </a:lnTo>
                <a:lnTo>
                  <a:pt x="140" y="2124"/>
                </a:lnTo>
                <a:lnTo>
                  <a:pt x="143" y="2121"/>
                </a:lnTo>
                <a:lnTo>
                  <a:pt x="145" y="2116"/>
                </a:lnTo>
                <a:lnTo>
                  <a:pt x="147" y="2112"/>
                </a:lnTo>
                <a:lnTo>
                  <a:pt x="148" y="2105"/>
                </a:lnTo>
                <a:lnTo>
                  <a:pt x="148" y="2105"/>
                </a:lnTo>
                <a:lnTo>
                  <a:pt x="147" y="2096"/>
                </a:lnTo>
                <a:lnTo>
                  <a:pt x="145" y="2089"/>
                </a:lnTo>
                <a:lnTo>
                  <a:pt x="132" y="2089"/>
                </a:lnTo>
                <a:lnTo>
                  <a:pt x="132" y="2089"/>
                </a:lnTo>
                <a:lnTo>
                  <a:pt x="132" y="2100"/>
                </a:lnTo>
                <a:lnTo>
                  <a:pt x="132" y="2100"/>
                </a:lnTo>
                <a:lnTo>
                  <a:pt x="132" y="2107"/>
                </a:lnTo>
                <a:lnTo>
                  <a:pt x="127" y="2110"/>
                </a:lnTo>
                <a:lnTo>
                  <a:pt x="121" y="2113"/>
                </a:lnTo>
                <a:lnTo>
                  <a:pt x="113" y="2113"/>
                </a:lnTo>
                <a:lnTo>
                  <a:pt x="60" y="2113"/>
                </a:lnTo>
                <a:lnTo>
                  <a:pt x="60" y="2088"/>
                </a:lnTo>
                <a:lnTo>
                  <a:pt x="46" y="2088"/>
                </a:lnTo>
                <a:lnTo>
                  <a:pt x="46" y="2113"/>
                </a:lnTo>
                <a:lnTo>
                  <a:pt x="22" y="2113"/>
                </a:lnTo>
                <a:lnTo>
                  <a:pt x="29" y="2131"/>
                </a:lnTo>
                <a:close/>
                <a:moveTo>
                  <a:pt x="145" y="2006"/>
                </a:moveTo>
                <a:lnTo>
                  <a:pt x="46" y="2006"/>
                </a:lnTo>
                <a:lnTo>
                  <a:pt x="46" y="2024"/>
                </a:lnTo>
                <a:lnTo>
                  <a:pt x="145" y="2024"/>
                </a:lnTo>
                <a:lnTo>
                  <a:pt x="145" y="2006"/>
                </a:lnTo>
                <a:close/>
                <a:moveTo>
                  <a:pt x="29" y="2016"/>
                </a:moveTo>
                <a:lnTo>
                  <a:pt x="29" y="2016"/>
                </a:lnTo>
                <a:lnTo>
                  <a:pt x="27" y="2011"/>
                </a:lnTo>
                <a:lnTo>
                  <a:pt x="25" y="2008"/>
                </a:lnTo>
                <a:lnTo>
                  <a:pt x="21" y="2005"/>
                </a:lnTo>
                <a:lnTo>
                  <a:pt x="17" y="2005"/>
                </a:lnTo>
                <a:lnTo>
                  <a:pt x="17" y="2005"/>
                </a:lnTo>
                <a:lnTo>
                  <a:pt x="13" y="2005"/>
                </a:lnTo>
                <a:lnTo>
                  <a:pt x="9" y="2008"/>
                </a:lnTo>
                <a:lnTo>
                  <a:pt x="6" y="2011"/>
                </a:lnTo>
                <a:lnTo>
                  <a:pt x="5" y="2016"/>
                </a:lnTo>
                <a:lnTo>
                  <a:pt x="5" y="2016"/>
                </a:lnTo>
                <a:lnTo>
                  <a:pt x="6" y="2021"/>
                </a:lnTo>
                <a:lnTo>
                  <a:pt x="9" y="2024"/>
                </a:lnTo>
                <a:lnTo>
                  <a:pt x="13" y="2025"/>
                </a:lnTo>
                <a:lnTo>
                  <a:pt x="17" y="2027"/>
                </a:lnTo>
                <a:lnTo>
                  <a:pt x="17" y="2027"/>
                </a:lnTo>
                <a:lnTo>
                  <a:pt x="21" y="2027"/>
                </a:lnTo>
                <a:lnTo>
                  <a:pt x="25" y="2024"/>
                </a:lnTo>
                <a:lnTo>
                  <a:pt x="27" y="2021"/>
                </a:lnTo>
                <a:lnTo>
                  <a:pt x="29" y="2016"/>
                </a:lnTo>
                <a:lnTo>
                  <a:pt x="29" y="2016"/>
                </a:lnTo>
                <a:close/>
                <a:moveTo>
                  <a:pt x="145" y="1976"/>
                </a:moveTo>
                <a:lnTo>
                  <a:pt x="145" y="1959"/>
                </a:lnTo>
                <a:lnTo>
                  <a:pt x="86" y="1959"/>
                </a:lnTo>
                <a:lnTo>
                  <a:pt x="86" y="1959"/>
                </a:lnTo>
                <a:lnTo>
                  <a:pt x="78" y="1957"/>
                </a:lnTo>
                <a:lnTo>
                  <a:pt x="78" y="1957"/>
                </a:lnTo>
                <a:lnTo>
                  <a:pt x="70" y="1954"/>
                </a:lnTo>
                <a:lnTo>
                  <a:pt x="65" y="1949"/>
                </a:lnTo>
                <a:lnTo>
                  <a:pt x="60" y="1941"/>
                </a:lnTo>
                <a:lnTo>
                  <a:pt x="59" y="1933"/>
                </a:lnTo>
                <a:lnTo>
                  <a:pt x="59" y="1933"/>
                </a:lnTo>
                <a:lnTo>
                  <a:pt x="60" y="1928"/>
                </a:lnTo>
                <a:lnTo>
                  <a:pt x="62" y="1924"/>
                </a:lnTo>
                <a:lnTo>
                  <a:pt x="64" y="1919"/>
                </a:lnTo>
                <a:lnTo>
                  <a:pt x="68" y="1916"/>
                </a:lnTo>
                <a:lnTo>
                  <a:pt x="76" y="1912"/>
                </a:lnTo>
                <a:lnTo>
                  <a:pt x="89" y="1911"/>
                </a:lnTo>
                <a:lnTo>
                  <a:pt x="145" y="1911"/>
                </a:lnTo>
                <a:lnTo>
                  <a:pt x="145" y="1893"/>
                </a:lnTo>
                <a:lnTo>
                  <a:pt x="86" y="1893"/>
                </a:lnTo>
                <a:lnTo>
                  <a:pt x="86" y="1893"/>
                </a:lnTo>
                <a:lnTo>
                  <a:pt x="75" y="1893"/>
                </a:lnTo>
                <a:lnTo>
                  <a:pt x="65" y="1896"/>
                </a:lnTo>
                <a:lnTo>
                  <a:pt x="59" y="1900"/>
                </a:lnTo>
                <a:lnTo>
                  <a:pt x="53" y="1904"/>
                </a:lnTo>
                <a:lnTo>
                  <a:pt x="49" y="1911"/>
                </a:lnTo>
                <a:lnTo>
                  <a:pt x="46" y="1917"/>
                </a:lnTo>
                <a:lnTo>
                  <a:pt x="45" y="1922"/>
                </a:lnTo>
                <a:lnTo>
                  <a:pt x="45" y="1928"/>
                </a:lnTo>
                <a:lnTo>
                  <a:pt x="45" y="1928"/>
                </a:lnTo>
                <a:lnTo>
                  <a:pt x="46" y="1939"/>
                </a:lnTo>
                <a:lnTo>
                  <a:pt x="51" y="1947"/>
                </a:lnTo>
                <a:lnTo>
                  <a:pt x="56" y="1955"/>
                </a:lnTo>
                <a:lnTo>
                  <a:pt x="62" y="1960"/>
                </a:lnTo>
                <a:lnTo>
                  <a:pt x="62" y="1960"/>
                </a:lnTo>
                <a:lnTo>
                  <a:pt x="46" y="1962"/>
                </a:lnTo>
                <a:lnTo>
                  <a:pt x="46" y="1978"/>
                </a:lnTo>
                <a:lnTo>
                  <a:pt x="46" y="1978"/>
                </a:lnTo>
                <a:lnTo>
                  <a:pt x="73" y="1976"/>
                </a:lnTo>
                <a:lnTo>
                  <a:pt x="145" y="1976"/>
                </a:lnTo>
                <a:close/>
                <a:moveTo>
                  <a:pt x="29" y="1860"/>
                </a:moveTo>
                <a:lnTo>
                  <a:pt x="46" y="1860"/>
                </a:lnTo>
                <a:lnTo>
                  <a:pt x="46" y="1874"/>
                </a:lnTo>
                <a:lnTo>
                  <a:pt x="60" y="1874"/>
                </a:lnTo>
                <a:lnTo>
                  <a:pt x="60" y="1860"/>
                </a:lnTo>
                <a:lnTo>
                  <a:pt x="115" y="1860"/>
                </a:lnTo>
                <a:lnTo>
                  <a:pt x="115" y="1860"/>
                </a:lnTo>
                <a:lnTo>
                  <a:pt x="123" y="1860"/>
                </a:lnTo>
                <a:lnTo>
                  <a:pt x="129" y="1858"/>
                </a:lnTo>
                <a:lnTo>
                  <a:pt x="135" y="1855"/>
                </a:lnTo>
                <a:lnTo>
                  <a:pt x="140" y="1852"/>
                </a:lnTo>
                <a:lnTo>
                  <a:pt x="140" y="1852"/>
                </a:lnTo>
                <a:lnTo>
                  <a:pt x="143" y="1849"/>
                </a:lnTo>
                <a:lnTo>
                  <a:pt x="145" y="1844"/>
                </a:lnTo>
                <a:lnTo>
                  <a:pt x="147" y="1839"/>
                </a:lnTo>
                <a:lnTo>
                  <a:pt x="148" y="1833"/>
                </a:lnTo>
                <a:lnTo>
                  <a:pt x="148" y="1833"/>
                </a:lnTo>
                <a:lnTo>
                  <a:pt x="147" y="1823"/>
                </a:lnTo>
                <a:lnTo>
                  <a:pt x="145" y="1817"/>
                </a:lnTo>
                <a:lnTo>
                  <a:pt x="132" y="1818"/>
                </a:lnTo>
                <a:lnTo>
                  <a:pt x="132" y="1818"/>
                </a:lnTo>
                <a:lnTo>
                  <a:pt x="132" y="1828"/>
                </a:lnTo>
                <a:lnTo>
                  <a:pt x="132" y="1828"/>
                </a:lnTo>
                <a:lnTo>
                  <a:pt x="132" y="1834"/>
                </a:lnTo>
                <a:lnTo>
                  <a:pt x="127" y="1839"/>
                </a:lnTo>
                <a:lnTo>
                  <a:pt x="121" y="1841"/>
                </a:lnTo>
                <a:lnTo>
                  <a:pt x="113" y="1842"/>
                </a:lnTo>
                <a:lnTo>
                  <a:pt x="60" y="1842"/>
                </a:lnTo>
                <a:lnTo>
                  <a:pt x="60" y="1817"/>
                </a:lnTo>
                <a:lnTo>
                  <a:pt x="46" y="1817"/>
                </a:lnTo>
                <a:lnTo>
                  <a:pt x="46" y="1842"/>
                </a:lnTo>
                <a:lnTo>
                  <a:pt x="22" y="1842"/>
                </a:lnTo>
                <a:lnTo>
                  <a:pt x="29" y="1860"/>
                </a:lnTo>
                <a:close/>
                <a:moveTo>
                  <a:pt x="99" y="1716"/>
                </a:moveTo>
                <a:lnTo>
                  <a:pt x="99" y="1716"/>
                </a:lnTo>
                <a:lnTo>
                  <a:pt x="91" y="1716"/>
                </a:lnTo>
                <a:lnTo>
                  <a:pt x="91" y="1716"/>
                </a:lnTo>
                <a:lnTo>
                  <a:pt x="83" y="1716"/>
                </a:lnTo>
                <a:lnTo>
                  <a:pt x="76" y="1718"/>
                </a:lnTo>
                <a:lnTo>
                  <a:pt x="68" y="1721"/>
                </a:lnTo>
                <a:lnTo>
                  <a:pt x="60" y="1724"/>
                </a:lnTo>
                <a:lnTo>
                  <a:pt x="54" y="1729"/>
                </a:lnTo>
                <a:lnTo>
                  <a:pt x="49" y="1737"/>
                </a:lnTo>
                <a:lnTo>
                  <a:pt x="46" y="1745"/>
                </a:lnTo>
                <a:lnTo>
                  <a:pt x="45" y="1756"/>
                </a:lnTo>
                <a:lnTo>
                  <a:pt x="45" y="1756"/>
                </a:lnTo>
                <a:lnTo>
                  <a:pt x="45" y="1767"/>
                </a:lnTo>
                <a:lnTo>
                  <a:pt x="48" y="1775"/>
                </a:lnTo>
                <a:lnTo>
                  <a:pt x="53" y="1783"/>
                </a:lnTo>
                <a:lnTo>
                  <a:pt x="60" y="1791"/>
                </a:lnTo>
                <a:lnTo>
                  <a:pt x="67" y="1796"/>
                </a:lnTo>
                <a:lnTo>
                  <a:pt x="76" y="1799"/>
                </a:lnTo>
                <a:lnTo>
                  <a:pt x="86" y="1802"/>
                </a:lnTo>
                <a:lnTo>
                  <a:pt x="97" y="1802"/>
                </a:lnTo>
                <a:lnTo>
                  <a:pt x="97" y="1802"/>
                </a:lnTo>
                <a:lnTo>
                  <a:pt x="108" y="1802"/>
                </a:lnTo>
                <a:lnTo>
                  <a:pt x="118" y="1799"/>
                </a:lnTo>
                <a:lnTo>
                  <a:pt x="126" y="1796"/>
                </a:lnTo>
                <a:lnTo>
                  <a:pt x="134" y="1790"/>
                </a:lnTo>
                <a:lnTo>
                  <a:pt x="140" y="1783"/>
                </a:lnTo>
                <a:lnTo>
                  <a:pt x="143" y="1775"/>
                </a:lnTo>
                <a:lnTo>
                  <a:pt x="147" y="1766"/>
                </a:lnTo>
                <a:lnTo>
                  <a:pt x="148" y="1755"/>
                </a:lnTo>
                <a:lnTo>
                  <a:pt x="148" y="1755"/>
                </a:lnTo>
                <a:lnTo>
                  <a:pt x="147" y="1743"/>
                </a:lnTo>
                <a:lnTo>
                  <a:pt x="145" y="1734"/>
                </a:lnTo>
                <a:lnTo>
                  <a:pt x="142" y="1721"/>
                </a:lnTo>
                <a:lnTo>
                  <a:pt x="129" y="1724"/>
                </a:lnTo>
                <a:lnTo>
                  <a:pt x="129" y="1724"/>
                </a:lnTo>
                <a:lnTo>
                  <a:pt x="132" y="1736"/>
                </a:lnTo>
                <a:lnTo>
                  <a:pt x="134" y="1751"/>
                </a:lnTo>
                <a:lnTo>
                  <a:pt x="134" y="1751"/>
                </a:lnTo>
                <a:lnTo>
                  <a:pt x="132" y="1759"/>
                </a:lnTo>
                <a:lnTo>
                  <a:pt x="132" y="1764"/>
                </a:lnTo>
                <a:lnTo>
                  <a:pt x="129" y="1771"/>
                </a:lnTo>
                <a:lnTo>
                  <a:pt x="126" y="1775"/>
                </a:lnTo>
                <a:lnTo>
                  <a:pt x="121" y="1780"/>
                </a:lnTo>
                <a:lnTo>
                  <a:pt x="115" y="1783"/>
                </a:lnTo>
                <a:lnTo>
                  <a:pt x="108" y="1785"/>
                </a:lnTo>
                <a:lnTo>
                  <a:pt x="99" y="1786"/>
                </a:lnTo>
                <a:lnTo>
                  <a:pt x="99" y="1716"/>
                </a:lnTo>
                <a:close/>
                <a:moveTo>
                  <a:pt x="86" y="1785"/>
                </a:moveTo>
                <a:lnTo>
                  <a:pt x="86" y="1785"/>
                </a:lnTo>
                <a:lnTo>
                  <a:pt x="76" y="1783"/>
                </a:lnTo>
                <a:lnTo>
                  <a:pt x="67" y="1779"/>
                </a:lnTo>
                <a:lnTo>
                  <a:pt x="64" y="1774"/>
                </a:lnTo>
                <a:lnTo>
                  <a:pt x="60" y="1771"/>
                </a:lnTo>
                <a:lnTo>
                  <a:pt x="57" y="1764"/>
                </a:lnTo>
                <a:lnTo>
                  <a:pt x="57" y="1758"/>
                </a:lnTo>
                <a:lnTo>
                  <a:pt x="57" y="1758"/>
                </a:lnTo>
                <a:lnTo>
                  <a:pt x="57" y="1751"/>
                </a:lnTo>
                <a:lnTo>
                  <a:pt x="60" y="1745"/>
                </a:lnTo>
                <a:lnTo>
                  <a:pt x="64" y="1742"/>
                </a:lnTo>
                <a:lnTo>
                  <a:pt x="67" y="1739"/>
                </a:lnTo>
                <a:lnTo>
                  <a:pt x="76" y="1734"/>
                </a:lnTo>
                <a:lnTo>
                  <a:pt x="86" y="1734"/>
                </a:lnTo>
                <a:lnTo>
                  <a:pt x="86" y="1785"/>
                </a:lnTo>
                <a:close/>
                <a:moveTo>
                  <a:pt x="145" y="1694"/>
                </a:moveTo>
                <a:lnTo>
                  <a:pt x="145" y="1677"/>
                </a:lnTo>
                <a:lnTo>
                  <a:pt x="92" y="1677"/>
                </a:lnTo>
                <a:lnTo>
                  <a:pt x="92" y="1677"/>
                </a:lnTo>
                <a:lnTo>
                  <a:pt x="84" y="1675"/>
                </a:lnTo>
                <a:lnTo>
                  <a:pt x="84" y="1675"/>
                </a:lnTo>
                <a:lnTo>
                  <a:pt x="75" y="1672"/>
                </a:lnTo>
                <a:lnTo>
                  <a:pt x="68" y="1667"/>
                </a:lnTo>
                <a:lnTo>
                  <a:pt x="64" y="1661"/>
                </a:lnTo>
                <a:lnTo>
                  <a:pt x="62" y="1651"/>
                </a:lnTo>
                <a:lnTo>
                  <a:pt x="62" y="1651"/>
                </a:lnTo>
                <a:lnTo>
                  <a:pt x="62" y="1645"/>
                </a:lnTo>
                <a:lnTo>
                  <a:pt x="45" y="1645"/>
                </a:lnTo>
                <a:lnTo>
                  <a:pt x="45" y="1645"/>
                </a:lnTo>
                <a:lnTo>
                  <a:pt x="45" y="1649"/>
                </a:lnTo>
                <a:lnTo>
                  <a:pt x="45" y="1649"/>
                </a:lnTo>
                <a:lnTo>
                  <a:pt x="46" y="1659"/>
                </a:lnTo>
                <a:lnTo>
                  <a:pt x="51" y="1667"/>
                </a:lnTo>
                <a:lnTo>
                  <a:pt x="57" y="1673"/>
                </a:lnTo>
                <a:lnTo>
                  <a:pt x="65" y="1678"/>
                </a:lnTo>
                <a:lnTo>
                  <a:pt x="65" y="1678"/>
                </a:lnTo>
                <a:lnTo>
                  <a:pt x="46" y="1678"/>
                </a:lnTo>
                <a:lnTo>
                  <a:pt x="46" y="1694"/>
                </a:lnTo>
                <a:lnTo>
                  <a:pt x="46" y="1694"/>
                </a:lnTo>
                <a:lnTo>
                  <a:pt x="78" y="1694"/>
                </a:lnTo>
                <a:lnTo>
                  <a:pt x="145" y="1694"/>
                </a:lnTo>
                <a:close/>
                <a:moveTo>
                  <a:pt x="84" y="1637"/>
                </a:moveTo>
                <a:lnTo>
                  <a:pt x="97" y="1637"/>
                </a:lnTo>
                <a:lnTo>
                  <a:pt x="97" y="1586"/>
                </a:lnTo>
                <a:lnTo>
                  <a:pt x="84" y="1586"/>
                </a:lnTo>
                <a:lnTo>
                  <a:pt x="84" y="1637"/>
                </a:lnTo>
                <a:close/>
                <a:moveTo>
                  <a:pt x="84" y="1495"/>
                </a:moveTo>
                <a:lnTo>
                  <a:pt x="84" y="1495"/>
                </a:lnTo>
                <a:lnTo>
                  <a:pt x="78" y="1495"/>
                </a:lnTo>
                <a:lnTo>
                  <a:pt x="70" y="1496"/>
                </a:lnTo>
                <a:lnTo>
                  <a:pt x="64" y="1500"/>
                </a:lnTo>
                <a:lnTo>
                  <a:pt x="57" y="1503"/>
                </a:lnTo>
                <a:lnTo>
                  <a:pt x="53" y="1508"/>
                </a:lnTo>
                <a:lnTo>
                  <a:pt x="48" y="1514"/>
                </a:lnTo>
                <a:lnTo>
                  <a:pt x="46" y="1522"/>
                </a:lnTo>
                <a:lnTo>
                  <a:pt x="45" y="1533"/>
                </a:lnTo>
                <a:lnTo>
                  <a:pt x="45" y="1533"/>
                </a:lnTo>
                <a:lnTo>
                  <a:pt x="45" y="1543"/>
                </a:lnTo>
                <a:lnTo>
                  <a:pt x="46" y="1551"/>
                </a:lnTo>
                <a:lnTo>
                  <a:pt x="49" y="1559"/>
                </a:lnTo>
                <a:lnTo>
                  <a:pt x="53" y="1565"/>
                </a:lnTo>
                <a:lnTo>
                  <a:pt x="65" y="1562"/>
                </a:lnTo>
                <a:lnTo>
                  <a:pt x="65" y="1562"/>
                </a:lnTo>
                <a:lnTo>
                  <a:pt x="62" y="1555"/>
                </a:lnTo>
                <a:lnTo>
                  <a:pt x="59" y="1549"/>
                </a:lnTo>
                <a:lnTo>
                  <a:pt x="59" y="1543"/>
                </a:lnTo>
                <a:lnTo>
                  <a:pt x="57" y="1535"/>
                </a:lnTo>
                <a:lnTo>
                  <a:pt x="57" y="1535"/>
                </a:lnTo>
                <a:lnTo>
                  <a:pt x="59" y="1528"/>
                </a:lnTo>
                <a:lnTo>
                  <a:pt x="60" y="1524"/>
                </a:lnTo>
                <a:lnTo>
                  <a:pt x="62" y="1519"/>
                </a:lnTo>
                <a:lnTo>
                  <a:pt x="65" y="1517"/>
                </a:lnTo>
                <a:lnTo>
                  <a:pt x="73" y="1514"/>
                </a:lnTo>
                <a:lnTo>
                  <a:pt x="81" y="1512"/>
                </a:lnTo>
                <a:lnTo>
                  <a:pt x="83" y="1512"/>
                </a:lnTo>
                <a:lnTo>
                  <a:pt x="83" y="1512"/>
                </a:lnTo>
                <a:lnTo>
                  <a:pt x="83" y="1527"/>
                </a:lnTo>
                <a:lnTo>
                  <a:pt x="84" y="1538"/>
                </a:lnTo>
                <a:lnTo>
                  <a:pt x="88" y="1549"/>
                </a:lnTo>
                <a:lnTo>
                  <a:pt x="92" y="1557"/>
                </a:lnTo>
                <a:lnTo>
                  <a:pt x="97" y="1563"/>
                </a:lnTo>
                <a:lnTo>
                  <a:pt x="104" y="1568"/>
                </a:lnTo>
                <a:lnTo>
                  <a:pt x="111" y="1571"/>
                </a:lnTo>
                <a:lnTo>
                  <a:pt x="119" y="1573"/>
                </a:lnTo>
                <a:lnTo>
                  <a:pt x="119" y="1573"/>
                </a:lnTo>
                <a:lnTo>
                  <a:pt x="124" y="1571"/>
                </a:lnTo>
                <a:lnTo>
                  <a:pt x="129" y="1570"/>
                </a:lnTo>
                <a:lnTo>
                  <a:pt x="134" y="1568"/>
                </a:lnTo>
                <a:lnTo>
                  <a:pt x="139" y="1565"/>
                </a:lnTo>
                <a:lnTo>
                  <a:pt x="142" y="1560"/>
                </a:lnTo>
                <a:lnTo>
                  <a:pt x="145" y="1555"/>
                </a:lnTo>
                <a:lnTo>
                  <a:pt x="147" y="1549"/>
                </a:lnTo>
                <a:lnTo>
                  <a:pt x="148" y="1543"/>
                </a:lnTo>
                <a:lnTo>
                  <a:pt x="148" y="1543"/>
                </a:lnTo>
                <a:lnTo>
                  <a:pt x="147" y="1532"/>
                </a:lnTo>
                <a:lnTo>
                  <a:pt x="143" y="1524"/>
                </a:lnTo>
                <a:lnTo>
                  <a:pt x="139" y="1517"/>
                </a:lnTo>
                <a:lnTo>
                  <a:pt x="132" y="1512"/>
                </a:lnTo>
                <a:lnTo>
                  <a:pt x="132" y="1511"/>
                </a:lnTo>
                <a:lnTo>
                  <a:pt x="145" y="1509"/>
                </a:lnTo>
                <a:lnTo>
                  <a:pt x="145" y="1493"/>
                </a:lnTo>
                <a:lnTo>
                  <a:pt x="145" y="1493"/>
                </a:lnTo>
                <a:lnTo>
                  <a:pt x="121" y="1495"/>
                </a:lnTo>
                <a:lnTo>
                  <a:pt x="84" y="1495"/>
                </a:lnTo>
                <a:close/>
                <a:moveTo>
                  <a:pt x="111" y="1512"/>
                </a:moveTo>
                <a:lnTo>
                  <a:pt x="111" y="1512"/>
                </a:lnTo>
                <a:lnTo>
                  <a:pt x="118" y="1514"/>
                </a:lnTo>
                <a:lnTo>
                  <a:pt x="118" y="1514"/>
                </a:lnTo>
                <a:lnTo>
                  <a:pt x="124" y="1517"/>
                </a:lnTo>
                <a:lnTo>
                  <a:pt x="129" y="1522"/>
                </a:lnTo>
                <a:lnTo>
                  <a:pt x="132" y="1528"/>
                </a:lnTo>
                <a:lnTo>
                  <a:pt x="134" y="1538"/>
                </a:lnTo>
                <a:lnTo>
                  <a:pt x="134" y="1538"/>
                </a:lnTo>
                <a:lnTo>
                  <a:pt x="134" y="1544"/>
                </a:lnTo>
                <a:lnTo>
                  <a:pt x="131" y="1549"/>
                </a:lnTo>
                <a:lnTo>
                  <a:pt x="124" y="1552"/>
                </a:lnTo>
                <a:lnTo>
                  <a:pt x="118" y="1554"/>
                </a:lnTo>
                <a:lnTo>
                  <a:pt x="118" y="1554"/>
                </a:lnTo>
                <a:lnTo>
                  <a:pt x="111" y="1554"/>
                </a:lnTo>
                <a:lnTo>
                  <a:pt x="105" y="1551"/>
                </a:lnTo>
                <a:lnTo>
                  <a:pt x="102" y="1546"/>
                </a:lnTo>
                <a:lnTo>
                  <a:pt x="99" y="1541"/>
                </a:lnTo>
                <a:lnTo>
                  <a:pt x="97" y="1535"/>
                </a:lnTo>
                <a:lnTo>
                  <a:pt x="96" y="1527"/>
                </a:lnTo>
                <a:lnTo>
                  <a:pt x="96" y="1512"/>
                </a:lnTo>
                <a:lnTo>
                  <a:pt x="111" y="1512"/>
                </a:lnTo>
                <a:close/>
                <a:moveTo>
                  <a:pt x="145" y="1466"/>
                </a:moveTo>
                <a:lnTo>
                  <a:pt x="145" y="1449"/>
                </a:lnTo>
                <a:lnTo>
                  <a:pt x="92" y="1449"/>
                </a:lnTo>
                <a:lnTo>
                  <a:pt x="92" y="1449"/>
                </a:lnTo>
                <a:lnTo>
                  <a:pt x="84" y="1447"/>
                </a:lnTo>
                <a:lnTo>
                  <a:pt x="84" y="1447"/>
                </a:lnTo>
                <a:lnTo>
                  <a:pt x="75" y="1444"/>
                </a:lnTo>
                <a:lnTo>
                  <a:pt x="68" y="1439"/>
                </a:lnTo>
                <a:lnTo>
                  <a:pt x="64" y="1433"/>
                </a:lnTo>
                <a:lnTo>
                  <a:pt x="62" y="1423"/>
                </a:lnTo>
                <a:lnTo>
                  <a:pt x="62" y="1423"/>
                </a:lnTo>
                <a:lnTo>
                  <a:pt x="62" y="1417"/>
                </a:lnTo>
                <a:lnTo>
                  <a:pt x="45" y="1417"/>
                </a:lnTo>
                <a:lnTo>
                  <a:pt x="45" y="1417"/>
                </a:lnTo>
                <a:lnTo>
                  <a:pt x="45" y="1422"/>
                </a:lnTo>
                <a:lnTo>
                  <a:pt x="45" y="1422"/>
                </a:lnTo>
                <a:lnTo>
                  <a:pt x="46" y="1431"/>
                </a:lnTo>
                <a:lnTo>
                  <a:pt x="51" y="1439"/>
                </a:lnTo>
                <a:lnTo>
                  <a:pt x="57" y="1446"/>
                </a:lnTo>
                <a:lnTo>
                  <a:pt x="65" y="1450"/>
                </a:lnTo>
                <a:lnTo>
                  <a:pt x="65" y="1450"/>
                </a:lnTo>
                <a:lnTo>
                  <a:pt x="46" y="1452"/>
                </a:lnTo>
                <a:lnTo>
                  <a:pt x="46" y="1466"/>
                </a:lnTo>
                <a:lnTo>
                  <a:pt x="46" y="1466"/>
                </a:lnTo>
                <a:lnTo>
                  <a:pt x="78" y="1466"/>
                </a:lnTo>
                <a:lnTo>
                  <a:pt x="145" y="1466"/>
                </a:lnTo>
                <a:close/>
                <a:moveTo>
                  <a:pt x="145" y="1399"/>
                </a:moveTo>
                <a:lnTo>
                  <a:pt x="145" y="1382"/>
                </a:lnTo>
                <a:lnTo>
                  <a:pt x="92" y="1382"/>
                </a:lnTo>
                <a:lnTo>
                  <a:pt x="92" y="1382"/>
                </a:lnTo>
                <a:lnTo>
                  <a:pt x="84" y="1382"/>
                </a:lnTo>
                <a:lnTo>
                  <a:pt x="84" y="1382"/>
                </a:lnTo>
                <a:lnTo>
                  <a:pt x="75" y="1379"/>
                </a:lnTo>
                <a:lnTo>
                  <a:pt x="68" y="1372"/>
                </a:lnTo>
                <a:lnTo>
                  <a:pt x="64" y="1366"/>
                </a:lnTo>
                <a:lnTo>
                  <a:pt x="62" y="1356"/>
                </a:lnTo>
                <a:lnTo>
                  <a:pt x="62" y="1356"/>
                </a:lnTo>
                <a:lnTo>
                  <a:pt x="62" y="1350"/>
                </a:lnTo>
                <a:lnTo>
                  <a:pt x="45" y="1350"/>
                </a:lnTo>
                <a:lnTo>
                  <a:pt x="45" y="1350"/>
                </a:lnTo>
                <a:lnTo>
                  <a:pt x="45" y="1356"/>
                </a:lnTo>
                <a:lnTo>
                  <a:pt x="45" y="1356"/>
                </a:lnTo>
                <a:lnTo>
                  <a:pt x="46" y="1364"/>
                </a:lnTo>
                <a:lnTo>
                  <a:pt x="51" y="1372"/>
                </a:lnTo>
                <a:lnTo>
                  <a:pt x="57" y="1379"/>
                </a:lnTo>
                <a:lnTo>
                  <a:pt x="65" y="1383"/>
                </a:lnTo>
                <a:lnTo>
                  <a:pt x="65" y="1383"/>
                </a:lnTo>
                <a:lnTo>
                  <a:pt x="46" y="1385"/>
                </a:lnTo>
                <a:lnTo>
                  <a:pt x="46" y="1401"/>
                </a:lnTo>
                <a:lnTo>
                  <a:pt x="46" y="1401"/>
                </a:lnTo>
                <a:lnTo>
                  <a:pt x="78" y="1399"/>
                </a:lnTo>
                <a:lnTo>
                  <a:pt x="145" y="1399"/>
                </a:lnTo>
                <a:close/>
                <a:moveTo>
                  <a:pt x="145" y="1315"/>
                </a:moveTo>
                <a:lnTo>
                  <a:pt x="46" y="1315"/>
                </a:lnTo>
                <a:lnTo>
                  <a:pt x="46" y="1332"/>
                </a:lnTo>
                <a:lnTo>
                  <a:pt x="145" y="1332"/>
                </a:lnTo>
                <a:lnTo>
                  <a:pt x="145" y="1315"/>
                </a:lnTo>
                <a:close/>
                <a:moveTo>
                  <a:pt x="29" y="1324"/>
                </a:moveTo>
                <a:lnTo>
                  <a:pt x="29" y="1324"/>
                </a:lnTo>
                <a:lnTo>
                  <a:pt x="27" y="1320"/>
                </a:lnTo>
                <a:lnTo>
                  <a:pt x="25" y="1315"/>
                </a:lnTo>
                <a:lnTo>
                  <a:pt x="21" y="1313"/>
                </a:lnTo>
                <a:lnTo>
                  <a:pt x="17" y="1313"/>
                </a:lnTo>
                <a:lnTo>
                  <a:pt x="17" y="1313"/>
                </a:lnTo>
                <a:lnTo>
                  <a:pt x="13" y="1313"/>
                </a:lnTo>
                <a:lnTo>
                  <a:pt x="9" y="1315"/>
                </a:lnTo>
                <a:lnTo>
                  <a:pt x="6" y="1320"/>
                </a:lnTo>
                <a:lnTo>
                  <a:pt x="5" y="1324"/>
                </a:lnTo>
                <a:lnTo>
                  <a:pt x="5" y="1324"/>
                </a:lnTo>
                <a:lnTo>
                  <a:pt x="6" y="1329"/>
                </a:lnTo>
                <a:lnTo>
                  <a:pt x="9" y="1332"/>
                </a:lnTo>
                <a:lnTo>
                  <a:pt x="13" y="1334"/>
                </a:lnTo>
                <a:lnTo>
                  <a:pt x="17" y="1336"/>
                </a:lnTo>
                <a:lnTo>
                  <a:pt x="17" y="1336"/>
                </a:lnTo>
                <a:lnTo>
                  <a:pt x="21" y="1334"/>
                </a:lnTo>
                <a:lnTo>
                  <a:pt x="25" y="1332"/>
                </a:lnTo>
                <a:lnTo>
                  <a:pt x="27" y="1329"/>
                </a:lnTo>
                <a:lnTo>
                  <a:pt x="29" y="1324"/>
                </a:lnTo>
                <a:lnTo>
                  <a:pt x="29" y="1324"/>
                </a:lnTo>
                <a:close/>
                <a:moveTo>
                  <a:pt x="46" y="1297"/>
                </a:moveTo>
                <a:lnTo>
                  <a:pt x="145" y="1259"/>
                </a:lnTo>
                <a:lnTo>
                  <a:pt x="145" y="1243"/>
                </a:lnTo>
                <a:lnTo>
                  <a:pt x="46" y="1203"/>
                </a:lnTo>
                <a:lnTo>
                  <a:pt x="46" y="1222"/>
                </a:lnTo>
                <a:lnTo>
                  <a:pt x="102" y="1242"/>
                </a:lnTo>
                <a:lnTo>
                  <a:pt x="102" y="1242"/>
                </a:lnTo>
                <a:lnTo>
                  <a:pt x="127" y="1250"/>
                </a:lnTo>
                <a:lnTo>
                  <a:pt x="127" y="1251"/>
                </a:lnTo>
                <a:lnTo>
                  <a:pt x="127" y="1251"/>
                </a:lnTo>
                <a:lnTo>
                  <a:pt x="102" y="1259"/>
                </a:lnTo>
                <a:lnTo>
                  <a:pt x="46" y="1278"/>
                </a:lnTo>
                <a:lnTo>
                  <a:pt x="46" y="1297"/>
                </a:lnTo>
                <a:close/>
                <a:moveTo>
                  <a:pt x="84" y="1117"/>
                </a:moveTo>
                <a:lnTo>
                  <a:pt x="84" y="1117"/>
                </a:lnTo>
                <a:lnTo>
                  <a:pt x="78" y="1117"/>
                </a:lnTo>
                <a:lnTo>
                  <a:pt x="70" y="1119"/>
                </a:lnTo>
                <a:lnTo>
                  <a:pt x="64" y="1122"/>
                </a:lnTo>
                <a:lnTo>
                  <a:pt x="57" y="1125"/>
                </a:lnTo>
                <a:lnTo>
                  <a:pt x="53" y="1130"/>
                </a:lnTo>
                <a:lnTo>
                  <a:pt x="48" y="1136"/>
                </a:lnTo>
                <a:lnTo>
                  <a:pt x="46" y="1144"/>
                </a:lnTo>
                <a:lnTo>
                  <a:pt x="45" y="1156"/>
                </a:lnTo>
                <a:lnTo>
                  <a:pt x="45" y="1156"/>
                </a:lnTo>
                <a:lnTo>
                  <a:pt x="45" y="1165"/>
                </a:lnTo>
                <a:lnTo>
                  <a:pt x="46" y="1173"/>
                </a:lnTo>
                <a:lnTo>
                  <a:pt x="49" y="1181"/>
                </a:lnTo>
                <a:lnTo>
                  <a:pt x="53" y="1187"/>
                </a:lnTo>
                <a:lnTo>
                  <a:pt x="65" y="1184"/>
                </a:lnTo>
                <a:lnTo>
                  <a:pt x="65" y="1184"/>
                </a:lnTo>
                <a:lnTo>
                  <a:pt x="62" y="1178"/>
                </a:lnTo>
                <a:lnTo>
                  <a:pt x="59" y="1171"/>
                </a:lnTo>
                <a:lnTo>
                  <a:pt x="59" y="1165"/>
                </a:lnTo>
                <a:lnTo>
                  <a:pt x="57" y="1157"/>
                </a:lnTo>
                <a:lnTo>
                  <a:pt x="57" y="1157"/>
                </a:lnTo>
                <a:lnTo>
                  <a:pt x="59" y="1151"/>
                </a:lnTo>
                <a:lnTo>
                  <a:pt x="60" y="1146"/>
                </a:lnTo>
                <a:lnTo>
                  <a:pt x="62" y="1141"/>
                </a:lnTo>
                <a:lnTo>
                  <a:pt x="65" y="1140"/>
                </a:lnTo>
                <a:lnTo>
                  <a:pt x="73" y="1136"/>
                </a:lnTo>
                <a:lnTo>
                  <a:pt x="81" y="1135"/>
                </a:lnTo>
                <a:lnTo>
                  <a:pt x="83" y="1135"/>
                </a:lnTo>
                <a:lnTo>
                  <a:pt x="83" y="1135"/>
                </a:lnTo>
                <a:lnTo>
                  <a:pt x="83" y="1149"/>
                </a:lnTo>
                <a:lnTo>
                  <a:pt x="84" y="1160"/>
                </a:lnTo>
                <a:lnTo>
                  <a:pt x="88" y="1171"/>
                </a:lnTo>
                <a:lnTo>
                  <a:pt x="92" y="1179"/>
                </a:lnTo>
                <a:lnTo>
                  <a:pt x="97" y="1186"/>
                </a:lnTo>
                <a:lnTo>
                  <a:pt x="104" y="1191"/>
                </a:lnTo>
                <a:lnTo>
                  <a:pt x="111" y="1194"/>
                </a:lnTo>
                <a:lnTo>
                  <a:pt x="119" y="1195"/>
                </a:lnTo>
                <a:lnTo>
                  <a:pt x="119" y="1195"/>
                </a:lnTo>
                <a:lnTo>
                  <a:pt x="124" y="1194"/>
                </a:lnTo>
                <a:lnTo>
                  <a:pt x="129" y="1192"/>
                </a:lnTo>
                <a:lnTo>
                  <a:pt x="134" y="1191"/>
                </a:lnTo>
                <a:lnTo>
                  <a:pt x="139" y="1187"/>
                </a:lnTo>
                <a:lnTo>
                  <a:pt x="142" y="1183"/>
                </a:lnTo>
                <a:lnTo>
                  <a:pt x="145" y="1178"/>
                </a:lnTo>
                <a:lnTo>
                  <a:pt x="147" y="1171"/>
                </a:lnTo>
                <a:lnTo>
                  <a:pt x="148" y="1165"/>
                </a:lnTo>
                <a:lnTo>
                  <a:pt x="148" y="1165"/>
                </a:lnTo>
                <a:lnTo>
                  <a:pt x="147" y="1154"/>
                </a:lnTo>
                <a:lnTo>
                  <a:pt x="143" y="1146"/>
                </a:lnTo>
                <a:lnTo>
                  <a:pt x="139" y="1140"/>
                </a:lnTo>
                <a:lnTo>
                  <a:pt x="132" y="1135"/>
                </a:lnTo>
                <a:lnTo>
                  <a:pt x="132" y="1133"/>
                </a:lnTo>
                <a:lnTo>
                  <a:pt x="145" y="1132"/>
                </a:lnTo>
                <a:lnTo>
                  <a:pt x="145" y="1116"/>
                </a:lnTo>
                <a:lnTo>
                  <a:pt x="145" y="1116"/>
                </a:lnTo>
                <a:lnTo>
                  <a:pt x="121" y="1117"/>
                </a:lnTo>
                <a:lnTo>
                  <a:pt x="84" y="1117"/>
                </a:lnTo>
                <a:close/>
                <a:moveTo>
                  <a:pt x="111" y="1135"/>
                </a:moveTo>
                <a:lnTo>
                  <a:pt x="111" y="1135"/>
                </a:lnTo>
                <a:lnTo>
                  <a:pt x="118" y="1136"/>
                </a:lnTo>
                <a:lnTo>
                  <a:pt x="118" y="1136"/>
                </a:lnTo>
                <a:lnTo>
                  <a:pt x="124" y="1140"/>
                </a:lnTo>
                <a:lnTo>
                  <a:pt x="129" y="1144"/>
                </a:lnTo>
                <a:lnTo>
                  <a:pt x="132" y="1151"/>
                </a:lnTo>
                <a:lnTo>
                  <a:pt x="134" y="1160"/>
                </a:lnTo>
                <a:lnTo>
                  <a:pt x="134" y="1160"/>
                </a:lnTo>
                <a:lnTo>
                  <a:pt x="134" y="1167"/>
                </a:lnTo>
                <a:lnTo>
                  <a:pt x="131" y="1171"/>
                </a:lnTo>
                <a:lnTo>
                  <a:pt x="124" y="1176"/>
                </a:lnTo>
                <a:lnTo>
                  <a:pt x="118" y="1176"/>
                </a:lnTo>
                <a:lnTo>
                  <a:pt x="118" y="1176"/>
                </a:lnTo>
                <a:lnTo>
                  <a:pt x="111" y="1176"/>
                </a:lnTo>
                <a:lnTo>
                  <a:pt x="105" y="1173"/>
                </a:lnTo>
                <a:lnTo>
                  <a:pt x="102" y="1168"/>
                </a:lnTo>
                <a:lnTo>
                  <a:pt x="99" y="1163"/>
                </a:lnTo>
                <a:lnTo>
                  <a:pt x="97" y="1157"/>
                </a:lnTo>
                <a:lnTo>
                  <a:pt x="96" y="1149"/>
                </a:lnTo>
                <a:lnTo>
                  <a:pt x="96" y="1135"/>
                </a:lnTo>
                <a:lnTo>
                  <a:pt x="111" y="1135"/>
                </a:lnTo>
                <a:close/>
                <a:moveTo>
                  <a:pt x="145" y="1089"/>
                </a:moveTo>
                <a:lnTo>
                  <a:pt x="145" y="1071"/>
                </a:lnTo>
                <a:lnTo>
                  <a:pt x="0" y="1071"/>
                </a:lnTo>
                <a:lnTo>
                  <a:pt x="0" y="1089"/>
                </a:lnTo>
                <a:lnTo>
                  <a:pt x="145" y="1089"/>
                </a:lnTo>
                <a:close/>
                <a:moveTo>
                  <a:pt x="145" y="998"/>
                </a:moveTo>
                <a:lnTo>
                  <a:pt x="145" y="980"/>
                </a:lnTo>
                <a:lnTo>
                  <a:pt x="0" y="980"/>
                </a:lnTo>
                <a:lnTo>
                  <a:pt x="0" y="998"/>
                </a:lnTo>
                <a:lnTo>
                  <a:pt x="145" y="998"/>
                </a:lnTo>
                <a:close/>
                <a:moveTo>
                  <a:pt x="84" y="880"/>
                </a:moveTo>
                <a:lnTo>
                  <a:pt x="84" y="880"/>
                </a:lnTo>
                <a:lnTo>
                  <a:pt x="78" y="881"/>
                </a:lnTo>
                <a:lnTo>
                  <a:pt x="70" y="881"/>
                </a:lnTo>
                <a:lnTo>
                  <a:pt x="64" y="885"/>
                </a:lnTo>
                <a:lnTo>
                  <a:pt x="57" y="888"/>
                </a:lnTo>
                <a:lnTo>
                  <a:pt x="53" y="893"/>
                </a:lnTo>
                <a:lnTo>
                  <a:pt x="48" y="899"/>
                </a:lnTo>
                <a:lnTo>
                  <a:pt x="46" y="909"/>
                </a:lnTo>
                <a:lnTo>
                  <a:pt x="45" y="918"/>
                </a:lnTo>
                <a:lnTo>
                  <a:pt x="45" y="918"/>
                </a:lnTo>
                <a:lnTo>
                  <a:pt x="45" y="928"/>
                </a:lnTo>
                <a:lnTo>
                  <a:pt x="46" y="936"/>
                </a:lnTo>
                <a:lnTo>
                  <a:pt x="49" y="944"/>
                </a:lnTo>
                <a:lnTo>
                  <a:pt x="53" y="952"/>
                </a:lnTo>
                <a:lnTo>
                  <a:pt x="65" y="947"/>
                </a:lnTo>
                <a:lnTo>
                  <a:pt x="65" y="947"/>
                </a:lnTo>
                <a:lnTo>
                  <a:pt x="62" y="940"/>
                </a:lnTo>
                <a:lnTo>
                  <a:pt x="59" y="934"/>
                </a:lnTo>
                <a:lnTo>
                  <a:pt x="59" y="928"/>
                </a:lnTo>
                <a:lnTo>
                  <a:pt x="57" y="921"/>
                </a:lnTo>
                <a:lnTo>
                  <a:pt x="57" y="921"/>
                </a:lnTo>
                <a:lnTo>
                  <a:pt x="59" y="915"/>
                </a:lnTo>
                <a:lnTo>
                  <a:pt x="60" y="909"/>
                </a:lnTo>
                <a:lnTo>
                  <a:pt x="62" y="905"/>
                </a:lnTo>
                <a:lnTo>
                  <a:pt x="65" y="902"/>
                </a:lnTo>
                <a:lnTo>
                  <a:pt x="73" y="899"/>
                </a:lnTo>
                <a:lnTo>
                  <a:pt x="81" y="899"/>
                </a:lnTo>
                <a:lnTo>
                  <a:pt x="83" y="899"/>
                </a:lnTo>
                <a:lnTo>
                  <a:pt x="83" y="899"/>
                </a:lnTo>
                <a:lnTo>
                  <a:pt x="83" y="912"/>
                </a:lnTo>
                <a:lnTo>
                  <a:pt x="84" y="924"/>
                </a:lnTo>
                <a:lnTo>
                  <a:pt x="88" y="934"/>
                </a:lnTo>
                <a:lnTo>
                  <a:pt x="92" y="942"/>
                </a:lnTo>
                <a:lnTo>
                  <a:pt x="97" y="948"/>
                </a:lnTo>
                <a:lnTo>
                  <a:pt x="104" y="953"/>
                </a:lnTo>
                <a:lnTo>
                  <a:pt x="111" y="956"/>
                </a:lnTo>
                <a:lnTo>
                  <a:pt x="119" y="958"/>
                </a:lnTo>
                <a:lnTo>
                  <a:pt x="119" y="958"/>
                </a:lnTo>
                <a:lnTo>
                  <a:pt x="124" y="958"/>
                </a:lnTo>
                <a:lnTo>
                  <a:pt x="129" y="956"/>
                </a:lnTo>
                <a:lnTo>
                  <a:pt x="134" y="953"/>
                </a:lnTo>
                <a:lnTo>
                  <a:pt x="139" y="950"/>
                </a:lnTo>
                <a:lnTo>
                  <a:pt x="142" y="945"/>
                </a:lnTo>
                <a:lnTo>
                  <a:pt x="145" y="940"/>
                </a:lnTo>
                <a:lnTo>
                  <a:pt x="147" y="934"/>
                </a:lnTo>
                <a:lnTo>
                  <a:pt x="148" y="928"/>
                </a:lnTo>
                <a:lnTo>
                  <a:pt x="148" y="928"/>
                </a:lnTo>
                <a:lnTo>
                  <a:pt x="147" y="918"/>
                </a:lnTo>
                <a:lnTo>
                  <a:pt x="143" y="909"/>
                </a:lnTo>
                <a:lnTo>
                  <a:pt x="139" y="902"/>
                </a:lnTo>
                <a:lnTo>
                  <a:pt x="132" y="897"/>
                </a:lnTo>
                <a:lnTo>
                  <a:pt x="132" y="897"/>
                </a:lnTo>
                <a:lnTo>
                  <a:pt x="145" y="896"/>
                </a:lnTo>
                <a:lnTo>
                  <a:pt x="145" y="880"/>
                </a:lnTo>
                <a:lnTo>
                  <a:pt x="145" y="880"/>
                </a:lnTo>
                <a:lnTo>
                  <a:pt x="121" y="880"/>
                </a:lnTo>
                <a:lnTo>
                  <a:pt x="84" y="880"/>
                </a:lnTo>
                <a:close/>
                <a:moveTo>
                  <a:pt x="111" y="897"/>
                </a:moveTo>
                <a:lnTo>
                  <a:pt x="111" y="897"/>
                </a:lnTo>
                <a:lnTo>
                  <a:pt x="118" y="899"/>
                </a:lnTo>
                <a:lnTo>
                  <a:pt x="118" y="899"/>
                </a:lnTo>
                <a:lnTo>
                  <a:pt x="124" y="902"/>
                </a:lnTo>
                <a:lnTo>
                  <a:pt x="129" y="907"/>
                </a:lnTo>
                <a:lnTo>
                  <a:pt x="132" y="915"/>
                </a:lnTo>
                <a:lnTo>
                  <a:pt x="134" y="923"/>
                </a:lnTo>
                <a:lnTo>
                  <a:pt x="134" y="923"/>
                </a:lnTo>
                <a:lnTo>
                  <a:pt x="134" y="929"/>
                </a:lnTo>
                <a:lnTo>
                  <a:pt x="131" y="936"/>
                </a:lnTo>
                <a:lnTo>
                  <a:pt x="124" y="939"/>
                </a:lnTo>
                <a:lnTo>
                  <a:pt x="118" y="940"/>
                </a:lnTo>
                <a:lnTo>
                  <a:pt x="118" y="940"/>
                </a:lnTo>
                <a:lnTo>
                  <a:pt x="111" y="939"/>
                </a:lnTo>
                <a:lnTo>
                  <a:pt x="105" y="936"/>
                </a:lnTo>
                <a:lnTo>
                  <a:pt x="102" y="932"/>
                </a:lnTo>
                <a:lnTo>
                  <a:pt x="99" y="926"/>
                </a:lnTo>
                <a:lnTo>
                  <a:pt x="97" y="920"/>
                </a:lnTo>
                <a:lnTo>
                  <a:pt x="96" y="913"/>
                </a:lnTo>
                <a:lnTo>
                  <a:pt x="96" y="897"/>
                </a:lnTo>
                <a:lnTo>
                  <a:pt x="111" y="897"/>
                </a:lnTo>
                <a:close/>
                <a:moveTo>
                  <a:pt x="29" y="848"/>
                </a:moveTo>
                <a:lnTo>
                  <a:pt x="46" y="848"/>
                </a:lnTo>
                <a:lnTo>
                  <a:pt x="46" y="862"/>
                </a:lnTo>
                <a:lnTo>
                  <a:pt x="60" y="862"/>
                </a:lnTo>
                <a:lnTo>
                  <a:pt x="60" y="848"/>
                </a:lnTo>
                <a:lnTo>
                  <a:pt x="115" y="848"/>
                </a:lnTo>
                <a:lnTo>
                  <a:pt x="115" y="848"/>
                </a:lnTo>
                <a:lnTo>
                  <a:pt x="123" y="848"/>
                </a:lnTo>
                <a:lnTo>
                  <a:pt x="129" y="846"/>
                </a:lnTo>
                <a:lnTo>
                  <a:pt x="135" y="843"/>
                </a:lnTo>
                <a:lnTo>
                  <a:pt x="140" y="840"/>
                </a:lnTo>
                <a:lnTo>
                  <a:pt x="140" y="840"/>
                </a:lnTo>
                <a:lnTo>
                  <a:pt x="143" y="837"/>
                </a:lnTo>
                <a:lnTo>
                  <a:pt x="145" y="832"/>
                </a:lnTo>
                <a:lnTo>
                  <a:pt x="147" y="827"/>
                </a:lnTo>
                <a:lnTo>
                  <a:pt x="148" y="821"/>
                </a:lnTo>
                <a:lnTo>
                  <a:pt x="148" y="821"/>
                </a:lnTo>
                <a:lnTo>
                  <a:pt x="147" y="811"/>
                </a:lnTo>
                <a:lnTo>
                  <a:pt x="145" y="805"/>
                </a:lnTo>
                <a:lnTo>
                  <a:pt x="132" y="807"/>
                </a:lnTo>
                <a:lnTo>
                  <a:pt x="132" y="807"/>
                </a:lnTo>
                <a:lnTo>
                  <a:pt x="132" y="816"/>
                </a:lnTo>
                <a:lnTo>
                  <a:pt x="132" y="816"/>
                </a:lnTo>
                <a:lnTo>
                  <a:pt x="132" y="823"/>
                </a:lnTo>
                <a:lnTo>
                  <a:pt x="127" y="827"/>
                </a:lnTo>
                <a:lnTo>
                  <a:pt x="121" y="829"/>
                </a:lnTo>
                <a:lnTo>
                  <a:pt x="113" y="830"/>
                </a:lnTo>
                <a:lnTo>
                  <a:pt x="60" y="830"/>
                </a:lnTo>
                <a:lnTo>
                  <a:pt x="60" y="805"/>
                </a:lnTo>
                <a:lnTo>
                  <a:pt x="46" y="805"/>
                </a:lnTo>
                <a:lnTo>
                  <a:pt x="46" y="830"/>
                </a:lnTo>
                <a:lnTo>
                  <a:pt x="22" y="830"/>
                </a:lnTo>
                <a:lnTo>
                  <a:pt x="29" y="848"/>
                </a:lnTo>
                <a:close/>
                <a:moveTo>
                  <a:pt x="99" y="705"/>
                </a:moveTo>
                <a:lnTo>
                  <a:pt x="99" y="705"/>
                </a:lnTo>
                <a:lnTo>
                  <a:pt x="91" y="705"/>
                </a:lnTo>
                <a:lnTo>
                  <a:pt x="91" y="705"/>
                </a:lnTo>
                <a:lnTo>
                  <a:pt x="83" y="705"/>
                </a:lnTo>
                <a:lnTo>
                  <a:pt x="76" y="706"/>
                </a:lnTo>
                <a:lnTo>
                  <a:pt x="68" y="709"/>
                </a:lnTo>
                <a:lnTo>
                  <a:pt x="60" y="713"/>
                </a:lnTo>
                <a:lnTo>
                  <a:pt x="54" y="717"/>
                </a:lnTo>
                <a:lnTo>
                  <a:pt x="49" y="725"/>
                </a:lnTo>
                <a:lnTo>
                  <a:pt x="46" y="733"/>
                </a:lnTo>
                <a:lnTo>
                  <a:pt x="45" y="744"/>
                </a:lnTo>
                <a:lnTo>
                  <a:pt x="45" y="744"/>
                </a:lnTo>
                <a:lnTo>
                  <a:pt x="45" y="756"/>
                </a:lnTo>
                <a:lnTo>
                  <a:pt x="48" y="764"/>
                </a:lnTo>
                <a:lnTo>
                  <a:pt x="53" y="772"/>
                </a:lnTo>
                <a:lnTo>
                  <a:pt x="60" y="779"/>
                </a:lnTo>
                <a:lnTo>
                  <a:pt x="67" y="784"/>
                </a:lnTo>
                <a:lnTo>
                  <a:pt x="76" y="787"/>
                </a:lnTo>
                <a:lnTo>
                  <a:pt x="86" y="791"/>
                </a:lnTo>
                <a:lnTo>
                  <a:pt x="97" y="791"/>
                </a:lnTo>
                <a:lnTo>
                  <a:pt x="97" y="791"/>
                </a:lnTo>
                <a:lnTo>
                  <a:pt x="108" y="791"/>
                </a:lnTo>
                <a:lnTo>
                  <a:pt x="118" y="787"/>
                </a:lnTo>
                <a:lnTo>
                  <a:pt x="126" y="784"/>
                </a:lnTo>
                <a:lnTo>
                  <a:pt x="134" y="778"/>
                </a:lnTo>
                <a:lnTo>
                  <a:pt x="140" y="772"/>
                </a:lnTo>
                <a:lnTo>
                  <a:pt x="143" y="764"/>
                </a:lnTo>
                <a:lnTo>
                  <a:pt x="147" y="754"/>
                </a:lnTo>
                <a:lnTo>
                  <a:pt x="148" y="743"/>
                </a:lnTo>
                <a:lnTo>
                  <a:pt x="148" y="743"/>
                </a:lnTo>
                <a:lnTo>
                  <a:pt x="147" y="732"/>
                </a:lnTo>
                <a:lnTo>
                  <a:pt x="145" y="722"/>
                </a:lnTo>
                <a:lnTo>
                  <a:pt x="142" y="709"/>
                </a:lnTo>
                <a:lnTo>
                  <a:pt x="129" y="713"/>
                </a:lnTo>
                <a:lnTo>
                  <a:pt x="129" y="713"/>
                </a:lnTo>
                <a:lnTo>
                  <a:pt x="132" y="724"/>
                </a:lnTo>
                <a:lnTo>
                  <a:pt x="134" y="740"/>
                </a:lnTo>
                <a:lnTo>
                  <a:pt x="134" y="740"/>
                </a:lnTo>
                <a:lnTo>
                  <a:pt x="132" y="748"/>
                </a:lnTo>
                <a:lnTo>
                  <a:pt x="132" y="752"/>
                </a:lnTo>
                <a:lnTo>
                  <a:pt x="129" y="759"/>
                </a:lnTo>
                <a:lnTo>
                  <a:pt x="126" y="764"/>
                </a:lnTo>
                <a:lnTo>
                  <a:pt x="121" y="768"/>
                </a:lnTo>
                <a:lnTo>
                  <a:pt x="115" y="772"/>
                </a:lnTo>
                <a:lnTo>
                  <a:pt x="108" y="773"/>
                </a:lnTo>
                <a:lnTo>
                  <a:pt x="99" y="775"/>
                </a:lnTo>
                <a:lnTo>
                  <a:pt x="99" y="705"/>
                </a:lnTo>
                <a:close/>
                <a:moveTo>
                  <a:pt x="86" y="773"/>
                </a:moveTo>
                <a:lnTo>
                  <a:pt x="86" y="773"/>
                </a:lnTo>
                <a:lnTo>
                  <a:pt x="76" y="772"/>
                </a:lnTo>
                <a:lnTo>
                  <a:pt x="67" y="767"/>
                </a:lnTo>
                <a:lnTo>
                  <a:pt x="64" y="762"/>
                </a:lnTo>
                <a:lnTo>
                  <a:pt x="60" y="759"/>
                </a:lnTo>
                <a:lnTo>
                  <a:pt x="57" y="752"/>
                </a:lnTo>
                <a:lnTo>
                  <a:pt x="57" y="746"/>
                </a:lnTo>
                <a:lnTo>
                  <a:pt x="57" y="746"/>
                </a:lnTo>
                <a:lnTo>
                  <a:pt x="57" y="740"/>
                </a:lnTo>
                <a:lnTo>
                  <a:pt x="60" y="733"/>
                </a:lnTo>
                <a:lnTo>
                  <a:pt x="64" y="730"/>
                </a:lnTo>
                <a:lnTo>
                  <a:pt x="67" y="727"/>
                </a:lnTo>
                <a:lnTo>
                  <a:pt x="76" y="722"/>
                </a:lnTo>
                <a:lnTo>
                  <a:pt x="86" y="722"/>
                </a:lnTo>
                <a:lnTo>
                  <a:pt x="86" y="773"/>
                </a:lnTo>
                <a:close/>
                <a:moveTo>
                  <a:pt x="145" y="682"/>
                </a:moveTo>
                <a:lnTo>
                  <a:pt x="145" y="665"/>
                </a:lnTo>
                <a:lnTo>
                  <a:pt x="86" y="665"/>
                </a:lnTo>
                <a:lnTo>
                  <a:pt x="86" y="665"/>
                </a:lnTo>
                <a:lnTo>
                  <a:pt x="78" y="663"/>
                </a:lnTo>
                <a:lnTo>
                  <a:pt x="78" y="663"/>
                </a:lnTo>
                <a:lnTo>
                  <a:pt x="70" y="660"/>
                </a:lnTo>
                <a:lnTo>
                  <a:pt x="65" y="654"/>
                </a:lnTo>
                <a:lnTo>
                  <a:pt x="60" y="647"/>
                </a:lnTo>
                <a:lnTo>
                  <a:pt x="59" y="639"/>
                </a:lnTo>
                <a:lnTo>
                  <a:pt x="59" y="639"/>
                </a:lnTo>
                <a:lnTo>
                  <a:pt x="60" y="633"/>
                </a:lnTo>
                <a:lnTo>
                  <a:pt x="62" y="628"/>
                </a:lnTo>
                <a:lnTo>
                  <a:pt x="64" y="625"/>
                </a:lnTo>
                <a:lnTo>
                  <a:pt x="68" y="622"/>
                </a:lnTo>
                <a:lnTo>
                  <a:pt x="76" y="617"/>
                </a:lnTo>
                <a:lnTo>
                  <a:pt x="89" y="615"/>
                </a:lnTo>
                <a:lnTo>
                  <a:pt x="145" y="615"/>
                </a:lnTo>
                <a:lnTo>
                  <a:pt x="145" y="598"/>
                </a:lnTo>
                <a:lnTo>
                  <a:pt x="86" y="598"/>
                </a:lnTo>
                <a:lnTo>
                  <a:pt x="86" y="598"/>
                </a:lnTo>
                <a:lnTo>
                  <a:pt x="75" y="599"/>
                </a:lnTo>
                <a:lnTo>
                  <a:pt x="65" y="601"/>
                </a:lnTo>
                <a:lnTo>
                  <a:pt x="59" y="606"/>
                </a:lnTo>
                <a:lnTo>
                  <a:pt x="53" y="611"/>
                </a:lnTo>
                <a:lnTo>
                  <a:pt x="49" y="615"/>
                </a:lnTo>
                <a:lnTo>
                  <a:pt x="46" y="622"/>
                </a:lnTo>
                <a:lnTo>
                  <a:pt x="45" y="628"/>
                </a:lnTo>
                <a:lnTo>
                  <a:pt x="45" y="633"/>
                </a:lnTo>
                <a:lnTo>
                  <a:pt x="45" y="633"/>
                </a:lnTo>
                <a:lnTo>
                  <a:pt x="46" y="644"/>
                </a:lnTo>
                <a:lnTo>
                  <a:pt x="51" y="654"/>
                </a:lnTo>
                <a:lnTo>
                  <a:pt x="56" y="660"/>
                </a:lnTo>
                <a:lnTo>
                  <a:pt x="62" y="666"/>
                </a:lnTo>
                <a:lnTo>
                  <a:pt x="62" y="666"/>
                </a:lnTo>
                <a:lnTo>
                  <a:pt x="46" y="666"/>
                </a:lnTo>
                <a:lnTo>
                  <a:pt x="46" y="682"/>
                </a:lnTo>
                <a:lnTo>
                  <a:pt x="46" y="682"/>
                </a:lnTo>
                <a:lnTo>
                  <a:pt x="73" y="682"/>
                </a:lnTo>
                <a:lnTo>
                  <a:pt x="145" y="682"/>
                </a:lnTo>
                <a:close/>
                <a:moveTo>
                  <a:pt x="129" y="502"/>
                </a:moveTo>
                <a:lnTo>
                  <a:pt x="129" y="502"/>
                </a:lnTo>
                <a:lnTo>
                  <a:pt x="132" y="510"/>
                </a:lnTo>
                <a:lnTo>
                  <a:pt x="134" y="523"/>
                </a:lnTo>
                <a:lnTo>
                  <a:pt x="134" y="523"/>
                </a:lnTo>
                <a:lnTo>
                  <a:pt x="132" y="531"/>
                </a:lnTo>
                <a:lnTo>
                  <a:pt x="131" y="537"/>
                </a:lnTo>
                <a:lnTo>
                  <a:pt x="127" y="544"/>
                </a:lnTo>
                <a:lnTo>
                  <a:pt x="123" y="548"/>
                </a:lnTo>
                <a:lnTo>
                  <a:pt x="118" y="552"/>
                </a:lnTo>
                <a:lnTo>
                  <a:pt x="111" y="555"/>
                </a:lnTo>
                <a:lnTo>
                  <a:pt x="105" y="558"/>
                </a:lnTo>
                <a:lnTo>
                  <a:pt x="96" y="558"/>
                </a:lnTo>
                <a:lnTo>
                  <a:pt x="96" y="558"/>
                </a:lnTo>
                <a:lnTo>
                  <a:pt x="89" y="558"/>
                </a:lnTo>
                <a:lnTo>
                  <a:pt x="81" y="555"/>
                </a:lnTo>
                <a:lnTo>
                  <a:pt x="75" y="553"/>
                </a:lnTo>
                <a:lnTo>
                  <a:pt x="70" y="548"/>
                </a:lnTo>
                <a:lnTo>
                  <a:pt x="65" y="544"/>
                </a:lnTo>
                <a:lnTo>
                  <a:pt x="62" y="537"/>
                </a:lnTo>
                <a:lnTo>
                  <a:pt x="59" y="531"/>
                </a:lnTo>
                <a:lnTo>
                  <a:pt x="59" y="523"/>
                </a:lnTo>
                <a:lnTo>
                  <a:pt x="59" y="523"/>
                </a:lnTo>
                <a:lnTo>
                  <a:pt x="60" y="510"/>
                </a:lnTo>
                <a:lnTo>
                  <a:pt x="64" y="502"/>
                </a:lnTo>
                <a:lnTo>
                  <a:pt x="49" y="497"/>
                </a:lnTo>
                <a:lnTo>
                  <a:pt x="49" y="497"/>
                </a:lnTo>
                <a:lnTo>
                  <a:pt x="46" y="509"/>
                </a:lnTo>
                <a:lnTo>
                  <a:pt x="45" y="523"/>
                </a:lnTo>
                <a:lnTo>
                  <a:pt x="45" y="523"/>
                </a:lnTo>
                <a:lnTo>
                  <a:pt x="46" y="534"/>
                </a:lnTo>
                <a:lnTo>
                  <a:pt x="48" y="545"/>
                </a:lnTo>
                <a:lnTo>
                  <a:pt x="53" y="553"/>
                </a:lnTo>
                <a:lnTo>
                  <a:pt x="59" y="561"/>
                </a:lnTo>
                <a:lnTo>
                  <a:pt x="67" y="568"/>
                </a:lnTo>
                <a:lnTo>
                  <a:pt x="76" y="572"/>
                </a:lnTo>
                <a:lnTo>
                  <a:pt x="86" y="576"/>
                </a:lnTo>
                <a:lnTo>
                  <a:pt x="97" y="576"/>
                </a:lnTo>
                <a:lnTo>
                  <a:pt x="97" y="576"/>
                </a:lnTo>
                <a:lnTo>
                  <a:pt x="108" y="576"/>
                </a:lnTo>
                <a:lnTo>
                  <a:pt x="118" y="572"/>
                </a:lnTo>
                <a:lnTo>
                  <a:pt x="126" y="568"/>
                </a:lnTo>
                <a:lnTo>
                  <a:pt x="134" y="563"/>
                </a:lnTo>
                <a:lnTo>
                  <a:pt x="140" y="555"/>
                </a:lnTo>
                <a:lnTo>
                  <a:pt x="143" y="547"/>
                </a:lnTo>
                <a:lnTo>
                  <a:pt x="147" y="537"/>
                </a:lnTo>
                <a:lnTo>
                  <a:pt x="148" y="526"/>
                </a:lnTo>
                <a:lnTo>
                  <a:pt x="148" y="526"/>
                </a:lnTo>
                <a:lnTo>
                  <a:pt x="147" y="518"/>
                </a:lnTo>
                <a:lnTo>
                  <a:pt x="145" y="510"/>
                </a:lnTo>
                <a:lnTo>
                  <a:pt x="142" y="499"/>
                </a:lnTo>
                <a:lnTo>
                  <a:pt x="129" y="502"/>
                </a:lnTo>
                <a:close/>
                <a:moveTo>
                  <a:pt x="46" y="491"/>
                </a:moveTo>
                <a:lnTo>
                  <a:pt x="139" y="454"/>
                </a:lnTo>
                <a:lnTo>
                  <a:pt x="139" y="454"/>
                </a:lnTo>
                <a:lnTo>
                  <a:pt x="142" y="453"/>
                </a:lnTo>
                <a:lnTo>
                  <a:pt x="142" y="453"/>
                </a:lnTo>
                <a:lnTo>
                  <a:pt x="147" y="454"/>
                </a:lnTo>
                <a:lnTo>
                  <a:pt x="147" y="454"/>
                </a:lnTo>
                <a:lnTo>
                  <a:pt x="159" y="461"/>
                </a:lnTo>
                <a:lnTo>
                  <a:pt x="167" y="469"/>
                </a:lnTo>
                <a:lnTo>
                  <a:pt x="167" y="469"/>
                </a:lnTo>
                <a:lnTo>
                  <a:pt x="172" y="477"/>
                </a:lnTo>
                <a:lnTo>
                  <a:pt x="175" y="485"/>
                </a:lnTo>
                <a:lnTo>
                  <a:pt x="191" y="480"/>
                </a:lnTo>
                <a:lnTo>
                  <a:pt x="191" y="480"/>
                </a:lnTo>
                <a:lnTo>
                  <a:pt x="188" y="472"/>
                </a:lnTo>
                <a:lnTo>
                  <a:pt x="183" y="466"/>
                </a:lnTo>
                <a:lnTo>
                  <a:pt x="178" y="459"/>
                </a:lnTo>
                <a:lnTo>
                  <a:pt x="178" y="459"/>
                </a:lnTo>
                <a:lnTo>
                  <a:pt x="169" y="450"/>
                </a:lnTo>
                <a:lnTo>
                  <a:pt x="156" y="442"/>
                </a:lnTo>
                <a:lnTo>
                  <a:pt x="140" y="434"/>
                </a:lnTo>
                <a:lnTo>
                  <a:pt x="116" y="424"/>
                </a:lnTo>
                <a:lnTo>
                  <a:pt x="46" y="397"/>
                </a:lnTo>
                <a:lnTo>
                  <a:pt x="46" y="416"/>
                </a:lnTo>
                <a:lnTo>
                  <a:pt x="105" y="437"/>
                </a:lnTo>
                <a:lnTo>
                  <a:pt x="105" y="437"/>
                </a:lnTo>
                <a:lnTo>
                  <a:pt x="126" y="443"/>
                </a:lnTo>
                <a:lnTo>
                  <a:pt x="126" y="443"/>
                </a:lnTo>
                <a:lnTo>
                  <a:pt x="126" y="443"/>
                </a:lnTo>
                <a:lnTo>
                  <a:pt x="105" y="450"/>
                </a:lnTo>
                <a:lnTo>
                  <a:pt x="46" y="470"/>
                </a:lnTo>
                <a:lnTo>
                  <a:pt x="46" y="491"/>
                </a:lnTo>
                <a:close/>
                <a:moveTo>
                  <a:pt x="3" y="313"/>
                </a:moveTo>
                <a:lnTo>
                  <a:pt x="3" y="313"/>
                </a:lnTo>
                <a:lnTo>
                  <a:pt x="19" y="322"/>
                </a:lnTo>
                <a:lnTo>
                  <a:pt x="37" y="332"/>
                </a:lnTo>
                <a:lnTo>
                  <a:pt x="48" y="335"/>
                </a:lnTo>
                <a:lnTo>
                  <a:pt x="60" y="338"/>
                </a:lnTo>
                <a:lnTo>
                  <a:pt x="73" y="340"/>
                </a:lnTo>
                <a:lnTo>
                  <a:pt x="88" y="340"/>
                </a:lnTo>
                <a:lnTo>
                  <a:pt x="88" y="340"/>
                </a:lnTo>
                <a:lnTo>
                  <a:pt x="102" y="340"/>
                </a:lnTo>
                <a:lnTo>
                  <a:pt x="115" y="338"/>
                </a:lnTo>
                <a:lnTo>
                  <a:pt x="126" y="335"/>
                </a:lnTo>
                <a:lnTo>
                  <a:pt x="137" y="332"/>
                </a:lnTo>
                <a:lnTo>
                  <a:pt x="156" y="322"/>
                </a:lnTo>
                <a:lnTo>
                  <a:pt x="170" y="313"/>
                </a:lnTo>
                <a:lnTo>
                  <a:pt x="170" y="300"/>
                </a:lnTo>
                <a:lnTo>
                  <a:pt x="170" y="300"/>
                </a:lnTo>
                <a:lnTo>
                  <a:pt x="153" y="309"/>
                </a:lnTo>
                <a:lnTo>
                  <a:pt x="135" y="317"/>
                </a:lnTo>
                <a:lnTo>
                  <a:pt x="124" y="321"/>
                </a:lnTo>
                <a:lnTo>
                  <a:pt x="113" y="324"/>
                </a:lnTo>
                <a:lnTo>
                  <a:pt x="100" y="324"/>
                </a:lnTo>
                <a:lnTo>
                  <a:pt x="88" y="325"/>
                </a:lnTo>
                <a:lnTo>
                  <a:pt x="88" y="325"/>
                </a:lnTo>
                <a:lnTo>
                  <a:pt x="75" y="324"/>
                </a:lnTo>
                <a:lnTo>
                  <a:pt x="62" y="324"/>
                </a:lnTo>
                <a:lnTo>
                  <a:pt x="49" y="321"/>
                </a:lnTo>
                <a:lnTo>
                  <a:pt x="40" y="317"/>
                </a:lnTo>
                <a:lnTo>
                  <a:pt x="21" y="309"/>
                </a:lnTo>
                <a:lnTo>
                  <a:pt x="3" y="300"/>
                </a:lnTo>
                <a:lnTo>
                  <a:pt x="3" y="313"/>
                </a:lnTo>
                <a:close/>
                <a:moveTo>
                  <a:pt x="145" y="281"/>
                </a:moveTo>
                <a:lnTo>
                  <a:pt x="145" y="263"/>
                </a:lnTo>
                <a:lnTo>
                  <a:pt x="86" y="263"/>
                </a:lnTo>
                <a:lnTo>
                  <a:pt x="86" y="263"/>
                </a:lnTo>
                <a:lnTo>
                  <a:pt x="76" y="262"/>
                </a:lnTo>
                <a:lnTo>
                  <a:pt x="76" y="262"/>
                </a:lnTo>
                <a:lnTo>
                  <a:pt x="70" y="258"/>
                </a:lnTo>
                <a:lnTo>
                  <a:pt x="65" y="254"/>
                </a:lnTo>
                <a:lnTo>
                  <a:pt x="60" y="247"/>
                </a:lnTo>
                <a:lnTo>
                  <a:pt x="59" y="239"/>
                </a:lnTo>
                <a:lnTo>
                  <a:pt x="59" y="239"/>
                </a:lnTo>
                <a:lnTo>
                  <a:pt x="59" y="235"/>
                </a:lnTo>
                <a:lnTo>
                  <a:pt x="60" y="230"/>
                </a:lnTo>
                <a:lnTo>
                  <a:pt x="64" y="227"/>
                </a:lnTo>
                <a:lnTo>
                  <a:pt x="67" y="223"/>
                </a:lnTo>
                <a:lnTo>
                  <a:pt x="75" y="220"/>
                </a:lnTo>
                <a:lnTo>
                  <a:pt x="86" y="219"/>
                </a:lnTo>
                <a:lnTo>
                  <a:pt x="145" y="219"/>
                </a:lnTo>
                <a:lnTo>
                  <a:pt x="145" y="201"/>
                </a:lnTo>
                <a:lnTo>
                  <a:pt x="84" y="201"/>
                </a:lnTo>
                <a:lnTo>
                  <a:pt x="84" y="201"/>
                </a:lnTo>
                <a:lnTo>
                  <a:pt x="75" y="199"/>
                </a:lnTo>
                <a:lnTo>
                  <a:pt x="75" y="199"/>
                </a:lnTo>
                <a:lnTo>
                  <a:pt x="68" y="196"/>
                </a:lnTo>
                <a:lnTo>
                  <a:pt x="64" y="192"/>
                </a:lnTo>
                <a:lnTo>
                  <a:pt x="60" y="185"/>
                </a:lnTo>
                <a:lnTo>
                  <a:pt x="59" y="179"/>
                </a:lnTo>
                <a:lnTo>
                  <a:pt x="59" y="179"/>
                </a:lnTo>
                <a:lnTo>
                  <a:pt x="59" y="172"/>
                </a:lnTo>
                <a:lnTo>
                  <a:pt x="60" y="169"/>
                </a:lnTo>
                <a:lnTo>
                  <a:pt x="64" y="164"/>
                </a:lnTo>
                <a:lnTo>
                  <a:pt x="67" y="163"/>
                </a:lnTo>
                <a:lnTo>
                  <a:pt x="76" y="158"/>
                </a:lnTo>
                <a:lnTo>
                  <a:pt x="89" y="156"/>
                </a:lnTo>
                <a:lnTo>
                  <a:pt x="145" y="156"/>
                </a:lnTo>
                <a:lnTo>
                  <a:pt x="145" y="139"/>
                </a:lnTo>
                <a:lnTo>
                  <a:pt x="88" y="139"/>
                </a:lnTo>
                <a:lnTo>
                  <a:pt x="88" y="139"/>
                </a:lnTo>
                <a:lnTo>
                  <a:pt x="75" y="141"/>
                </a:lnTo>
                <a:lnTo>
                  <a:pt x="67" y="142"/>
                </a:lnTo>
                <a:lnTo>
                  <a:pt x="59" y="145"/>
                </a:lnTo>
                <a:lnTo>
                  <a:pt x="53" y="150"/>
                </a:lnTo>
                <a:lnTo>
                  <a:pt x="49" y="155"/>
                </a:lnTo>
                <a:lnTo>
                  <a:pt x="46" y="161"/>
                </a:lnTo>
                <a:lnTo>
                  <a:pt x="45" y="166"/>
                </a:lnTo>
                <a:lnTo>
                  <a:pt x="45" y="172"/>
                </a:lnTo>
                <a:lnTo>
                  <a:pt x="45" y="172"/>
                </a:lnTo>
                <a:lnTo>
                  <a:pt x="45" y="179"/>
                </a:lnTo>
                <a:lnTo>
                  <a:pt x="46" y="184"/>
                </a:lnTo>
                <a:lnTo>
                  <a:pt x="51" y="193"/>
                </a:lnTo>
                <a:lnTo>
                  <a:pt x="51" y="193"/>
                </a:lnTo>
                <a:lnTo>
                  <a:pt x="57" y="199"/>
                </a:lnTo>
                <a:lnTo>
                  <a:pt x="64" y="204"/>
                </a:lnTo>
                <a:lnTo>
                  <a:pt x="64" y="204"/>
                </a:lnTo>
                <a:lnTo>
                  <a:pt x="64" y="204"/>
                </a:lnTo>
                <a:lnTo>
                  <a:pt x="56" y="209"/>
                </a:lnTo>
                <a:lnTo>
                  <a:pt x="49" y="215"/>
                </a:lnTo>
                <a:lnTo>
                  <a:pt x="46" y="223"/>
                </a:lnTo>
                <a:lnTo>
                  <a:pt x="45" y="233"/>
                </a:lnTo>
                <a:lnTo>
                  <a:pt x="45" y="233"/>
                </a:lnTo>
                <a:lnTo>
                  <a:pt x="46" y="244"/>
                </a:lnTo>
                <a:lnTo>
                  <a:pt x="49" y="252"/>
                </a:lnTo>
                <a:lnTo>
                  <a:pt x="56" y="258"/>
                </a:lnTo>
                <a:lnTo>
                  <a:pt x="62" y="263"/>
                </a:lnTo>
                <a:lnTo>
                  <a:pt x="62" y="265"/>
                </a:lnTo>
                <a:lnTo>
                  <a:pt x="46" y="265"/>
                </a:lnTo>
                <a:lnTo>
                  <a:pt x="46" y="281"/>
                </a:lnTo>
                <a:lnTo>
                  <a:pt x="46" y="281"/>
                </a:lnTo>
                <a:lnTo>
                  <a:pt x="73" y="281"/>
                </a:lnTo>
                <a:lnTo>
                  <a:pt x="145" y="281"/>
                </a:lnTo>
                <a:close/>
                <a:moveTo>
                  <a:pt x="140" y="117"/>
                </a:moveTo>
                <a:lnTo>
                  <a:pt x="140" y="117"/>
                </a:lnTo>
                <a:lnTo>
                  <a:pt x="145" y="104"/>
                </a:lnTo>
                <a:lnTo>
                  <a:pt x="147" y="98"/>
                </a:lnTo>
                <a:lnTo>
                  <a:pt x="148" y="90"/>
                </a:lnTo>
                <a:lnTo>
                  <a:pt x="148" y="90"/>
                </a:lnTo>
                <a:lnTo>
                  <a:pt x="147" y="82"/>
                </a:lnTo>
                <a:lnTo>
                  <a:pt x="145" y="74"/>
                </a:lnTo>
                <a:lnTo>
                  <a:pt x="143" y="67"/>
                </a:lnTo>
                <a:lnTo>
                  <a:pt x="139" y="62"/>
                </a:lnTo>
                <a:lnTo>
                  <a:pt x="135" y="58"/>
                </a:lnTo>
                <a:lnTo>
                  <a:pt x="131" y="54"/>
                </a:lnTo>
                <a:lnTo>
                  <a:pt x="124" y="53"/>
                </a:lnTo>
                <a:lnTo>
                  <a:pt x="118" y="53"/>
                </a:lnTo>
                <a:lnTo>
                  <a:pt x="118" y="53"/>
                </a:lnTo>
                <a:lnTo>
                  <a:pt x="108" y="54"/>
                </a:lnTo>
                <a:lnTo>
                  <a:pt x="100" y="59"/>
                </a:lnTo>
                <a:lnTo>
                  <a:pt x="94" y="67"/>
                </a:lnTo>
                <a:lnTo>
                  <a:pt x="88" y="78"/>
                </a:lnTo>
                <a:lnTo>
                  <a:pt x="88" y="78"/>
                </a:lnTo>
                <a:lnTo>
                  <a:pt x="84" y="86"/>
                </a:lnTo>
                <a:lnTo>
                  <a:pt x="81" y="93"/>
                </a:lnTo>
                <a:lnTo>
                  <a:pt x="76" y="96"/>
                </a:lnTo>
                <a:lnTo>
                  <a:pt x="72" y="98"/>
                </a:lnTo>
                <a:lnTo>
                  <a:pt x="72" y="98"/>
                </a:lnTo>
                <a:lnTo>
                  <a:pt x="65" y="96"/>
                </a:lnTo>
                <a:lnTo>
                  <a:pt x="62" y="93"/>
                </a:lnTo>
                <a:lnTo>
                  <a:pt x="59" y="88"/>
                </a:lnTo>
                <a:lnTo>
                  <a:pt x="57" y="80"/>
                </a:lnTo>
                <a:lnTo>
                  <a:pt x="57" y="80"/>
                </a:lnTo>
                <a:lnTo>
                  <a:pt x="59" y="74"/>
                </a:lnTo>
                <a:lnTo>
                  <a:pt x="60" y="69"/>
                </a:lnTo>
                <a:lnTo>
                  <a:pt x="64" y="61"/>
                </a:lnTo>
                <a:lnTo>
                  <a:pt x="51" y="56"/>
                </a:lnTo>
                <a:lnTo>
                  <a:pt x="51" y="56"/>
                </a:lnTo>
                <a:lnTo>
                  <a:pt x="46" y="66"/>
                </a:lnTo>
                <a:lnTo>
                  <a:pt x="45" y="80"/>
                </a:lnTo>
                <a:lnTo>
                  <a:pt x="45" y="80"/>
                </a:lnTo>
                <a:lnTo>
                  <a:pt x="45" y="88"/>
                </a:lnTo>
                <a:lnTo>
                  <a:pt x="46" y="94"/>
                </a:lnTo>
                <a:lnTo>
                  <a:pt x="49" y="101"/>
                </a:lnTo>
                <a:lnTo>
                  <a:pt x="53" y="105"/>
                </a:lnTo>
                <a:lnTo>
                  <a:pt x="57" y="109"/>
                </a:lnTo>
                <a:lnTo>
                  <a:pt x="62" y="112"/>
                </a:lnTo>
                <a:lnTo>
                  <a:pt x="67" y="113"/>
                </a:lnTo>
                <a:lnTo>
                  <a:pt x="73" y="115"/>
                </a:lnTo>
                <a:lnTo>
                  <a:pt x="73" y="115"/>
                </a:lnTo>
                <a:lnTo>
                  <a:pt x="81" y="113"/>
                </a:lnTo>
                <a:lnTo>
                  <a:pt x="89" y="107"/>
                </a:lnTo>
                <a:lnTo>
                  <a:pt x="96" y="99"/>
                </a:lnTo>
                <a:lnTo>
                  <a:pt x="102" y="88"/>
                </a:lnTo>
                <a:lnTo>
                  <a:pt x="102" y="88"/>
                </a:lnTo>
                <a:lnTo>
                  <a:pt x="105" y="80"/>
                </a:lnTo>
                <a:lnTo>
                  <a:pt x="108" y="74"/>
                </a:lnTo>
                <a:lnTo>
                  <a:pt x="113" y="70"/>
                </a:lnTo>
                <a:lnTo>
                  <a:pt x="119" y="70"/>
                </a:lnTo>
                <a:lnTo>
                  <a:pt x="119" y="70"/>
                </a:lnTo>
                <a:lnTo>
                  <a:pt x="126" y="70"/>
                </a:lnTo>
                <a:lnTo>
                  <a:pt x="131" y="75"/>
                </a:lnTo>
                <a:lnTo>
                  <a:pt x="134" y="80"/>
                </a:lnTo>
                <a:lnTo>
                  <a:pt x="134" y="90"/>
                </a:lnTo>
                <a:lnTo>
                  <a:pt x="134" y="90"/>
                </a:lnTo>
                <a:lnTo>
                  <a:pt x="134" y="96"/>
                </a:lnTo>
                <a:lnTo>
                  <a:pt x="132" y="102"/>
                </a:lnTo>
                <a:lnTo>
                  <a:pt x="127" y="113"/>
                </a:lnTo>
                <a:lnTo>
                  <a:pt x="140" y="117"/>
                </a:lnTo>
                <a:close/>
                <a:moveTo>
                  <a:pt x="170" y="26"/>
                </a:moveTo>
                <a:lnTo>
                  <a:pt x="170" y="26"/>
                </a:lnTo>
                <a:lnTo>
                  <a:pt x="156" y="16"/>
                </a:lnTo>
                <a:lnTo>
                  <a:pt x="137" y="8"/>
                </a:lnTo>
                <a:lnTo>
                  <a:pt x="126" y="5"/>
                </a:lnTo>
                <a:lnTo>
                  <a:pt x="115" y="2"/>
                </a:lnTo>
                <a:lnTo>
                  <a:pt x="102" y="0"/>
                </a:lnTo>
                <a:lnTo>
                  <a:pt x="88" y="0"/>
                </a:lnTo>
                <a:lnTo>
                  <a:pt x="88" y="0"/>
                </a:lnTo>
                <a:lnTo>
                  <a:pt x="73" y="0"/>
                </a:lnTo>
                <a:lnTo>
                  <a:pt x="59" y="2"/>
                </a:lnTo>
                <a:lnTo>
                  <a:pt x="48" y="5"/>
                </a:lnTo>
                <a:lnTo>
                  <a:pt x="37" y="8"/>
                </a:lnTo>
                <a:lnTo>
                  <a:pt x="17" y="16"/>
                </a:lnTo>
                <a:lnTo>
                  <a:pt x="3" y="26"/>
                </a:lnTo>
                <a:lnTo>
                  <a:pt x="3" y="40"/>
                </a:lnTo>
                <a:lnTo>
                  <a:pt x="3" y="40"/>
                </a:lnTo>
                <a:lnTo>
                  <a:pt x="21" y="31"/>
                </a:lnTo>
                <a:lnTo>
                  <a:pt x="40" y="23"/>
                </a:lnTo>
                <a:lnTo>
                  <a:pt x="49" y="19"/>
                </a:lnTo>
                <a:lnTo>
                  <a:pt x="60" y="16"/>
                </a:lnTo>
                <a:lnTo>
                  <a:pt x="73" y="15"/>
                </a:lnTo>
                <a:lnTo>
                  <a:pt x="88" y="15"/>
                </a:lnTo>
                <a:lnTo>
                  <a:pt x="88" y="15"/>
                </a:lnTo>
                <a:lnTo>
                  <a:pt x="100" y="15"/>
                </a:lnTo>
                <a:lnTo>
                  <a:pt x="113" y="16"/>
                </a:lnTo>
                <a:lnTo>
                  <a:pt x="124" y="19"/>
                </a:lnTo>
                <a:lnTo>
                  <a:pt x="135" y="23"/>
                </a:lnTo>
                <a:lnTo>
                  <a:pt x="155" y="31"/>
                </a:lnTo>
                <a:lnTo>
                  <a:pt x="170" y="40"/>
                </a:lnTo>
                <a:lnTo>
                  <a:pt x="170" y="2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99" name="Line 95"/>
          <p:cNvSpPr>
            <a:spLocks noChangeShapeType="1"/>
          </p:cNvSpPr>
          <p:nvPr/>
        </p:nvSpPr>
        <p:spPr bwMode="auto">
          <a:xfrm>
            <a:off x="4338638" y="4016375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000" name="Line 96"/>
          <p:cNvSpPr>
            <a:spLocks noChangeShapeType="1"/>
          </p:cNvSpPr>
          <p:nvPr/>
        </p:nvSpPr>
        <p:spPr bwMode="auto">
          <a:xfrm>
            <a:off x="6835775" y="5800725"/>
            <a:ext cx="1588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001" name="Rectangle 97"/>
          <p:cNvSpPr>
            <a:spLocks noChangeArrowheads="1"/>
          </p:cNvSpPr>
          <p:nvPr/>
        </p:nvSpPr>
        <p:spPr bwMode="auto">
          <a:xfrm>
            <a:off x="6591300" y="5708650"/>
            <a:ext cx="5524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300" i="0">
                <a:solidFill>
                  <a:srgbClr val="000000"/>
                </a:solidFill>
                <a:latin typeface="Myriad Roman" charset="0"/>
              </a:rPr>
              <a:t>time (s)</a:t>
            </a:r>
            <a:endParaRPr lang="en-GB"/>
          </a:p>
        </p:txBody>
      </p:sp>
      <p:sp>
        <p:nvSpPr>
          <p:cNvPr id="380002" name="Line 98"/>
          <p:cNvSpPr>
            <a:spLocks noChangeShapeType="1"/>
          </p:cNvSpPr>
          <p:nvPr/>
        </p:nvSpPr>
        <p:spPr bwMode="auto">
          <a:xfrm>
            <a:off x="7081838" y="5853113"/>
            <a:ext cx="1587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003" name="Freeform 99"/>
          <p:cNvSpPr>
            <a:spLocks/>
          </p:cNvSpPr>
          <p:nvPr/>
        </p:nvSpPr>
        <p:spPr bwMode="auto">
          <a:xfrm>
            <a:off x="4795838" y="4927600"/>
            <a:ext cx="595312" cy="79375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24" y="0"/>
              </a:cxn>
              <a:cxn ang="0">
                <a:pos x="40" y="0"/>
              </a:cxn>
              <a:cxn ang="0">
                <a:pos x="56" y="0"/>
              </a:cxn>
              <a:cxn ang="0">
                <a:pos x="70" y="0"/>
              </a:cxn>
              <a:cxn ang="0">
                <a:pos x="86" y="0"/>
              </a:cxn>
              <a:cxn ang="0">
                <a:pos x="100" y="0"/>
              </a:cxn>
              <a:cxn ang="0">
                <a:pos x="116" y="0"/>
              </a:cxn>
              <a:cxn ang="0">
                <a:pos x="131" y="0"/>
              </a:cxn>
              <a:cxn ang="0">
                <a:pos x="147" y="0"/>
              </a:cxn>
              <a:cxn ang="0">
                <a:pos x="163" y="0"/>
              </a:cxn>
              <a:cxn ang="0">
                <a:pos x="178" y="0"/>
              </a:cxn>
              <a:cxn ang="0">
                <a:pos x="193" y="0"/>
              </a:cxn>
              <a:cxn ang="0">
                <a:pos x="209" y="0"/>
              </a:cxn>
              <a:cxn ang="0">
                <a:pos x="225" y="0"/>
              </a:cxn>
              <a:cxn ang="0">
                <a:pos x="241" y="0"/>
              </a:cxn>
              <a:cxn ang="0">
                <a:pos x="255" y="0"/>
              </a:cxn>
              <a:cxn ang="0">
                <a:pos x="271" y="0"/>
              </a:cxn>
              <a:cxn ang="0">
                <a:pos x="287" y="0"/>
              </a:cxn>
              <a:cxn ang="0">
                <a:pos x="301" y="0"/>
              </a:cxn>
              <a:cxn ang="0">
                <a:pos x="316" y="0"/>
              </a:cxn>
              <a:cxn ang="0">
                <a:pos x="331" y="0"/>
              </a:cxn>
              <a:cxn ang="0">
                <a:pos x="347" y="0"/>
              </a:cxn>
              <a:cxn ang="0">
                <a:pos x="363" y="0"/>
              </a:cxn>
              <a:cxn ang="0">
                <a:pos x="378" y="0"/>
              </a:cxn>
              <a:cxn ang="0">
                <a:pos x="394" y="0"/>
              </a:cxn>
              <a:cxn ang="0">
                <a:pos x="408" y="101"/>
              </a:cxn>
              <a:cxn ang="0">
                <a:pos x="422" y="101"/>
              </a:cxn>
              <a:cxn ang="0">
                <a:pos x="435" y="101"/>
              </a:cxn>
              <a:cxn ang="0">
                <a:pos x="448" y="101"/>
              </a:cxn>
              <a:cxn ang="0">
                <a:pos x="461" y="101"/>
              </a:cxn>
              <a:cxn ang="0">
                <a:pos x="473" y="101"/>
              </a:cxn>
              <a:cxn ang="0">
                <a:pos x="488" y="101"/>
              </a:cxn>
              <a:cxn ang="0">
                <a:pos x="502" y="101"/>
              </a:cxn>
              <a:cxn ang="0">
                <a:pos x="513" y="101"/>
              </a:cxn>
              <a:cxn ang="0">
                <a:pos x="528" y="0"/>
              </a:cxn>
              <a:cxn ang="0">
                <a:pos x="540" y="101"/>
              </a:cxn>
              <a:cxn ang="0">
                <a:pos x="553" y="101"/>
              </a:cxn>
              <a:cxn ang="0">
                <a:pos x="567" y="101"/>
              </a:cxn>
              <a:cxn ang="0">
                <a:pos x="580" y="101"/>
              </a:cxn>
              <a:cxn ang="0">
                <a:pos x="594" y="0"/>
              </a:cxn>
              <a:cxn ang="0">
                <a:pos x="607" y="101"/>
              </a:cxn>
              <a:cxn ang="0">
                <a:pos x="622" y="0"/>
              </a:cxn>
              <a:cxn ang="0">
                <a:pos x="636" y="0"/>
              </a:cxn>
              <a:cxn ang="0">
                <a:pos x="649" y="101"/>
              </a:cxn>
              <a:cxn ang="0">
                <a:pos x="663" y="101"/>
              </a:cxn>
              <a:cxn ang="0">
                <a:pos x="677" y="101"/>
              </a:cxn>
              <a:cxn ang="0">
                <a:pos x="692" y="101"/>
              </a:cxn>
              <a:cxn ang="0">
                <a:pos x="704" y="101"/>
              </a:cxn>
              <a:cxn ang="0">
                <a:pos x="717" y="101"/>
              </a:cxn>
              <a:cxn ang="0">
                <a:pos x="732" y="101"/>
              </a:cxn>
              <a:cxn ang="0">
                <a:pos x="744" y="101"/>
              </a:cxn>
            </a:cxnLst>
            <a:rect l="0" t="0" r="r" b="b"/>
            <a:pathLst>
              <a:path w="749" h="101">
                <a:moveTo>
                  <a:pt x="0" y="0"/>
                </a:moveTo>
                <a:lnTo>
                  <a:pt x="8" y="0"/>
                </a:lnTo>
                <a:lnTo>
                  <a:pt x="16" y="0"/>
                </a:lnTo>
                <a:lnTo>
                  <a:pt x="24" y="0"/>
                </a:lnTo>
                <a:lnTo>
                  <a:pt x="32" y="0"/>
                </a:lnTo>
                <a:lnTo>
                  <a:pt x="40" y="0"/>
                </a:lnTo>
                <a:lnTo>
                  <a:pt x="46" y="0"/>
                </a:lnTo>
                <a:lnTo>
                  <a:pt x="56" y="0"/>
                </a:lnTo>
                <a:lnTo>
                  <a:pt x="62" y="0"/>
                </a:lnTo>
                <a:lnTo>
                  <a:pt x="70" y="0"/>
                </a:lnTo>
                <a:lnTo>
                  <a:pt x="78" y="0"/>
                </a:lnTo>
                <a:lnTo>
                  <a:pt x="86" y="0"/>
                </a:lnTo>
                <a:lnTo>
                  <a:pt x="94" y="0"/>
                </a:lnTo>
                <a:lnTo>
                  <a:pt x="100" y="0"/>
                </a:lnTo>
                <a:lnTo>
                  <a:pt x="108" y="0"/>
                </a:lnTo>
                <a:lnTo>
                  <a:pt x="116" y="0"/>
                </a:lnTo>
                <a:lnTo>
                  <a:pt x="124" y="0"/>
                </a:lnTo>
                <a:lnTo>
                  <a:pt x="131" y="0"/>
                </a:lnTo>
                <a:lnTo>
                  <a:pt x="140" y="0"/>
                </a:lnTo>
                <a:lnTo>
                  <a:pt x="147" y="0"/>
                </a:lnTo>
                <a:lnTo>
                  <a:pt x="156" y="0"/>
                </a:lnTo>
                <a:lnTo>
                  <a:pt x="163" y="0"/>
                </a:lnTo>
                <a:lnTo>
                  <a:pt x="171" y="0"/>
                </a:lnTo>
                <a:lnTo>
                  <a:pt x="178" y="0"/>
                </a:lnTo>
                <a:lnTo>
                  <a:pt x="186" y="0"/>
                </a:lnTo>
                <a:lnTo>
                  <a:pt x="193" y="0"/>
                </a:lnTo>
                <a:lnTo>
                  <a:pt x="201" y="0"/>
                </a:lnTo>
                <a:lnTo>
                  <a:pt x="209" y="0"/>
                </a:lnTo>
                <a:lnTo>
                  <a:pt x="217" y="0"/>
                </a:lnTo>
                <a:lnTo>
                  <a:pt x="225" y="0"/>
                </a:lnTo>
                <a:lnTo>
                  <a:pt x="231" y="0"/>
                </a:lnTo>
                <a:lnTo>
                  <a:pt x="241" y="0"/>
                </a:lnTo>
                <a:lnTo>
                  <a:pt x="247" y="0"/>
                </a:lnTo>
                <a:lnTo>
                  <a:pt x="255" y="0"/>
                </a:lnTo>
                <a:lnTo>
                  <a:pt x="263" y="0"/>
                </a:lnTo>
                <a:lnTo>
                  <a:pt x="271" y="0"/>
                </a:lnTo>
                <a:lnTo>
                  <a:pt x="279" y="0"/>
                </a:lnTo>
                <a:lnTo>
                  <a:pt x="287" y="0"/>
                </a:lnTo>
                <a:lnTo>
                  <a:pt x="293" y="0"/>
                </a:lnTo>
                <a:lnTo>
                  <a:pt x="301" y="0"/>
                </a:lnTo>
                <a:lnTo>
                  <a:pt x="309" y="0"/>
                </a:lnTo>
                <a:lnTo>
                  <a:pt x="316" y="0"/>
                </a:lnTo>
                <a:lnTo>
                  <a:pt x="325" y="0"/>
                </a:lnTo>
                <a:lnTo>
                  <a:pt x="331" y="0"/>
                </a:lnTo>
                <a:lnTo>
                  <a:pt x="341" y="0"/>
                </a:lnTo>
                <a:lnTo>
                  <a:pt x="347" y="0"/>
                </a:lnTo>
                <a:lnTo>
                  <a:pt x="355" y="0"/>
                </a:lnTo>
                <a:lnTo>
                  <a:pt x="363" y="0"/>
                </a:lnTo>
                <a:lnTo>
                  <a:pt x="371" y="0"/>
                </a:lnTo>
                <a:lnTo>
                  <a:pt x="378" y="0"/>
                </a:lnTo>
                <a:lnTo>
                  <a:pt x="387" y="0"/>
                </a:lnTo>
                <a:lnTo>
                  <a:pt x="394" y="0"/>
                </a:lnTo>
                <a:lnTo>
                  <a:pt x="402" y="0"/>
                </a:lnTo>
                <a:lnTo>
                  <a:pt x="408" y="101"/>
                </a:lnTo>
                <a:lnTo>
                  <a:pt x="416" y="0"/>
                </a:lnTo>
                <a:lnTo>
                  <a:pt x="422" y="101"/>
                </a:lnTo>
                <a:lnTo>
                  <a:pt x="429" y="101"/>
                </a:lnTo>
                <a:lnTo>
                  <a:pt x="435" y="101"/>
                </a:lnTo>
                <a:lnTo>
                  <a:pt x="441" y="101"/>
                </a:lnTo>
                <a:lnTo>
                  <a:pt x="448" y="101"/>
                </a:lnTo>
                <a:lnTo>
                  <a:pt x="454" y="101"/>
                </a:lnTo>
                <a:lnTo>
                  <a:pt x="461" y="101"/>
                </a:lnTo>
                <a:lnTo>
                  <a:pt x="467" y="101"/>
                </a:lnTo>
                <a:lnTo>
                  <a:pt x="473" y="101"/>
                </a:lnTo>
                <a:lnTo>
                  <a:pt x="481" y="0"/>
                </a:lnTo>
                <a:lnTo>
                  <a:pt x="488" y="101"/>
                </a:lnTo>
                <a:lnTo>
                  <a:pt x="494" y="101"/>
                </a:lnTo>
                <a:lnTo>
                  <a:pt x="502" y="101"/>
                </a:lnTo>
                <a:lnTo>
                  <a:pt x="507" y="101"/>
                </a:lnTo>
                <a:lnTo>
                  <a:pt x="513" y="101"/>
                </a:lnTo>
                <a:lnTo>
                  <a:pt x="520" y="101"/>
                </a:lnTo>
                <a:lnTo>
                  <a:pt x="528" y="0"/>
                </a:lnTo>
                <a:lnTo>
                  <a:pt x="534" y="101"/>
                </a:lnTo>
                <a:lnTo>
                  <a:pt x="540" y="101"/>
                </a:lnTo>
                <a:lnTo>
                  <a:pt x="547" y="101"/>
                </a:lnTo>
                <a:lnTo>
                  <a:pt x="553" y="101"/>
                </a:lnTo>
                <a:lnTo>
                  <a:pt x="561" y="0"/>
                </a:lnTo>
                <a:lnTo>
                  <a:pt x="567" y="101"/>
                </a:lnTo>
                <a:lnTo>
                  <a:pt x="574" y="101"/>
                </a:lnTo>
                <a:lnTo>
                  <a:pt x="580" y="101"/>
                </a:lnTo>
                <a:lnTo>
                  <a:pt x="588" y="101"/>
                </a:lnTo>
                <a:lnTo>
                  <a:pt x="594" y="0"/>
                </a:lnTo>
                <a:lnTo>
                  <a:pt x="601" y="101"/>
                </a:lnTo>
                <a:lnTo>
                  <a:pt x="607" y="101"/>
                </a:lnTo>
                <a:lnTo>
                  <a:pt x="614" y="101"/>
                </a:lnTo>
                <a:lnTo>
                  <a:pt x="622" y="0"/>
                </a:lnTo>
                <a:lnTo>
                  <a:pt x="628" y="101"/>
                </a:lnTo>
                <a:lnTo>
                  <a:pt x="636" y="0"/>
                </a:lnTo>
                <a:lnTo>
                  <a:pt x="644" y="0"/>
                </a:lnTo>
                <a:lnTo>
                  <a:pt x="649" y="101"/>
                </a:lnTo>
                <a:lnTo>
                  <a:pt x="658" y="0"/>
                </a:lnTo>
                <a:lnTo>
                  <a:pt x="663" y="101"/>
                </a:lnTo>
                <a:lnTo>
                  <a:pt x="673" y="0"/>
                </a:lnTo>
                <a:lnTo>
                  <a:pt x="677" y="101"/>
                </a:lnTo>
                <a:lnTo>
                  <a:pt x="687" y="0"/>
                </a:lnTo>
                <a:lnTo>
                  <a:pt x="692" y="101"/>
                </a:lnTo>
                <a:lnTo>
                  <a:pt x="700" y="101"/>
                </a:lnTo>
                <a:lnTo>
                  <a:pt x="704" y="101"/>
                </a:lnTo>
                <a:lnTo>
                  <a:pt x="711" y="101"/>
                </a:lnTo>
                <a:lnTo>
                  <a:pt x="717" y="101"/>
                </a:lnTo>
                <a:lnTo>
                  <a:pt x="724" y="101"/>
                </a:lnTo>
                <a:lnTo>
                  <a:pt x="732" y="101"/>
                </a:lnTo>
                <a:lnTo>
                  <a:pt x="736" y="101"/>
                </a:lnTo>
                <a:lnTo>
                  <a:pt x="744" y="101"/>
                </a:lnTo>
                <a:lnTo>
                  <a:pt x="749" y="101"/>
                </a:lnTo>
              </a:path>
            </a:pathLst>
          </a:custGeom>
          <a:noFill/>
          <a:ln w="1588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004" name="Freeform 100"/>
          <p:cNvSpPr>
            <a:spLocks/>
          </p:cNvSpPr>
          <p:nvPr/>
        </p:nvSpPr>
        <p:spPr bwMode="auto">
          <a:xfrm>
            <a:off x="5391150" y="3422650"/>
            <a:ext cx="628650" cy="1584325"/>
          </a:xfrm>
          <a:custGeom>
            <a:avLst/>
            <a:gdLst/>
            <a:ahLst/>
            <a:cxnLst>
              <a:cxn ang="0">
                <a:pos x="8" y="1997"/>
              </a:cxn>
              <a:cxn ang="0">
                <a:pos x="22" y="1896"/>
              </a:cxn>
              <a:cxn ang="0">
                <a:pos x="35" y="1997"/>
              </a:cxn>
              <a:cxn ang="0">
                <a:pos x="49" y="1896"/>
              </a:cxn>
              <a:cxn ang="0">
                <a:pos x="65" y="1896"/>
              </a:cxn>
              <a:cxn ang="0">
                <a:pos x="81" y="1896"/>
              </a:cxn>
              <a:cxn ang="0">
                <a:pos x="97" y="1896"/>
              </a:cxn>
              <a:cxn ang="0">
                <a:pos x="112" y="1896"/>
              </a:cxn>
              <a:cxn ang="0">
                <a:pos x="126" y="1896"/>
              </a:cxn>
              <a:cxn ang="0">
                <a:pos x="142" y="1896"/>
              </a:cxn>
              <a:cxn ang="0">
                <a:pos x="158" y="1896"/>
              </a:cxn>
              <a:cxn ang="0">
                <a:pos x="172" y="1896"/>
              </a:cxn>
              <a:cxn ang="0">
                <a:pos x="188" y="1896"/>
              </a:cxn>
              <a:cxn ang="0">
                <a:pos x="204" y="1896"/>
              </a:cxn>
              <a:cxn ang="0">
                <a:pos x="220" y="1896"/>
              </a:cxn>
              <a:cxn ang="0">
                <a:pos x="234" y="1896"/>
              </a:cxn>
              <a:cxn ang="0">
                <a:pos x="250" y="1896"/>
              </a:cxn>
              <a:cxn ang="0">
                <a:pos x="266" y="1896"/>
              </a:cxn>
              <a:cxn ang="0">
                <a:pos x="282" y="1896"/>
              </a:cxn>
              <a:cxn ang="0">
                <a:pos x="296" y="1896"/>
              </a:cxn>
              <a:cxn ang="0">
                <a:pos x="312" y="1896"/>
              </a:cxn>
              <a:cxn ang="0">
                <a:pos x="327" y="1896"/>
              </a:cxn>
              <a:cxn ang="0">
                <a:pos x="343" y="1896"/>
              </a:cxn>
              <a:cxn ang="0">
                <a:pos x="357" y="1896"/>
              </a:cxn>
              <a:cxn ang="0">
                <a:pos x="373" y="1896"/>
              </a:cxn>
              <a:cxn ang="0">
                <a:pos x="389" y="1896"/>
              </a:cxn>
              <a:cxn ang="0">
                <a:pos x="405" y="1896"/>
              </a:cxn>
              <a:cxn ang="0">
                <a:pos x="419" y="1896"/>
              </a:cxn>
              <a:cxn ang="0">
                <a:pos x="435" y="1896"/>
              </a:cxn>
              <a:cxn ang="0">
                <a:pos x="451" y="1896"/>
              </a:cxn>
              <a:cxn ang="0">
                <a:pos x="467" y="1896"/>
              </a:cxn>
              <a:cxn ang="0">
                <a:pos x="481" y="1896"/>
              </a:cxn>
              <a:cxn ang="0">
                <a:pos x="521" y="0"/>
              </a:cxn>
              <a:cxn ang="0">
                <a:pos x="537" y="1896"/>
              </a:cxn>
              <a:cxn ang="0">
                <a:pos x="553" y="1896"/>
              </a:cxn>
              <a:cxn ang="0">
                <a:pos x="567" y="1896"/>
              </a:cxn>
              <a:cxn ang="0">
                <a:pos x="583" y="1896"/>
              </a:cxn>
              <a:cxn ang="0">
                <a:pos x="599" y="1896"/>
              </a:cxn>
              <a:cxn ang="0">
                <a:pos x="614" y="1997"/>
              </a:cxn>
              <a:cxn ang="0">
                <a:pos x="626" y="1997"/>
              </a:cxn>
              <a:cxn ang="0">
                <a:pos x="639" y="1995"/>
              </a:cxn>
              <a:cxn ang="0">
                <a:pos x="653" y="1898"/>
              </a:cxn>
              <a:cxn ang="0">
                <a:pos x="666" y="1997"/>
              </a:cxn>
              <a:cxn ang="0">
                <a:pos x="679" y="1997"/>
              </a:cxn>
              <a:cxn ang="0">
                <a:pos x="693" y="1997"/>
              </a:cxn>
              <a:cxn ang="0">
                <a:pos x="706" y="1997"/>
              </a:cxn>
              <a:cxn ang="0">
                <a:pos x="719" y="1997"/>
              </a:cxn>
              <a:cxn ang="0">
                <a:pos x="732" y="1997"/>
              </a:cxn>
              <a:cxn ang="0">
                <a:pos x="746" y="1896"/>
              </a:cxn>
              <a:cxn ang="0">
                <a:pos x="759" y="1997"/>
              </a:cxn>
              <a:cxn ang="0">
                <a:pos x="771" y="1997"/>
              </a:cxn>
              <a:cxn ang="0">
                <a:pos x="786" y="1997"/>
              </a:cxn>
            </a:cxnLst>
            <a:rect l="0" t="0" r="r" b="b"/>
            <a:pathLst>
              <a:path w="792" h="1997">
                <a:moveTo>
                  <a:pt x="0" y="1997"/>
                </a:moveTo>
                <a:lnTo>
                  <a:pt x="8" y="1997"/>
                </a:lnTo>
                <a:lnTo>
                  <a:pt x="13" y="1997"/>
                </a:lnTo>
                <a:lnTo>
                  <a:pt x="22" y="1896"/>
                </a:lnTo>
                <a:lnTo>
                  <a:pt x="27" y="1997"/>
                </a:lnTo>
                <a:lnTo>
                  <a:pt x="35" y="1997"/>
                </a:lnTo>
                <a:lnTo>
                  <a:pt x="41" y="1896"/>
                </a:lnTo>
                <a:lnTo>
                  <a:pt x="49" y="1896"/>
                </a:lnTo>
                <a:lnTo>
                  <a:pt x="57" y="1896"/>
                </a:lnTo>
                <a:lnTo>
                  <a:pt x="65" y="1896"/>
                </a:lnTo>
                <a:lnTo>
                  <a:pt x="73" y="1896"/>
                </a:lnTo>
                <a:lnTo>
                  <a:pt x="81" y="1896"/>
                </a:lnTo>
                <a:lnTo>
                  <a:pt x="88" y="1896"/>
                </a:lnTo>
                <a:lnTo>
                  <a:pt x="97" y="1896"/>
                </a:lnTo>
                <a:lnTo>
                  <a:pt x="104" y="1896"/>
                </a:lnTo>
                <a:lnTo>
                  <a:pt x="112" y="1896"/>
                </a:lnTo>
                <a:lnTo>
                  <a:pt x="120" y="1896"/>
                </a:lnTo>
                <a:lnTo>
                  <a:pt x="126" y="1896"/>
                </a:lnTo>
                <a:lnTo>
                  <a:pt x="136" y="1896"/>
                </a:lnTo>
                <a:lnTo>
                  <a:pt x="142" y="1896"/>
                </a:lnTo>
                <a:lnTo>
                  <a:pt x="150" y="1896"/>
                </a:lnTo>
                <a:lnTo>
                  <a:pt x="158" y="1896"/>
                </a:lnTo>
                <a:lnTo>
                  <a:pt x="166" y="1896"/>
                </a:lnTo>
                <a:lnTo>
                  <a:pt x="172" y="1896"/>
                </a:lnTo>
                <a:lnTo>
                  <a:pt x="182" y="1896"/>
                </a:lnTo>
                <a:lnTo>
                  <a:pt x="188" y="1896"/>
                </a:lnTo>
                <a:lnTo>
                  <a:pt x="198" y="1896"/>
                </a:lnTo>
                <a:lnTo>
                  <a:pt x="204" y="1896"/>
                </a:lnTo>
                <a:lnTo>
                  <a:pt x="212" y="1896"/>
                </a:lnTo>
                <a:lnTo>
                  <a:pt x="220" y="1896"/>
                </a:lnTo>
                <a:lnTo>
                  <a:pt x="226" y="1896"/>
                </a:lnTo>
                <a:lnTo>
                  <a:pt x="234" y="1896"/>
                </a:lnTo>
                <a:lnTo>
                  <a:pt x="242" y="1896"/>
                </a:lnTo>
                <a:lnTo>
                  <a:pt x="250" y="1896"/>
                </a:lnTo>
                <a:lnTo>
                  <a:pt x="258" y="1896"/>
                </a:lnTo>
                <a:lnTo>
                  <a:pt x="266" y="1896"/>
                </a:lnTo>
                <a:lnTo>
                  <a:pt x="273" y="1896"/>
                </a:lnTo>
                <a:lnTo>
                  <a:pt x="282" y="1896"/>
                </a:lnTo>
                <a:lnTo>
                  <a:pt x="289" y="1896"/>
                </a:lnTo>
                <a:lnTo>
                  <a:pt x="296" y="1896"/>
                </a:lnTo>
                <a:lnTo>
                  <a:pt x="304" y="1896"/>
                </a:lnTo>
                <a:lnTo>
                  <a:pt x="312" y="1896"/>
                </a:lnTo>
                <a:lnTo>
                  <a:pt x="320" y="1896"/>
                </a:lnTo>
                <a:lnTo>
                  <a:pt x="327" y="1896"/>
                </a:lnTo>
                <a:lnTo>
                  <a:pt x="335" y="1896"/>
                </a:lnTo>
                <a:lnTo>
                  <a:pt x="343" y="1896"/>
                </a:lnTo>
                <a:lnTo>
                  <a:pt x="351" y="1896"/>
                </a:lnTo>
                <a:lnTo>
                  <a:pt x="357" y="1896"/>
                </a:lnTo>
                <a:lnTo>
                  <a:pt x="367" y="1896"/>
                </a:lnTo>
                <a:lnTo>
                  <a:pt x="373" y="1896"/>
                </a:lnTo>
                <a:lnTo>
                  <a:pt x="383" y="1896"/>
                </a:lnTo>
                <a:lnTo>
                  <a:pt x="389" y="1896"/>
                </a:lnTo>
                <a:lnTo>
                  <a:pt x="397" y="1896"/>
                </a:lnTo>
                <a:lnTo>
                  <a:pt x="405" y="1896"/>
                </a:lnTo>
                <a:lnTo>
                  <a:pt x="413" y="1896"/>
                </a:lnTo>
                <a:lnTo>
                  <a:pt x="419" y="1896"/>
                </a:lnTo>
                <a:lnTo>
                  <a:pt x="427" y="1896"/>
                </a:lnTo>
                <a:lnTo>
                  <a:pt x="435" y="1896"/>
                </a:lnTo>
                <a:lnTo>
                  <a:pt x="443" y="1896"/>
                </a:lnTo>
                <a:lnTo>
                  <a:pt x="451" y="1896"/>
                </a:lnTo>
                <a:lnTo>
                  <a:pt x="457" y="1896"/>
                </a:lnTo>
                <a:lnTo>
                  <a:pt x="467" y="1896"/>
                </a:lnTo>
                <a:lnTo>
                  <a:pt x="473" y="1896"/>
                </a:lnTo>
                <a:lnTo>
                  <a:pt x="481" y="1896"/>
                </a:lnTo>
                <a:lnTo>
                  <a:pt x="489" y="1896"/>
                </a:lnTo>
                <a:lnTo>
                  <a:pt x="521" y="0"/>
                </a:lnTo>
                <a:lnTo>
                  <a:pt x="529" y="1896"/>
                </a:lnTo>
                <a:lnTo>
                  <a:pt x="537" y="1896"/>
                </a:lnTo>
                <a:lnTo>
                  <a:pt x="544" y="1896"/>
                </a:lnTo>
                <a:lnTo>
                  <a:pt x="553" y="1896"/>
                </a:lnTo>
                <a:lnTo>
                  <a:pt x="559" y="1896"/>
                </a:lnTo>
                <a:lnTo>
                  <a:pt x="567" y="1896"/>
                </a:lnTo>
                <a:lnTo>
                  <a:pt x="575" y="1896"/>
                </a:lnTo>
                <a:lnTo>
                  <a:pt x="583" y="1896"/>
                </a:lnTo>
                <a:lnTo>
                  <a:pt x="591" y="1896"/>
                </a:lnTo>
                <a:lnTo>
                  <a:pt x="599" y="1896"/>
                </a:lnTo>
                <a:lnTo>
                  <a:pt x="606" y="1896"/>
                </a:lnTo>
                <a:lnTo>
                  <a:pt x="614" y="1997"/>
                </a:lnTo>
                <a:lnTo>
                  <a:pt x="618" y="1997"/>
                </a:lnTo>
                <a:lnTo>
                  <a:pt x="626" y="1997"/>
                </a:lnTo>
                <a:lnTo>
                  <a:pt x="631" y="1997"/>
                </a:lnTo>
                <a:lnTo>
                  <a:pt x="639" y="1995"/>
                </a:lnTo>
                <a:lnTo>
                  <a:pt x="644" y="1997"/>
                </a:lnTo>
                <a:lnTo>
                  <a:pt x="653" y="1898"/>
                </a:lnTo>
                <a:lnTo>
                  <a:pt x="660" y="1896"/>
                </a:lnTo>
                <a:lnTo>
                  <a:pt x="666" y="1997"/>
                </a:lnTo>
                <a:lnTo>
                  <a:pt x="673" y="1997"/>
                </a:lnTo>
                <a:lnTo>
                  <a:pt x="679" y="1997"/>
                </a:lnTo>
                <a:lnTo>
                  <a:pt x="687" y="1896"/>
                </a:lnTo>
                <a:lnTo>
                  <a:pt x="693" y="1997"/>
                </a:lnTo>
                <a:lnTo>
                  <a:pt x="700" y="1997"/>
                </a:lnTo>
                <a:lnTo>
                  <a:pt x="706" y="1997"/>
                </a:lnTo>
                <a:lnTo>
                  <a:pt x="714" y="1997"/>
                </a:lnTo>
                <a:lnTo>
                  <a:pt x="719" y="1997"/>
                </a:lnTo>
                <a:lnTo>
                  <a:pt x="727" y="1997"/>
                </a:lnTo>
                <a:lnTo>
                  <a:pt x="732" y="1997"/>
                </a:lnTo>
                <a:lnTo>
                  <a:pt x="740" y="1997"/>
                </a:lnTo>
                <a:lnTo>
                  <a:pt x="746" y="1896"/>
                </a:lnTo>
                <a:lnTo>
                  <a:pt x="754" y="1997"/>
                </a:lnTo>
                <a:lnTo>
                  <a:pt x="759" y="1997"/>
                </a:lnTo>
                <a:lnTo>
                  <a:pt x="765" y="1997"/>
                </a:lnTo>
                <a:lnTo>
                  <a:pt x="771" y="1997"/>
                </a:lnTo>
                <a:lnTo>
                  <a:pt x="779" y="1896"/>
                </a:lnTo>
                <a:lnTo>
                  <a:pt x="786" y="1997"/>
                </a:lnTo>
                <a:lnTo>
                  <a:pt x="792" y="1997"/>
                </a:lnTo>
              </a:path>
            </a:pathLst>
          </a:custGeom>
          <a:noFill/>
          <a:ln w="1588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005" name="Freeform 101"/>
          <p:cNvSpPr>
            <a:spLocks/>
          </p:cNvSpPr>
          <p:nvPr/>
        </p:nvSpPr>
        <p:spPr bwMode="auto">
          <a:xfrm>
            <a:off x="6019800" y="4910138"/>
            <a:ext cx="615950" cy="96837"/>
          </a:xfrm>
          <a:custGeom>
            <a:avLst/>
            <a:gdLst/>
            <a:ahLst/>
            <a:cxnLst>
              <a:cxn ang="0">
                <a:pos x="8" y="122"/>
              </a:cxn>
              <a:cxn ang="0">
                <a:pos x="21" y="122"/>
              </a:cxn>
              <a:cxn ang="0">
                <a:pos x="34" y="122"/>
              </a:cxn>
              <a:cxn ang="0">
                <a:pos x="46" y="122"/>
              </a:cxn>
              <a:cxn ang="0">
                <a:pos x="59" y="120"/>
              </a:cxn>
              <a:cxn ang="0">
                <a:pos x="72" y="122"/>
              </a:cxn>
              <a:cxn ang="0">
                <a:pos x="85" y="122"/>
              </a:cxn>
              <a:cxn ang="0">
                <a:pos x="97" y="122"/>
              </a:cxn>
              <a:cxn ang="0">
                <a:pos x="110" y="122"/>
              </a:cxn>
              <a:cxn ang="0">
                <a:pos x="126" y="21"/>
              </a:cxn>
              <a:cxn ang="0">
                <a:pos x="139" y="122"/>
              </a:cxn>
              <a:cxn ang="0">
                <a:pos x="155" y="21"/>
              </a:cxn>
              <a:cxn ang="0">
                <a:pos x="169" y="122"/>
              </a:cxn>
              <a:cxn ang="0">
                <a:pos x="183" y="21"/>
              </a:cxn>
              <a:cxn ang="0">
                <a:pos x="199" y="0"/>
              </a:cxn>
              <a:cxn ang="0">
                <a:pos x="214" y="21"/>
              </a:cxn>
              <a:cxn ang="0">
                <a:pos x="230" y="21"/>
              </a:cxn>
              <a:cxn ang="0">
                <a:pos x="246" y="21"/>
              </a:cxn>
              <a:cxn ang="0">
                <a:pos x="260" y="21"/>
              </a:cxn>
              <a:cxn ang="0">
                <a:pos x="276" y="21"/>
              </a:cxn>
              <a:cxn ang="0">
                <a:pos x="292" y="21"/>
              </a:cxn>
              <a:cxn ang="0">
                <a:pos x="308" y="21"/>
              </a:cxn>
              <a:cxn ang="0">
                <a:pos x="322" y="21"/>
              </a:cxn>
              <a:cxn ang="0">
                <a:pos x="338" y="21"/>
              </a:cxn>
              <a:cxn ang="0">
                <a:pos x="352" y="21"/>
              </a:cxn>
              <a:cxn ang="0">
                <a:pos x="368" y="21"/>
              </a:cxn>
              <a:cxn ang="0">
                <a:pos x="383" y="21"/>
              </a:cxn>
              <a:cxn ang="0">
                <a:pos x="399" y="21"/>
              </a:cxn>
              <a:cxn ang="0">
                <a:pos x="415" y="21"/>
              </a:cxn>
              <a:cxn ang="0">
                <a:pos x="430" y="21"/>
              </a:cxn>
              <a:cxn ang="0">
                <a:pos x="445" y="21"/>
              </a:cxn>
              <a:cxn ang="0">
                <a:pos x="461" y="21"/>
              </a:cxn>
              <a:cxn ang="0">
                <a:pos x="477" y="21"/>
              </a:cxn>
              <a:cxn ang="0">
                <a:pos x="493" y="21"/>
              </a:cxn>
              <a:cxn ang="0">
                <a:pos x="507" y="21"/>
              </a:cxn>
              <a:cxn ang="0">
                <a:pos x="523" y="21"/>
              </a:cxn>
              <a:cxn ang="0">
                <a:pos x="539" y="21"/>
              </a:cxn>
              <a:cxn ang="0">
                <a:pos x="553" y="21"/>
              </a:cxn>
              <a:cxn ang="0">
                <a:pos x="568" y="21"/>
              </a:cxn>
              <a:cxn ang="0">
                <a:pos x="583" y="21"/>
              </a:cxn>
              <a:cxn ang="0">
                <a:pos x="599" y="21"/>
              </a:cxn>
              <a:cxn ang="0">
                <a:pos x="615" y="21"/>
              </a:cxn>
              <a:cxn ang="0">
                <a:pos x="631" y="21"/>
              </a:cxn>
              <a:cxn ang="0">
                <a:pos x="646" y="21"/>
              </a:cxn>
              <a:cxn ang="0">
                <a:pos x="662" y="21"/>
              </a:cxn>
              <a:cxn ang="0">
                <a:pos x="677" y="21"/>
              </a:cxn>
              <a:cxn ang="0">
                <a:pos x="693" y="21"/>
              </a:cxn>
              <a:cxn ang="0">
                <a:pos x="708" y="21"/>
              </a:cxn>
              <a:cxn ang="0">
                <a:pos x="724" y="21"/>
              </a:cxn>
              <a:cxn ang="0">
                <a:pos x="740" y="21"/>
              </a:cxn>
              <a:cxn ang="0">
                <a:pos x="756" y="21"/>
              </a:cxn>
              <a:cxn ang="0">
                <a:pos x="770" y="21"/>
              </a:cxn>
            </a:cxnLst>
            <a:rect l="0" t="0" r="r" b="b"/>
            <a:pathLst>
              <a:path w="776" h="122">
                <a:moveTo>
                  <a:pt x="0" y="122"/>
                </a:moveTo>
                <a:lnTo>
                  <a:pt x="8" y="122"/>
                </a:lnTo>
                <a:lnTo>
                  <a:pt x="13" y="122"/>
                </a:lnTo>
                <a:lnTo>
                  <a:pt x="21" y="122"/>
                </a:lnTo>
                <a:lnTo>
                  <a:pt x="26" y="122"/>
                </a:lnTo>
                <a:lnTo>
                  <a:pt x="34" y="122"/>
                </a:lnTo>
                <a:lnTo>
                  <a:pt x="38" y="122"/>
                </a:lnTo>
                <a:lnTo>
                  <a:pt x="46" y="122"/>
                </a:lnTo>
                <a:lnTo>
                  <a:pt x="51" y="122"/>
                </a:lnTo>
                <a:lnTo>
                  <a:pt x="59" y="120"/>
                </a:lnTo>
                <a:lnTo>
                  <a:pt x="65" y="23"/>
                </a:lnTo>
                <a:lnTo>
                  <a:pt x="72" y="122"/>
                </a:lnTo>
                <a:lnTo>
                  <a:pt x="80" y="122"/>
                </a:lnTo>
                <a:lnTo>
                  <a:pt x="85" y="122"/>
                </a:lnTo>
                <a:lnTo>
                  <a:pt x="93" y="122"/>
                </a:lnTo>
                <a:lnTo>
                  <a:pt x="97" y="122"/>
                </a:lnTo>
                <a:lnTo>
                  <a:pt x="105" y="122"/>
                </a:lnTo>
                <a:lnTo>
                  <a:pt x="110" y="122"/>
                </a:lnTo>
                <a:lnTo>
                  <a:pt x="120" y="21"/>
                </a:lnTo>
                <a:lnTo>
                  <a:pt x="126" y="21"/>
                </a:lnTo>
                <a:lnTo>
                  <a:pt x="134" y="122"/>
                </a:lnTo>
                <a:lnTo>
                  <a:pt x="139" y="122"/>
                </a:lnTo>
                <a:lnTo>
                  <a:pt x="147" y="21"/>
                </a:lnTo>
                <a:lnTo>
                  <a:pt x="155" y="21"/>
                </a:lnTo>
                <a:lnTo>
                  <a:pt x="163" y="21"/>
                </a:lnTo>
                <a:lnTo>
                  <a:pt x="169" y="122"/>
                </a:lnTo>
                <a:lnTo>
                  <a:pt x="177" y="21"/>
                </a:lnTo>
                <a:lnTo>
                  <a:pt x="183" y="21"/>
                </a:lnTo>
                <a:lnTo>
                  <a:pt x="193" y="21"/>
                </a:lnTo>
                <a:lnTo>
                  <a:pt x="199" y="0"/>
                </a:lnTo>
                <a:lnTo>
                  <a:pt x="207" y="122"/>
                </a:lnTo>
                <a:lnTo>
                  <a:pt x="214" y="21"/>
                </a:lnTo>
                <a:lnTo>
                  <a:pt x="223" y="21"/>
                </a:lnTo>
                <a:lnTo>
                  <a:pt x="230" y="21"/>
                </a:lnTo>
                <a:lnTo>
                  <a:pt x="238" y="21"/>
                </a:lnTo>
                <a:lnTo>
                  <a:pt x="246" y="21"/>
                </a:lnTo>
                <a:lnTo>
                  <a:pt x="252" y="21"/>
                </a:lnTo>
                <a:lnTo>
                  <a:pt x="260" y="21"/>
                </a:lnTo>
                <a:lnTo>
                  <a:pt x="268" y="21"/>
                </a:lnTo>
                <a:lnTo>
                  <a:pt x="276" y="21"/>
                </a:lnTo>
                <a:lnTo>
                  <a:pt x="284" y="21"/>
                </a:lnTo>
                <a:lnTo>
                  <a:pt x="292" y="21"/>
                </a:lnTo>
                <a:lnTo>
                  <a:pt x="298" y="21"/>
                </a:lnTo>
                <a:lnTo>
                  <a:pt x="308" y="21"/>
                </a:lnTo>
                <a:lnTo>
                  <a:pt x="314" y="21"/>
                </a:lnTo>
                <a:lnTo>
                  <a:pt x="322" y="21"/>
                </a:lnTo>
                <a:lnTo>
                  <a:pt x="330" y="21"/>
                </a:lnTo>
                <a:lnTo>
                  <a:pt x="338" y="21"/>
                </a:lnTo>
                <a:lnTo>
                  <a:pt x="346" y="21"/>
                </a:lnTo>
                <a:lnTo>
                  <a:pt x="352" y="21"/>
                </a:lnTo>
                <a:lnTo>
                  <a:pt x="360" y="21"/>
                </a:lnTo>
                <a:lnTo>
                  <a:pt x="368" y="21"/>
                </a:lnTo>
                <a:lnTo>
                  <a:pt x="376" y="21"/>
                </a:lnTo>
                <a:lnTo>
                  <a:pt x="383" y="21"/>
                </a:lnTo>
                <a:lnTo>
                  <a:pt x="392" y="21"/>
                </a:lnTo>
                <a:lnTo>
                  <a:pt x="399" y="21"/>
                </a:lnTo>
                <a:lnTo>
                  <a:pt x="408" y="21"/>
                </a:lnTo>
                <a:lnTo>
                  <a:pt x="415" y="21"/>
                </a:lnTo>
                <a:lnTo>
                  <a:pt x="422" y="21"/>
                </a:lnTo>
                <a:lnTo>
                  <a:pt x="430" y="21"/>
                </a:lnTo>
                <a:lnTo>
                  <a:pt x="438" y="21"/>
                </a:lnTo>
                <a:lnTo>
                  <a:pt x="445" y="21"/>
                </a:lnTo>
                <a:lnTo>
                  <a:pt x="453" y="21"/>
                </a:lnTo>
                <a:lnTo>
                  <a:pt x="461" y="21"/>
                </a:lnTo>
                <a:lnTo>
                  <a:pt x="469" y="21"/>
                </a:lnTo>
                <a:lnTo>
                  <a:pt x="477" y="21"/>
                </a:lnTo>
                <a:lnTo>
                  <a:pt x="483" y="21"/>
                </a:lnTo>
                <a:lnTo>
                  <a:pt x="493" y="21"/>
                </a:lnTo>
                <a:lnTo>
                  <a:pt x="499" y="21"/>
                </a:lnTo>
                <a:lnTo>
                  <a:pt x="507" y="21"/>
                </a:lnTo>
                <a:lnTo>
                  <a:pt x="515" y="21"/>
                </a:lnTo>
                <a:lnTo>
                  <a:pt x="523" y="21"/>
                </a:lnTo>
                <a:lnTo>
                  <a:pt x="531" y="21"/>
                </a:lnTo>
                <a:lnTo>
                  <a:pt x="539" y="21"/>
                </a:lnTo>
                <a:lnTo>
                  <a:pt x="545" y="21"/>
                </a:lnTo>
                <a:lnTo>
                  <a:pt x="553" y="21"/>
                </a:lnTo>
                <a:lnTo>
                  <a:pt x="561" y="21"/>
                </a:lnTo>
                <a:lnTo>
                  <a:pt x="568" y="21"/>
                </a:lnTo>
                <a:lnTo>
                  <a:pt x="577" y="21"/>
                </a:lnTo>
                <a:lnTo>
                  <a:pt x="583" y="21"/>
                </a:lnTo>
                <a:lnTo>
                  <a:pt x="593" y="21"/>
                </a:lnTo>
                <a:lnTo>
                  <a:pt x="599" y="21"/>
                </a:lnTo>
                <a:lnTo>
                  <a:pt x="607" y="21"/>
                </a:lnTo>
                <a:lnTo>
                  <a:pt x="615" y="21"/>
                </a:lnTo>
                <a:lnTo>
                  <a:pt x="623" y="21"/>
                </a:lnTo>
                <a:lnTo>
                  <a:pt x="631" y="21"/>
                </a:lnTo>
                <a:lnTo>
                  <a:pt x="639" y="21"/>
                </a:lnTo>
                <a:lnTo>
                  <a:pt x="646" y="21"/>
                </a:lnTo>
                <a:lnTo>
                  <a:pt x="654" y="21"/>
                </a:lnTo>
                <a:lnTo>
                  <a:pt x="662" y="21"/>
                </a:lnTo>
                <a:lnTo>
                  <a:pt x="668" y="21"/>
                </a:lnTo>
                <a:lnTo>
                  <a:pt x="677" y="21"/>
                </a:lnTo>
                <a:lnTo>
                  <a:pt x="684" y="21"/>
                </a:lnTo>
                <a:lnTo>
                  <a:pt x="693" y="21"/>
                </a:lnTo>
                <a:lnTo>
                  <a:pt x="700" y="21"/>
                </a:lnTo>
                <a:lnTo>
                  <a:pt x="708" y="21"/>
                </a:lnTo>
                <a:lnTo>
                  <a:pt x="716" y="21"/>
                </a:lnTo>
                <a:lnTo>
                  <a:pt x="724" y="21"/>
                </a:lnTo>
                <a:lnTo>
                  <a:pt x="730" y="21"/>
                </a:lnTo>
                <a:lnTo>
                  <a:pt x="740" y="21"/>
                </a:lnTo>
                <a:lnTo>
                  <a:pt x="746" y="21"/>
                </a:lnTo>
                <a:lnTo>
                  <a:pt x="756" y="21"/>
                </a:lnTo>
                <a:lnTo>
                  <a:pt x="762" y="21"/>
                </a:lnTo>
                <a:lnTo>
                  <a:pt x="770" y="21"/>
                </a:lnTo>
                <a:lnTo>
                  <a:pt x="776" y="122"/>
                </a:lnTo>
              </a:path>
            </a:pathLst>
          </a:custGeom>
          <a:noFill/>
          <a:ln w="1588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006" name="Freeform 102"/>
          <p:cNvSpPr>
            <a:spLocks/>
          </p:cNvSpPr>
          <p:nvPr/>
        </p:nvSpPr>
        <p:spPr bwMode="auto">
          <a:xfrm>
            <a:off x="6635750" y="3025775"/>
            <a:ext cx="617538" cy="1981200"/>
          </a:xfrm>
          <a:custGeom>
            <a:avLst/>
            <a:gdLst/>
            <a:ahLst/>
            <a:cxnLst>
              <a:cxn ang="0">
                <a:pos x="7" y="2496"/>
              </a:cxn>
              <a:cxn ang="0">
                <a:pos x="19" y="2494"/>
              </a:cxn>
              <a:cxn ang="0">
                <a:pos x="34" y="2496"/>
              </a:cxn>
              <a:cxn ang="0">
                <a:pos x="48" y="2395"/>
              </a:cxn>
              <a:cxn ang="0">
                <a:pos x="62" y="2496"/>
              </a:cxn>
              <a:cxn ang="0">
                <a:pos x="77" y="2395"/>
              </a:cxn>
              <a:cxn ang="0">
                <a:pos x="90" y="2496"/>
              </a:cxn>
              <a:cxn ang="0">
                <a:pos x="102" y="2496"/>
              </a:cxn>
              <a:cxn ang="0">
                <a:pos x="113" y="2496"/>
              </a:cxn>
              <a:cxn ang="0">
                <a:pos x="126" y="2496"/>
              </a:cxn>
              <a:cxn ang="0">
                <a:pos x="139" y="2496"/>
              </a:cxn>
              <a:cxn ang="0">
                <a:pos x="153" y="2496"/>
              </a:cxn>
              <a:cxn ang="0">
                <a:pos x="166" y="2496"/>
              </a:cxn>
              <a:cxn ang="0">
                <a:pos x="180" y="2496"/>
              </a:cxn>
              <a:cxn ang="0">
                <a:pos x="193" y="2496"/>
              </a:cxn>
              <a:cxn ang="0">
                <a:pos x="238" y="2395"/>
              </a:cxn>
              <a:cxn ang="0">
                <a:pos x="252" y="2496"/>
              </a:cxn>
              <a:cxn ang="0">
                <a:pos x="265" y="2496"/>
              </a:cxn>
              <a:cxn ang="0">
                <a:pos x="278" y="2496"/>
              </a:cxn>
              <a:cxn ang="0">
                <a:pos x="290" y="2496"/>
              </a:cxn>
              <a:cxn ang="0">
                <a:pos x="305" y="2395"/>
              </a:cxn>
              <a:cxn ang="0">
                <a:pos x="317" y="2496"/>
              </a:cxn>
              <a:cxn ang="0">
                <a:pos x="332" y="2395"/>
              </a:cxn>
              <a:cxn ang="0">
                <a:pos x="346" y="2395"/>
              </a:cxn>
              <a:cxn ang="0">
                <a:pos x="359" y="2496"/>
              </a:cxn>
              <a:cxn ang="0">
                <a:pos x="372" y="2496"/>
              </a:cxn>
              <a:cxn ang="0">
                <a:pos x="386" y="2395"/>
              </a:cxn>
              <a:cxn ang="0">
                <a:pos x="402" y="2395"/>
              </a:cxn>
              <a:cxn ang="0">
                <a:pos x="418" y="2395"/>
              </a:cxn>
              <a:cxn ang="0">
                <a:pos x="434" y="2395"/>
              </a:cxn>
              <a:cxn ang="0">
                <a:pos x="448" y="2496"/>
              </a:cxn>
              <a:cxn ang="0">
                <a:pos x="462" y="2395"/>
              </a:cxn>
              <a:cxn ang="0">
                <a:pos x="478" y="2395"/>
              </a:cxn>
              <a:cxn ang="0">
                <a:pos x="494" y="2395"/>
              </a:cxn>
              <a:cxn ang="0">
                <a:pos x="510" y="2395"/>
              </a:cxn>
              <a:cxn ang="0">
                <a:pos x="525" y="2395"/>
              </a:cxn>
              <a:cxn ang="0">
                <a:pos x="539" y="2395"/>
              </a:cxn>
              <a:cxn ang="0">
                <a:pos x="555" y="2395"/>
              </a:cxn>
              <a:cxn ang="0">
                <a:pos x="571" y="2395"/>
              </a:cxn>
              <a:cxn ang="0">
                <a:pos x="585" y="2395"/>
              </a:cxn>
              <a:cxn ang="0">
                <a:pos x="601" y="2395"/>
              </a:cxn>
              <a:cxn ang="0">
                <a:pos x="617" y="2395"/>
              </a:cxn>
              <a:cxn ang="0">
                <a:pos x="633" y="2395"/>
              </a:cxn>
              <a:cxn ang="0">
                <a:pos x="647" y="2395"/>
              </a:cxn>
              <a:cxn ang="0">
                <a:pos x="663" y="2395"/>
              </a:cxn>
              <a:cxn ang="0">
                <a:pos x="679" y="2395"/>
              </a:cxn>
              <a:cxn ang="0">
                <a:pos x="695" y="2395"/>
              </a:cxn>
              <a:cxn ang="0">
                <a:pos x="710" y="2395"/>
              </a:cxn>
              <a:cxn ang="0">
                <a:pos x="725" y="2389"/>
              </a:cxn>
              <a:cxn ang="0">
                <a:pos x="740" y="2395"/>
              </a:cxn>
              <a:cxn ang="0">
                <a:pos x="756" y="2395"/>
              </a:cxn>
              <a:cxn ang="0">
                <a:pos x="770" y="2395"/>
              </a:cxn>
            </a:cxnLst>
            <a:rect l="0" t="0" r="r" b="b"/>
            <a:pathLst>
              <a:path w="780" h="2496">
                <a:moveTo>
                  <a:pt x="0" y="2496"/>
                </a:moveTo>
                <a:lnTo>
                  <a:pt x="7" y="2496"/>
                </a:lnTo>
                <a:lnTo>
                  <a:pt x="13" y="2496"/>
                </a:lnTo>
                <a:lnTo>
                  <a:pt x="19" y="2494"/>
                </a:lnTo>
                <a:lnTo>
                  <a:pt x="27" y="2397"/>
                </a:lnTo>
                <a:lnTo>
                  <a:pt x="34" y="2496"/>
                </a:lnTo>
                <a:lnTo>
                  <a:pt x="40" y="2496"/>
                </a:lnTo>
                <a:lnTo>
                  <a:pt x="48" y="2395"/>
                </a:lnTo>
                <a:lnTo>
                  <a:pt x="54" y="2395"/>
                </a:lnTo>
                <a:lnTo>
                  <a:pt x="62" y="2496"/>
                </a:lnTo>
                <a:lnTo>
                  <a:pt x="67" y="2496"/>
                </a:lnTo>
                <a:lnTo>
                  <a:pt x="77" y="2395"/>
                </a:lnTo>
                <a:lnTo>
                  <a:pt x="82" y="2496"/>
                </a:lnTo>
                <a:lnTo>
                  <a:pt x="90" y="2496"/>
                </a:lnTo>
                <a:lnTo>
                  <a:pt x="94" y="2496"/>
                </a:lnTo>
                <a:lnTo>
                  <a:pt x="102" y="2496"/>
                </a:lnTo>
                <a:lnTo>
                  <a:pt x="109" y="2496"/>
                </a:lnTo>
                <a:lnTo>
                  <a:pt x="113" y="2496"/>
                </a:lnTo>
                <a:lnTo>
                  <a:pt x="121" y="2496"/>
                </a:lnTo>
                <a:lnTo>
                  <a:pt x="126" y="2496"/>
                </a:lnTo>
                <a:lnTo>
                  <a:pt x="134" y="2496"/>
                </a:lnTo>
                <a:lnTo>
                  <a:pt x="139" y="2496"/>
                </a:lnTo>
                <a:lnTo>
                  <a:pt x="149" y="2395"/>
                </a:lnTo>
                <a:lnTo>
                  <a:pt x="153" y="2496"/>
                </a:lnTo>
                <a:lnTo>
                  <a:pt x="161" y="2496"/>
                </a:lnTo>
                <a:lnTo>
                  <a:pt x="166" y="2496"/>
                </a:lnTo>
                <a:lnTo>
                  <a:pt x="174" y="2496"/>
                </a:lnTo>
                <a:lnTo>
                  <a:pt x="180" y="2496"/>
                </a:lnTo>
                <a:lnTo>
                  <a:pt x="187" y="2496"/>
                </a:lnTo>
                <a:lnTo>
                  <a:pt x="193" y="2496"/>
                </a:lnTo>
                <a:lnTo>
                  <a:pt x="231" y="0"/>
                </a:lnTo>
                <a:lnTo>
                  <a:pt x="238" y="2395"/>
                </a:lnTo>
                <a:lnTo>
                  <a:pt x="246" y="2496"/>
                </a:lnTo>
                <a:lnTo>
                  <a:pt x="252" y="2496"/>
                </a:lnTo>
                <a:lnTo>
                  <a:pt x="258" y="2496"/>
                </a:lnTo>
                <a:lnTo>
                  <a:pt x="265" y="2496"/>
                </a:lnTo>
                <a:lnTo>
                  <a:pt x="271" y="2496"/>
                </a:lnTo>
                <a:lnTo>
                  <a:pt x="278" y="2496"/>
                </a:lnTo>
                <a:lnTo>
                  <a:pt x="284" y="2496"/>
                </a:lnTo>
                <a:lnTo>
                  <a:pt x="290" y="2496"/>
                </a:lnTo>
                <a:lnTo>
                  <a:pt x="297" y="2496"/>
                </a:lnTo>
                <a:lnTo>
                  <a:pt x="305" y="2395"/>
                </a:lnTo>
                <a:lnTo>
                  <a:pt x="311" y="2496"/>
                </a:lnTo>
                <a:lnTo>
                  <a:pt x="317" y="2496"/>
                </a:lnTo>
                <a:lnTo>
                  <a:pt x="324" y="2496"/>
                </a:lnTo>
                <a:lnTo>
                  <a:pt x="332" y="2395"/>
                </a:lnTo>
                <a:lnTo>
                  <a:pt x="338" y="2496"/>
                </a:lnTo>
                <a:lnTo>
                  <a:pt x="346" y="2395"/>
                </a:lnTo>
                <a:lnTo>
                  <a:pt x="353" y="2496"/>
                </a:lnTo>
                <a:lnTo>
                  <a:pt x="359" y="2496"/>
                </a:lnTo>
                <a:lnTo>
                  <a:pt x="365" y="2496"/>
                </a:lnTo>
                <a:lnTo>
                  <a:pt x="372" y="2496"/>
                </a:lnTo>
                <a:lnTo>
                  <a:pt x="380" y="2395"/>
                </a:lnTo>
                <a:lnTo>
                  <a:pt x="386" y="2395"/>
                </a:lnTo>
                <a:lnTo>
                  <a:pt x="396" y="2395"/>
                </a:lnTo>
                <a:lnTo>
                  <a:pt x="402" y="2395"/>
                </a:lnTo>
                <a:lnTo>
                  <a:pt x="410" y="2395"/>
                </a:lnTo>
                <a:lnTo>
                  <a:pt x="418" y="2395"/>
                </a:lnTo>
                <a:lnTo>
                  <a:pt x="424" y="2395"/>
                </a:lnTo>
                <a:lnTo>
                  <a:pt x="434" y="2395"/>
                </a:lnTo>
                <a:lnTo>
                  <a:pt x="440" y="2395"/>
                </a:lnTo>
                <a:lnTo>
                  <a:pt x="448" y="2496"/>
                </a:lnTo>
                <a:lnTo>
                  <a:pt x="455" y="2395"/>
                </a:lnTo>
                <a:lnTo>
                  <a:pt x="462" y="2395"/>
                </a:lnTo>
                <a:lnTo>
                  <a:pt x="470" y="2395"/>
                </a:lnTo>
                <a:lnTo>
                  <a:pt x="478" y="2395"/>
                </a:lnTo>
                <a:lnTo>
                  <a:pt x="485" y="2395"/>
                </a:lnTo>
                <a:lnTo>
                  <a:pt x="494" y="2395"/>
                </a:lnTo>
                <a:lnTo>
                  <a:pt x="501" y="2395"/>
                </a:lnTo>
                <a:lnTo>
                  <a:pt x="510" y="2395"/>
                </a:lnTo>
                <a:lnTo>
                  <a:pt x="517" y="2395"/>
                </a:lnTo>
                <a:lnTo>
                  <a:pt x="525" y="2395"/>
                </a:lnTo>
                <a:lnTo>
                  <a:pt x="533" y="2395"/>
                </a:lnTo>
                <a:lnTo>
                  <a:pt x="539" y="2395"/>
                </a:lnTo>
                <a:lnTo>
                  <a:pt x="547" y="2395"/>
                </a:lnTo>
                <a:lnTo>
                  <a:pt x="555" y="2395"/>
                </a:lnTo>
                <a:lnTo>
                  <a:pt x="563" y="2395"/>
                </a:lnTo>
                <a:lnTo>
                  <a:pt x="571" y="2395"/>
                </a:lnTo>
                <a:lnTo>
                  <a:pt x="579" y="2395"/>
                </a:lnTo>
                <a:lnTo>
                  <a:pt x="585" y="2395"/>
                </a:lnTo>
                <a:lnTo>
                  <a:pt x="595" y="2395"/>
                </a:lnTo>
                <a:lnTo>
                  <a:pt x="601" y="2395"/>
                </a:lnTo>
                <a:lnTo>
                  <a:pt x="609" y="2395"/>
                </a:lnTo>
                <a:lnTo>
                  <a:pt x="617" y="2395"/>
                </a:lnTo>
                <a:lnTo>
                  <a:pt x="625" y="2395"/>
                </a:lnTo>
                <a:lnTo>
                  <a:pt x="633" y="2395"/>
                </a:lnTo>
                <a:lnTo>
                  <a:pt x="639" y="2395"/>
                </a:lnTo>
                <a:lnTo>
                  <a:pt x="647" y="2395"/>
                </a:lnTo>
                <a:lnTo>
                  <a:pt x="655" y="2395"/>
                </a:lnTo>
                <a:lnTo>
                  <a:pt x="663" y="2395"/>
                </a:lnTo>
                <a:lnTo>
                  <a:pt x="670" y="2395"/>
                </a:lnTo>
                <a:lnTo>
                  <a:pt x="679" y="2395"/>
                </a:lnTo>
                <a:lnTo>
                  <a:pt x="686" y="2395"/>
                </a:lnTo>
                <a:lnTo>
                  <a:pt x="695" y="2395"/>
                </a:lnTo>
                <a:lnTo>
                  <a:pt x="702" y="2395"/>
                </a:lnTo>
                <a:lnTo>
                  <a:pt x="710" y="2395"/>
                </a:lnTo>
                <a:lnTo>
                  <a:pt x="717" y="2395"/>
                </a:lnTo>
                <a:lnTo>
                  <a:pt x="725" y="2389"/>
                </a:lnTo>
                <a:lnTo>
                  <a:pt x="732" y="2402"/>
                </a:lnTo>
                <a:lnTo>
                  <a:pt x="740" y="2395"/>
                </a:lnTo>
                <a:lnTo>
                  <a:pt x="748" y="2395"/>
                </a:lnTo>
                <a:lnTo>
                  <a:pt x="756" y="2395"/>
                </a:lnTo>
                <a:lnTo>
                  <a:pt x="764" y="2395"/>
                </a:lnTo>
                <a:lnTo>
                  <a:pt x="770" y="2395"/>
                </a:lnTo>
                <a:lnTo>
                  <a:pt x="780" y="2395"/>
                </a:lnTo>
              </a:path>
            </a:pathLst>
          </a:custGeom>
          <a:noFill/>
          <a:ln w="1588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007" name="Freeform 103"/>
          <p:cNvSpPr>
            <a:spLocks/>
          </p:cNvSpPr>
          <p:nvPr/>
        </p:nvSpPr>
        <p:spPr bwMode="auto">
          <a:xfrm>
            <a:off x="7253288" y="3025775"/>
            <a:ext cx="615950" cy="1981200"/>
          </a:xfrm>
          <a:custGeom>
            <a:avLst/>
            <a:gdLst/>
            <a:ahLst/>
            <a:cxnLst>
              <a:cxn ang="0">
                <a:pos x="6" y="2395"/>
              </a:cxn>
              <a:cxn ang="0">
                <a:pos x="22" y="2395"/>
              </a:cxn>
              <a:cxn ang="0">
                <a:pos x="38" y="2395"/>
              </a:cxn>
              <a:cxn ang="0">
                <a:pos x="52" y="2395"/>
              </a:cxn>
              <a:cxn ang="0">
                <a:pos x="68" y="2395"/>
              </a:cxn>
              <a:cxn ang="0">
                <a:pos x="84" y="2395"/>
              </a:cxn>
              <a:cxn ang="0">
                <a:pos x="100" y="2395"/>
              </a:cxn>
              <a:cxn ang="0">
                <a:pos x="114" y="2395"/>
              </a:cxn>
              <a:cxn ang="0">
                <a:pos x="130" y="2395"/>
              </a:cxn>
              <a:cxn ang="0">
                <a:pos x="145" y="2496"/>
              </a:cxn>
              <a:cxn ang="0">
                <a:pos x="157" y="2496"/>
              </a:cxn>
              <a:cxn ang="0">
                <a:pos x="172" y="2496"/>
              </a:cxn>
              <a:cxn ang="0">
                <a:pos x="185" y="2496"/>
              </a:cxn>
              <a:cxn ang="0">
                <a:pos x="197" y="2496"/>
              </a:cxn>
              <a:cxn ang="0">
                <a:pos x="210" y="2496"/>
              </a:cxn>
              <a:cxn ang="0">
                <a:pos x="223" y="2496"/>
              </a:cxn>
              <a:cxn ang="0">
                <a:pos x="236" y="2496"/>
              </a:cxn>
              <a:cxn ang="0">
                <a:pos x="250" y="2395"/>
              </a:cxn>
              <a:cxn ang="0">
                <a:pos x="264" y="2496"/>
              </a:cxn>
              <a:cxn ang="0">
                <a:pos x="279" y="2496"/>
              </a:cxn>
              <a:cxn ang="0">
                <a:pos x="291" y="2496"/>
              </a:cxn>
              <a:cxn ang="0">
                <a:pos x="304" y="2496"/>
              </a:cxn>
              <a:cxn ang="0">
                <a:pos x="320" y="2395"/>
              </a:cxn>
              <a:cxn ang="0">
                <a:pos x="333" y="2496"/>
              </a:cxn>
              <a:cxn ang="0">
                <a:pos x="347" y="2496"/>
              </a:cxn>
              <a:cxn ang="0">
                <a:pos x="360" y="2496"/>
              </a:cxn>
              <a:cxn ang="0">
                <a:pos x="374" y="2395"/>
              </a:cxn>
              <a:cxn ang="0">
                <a:pos x="387" y="2496"/>
              </a:cxn>
              <a:cxn ang="0">
                <a:pos x="401" y="2395"/>
              </a:cxn>
              <a:cxn ang="0">
                <a:pos x="416" y="2496"/>
              </a:cxn>
              <a:cxn ang="0">
                <a:pos x="430" y="2496"/>
              </a:cxn>
              <a:cxn ang="0">
                <a:pos x="444" y="2496"/>
              </a:cxn>
              <a:cxn ang="0">
                <a:pos x="459" y="2395"/>
              </a:cxn>
              <a:cxn ang="0">
                <a:pos x="471" y="2496"/>
              </a:cxn>
              <a:cxn ang="0">
                <a:pos x="484" y="2496"/>
              </a:cxn>
              <a:cxn ang="0">
                <a:pos x="497" y="2395"/>
              </a:cxn>
              <a:cxn ang="0">
                <a:pos x="510" y="2496"/>
              </a:cxn>
              <a:cxn ang="0">
                <a:pos x="522" y="2496"/>
              </a:cxn>
              <a:cxn ang="0">
                <a:pos x="535" y="2496"/>
              </a:cxn>
              <a:cxn ang="0">
                <a:pos x="551" y="2395"/>
              </a:cxn>
              <a:cxn ang="0">
                <a:pos x="567" y="2395"/>
              </a:cxn>
              <a:cxn ang="0">
                <a:pos x="581" y="2395"/>
              </a:cxn>
              <a:cxn ang="0">
                <a:pos x="597" y="2395"/>
              </a:cxn>
              <a:cxn ang="0">
                <a:pos x="613" y="2395"/>
              </a:cxn>
              <a:cxn ang="0">
                <a:pos x="629" y="2395"/>
              </a:cxn>
              <a:cxn ang="0">
                <a:pos x="645" y="2395"/>
              </a:cxn>
              <a:cxn ang="0">
                <a:pos x="659" y="2395"/>
              </a:cxn>
              <a:cxn ang="0">
                <a:pos x="675" y="2395"/>
              </a:cxn>
              <a:cxn ang="0">
                <a:pos x="691" y="2395"/>
              </a:cxn>
              <a:cxn ang="0">
                <a:pos x="736" y="0"/>
              </a:cxn>
              <a:cxn ang="0">
                <a:pos x="752" y="2395"/>
              </a:cxn>
              <a:cxn ang="0">
                <a:pos x="768" y="2395"/>
              </a:cxn>
            </a:cxnLst>
            <a:rect l="0" t="0" r="r" b="b"/>
            <a:pathLst>
              <a:path w="776" h="2496">
                <a:moveTo>
                  <a:pt x="0" y="2395"/>
                </a:moveTo>
                <a:lnTo>
                  <a:pt x="6" y="2395"/>
                </a:lnTo>
                <a:lnTo>
                  <a:pt x="14" y="2395"/>
                </a:lnTo>
                <a:lnTo>
                  <a:pt x="22" y="2395"/>
                </a:lnTo>
                <a:lnTo>
                  <a:pt x="30" y="2395"/>
                </a:lnTo>
                <a:lnTo>
                  <a:pt x="38" y="2395"/>
                </a:lnTo>
                <a:lnTo>
                  <a:pt x="46" y="2395"/>
                </a:lnTo>
                <a:lnTo>
                  <a:pt x="52" y="2395"/>
                </a:lnTo>
                <a:lnTo>
                  <a:pt x="60" y="2395"/>
                </a:lnTo>
                <a:lnTo>
                  <a:pt x="68" y="2395"/>
                </a:lnTo>
                <a:lnTo>
                  <a:pt x="75" y="2395"/>
                </a:lnTo>
                <a:lnTo>
                  <a:pt x="84" y="2395"/>
                </a:lnTo>
                <a:lnTo>
                  <a:pt x="90" y="2395"/>
                </a:lnTo>
                <a:lnTo>
                  <a:pt x="100" y="2395"/>
                </a:lnTo>
                <a:lnTo>
                  <a:pt x="106" y="2395"/>
                </a:lnTo>
                <a:lnTo>
                  <a:pt x="114" y="2395"/>
                </a:lnTo>
                <a:lnTo>
                  <a:pt x="122" y="2395"/>
                </a:lnTo>
                <a:lnTo>
                  <a:pt x="130" y="2395"/>
                </a:lnTo>
                <a:lnTo>
                  <a:pt x="137" y="2395"/>
                </a:lnTo>
                <a:lnTo>
                  <a:pt x="145" y="2496"/>
                </a:lnTo>
                <a:lnTo>
                  <a:pt x="149" y="2496"/>
                </a:lnTo>
                <a:lnTo>
                  <a:pt x="157" y="2496"/>
                </a:lnTo>
                <a:lnTo>
                  <a:pt x="164" y="2395"/>
                </a:lnTo>
                <a:lnTo>
                  <a:pt x="172" y="2496"/>
                </a:lnTo>
                <a:lnTo>
                  <a:pt x="177" y="2496"/>
                </a:lnTo>
                <a:lnTo>
                  <a:pt x="185" y="2496"/>
                </a:lnTo>
                <a:lnTo>
                  <a:pt x="189" y="2496"/>
                </a:lnTo>
                <a:lnTo>
                  <a:pt x="197" y="2496"/>
                </a:lnTo>
                <a:lnTo>
                  <a:pt x="204" y="2496"/>
                </a:lnTo>
                <a:lnTo>
                  <a:pt x="210" y="2496"/>
                </a:lnTo>
                <a:lnTo>
                  <a:pt x="216" y="2496"/>
                </a:lnTo>
                <a:lnTo>
                  <a:pt x="223" y="2496"/>
                </a:lnTo>
                <a:lnTo>
                  <a:pt x="231" y="2395"/>
                </a:lnTo>
                <a:lnTo>
                  <a:pt x="236" y="2496"/>
                </a:lnTo>
                <a:lnTo>
                  <a:pt x="243" y="2496"/>
                </a:lnTo>
                <a:lnTo>
                  <a:pt x="250" y="2395"/>
                </a:lnTo>
                <a:lnTo>
                  <a:pt x="259" y="2395"/>
                </a:lnTo>
                <a:lnTo>
                  <a:pt x="264" y="2496"/>
                </a:lnTo>
                <a:lnTo>
                  <a:pt x="274" y="2395"/>
                </a:lnTo>
                <a:lnTo>
                  <a:pt x="279" y="2496"/>
                </a:lnTo>
                <a:lnTo>
                  <a:pt x="287" y="2496"/>
                </a:lnTo>
                <a:lnTo>
                  <a:pt x="291" y="2496"/>
                </a:lnTo>
                <a:lnTo>
                  <a:pt x="298" y="2496"/>
                </a:lnTo>
                <a:lnTo>
                  <a:pt x="304" y="2496"/>
                </a:lnTo>
                <a:lnTo>
                  <a:pt x="312" y="2395"/>
                </a:lnTo>
                <a:lnTo>
                  <a:pt x="320" y="2395"/>
                </a:lnTo>
                <a:lnTo>
                  <a:pt x="326" y="2496"/>
                </a:lnTo>
                <a:lnTo>
                  <a:pt x="333" y="2496"/>
                </a:lnTo>
                <a:lnTo>
                  <a:pt x="341" y="2395"/>
                </a:lnTo>
                <a:lnTo>
                  <a:pt x="347" y="2496"/>
                </a:lnTo>
                <a:lnTo>
                  <a:pt x="353" y="2496"/>
                </a:lnTo>
                <a:lnTo>
                  <a:pt x="360" y="2496"/>
                </a:lnTo>
                <a:lnTo>
                  <a:pt x="366" y="2496"/>
                </a:lnTo>
                <a:lnTo>
                  <a:pt x="374" y="2395"/>
                </a:lnTo>
                <a:lnTo>
                  <a:pt x="381" y="2496"/>
                </a:lnTo>
                <a:lnTo>
                  <a:pt x="387" y="2496"/>
                </a:lnTo>
                <a:lnTo>
                  <a:pt x="393" y="2496"/>
                </a:lnTo>
                <a:lnTo>
                  <a:pt x="401" y="2395"/>
                </a:lnTo>
                <a:lnTo>
                  <a:pt x="409" y="2395"/>
                </a:lnTo>
                <a:lnTo>
                  <a:pt x="416" y="2496"/>
                </a:lnTo>
                <a:lnTo>
                  <a:pt x="422" y="2395"/>
                </a:lnTo>
                <a:lnTo>
                  <a:pt x="430" y="2496"/>
                </a:lnTo>
                <a:lnTo>
                  <a:pt x="436" y="2395"/>
                </a:lnTo>
                <a:lnTo>
                  <a:pt x="444" y="2496"/>
                </a:lnTo>
                <a:lnTo>
                  <a:pt x="449" y="2496"/>
                </a:lnTo>
                <a:lnTo>
                  <a:pt x="459" y="2395"/>
                </a:lnTo>
                <a:lnTo>
                  <a:pt x="463" y="2496"/>
                </a:lnTo>
                <a:lnTo>
                  <a:pt x="471" y="2496"/>
                </a:lnTo>
                <a:lnTo>
                  <a:pt x="476" y="2496"/>
                </a:lnTo>
                <a:lnTo>
                  <a:pt x="484" y="2496"/>
                </a:lnTo>
                <a:lnTo>
                  <a:pt x="491" y="2496"/>
                </a:lnTo>
                <a:lnTo>
                  <a:pt x="497" y="2395"/>
                </a:lnTo>
                <a:lnTo>
                  <a:pt x="505" y="2496"/>
                </a:lnTo>
                <a:lnTo>
                  <a:pt x="510" y="2496"/>
                </a:lnTo>
                <a:lnTo>
                  <a:pt x="518" y="2496"/>
                </a:lnTo>
                <a:lnTo>
                  <a:pt x="522" y="2496"/>
                </a:lnTo>
                <a:lnTo>
                  <a:pt x="530" y="2496"/>
                </a:lnTo>
                <a:lnTo>
                  <a:pt x="535" y="2496"/>
                </a:lnTo>
                <a:lnTo>
                  <a:pt x="545" y="2395"/>
                </a:lnTo>
                <a:lnTo>
                  <a:pt x="551" y="2395"/>
                </a:lnTo>
                <a:lnTo>
                  <a:pt x="559" y="2395"/>
                </a:lnTo>
                <a:lnTo>
                  <a:pt x="567" y="2395"/>
                </a:lnTo>
                <a:lnTo>
                  <a:pt x="575" y="2395"/>
                </a:lnTo>
                <a:lnTo>
                  <a:pt x="581" y="2395"/>
                </a:lnTo>
                <a:lnTo>
                  <a:pt x="591" y="2395"/>
                </a:lnTo>
                <a:lnTo>
                  <a:pt x="597" y="2395"/>
                </a:lnTo>
                <a:lnTo>
                  <a:pt x="605" y="2395"/>
                </a:lnTo>
                <a:lnTo>
                  <a:pt x="613" y="2395"/>
                </a:lnTo>
                <a:lnTo>
                  <a:pt x="620" y="2395"/>
                </a:lnTo>
                <a:lnTo>
                  <a:pt x="629" y="2395"/>
                </a:lnTo>
                <a:lnTo>
                  <a:pt x="636" y="2395"/>
                </a:lnTo>
                <a:lnTo>
                  <a:pt x="645" y="2395"/>
                </a:lnTo>
                <a:lnTo>
                  <a:pt x="651" y="2395"/>
                </a:lnTo>
                <a:lnTo>
                  <a:pt x="659" y="2395"/>
                </a:lnTo>
                <a:lnTo>
                  <a:pt x="667" y="2395"/>
                </a:lnTo>
                <a:lnTo>
                  <a:pt x="675" y="2395"/>
                </a:lnTo>
                <a:lnTo>
                  <a:pt x="682" y="2395"/>
                </a:lnTo>
                <a:lnTo>
                  <a:pt x="691" y="2395"/>
                </a:lnTo>
                <a:lnTo>
                  <a:pt x="698" y="2395"/>
                </a:lnTo>
                <a:lnTo>
                  <a:pt x="736" y="0"/>
                </a:lnTo>
                <a:lnTo>
                  <a:pt x="744" y="2395"/>
                </a:lnTo>
                <a:lnTo>
                  <a:pt x="752" y="2395"/>
                </a:lnTo>
                <a:lnTo>
                  <a:pt x="760" y="2395"/>
                </a:lnTo>
                <a:lnTo>
                  <a:pt x="768" y="2395"/>
                </a:lnTo>
                <a:lnTo>
                  <a:pt x="776" y="2395"/>
                </a:lnTo>
              </a:path>
            </a:pathLst>
          </a:custGeom>
          <a:noFill/>
          <a:ln w="1588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008" name="Freeform 104"/>
          <p:cNvSpPr>
            <a:spLocks/>
          </p:cNvSpPr>
          <p:nvPr/>
        </p:nvSpPr>
        <p:spPr bwMode="auto">
          <a:xfrm>
            <a:off x="7869238" y="4927600"/>
            <a:ext cx="590550" cy="7937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22" y="0"/>
              </a:cxn>
              <a:cxn ang="0">
                <a:pos x="38" y="0"/>
              </a:cxn>
              <a:cxn ang="0">
                <a:pos x="54" y="0"/>
              </a:cxn>
              <a:cxn ang="0">
                <a:pos x="68" y="0"/>
              </a:cxn>
              <a:cxn ang="0">
                <a:pos x="84" y="0"/>
              </a:cxn>
              <a:cxn ang="0">
                <a:pos x="100" y="0"/>
              </a:cxn>
              <a:cxn ang="0">
                <a:pos x="116" y="0"/>
              </a:cxn>
              <a:cxn ang="0">
                <a:pos x="130" y="0"/>
              </a:cxn>
              <a:cxn ang="0">
                <a:pos x="145" y="0"/>
              </a:cxn>
              <a:cxn ang="0">
                <a:pos x="161" y="0"/>
              </a:cxn>
              <a:cxn ang="0">
                <a:pos x="177" y="0"/>
              </a:cxn>
              <a:cxn ang="0">
                <a:pos x="191" y="0"/>
              </a:cxn>
              <a:cxn ang="0">
                <a:pos x="207" y="0"/>
              </a:cxn>
              <a:cxn ang="0">
                <a:pos x="223" y="0"/>
              </a:cxn>
              <a:cxn ang="0">
                <a:pos x="239" y="0"/>
              </a:cxn>
              <a:cxn ang="0">
                <a:pos x="253" y="0"/>
              </a:cxn>
              <a:cxn ang="0">
                <a:pos x="269" y="0"/>
              </a:cxn>
              <a:cxn ang="0">
                <a:pos x="285" y="0"/>
              </a:cxn>
              <a:cxn ang="0">
                <a:pos x="301" y="0"/>
              </a:cxn>
              <a:cxn ang="0">
                <a:pos x="315" y="0"/>
              </a:cxn>
              <a:cxn ang="0">
                <a:pos x="330" y="101"/>
              </a:cxn>
              <a:cxn ang="0">
                <a:pos x="342" y="101"/>
              </a:cxn>
              <a:cxn ang="0">
                <a:pos x="355" y="101"/>
              </a:cxn>
              <a:cxn ang="0">
                <a:pos x="368" y="101"/>
              </a:cxn>
              <a:cxn ang="0">
                <a:pos x="381" y="101"/>
              </a:cxn>
              <a:cxn ang="0">
                <a:pos x="393" y="101"/>
              </a:cxn>
              <a:cxn ang="0">
                <a:pos x="408" y="101"/>
              </a:cxn>
              <a:cxn ang="0">
                <a:pos x="421" y="101"/>
              </a:cxn>
              <a:cxn ang="0">
                <a:pos x="435" y="101"/>
              </a:cxn>
              <a:cxn ang="0">
                <a:pos x="448" y="101"/>
              </a:cxn>
              <a:cxn ang="0">
                <a:pos x="460" y="101"/>
              </a:cxn>
              <a:cxn ang="0">
                <a:pos x="475" y="101"/>
              </a:cxn>
              <a:cxn ang="0">
                <a:pos x="487" y="101"/>
              </a:cxn>
              <a:cxn ang="0">
                <a:pos x="502" y="0"/>
              </a:cxn>
              <a:cxn ang="0">
                <a:pos x="515" y="101"/>
              </a:cxn>
              <a:cxn ang="0">
                <a:pos x="529" y="101"/>
              </a:cxn>
              <a:cxn ang="0">
                <a:pos x="542" y="101"/>
              </a:cxn>
              <a:cxn ang="0">
                <a:pos x="556" y="0"/>
              </a:cxn>
              <a:cxn ang="0">
                <a:pos x="569" y="101"/>
              </a:cxn>
              <a:cxn ang="0">
                <a:pos x="585" y="0"/>
              </a:cxn>
              <a:cxn ang="0">
                <a:pos x="597" y="101"/>
              </a:cxn>
              <a:cxn ang="0">
                <a:pos x="609" y="101"/>
              </a:cxn>
              <a:cxn ang="0">
                <a:pos x="621" y="101"/>
              </a:cxn>
              <a:cxn ang="0">
                <a:pos x="634" y="101"/>
              </a:cxn>
              <a:cxn ang="0">
                <a:pos x="648" y="101"/>
              </a:cxn>
              <a:cxn ang="0">
                <a:pos x="663" y="0"/>
              </a:cxn>
              <a:cxn ang="0">
                <a:pos x="676" y="101"/>
              </a:cxn>
              <a:cxn ang="0">
                <a:pos x="690" y="101"/>
              </a:cxn>
              <a:cxn ang="0">
                <a:pos x="704" y="0"/>
              </a:cxn>
              <a:cxn ang="0">
                <a:pos x="719" y="0"/>
              </a:cxn>
              <a:cxn ang="0">
                <a:pos x="733" y="0"/>
              </a:cxn>
            </a:cxnLst>
            <a:rect l="0" t="0" r="r" b="b"/>
            <a:pathLst>
              <a:path w="742" h="101">
                <a:moveTo>
                  <a:pt x="0" y="0"/>
                </a:moveTo>
                <a:lnTo>
                  <a:pt x="6" y="0"/>
                </a:lnTo>
                <a:lnTo>
                  <a:pt x="16" y="0"/>
                </a:lnTo>
                <a:lnTo>
                  <a:pt x="22" y="0"/>
                </a:lnTo>
                <a:lnTo>
                  <a:pt x="30" y="0"/>
                </a:lnTo>
                <a:lnTo>
                  <a:pt x="38" y="0"/>
                </a:lnTo>
                <a:lnTo>
                  <a:pt x="44" y="0"/>
                </a:lnTo>
                <a:lnTo>
                  <a:pt x="54" y="0"/>
                </a:lnTo>
                <a:lnTo>
                  <a:pt x="60" y="0"/>
                </a:lnTo>
                <a:lnTo>
                  <a:pt x="68" y="0"/>
                </a:lnTo>
                <a:lnTo>
                  <a:pt x="76" y="0"/>
                </a:lnTo>
                <a:lnTo>
                  <a:pt x="84" y="0"/>
                </a:lnTo>
                <a:lnTo>
                  <a:pt x="91" y="0"/>
                </a:lnTo>
                <a:lnTo>
                  <a:pt x="100" y="0"/>
                </a:lnTo>
                <a:lnTo>
                  <a:pt x="107" y="0"/>
                </a:lnTo>
                <a:lnTo>
                  <a:pt x="116" y="0"/>
                </a:lnTo>
                <a:lnTo>
                  <a:pt x="123" y="0"/>
                </a:lnTo>
                <a:lnTo>
                  <a:pt x="130" y="0"/>
                </a:lnTo>
                <a:lnTo>
                  <a:pt x="138" y="0"/>
                </a:lnTo>
                <a:lnTo>
                  <a:pt x="145" y="0"/>
                </a:lnTo>
                <a:lnTo>
                  <a:pt x="153" y="0"/>
                </a:lnTo>
                <a:lnTo>
                  <a:pt x="161" y="0"/>
                </a:lnTo>
                <a:lnTo>
                  <a:pt x="169" y="0"/>
                </a:lnTo>
                <a:lnTo>
                  <a:pt x="177" y="0"/>
                </a:lnTo>
                <a:lnTo>
                  <a:pt x="185" y="0"/>
                </a:lnTo>
                <a:lnTo>
                  <a:pt x="191" y="0"/>
                </a:lnTo>
                <a:lnTo>
                  <a:pt x="201" y="0"/>
                </a:lnTo>
                <a:lnTo>
                  <a:pt x="207" y="0"/>
                </a:lnTo>
                <a:lnTo>
                  <a:pt x="215" y="0"/>
                </a:lnTo>
                <a:lnTo>
                  <a:pt x="223" y="0"/>
                </a:lnTo>
                <a:lnTo>
                  <a:pt x="231" y="0"/>
                </a:lnTo>
                <a:lnTo>
                  <a:pt x="239" y="0"/>
                </a:lnTo>
                <a:lnTo>
                  <a:pt x="245" y="0"/>
                </a:lnTo>
                <a:lnTo>
                  <a:pt x="253" y="0"/>
                </a:lnTo>
                <a:lnTo>
                  <a:pt x="261" y="0"/>
                </a:lnTo>
                <a:lnTo>
                  <a:pt x="269" y="0"/>
                </a:lnTo>
                <a:lnTo>
                  <a:pt x="276" y="0"/>
                </a:lnTo>
                <a:lnTo>
                  <a:pt x="285" y="0"/>
                </a:lnTo>
                <a:lnTo>
                  <a:pt x="291" y="0"/>
                </a:lnTo>
                <a:lnTo>
                  <a:pt x="301" y="0"/>
                </a:lnTo>
                <a:lnTo>
                  <a:pt x="307" y="0"/>
                </a:lnTo>
                <a:lnTo>
                  <a:pt x="315" y="0"/>
                </a:lnTo>
                <a:lnTo>
                  <a:pt x="323" y="0"/>
                </a:lnTo>
                <a:lnTo>
                  <a:pt x="330" y="101"/>
                </a:lnTo>
                <a:lnTo>
                  <a:pt x="336" y="101"/>
                </a:lnTo>
                <a:lnTo>
                  <a:pt x="342" y="101"/>
                </a:lnTo>
                <a:lnTo>
                  <a:pt x="349" y="101"/>
                </a:lnTo>
                <a:lnTo>
                  <a:pt x="355" y="101"/>
                </a:lnTo>
                <a:lnTo>
                  <a:pt x="362" y="101"/>
                </a:lnTo>
                <a:lnTo>
                  <a:pt x="368" y="101"/>
                </a:lnTo>
                <a:lnTo>
                  <a:pt x="374" y="101"/>
                </a:lnTo>
                <a:lnTo>
                  <a:pt x="381" y="101"/>
                </a:lnTo>
                <a:lnTo>
                  <a:pt x="387" y="101"/>
                </a:lnTo>
                <a:lnTo>
                  <a:pt x="393" y="101"/>
                </a:lnTo>
                <a:lnTo>
                  <a:pt x="401" y="0"/>
                </a:lnTo>
                <a:lnTo>
                  <a:pt x="408" y="101"/>
                </a:lnTo>
                <a:lnTo>
                  <a:pt x="414" y="101"/>
                </a:lnTo>
                <a:lnTo>
                  <a:pt x="421" y="101"/>
                </a:lnTo>
                <a:lnTo>
                  <a:pt x="429" y="0"/>
                </a:lnTo>
                <a:lnTo>
                  <a:pt x="435" y="101"/>
                </a:lnTo>
                <a:lnTo>
                  <a:pt x="443" y="0"/>
                </a:lnTo>
                <a:lnTo>
                  <a:pt x="448" y="101"/>
                </a:lnTo>
                <a:lnTo>
                  <a:pt x="456" y="101"/>
                </a:lnTo>
                <a:lnTo>
                  <a:pt x="460" y="101"/>
                </a:lnTo>
                <a:lnTo>
                  <a:pt x="468" y="101"/>
                </a:lnTo>
                <a:lnTo>
                  <a:pt x="475" y="101"/>
                </a:lnTo>
                <a:lnTo>
                  <a:pt x="481" y="101"/>
                </a:lnTo>
                <a:lnTo>
                  <a:pt x="487" y="101"/>
                </a:lnTo>
                <a:lnTo>
                  <a:pt x="494" y="101"/>
                </a:lnTo>
                <a:lnTo>
                  <a:pt x="502" y="0"/>
                </a:lnTo>
                <a:lnTo>
                  <a:pt x="508" y="101"/>
                </a:lnTo>
                <a:lnTo>
                  <a:pt x="515" y="101"/>
                </a:lnTo>
                <a:lnTo>
                  <a:pt x="523" y="0"/>
                </a:lnTo>
                <a:lnTo>
                  <a:pt x="529" y="101"/>
                </a:lnTo>
                <a:lnTo>
                  <a:pt x="535" y="101"/>
                </a:lnTo>
                <a:lnTo>
                  <a:pt x="542" y="101"/>
                </a:lnTo>
                <a:lnTo>
                  <a:pt x="546" y="101"/>
                </a:lnTo>
                <a:lnTo>
                  <a:pt x="556" y="0"/>
                </a:lnTo>
                <a:lnTo>
                  <a:pt x="561" y="101"/>
                </a:lnTo>
                <a:lnTo>
                  <a:pt x="569" y="101"/>
                </a:lnTo>
                <a:lnTo>
                  <a:pt x="575" y="0"/>
                </a:lnTo>
                <a:lnTo>
                  <a:pt x="585" y="0"/>
                </a:lnTo>
                <a:lnTo>
                  <a:pt x="589" y="101"/>
                </a:lnTo>
                <a:lnTo>
                  <a:pt x="597" y="101"/>
                </a:lnTo>
                <a:lnTo>
                  <a:pt x="604" y="101"/>
                </a:lnTo>
                <a:lnTo>
                  <a:pt x="609" y="101"/>
                </a:lnTo>
                <a:lnTo>
                  <a:pt x="617" y="101"/>
                </a:lnTo>
                <a:lnTo>
                  <a:pt x="621" y="101"/>
                </a:lnTo>
                <a:lnTo>
                  <a:pt x="629" y="101"/>
                </a:lnTo>
                <a:lnTo>
                  <a:pt x="634" y="101"/>
                </a:lnTo>
                <a:lnTo>
                  <a:pt x="644" y="0"/>
                </a:lnTo>
                <a:lnTo>
                  <a:pt x="648" y="101"/>
                </a:lnTo>
                <a:lnTo>
                  <a:pt x="656" y="101"/>
                </a:lnTo>
                <a:lnTo>
                  <a:pt x="663" y="0"/>
                </a:lnTo>
                <a:lnTo>
                  <a:pt x="671" y="101"/>
                </a:lnTo>
                <a:lnTo>
                  <a:pt x="676" y="101"/>
                </a:lnTo>
                <a:lnTo>
                  <a:pt x="684" y="101"/>
                </a:lnTo>
                <a:lnTo>
                  <a:pt x="690" y="101"/>
                </a:lnTo>
                <a:lnTo>
                  <a:pt x="696" y="101"/>
                </a:lnTo>
                <a:lnTo>
                  <a:pt x="704" y="0"/>
                </a:lnTo>
                <a:lnTo>
                  <a:pt x="711" y="0"/>
                </a:lnTo>
                <a:lnTo>
                  <a:pt x="719" y="0"/>
                </a:lnTo>
                <a:lnTo>
                  <a:pt x="727" y="0"/>
                </a:lnTo>
                <a:lnTo>
                  <a:pt x="733" y="0"/>
                </a:lnTo>
                <a:lnTo>
                  <a:pt x="742" y="0"/>
                </a:lnTo>
              </a:path>
            </a:pathLst>
          </a:custGeom>
          <a:noFill/>
          <a:ln w="1588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009" name="Freeform 105"/>
          <p:cNvSpPr>
            <a:spLocks/>
          </p:cNvSpPr>
          <p:nvPr/>
        </p:nvSpPr>
        <p:spPr bwMode="auto">
          <a:xfrm>
            <a:off x="8459788" y="4926013"/>
            <a:ext cx="384175" cy="1587"/>
          </a:xfrm>
          <a:custGeom>
            <a:avLst/>
            <a:gdLst/>
            <a:ahLst/>
            <a:cxnLst>
              <a:cxn ang="0">
                <a:pos x="7" y="1"/>
              </a:cxn>
              <a:cxn ang="0">
                <a:pos x="23" y="1"/>
              </a:cxn>
              <a:cxn ang="0">
                <a:pos x="39" y="1"/>
              </a:cxn>
              <a:cxn ang="0">
                <a:pos x="53" y="1"/>
              </a:cxn>
              <a:cxn ang="0">
                <a:pos x="69" y="1"/>
              </a:cxn>
              <a:cxn ang="0">
                <a:pos x="85" y="1"/>
              </a:cxn>
              <a:cxn ang="0">
                <a:pos x="101" y="1"/>
              </a:cxn>
              <a:cxn ang="0">
                <a:pos x="115" y="1"/>
              </a:cxn>
              <a:cxn ang="0">
                <a:pos x="131" y="1"/>
              </a:cxn>
              <a:cxn ang="0">
                <a:pos x="147" y="0"/>
              </a:cxn>
              <a:cxn ang="0">
                <a:pos x="163" y="1"/>
              </a:cxn>
              <a:cxn ang="0">
                <a:pos x="177" y="1"/>
              </a:cxn>
              <a:cxn ang="0">
                <a:pos x="192" y="1"/>
              </a:cxn>
              <a:cxn ang="0">
                <a:pos x="208" y="1"/>
              </a:cxn>
              <a:cxn ang="0">
                <a:pos x="224" y="1"/>
              </a:cxn>
              <a:cxn ang="0">
                <a:pos x="238" y="1"/>
              </a:cxn>
              <a:cxn ang="0">
                <a:pos x="254" y="1"/>
              </a:cxn>
              <a:cxn ang="0">
                <a:pos x="270" y="1"/>
              </a:cxn>
              <a:cxn ang="0">
                <a:pos x="286" y="1"/>
              </a:cxn>
              <a:cxn ang="0">
                <a:pos x="300" y="1"/>
              </a:cxn>
              <a:cxn ang="0">
                <a:pos x="316" y="1"/>
              </a:cxn>
              <a:cxn ang="0">
                <a:pos x="332" y="1"/>
              </a:cxn>
              <a:cxn ang="0">
                <a:pos x="348" y="1"/>
              </a:cxn>
              <a:cxn ang="0">
                <a:pos x="362" y="1"/>
              </a:cxn>
              <a:cxn ang="0">
                <a:pos x="378" y="1"/>
              </a:cxn>
              <a:cxn ang="0">
                <a:pos x="393" y="1"/>
              </a:cxn>
              <a:cxn ang="0">
                <a:pos x="408" y="1"/>
              </a:cxn>
              <a:cxn ang="0">
                <a:pos x="423" y="1"/>
              </a:cxn>
              <a:cxn ang="0">
                <a:pos x="439" y="1"/>
              </a:cxn>
              <a:cxn ang="0">
                <a:pos x="455" y="1"/>
              </a:cxn>
              <a:cxn ang="0">
                <a:pos x="471" y="1"/>
              </a:cxn>
              <a:cxn ang="0">
                <a:pos x="485" y="1"/>
              </a:cxn>
            </a:cxnLst>
            <a:rect l="0" t="0" r="r" b="b"/>
            <a:pathLst>
              <a:path w="485" h="3">
                <a:moveTo>
                  <a:pt x="0" y="1"/>
                </a:moveTo>
                <a:lnTo>
                  <a:pt x="7" y="1"/>
                </a:lnTo>
                <a:lnTo>
                  <a:pt x="16" y="1"/>
                </a:lnTo>
                <a:lnTo>
                  <a:pt x="23" y="1"/>
                </a:lnTo>
                <a:lnTo>
                  <a:pt x="31" y="1"/>
                </a:lnTo>
                <a:lnTo>
                  <a:pt x="39" y="1"/>
                </a:lnTo>
                <a:lnTo>
                  <a:pt x="47" y="1"/>
                </a:lnTo>
                <a:lnTo>
                  <a:pt x="53" y="1"/>
                </a:lnTo>
                <a:lnTo>
                  <a:pt x="63" y="1"/>
                </a:lnTo>
                <a:lnTo>
                  <a:pt x="69" y="1"/>
                </a:lnTo>
                <a:lnTo>
                  <a:pt x="77" y="1"/>
                </a:lnTo>
                <a:lnTo>
                  <a:pt x="85" y="1"/>
                </a:lnTo>
                <a:lnTo>
                  <a:pt x="91" y="1"/>
                </a:lnTo>
                <a:lnTo>
                  <a:pt x="101" y="1"/>
                </a:lnTo>
                <a:lnTo>
                  <a:pt x="107" y="1"/>
                </a:lnTo>
                <a:lnTo>
                  <a:pt x="115" y="1"/>
                </a:lnTo>
                <a:lnTo>
                  <a:pt x="123" y="1"/>
                </a:lnTo>
                <a:lnTo>
                  <a:pt x="131" y="1"/>
                </a:lnTo>
                <a:lnTo>
                  <a:pt x="139" y="1"/>
                </a:lnTo>
                <a:lnTo>
                  <a:pt x="147" y="0"/>
                </a:lnTo>
                <a:lnTo>
                  <a:pt x="153" y="3"/>
                </a:lnTo>
                <a:lnTo>
                  <a:pt x="163" y="1"/>
                </a:lnTo>
                <a:lnTo>
                  <a:pt x="169" y="1"/>
                </a:lnTo>
                <a:lnTo>
                  <a:pt x="177" y="1"/>
                </a:lnTo>
                <a:lnTo>
                  <a:pt x="185" y="1"/>
                </a:lnTo>
                <a:lnTo>
                  <a:pt x="192" y="1"/>
                </a:lnTo>
                <a:lnTo>
                  <a:pt x="201" y="1"/>
                </a:lnTo>
                <a:lnTo>
                  <a:pt x="208" y="1"/>
                </a:lnTo>
                <a:lnTo>
                  <a:pt x="216" y="1"/>
                </a:lnTo>
                <a:lnTo>
                  <a:pt x="224" y="1"/>
                </a:lnTo>
                <a:lnTo>
                  <a:pt x="232" y="1"/>
                </a:lnTo>
                <a:lnTo>
                  <a:pt x="238" y="1"/>
                </a:lnTo>
                <a:lnTo>
                  <a:pt x="248" y="1"/>
                </a:lnTo>
                <a:lnTo>
                  <a:pt x="254" y="1"/>
                </a:lnTo>
                <a:lnTo>
                  <a:pt x="263" y="1"/>
                </a:lnTo>
                <a:lnTo>
                  <a:pt x="270" y="1"/>
                </a:lnTo>
                <a:lnTo>
                  <a:pt x="278" y="1"/>
                </a:lnTo>
                <a:lnTo>
                  <a:pt x="286" y="1"/>
                </a:lnTo>
                <a:lnTo>
                  <a:pt x="292" y="1"/>
                </a:lnTo>
                <a:lnTo>
                  <a:pt x="300" y="1"/>
                </a:lnTo>
                <a:lnTo>
                  <a:pt x="308" y="1"/>
                </a:lnTo>
                <a:lnTo>
                  <a:pt x="316" y="1"/>
                </a:lnTo>
                <a:lnTo>
                  <a:pt x="324" y="1"/>
                </a:lnTo>
                <a:lnTo>
                  <a:pt x="332" y="1"/>
                </a:lnTo>
                <a:lnTo>
                  <a:pt x="338" y="1"/>
                </a:lnTo>
                <a:lnTo>
                  <a:pt x="348" y="1"/>
                </a:lnTo>
                <a:lnTo>
                  <a:pt x="354" y="1"/>
                </a:lnTo>
                <a:lnTo>
                  <a:pt x="362" y="1"/>
                </a:lnTo>
                <a:lnTo>
                  <a:pt x="370" y="1"/>
                </a:lnTo>
                <a:lnTo>
                  <a:pt x="378" y="1"/>
                </a:lnTo>
                <a:lnTo>
                  <a:pt x="386" y="1"/>
                </a:lnTo>
                <a:lnTo>
                  <a:pt x="393" y="1"/>
                </a:lnTo>
                <a:lnTo>
                  <a:pt x="401" y="1"/>
                </a:lnTo>
                <a:lnTo>
                  <a:pt x="408" y="1"/>
                </a:lnTo>
                <a:lnTo>
                  <a:pt x="416" y="1"/>
                </a:lnTo>
                <a:lnTo>
                  <a:pt x="423" y="1"/>
                </a:lnTo>
                <a:lnTo>
                  <a:pt x="432" y="1"/>
                </a:lnTo>
                <a:lnTo>
                  <a:pt x="439" y="1"/>
                </a:lnTo>
                <a:lnTo>
                  <a:pt x="448" y="1"/>
                </a:lnTo>
                <a:lnTo>
                  <a:pt x="455" y="1"/>
                </a:lnTo>
                <a:lnTo>
                  <a:pt x="463" y="1"/>
                </a:lnTo>
                <a:lnTo>
                  <a:pt x="471" y="1"/>
                </a:lnTo>
                <a:lnTo>
                  <a:pt x="479" y="1"/>
                </a:lnTo>
                <a:lnTo>
                  <a:pt x="485" y="1"/>
                </a:lnTo>
              </a:path>
            </a:pathLst>
          </a:custGeom>
          <a:noFill/>
          <a:ln w="1588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010" name="Rectangle 106"/>
          <p:cNvSpPr>
            <a:spLocks noChangeArrowheads="1"/>
          </p:cNvSpPr>
          <p:nvPr/>
        </p:nvSpPr>
        <p:spPr bwMode="auto">
          <a:xfrm>
            <a:off x="4795838" y="2628900"/>
            <a:ext cx="4081462" cy="277336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Segmentation Support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686800" cy="4800600"/>
          </a:xfrm>
        </p:spPr>
        <p:txBody>
          <a:bodyPr/>
          <a:lstStyle/>
          <a:p>
            <a:r>
              <a:rPr lang="en-GB"/>
              <a:t>Segmentation req’d by thread libraries</a:t>
            </a:r>
          </a:p>
          <a:p>
            <a:pPr lvl="1"/>
            <a:r>
              <a:rPr lang="en-GB"/>
              <a:t>Xen supports virtualised GDT and LDT</a:t>
            </a:r>
          </a:p>
          <a:p>
            <a:pPr lvl="1"/>
            <a:r>
              <a:rPr lang="en-GB"/>
              <a:t>Segment must not overlap Xen 64MB area</a:t>
            </a:r>
          </a:p>
          <a:p>
            <a:pPr lvl="1"/>
            <a:r>
              <a:rPr lang="en-GB"/>
              <a:t>NPT TLS library uses 4GB segs with –ve offset!</a:t>
            </a:r>
          </a:p>
          <a:p>
            <a:pPr lvl="2"/>
            <a:r>
              <a:rPr lang="en-GB"/>
              <a:t>Emulation plus binary rewriting required </a:t>
            </a:r>
            <a:r>
              <a:rPr lang="en-GB">
                <a:sym typeface="Wingdings" pitchFamily="2" charset="2"/>
              </a:rPr>
              <a:t></a:t>
            </a:r>
            <a:endParaRPr lang="en-GB"/>
          </a:p>
          <a:p>
            <a:r>
              <a:rPr lang="en-GB"/>
              <a:t>x86_64 has no support for segment limits</a:t>
            </a:r>
          </a:p>
          <a:p>
            <a:pPr lvl="1"/>
            <a:r>
              <a:rPr lang="en-GB"/>
              <a:t>Forced to use paging, but only have 2 prot levels</a:t>
            </a:r>
          </a:p>
          <a:p>
            <a:pPr lvl="1"/>
            <a:r>
              <a:rPr lang="en-GB"/>
              <a:t>Xen ring 0; OS and user in ring 3 w/ PT switch</a:t>
            </a:r>
          </a:p>
          <a:p>
            <a:pPr lvl="2"/>
            <a:r>
              <a:rPr lang="en-GB"/>
              <a:t>Opteron’s TLB flush filter CAM makes this fast</a:t>
            </a:r>
          </a:p>
          <a:p>
            <a:pPr lvl="1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Device Channel Interface</a:t>
            </a:r>
            <a:endParaRPr lang="en-US"/>
          </a:p>
        </p:txBody>
      </p:sp>
      <p:pic>
        <p:nvPicPr>
          <p:cNvPr id="251908" name="Picture 4" descr="newri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06588" y="1752600"/>
            <a:ext cx="5280025" cy="4800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Live migration for clusters</a:t>
            </a:r>
            <a:endParaRPr lang="en-US"/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589088"/>
            <a:ext cx="838835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/>
              <a:t>Pre-copy approach: VM continues to run</a:t>
            </a:r>
          </a:p>
          <a:p>
            <a:pPr>
              <a:lnSpc>
                <a:spcPct val="90000"/>
              </a:lnSpc>
            </a:pPr>
            <a:r>
              <a:rPr lang="en-GB"/>
              <a:t>‘lift’ domain on to shadow page tables</a:t>
            </a:r>
          </a:p>
          <a:p>
            <a:pPr lvl="1">
              <a:lnSpc>
                <a:spcPct val="90000"/>
              </a:lnSpc>
            </a:pPr>
            <a:r>
              <a:rPr lang="en-GB"/>
              <a:t>Bitmap of dirtied pages; scan; transmit dirtied</a:t>
            </a:r>
          </a:p>
          <a:p>
            <a:pPr lvl="1">
              <a:lnSpc>
                <a:spcPct val="90000"/>
              </a:lnSpc>
            </a:pPr>
            <a:r>
              <a:rPr lang="en-GB"/>
              <a:t>Atomic ‘zero bitmap &amp; make PTEs read-only’</a:t>
            </a:r>
          </a:p>
          <a:p>
            <a:pPr>
              <a:lnSpc>
                <a:spcPct val="90000"/>
              </a:lnSpc>
            </a:pPr>
            <a:r>
              <a:rPr lang="en-GB"/>
              <a:t>Iterate until no forward progress, then stop VM and transfer remainder</a:t>
            </a:r>
          </a:p>
          <a:p>
            <a:pPr>
              <a:lnSpc>
                <a:spcPct val="90000"/>
              </a:lnSpc>
            </a:pPr>
            <a:r>
              <a:rPr lang="en-GB"/>
              <a:t>Rewrite page tables for new MFNs; Restart</a:t>
            </a:r>
          </a:p>
          <a:p>
            <a:pPr>
              <a:lnSpc>
                <a:spcPct val="90000"/>
              </a:lnSpc>
            </a:pPr>
            <a:r>
              <a:rPr lang="en-GB"/>
              <a:t>Migrate MAC or send unsolicited ARP-Reply</a:t>
            </a:r>
          </a:p>
          <a:p>
            <a:pPr>
              <a:lnSpc>
                <a:spcPct val="90000"/>
              </a:lnSpc>
            </a:pPr>
            <a:r>
              <a:rPr lang="en-GB"/>
              <a:t>Downtime typically 10’s of milliseconds</a:t>
            </a:r>
          </a:p>
          <a:p>
            <a:pPr lvl="1">
              <a:lnSpc>
                <a:spcPct val="90000"/>
              </a:lnSpc>
            </a:pPr>
            <a:r>
              <a:rPr lang="en-GB"/>
              <a:t>(though very application dependent)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Scalability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302625" cy="4800600"/>
          </a:xfrm>
        </p:spPr>
        <p:txBody>
          <a:bodyPr/>
          <a:lstStyle/>
          <a:p>
            <a:r>
              <a:rPr lang="en-GB"/>
              <a:t>Scalability principally limited by Application resource requirements</a:t>
            </a:r>
          </a:p>
          <a:p>
            <a:pPr lvl="1"/>
            <a:r>
              <a:rPr lang="en-GB"/>
              <a:t>several 10’s of VMs on server-class machines</a:t>
            </a:r>
          </a:p>
          <a:p>
            <a:r>
              <a:rPr lang="en-GB"/>
              <a:t>Balloon driver used to control domain memory usage by returning pages to Xen</a:t>
            </a:r>
          </a:p>
          <a:p>
            <a:pPr lvl="1"/>
            <a:r>
              <a:rPr lang="en-GB"/>
              <a:t>Normal OS paging mechanisms can deflate quiescent domains to &lt;4MB</a:t>
            </a:r>
          </a:p>
          <a:p>
            <a:pPr lvl="1"/>
            <a:r>
              <a:rPr lang="en-GB"/>
              <a:t>Xen per-guest memory usage &lt;32KB</a:t>
            </a:r>
          </a:p>
          <a:p>
            <a:r>
              <a:rPr lang="en-GB"/>
              <a:t>Additional multiplexing overhead negligible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Scalability</a:t>
            </a:r>
          </a:p>
        </p:txBody>
      </p:sp>
      <p:sp>
        <p:nvSpPr>
          <p:cNvPr id="215043" name="AutoShape 3"/>
          <p:cNvSpPr>
            <a:spLocks noChangeAspect="1" noChangeArrowheads="1" noTextEdit="1"/>
          </p:cNvSpPr>
          <p:nvPr/>
        </p:nvSpPr>
        <p:spPr bwMode="auto">
          <a:xfrm>
            <a:off x="444500" y="2151063"/>
            <a:ext cx="8377238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44" name="Line 4"/>
          <p:cNvSpPr>
            <a:spLocks noChangeShapeType="1"/>
          </p:cNvSpPr>
          <p:nvPr/>
        </p:nvSpPr>
        <p:spPr bwMode="auto">
          <a:xfrm>
            <a:off x="1071563" y="5413375"/>
            <a:ext cx="77374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45" name="Line 5"/>
          <p:cNvSpPr>
            <a:spLocks noChangeShapeType="1"/>
          </p:cNvSpPr>
          <p:nvPr/>
        </p:nvSpPr>
        <p:spPr bwMode="auto">
          <a:xfrm>
            <a:off x="1071563" y="4851400"/>
            <a:ext cx="77374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46" name="Line 6"/>
          <p:cNvSpPr>
            <a:spLocks noChangeShapeType="1"/>
          </p:cNvSpPr>
          <p:nvPr/>
        </p:nvSpPr>
        <p:spPr bwMode="auto">
          <a:xfrm>
            <a:off x="1071563" y="4291013"/>
            <a:ext cx="77374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47" name="Line 7"/>
          <p:cNvSpPr>
            <a:spLocks noChangeShapeType="1"/>
          </p:cNvSpPr>
          <p:nvPr/>
        </p:nvSpPr>
        <p:spPr bwMode="auto">
          <a:xfrm>
            <a:off x="1071563" y="3732213"/>
            <a:ext cx="77374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48" name="Line 8"/>
          <p:cNvSpPr>
            <a:spLocks noChangeShapeType="1"/>
          </p:cNvSpPr>
          <p:nvPr/>
        </p:nvSpPr>
        <p:spPr bwMode="auto">
          <a:xfrm>
            <a:off x="1071563" y="3171825"/>
            <a:ext cx="77374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49" name="Line 9"/>
          <p:cNvSpPr>
            <a:spLocks noChangeShapeType="1"/>
          </p:cNvSpPr>
          <p:nvPr/>
        </p:nvSpPr>
        <p:spPr bwMode="auto">
          <a:xfrm>
            <a:off x="1071563" y="2613025"/>
            <a:ext cx="77374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50" name="Rectangle 10"/>
          <p:cNvSpPr>
            <a:spLocks noChangeArrowheads="1"/>
          </p:cNvSpPr>
          <p:nvPr/>
        </p:nvSpPr>
        <p:spPr bwMode="auto">
          <a:xfrm>
            <a:off x="1716088" y="2608263"/>
            <a:ext cx="468312" cy="2805112"/>
          </a:xfrm>
          <a:prstGeom prst="rect">
            <a:avLst/>
          </a:prstGeom>
          <a:solidFill>
            <a:srgbClr val="B3B3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51" name="Freeform 11"/>
          <p:cNvSpPr>
            <a:spLocks noEditPoints="1"/>
          </p:cNvSpPr>
          <p:nvPr/>
        </p:nvSpPr>
        <p:spPr bwMode="auto">
          <a:xfrm>
            <a:off x="1908175" y="2293938"/>
            <a:ext cx="85725" cy="222250"/>
          </a:xfrm>
          <a:custGeom>
            <a:avLst/>
            <a:gdLst/>
            <a:ahLst/>
            <a:cxnLst>
              <a:cxn ang="0">
                <a:pos x="52" y="123"/>
              </a:cxn>
              <a:cxn ang="0">
                <a:pos x="2" y="129"/>
              </a:cxn>
              <a:cxn ang="0">
                <a:pos x="13" y="138"/>
              </a:cxn>
              <a:cxn ang="0">
                <a:pos x="7" y="129"/>
              </a:cxn>
              <a:cxn ang="0">
                <a:pos x="54" y="88"/>
              </a:cxn>
              <a:cxn ang="0">
                <a:pos x="52" y="83"/>
              </a:cxn>
              <a:cxn ang="0">
                <a:pos x="50" y="76"/>
              </a:cxn>
              <a:cxn ang="0">
                <a:pos x="38" y="71"/>
              </a:cxn>
              <a:cxn ang="0">
                <a:pos x="27" y="69"/>
              </a:cxn>
              <a:cxn ang="0">
                <a:pos x="7" y="74"/>
              </a:cxn>
              <a:cxn ang="0">
                <a:pos x="2" y="79"/>
              </a:cxn>
              <a:cxn ang="0">
                <a:pos x="0" y="86"/>
              </a:cxn>
              <a:cxn ang="0">
                <a:pos x="0" y="91"/>
              </a:cxn>
              <a:cxn ang="0">
                <a:pos x="5" y="96"/>
              </a:cxn>
              <a:cxn ang="0">
                <a:pos x="16" y="103"/>
              </a:cxn>
              <a:cxn ang="0">
                <a:pos x="27" y="105"/>
              </a:cxn>
              <a:cxn ang="0">
                <a:pos x="47" y="99"/>
              </a:cxn>
              <a:cxn ang="0">
                <a:pos x="52" y="95"/>
              </a:cxn>
              <a:cxn ang="0">
                <a:pos x="54" y="88"/>
              </a:cxn>
              <a:cxn ang="0">
                <a:pos x="48" y="86"/>
              </a:cxn>
              <a:cxn ang="0">
                <a:pos x="47" y="92"/>
              </a:cxn>
              <a:cxn ang="0">
                <a:pos x="36" y="96"/>
              </a:cxn>
              <a:cxn ang="0">
                <a:pos x="27" y="98"/>
              </a:cxn>
              <a:cxn ang="0">
                <a:pos x="12" y="95"/>
              </a:cxn>
              <a:cxn ang="0">
                <a:pos x="6" y="86"/>
              </a:cxn>
              <a:cxn ang="0">
                <a:pos x="7" y="82"/>
              </a:cxn>
              <a:cxn ang="0">
                <a:pos x="19" y="76"/>
              </a:cxn>
              <a:cxn ang="0">
                <a:pos x="27" y="76"/>
              </a:cxn>
              <a:cxn ang="0">
                <a:pos x="43" y="79"/>
              </a:cxn>
              <a:cxn ang="0">
                <a:pos x="48" y="86"/>
              </a:cxn>
              <a:cxn ang="0">
                <a:pos x="54" y="47"/>
              </a:cxn>
              <a:cxn ang="0">
                <a:pos x="52" y="43"/>
              </a:cxn>
              <a:cxn ang="0">
                <a:pos x="50" y="36"/>
              </a:cxn>
              <a:cxn ang="0">
                <a:pos x="38" y="30"/>
              </a:cxn>
              <a:cxn ang="0">
                <a:pos x="27" y="28"/>
              </a:cxn>
              <a:cxn ang="0">
                <a:pos x="7" y="33"/>
              </a:cxn>
              <a:cxn ang="0">
                <a:pos x="2" y="38"/>
              </a:cxn>
              <a:cxn ang="0">
                <a:pos x="0" y="45"/>
              </a:cxn>
              <a:cxn ang="0">
                <a:pos x="0" y="50"/>
              </a:cxn>
              <a:cxn ang="0">
                <a:pos x="5" y="57"/>
              </a:cxn>
              <a:cxn ang="0">
                <a:pos x="16" y="62"/>
              </a:cxn>
              <a:cxn ang="0">
                <a:pos x="27" y="64"/>
              </a:cxn>
              <a:cxn ang="0">
                <a:pos x="47" y="59"/>
              </a:cxn>
              <a:cxn ang="0">
                <a:pos x="52" y="54"/>
              </a:cxn>
              <a:cxn ang="0">
                <a:pos x="54" y="47"/>
              </a:cxn>
              <a:cxn ang="0">
                <a:pos x="48" y="47"/>
              </a:cxn>
              <a:cxn ang="0">
                <a:pos x="47" y="51"/>
              </a:cxn>
              <a:cxn ang="0">
                <a:pos x="36" y="57"/>
              </a:cxn>
              <a:cxn ang="0">
                <a:pos x="27" y="57"/>
              </a:cxn>
              <a:cxn ang="0">
                <a:pos x="12" y="54"/>
              </a:cxn>
              <a:cxn ang="0">
                <a:pos x="6" y="47"/>
              </a:cxn>
              <a:cxn ang="0">
                <a:pos x="7" y="41"/>
              </a:cxn>
              <a:cxn ang="0">
                <a:pos x="19" y="37"/>
              </a:cxn>
              <a:cxn ang="0">
                <a:pos x="27" y="36"/>
              </a:cxn>
              <a:cxn ang="0">
                <a:pos x="43" y="38"/>
              </a:cxn>
              <a:cxn ang="0">
                <a:pos x="48" y="47"/>
              </a:cxn>
              <a:cxn ang="0">
                <a:pos x="52" y="7"/>
              </a:cxn>
              <a:cxn ang="0">
                <a:pos x="2" y="0"/>
              </a:cxn>
              <a:cxn ang="0">
                <a:pos x="7" y="17"/>
              </a:cxn>
              <a:cxn ang="0">
                <a:pos x="7" y="7"/>
              </a:cxn>
              <a:cxn ang="0">
                <a:pos x="52" y="7"/>
              </a:cxn>
            </a:cxnLst>
            <a:rect l="0" t="0" r="r" b="b"/>
            <a:pathLst>
              <a:path w="54" h="140">
                <a:moveTo>
                  <a:pt x="52" y="129"/>
                </a:moveTo>
                <a:lnTo>
                  <a:pt x="52" y="123"/>
                </a:lnTo>
                <a:lnTo>
                  <a:pt x="2" y="123"/>
                </a:lnTo>
                <a:lnTo>
                  <a:pt x="2" y="129"/>
                </a:lnTo>
                <a:lnTo>
                  <a:pt x="7" y="140"/>
                </a:lnTo>
                <a:lnTo>
                  <a:pt x="13" y="138"/>
                </a:lnTo>
                <a:lnTo>
                  <a:pt x="7" y="129"/>
                </a:lnTo>
                <a:lnTo>
                  <a:pt x="7" y="129"/>
                </a:lnTo>
                <a:lnTo>
                  <a:pt x="52" y="129"/>
                </a:lnTo>
                <a:close/>
                <a:moveTo>
                  <a:pt x="54" y="88"/>
                </a:moveTo>
                <a:lnTo>
                  <a:pt x="54" y="88"/>
                </a:lnTo>
                <a:lnTo>
                  <a:pt x="52" y="83"/>
                </a:lnTo>
                <a:lnTo>
                  <a:pt x="52" y="79"/>
                </a:lnTo>
                <a:lnTo>
                  <a:pt x="50" y="76"/>
                </a:lnTo>
                <a:lnTo>
                  <a:pt x="47" y="74"/>
                </a:lnTo>
                <a:lnTo>
                  <a:pt x="38" y="71"/>
                </a:lnTo>
                <a:lnTo>
                  <a:pt x="27" y="69"/>
                </a:lnTo>
                <a:lnTo>
                  <a:pt x="27" y="69"/>
                </a:lnTo>
                <a:lnTo>
                  <a:pt x="16" y="71"/>
                </a:lnTo>
                <a:lnTo>
                  <a:pt x="7" y="74"/>
                </a:lnTo>
                <a:lnTo>
                  <a:pt x="5" y="76"/>
                </a:lnTo>
                <a:lnTo>
                  <a:pt x="2" y="79"/>
                </a:lnTo>
                <a:lnTo>
                  <a:pt x="0" y="82"/>
                </a:lnTo>
                <a:lnTo>
                  <a:pt x="0" y="86"/>
                </a:lnTo>
                <a:lnTo>
                  <a:pt x="0" y="86"/>
                </a:lnTo>
                <a:lnTo>
                  <a:pt x="0" y="91"/>
                </a:lnTo>
                <a:lnTo>
                  <a:pt x="2" y="93"/>
                </a:lnTo>
                <a:lnTo>
                  <a:pt x="5" y="96"/>
                </a:lnTo>
                <a:lnTo>
                  <a:pt x="7" y="99"/>
                </a:lnTo>
                <a:lnTo>
                  <a:pt x="16" y="103"/>
                </a:lnTo>
                <a:lnTo>
                  <a:pt x="27" y="105"/>
                </a:lnTo>
                <a:lnTo>
                  <a:pt x="27" y="105"/>
                </a:lnTo>
                <a:lnTo>
                  <a:pt x="38" y="103"/>
                </a:lnTo>
                <a:lnTo>
                  <a:pt x="47" y="99"/>
                </a:lnTo>
                <a:lnTo>
                  <a:pt x="50" y="98"/>
                </a:lnTo>
                <a:lnTo>
                  <a:pt x="52" y="95"/>
                </a:lnTo>
                <a:lnTo>
                  <a:pt x="52" y="91"/>
                </a:lnTo>
                <a:lnTo>
                  <a:pt x="54" y="88"/>
                </a:lnTo>
                <a:lnTo>
                  <a:pt x="54" y="88"/>
                </a:lnTo>
                <a:close/>
                <a:moveTo>
                  <a:pt x="48" y="86"/>
                </a:moveTo>
                <a:lnTo>
                  <a:pt x="48" y="86"/>
                </a:lnTo>
                <a:lnTo>
                  <a:pt x="47" y="92"/>
                </a:lnTo>
                <a:lnTo>
                  <a:pt x="43" y="95"/>
                </a:lnTo>
                <a:lnTo>
                  <a:pt x="36" y="96"/>
                </a:lnTo>
                <a:lnTo>
                  <a:pt x="27" y="98"/>
                </a:lnTo>
                <a:lnTo>
                  <a:pt x="27" y="98"/>
                </a:lnTo>
                <a:lnTo>
                  <a:pt x="19" y="96"/>
                </a:lnTo>
                <a:lnTo>
                  <a:pt x="12" y="95"/>
                </a:lnTo>
                <a:lnTo>
                  <a:pt x="7" y="91"/>
                </a:lnTo>
                <a:lnTo>
                  <a:pt x="6" y="86"/>
                </a:lnTo>
                <a:lnTo>
                  <a:pt x="6" y="86"/>
                </a:lnTo>
                <a:lnTo>
                  <a:pt x="7" y="82"/>
                </a:lnTo>
                <a:lnTo>
                  <a:pt x="12" y="79"/>
                </a:lnTo>
                <a:lnTo>
                  <a:pt x="19" y="76"/>
                </a:lnTo>
                <a:lnTo>
                  <a:pt x="27" y="76"/>
                </a:lnTo>
                <a:lnTo>
                  <a:pt x="27" y="76"/>
                </a:lnTo>
                <a:lnTo>
                  <a:pt x="36" y="76"/>
                </a:lnTo>
                <a:lnTo>
                  <a:pt x="43" y="79"/>
                </a:lnTo>
                <a:lnTo>
                  <a:pt x="47" y="82"/>
                </a:lnTo>
                <a:lnTo>
                  <a:pt x="48" y="86"/>
                </a:lnTo>
                <a:lnTo>
                  <a:pt x="48" y="86"/>
                </a:lnTo>
                <a:close/>
                <a:moveTo>
                  <a:pt x="54" y="47"/>
                </a:moveTo>
                <a:lnTo>
                  <a:pt x="54" y="47"/>
                </a:lnTo>
                <a:lnTo>
                  <a:pt x="52" y="43"/>
                </a:lnTo>
                <a:lnTo>
                  <a:pt x="52" y="40"/>
                </a:lnTo>
                <a:lnTo>
                  <a:pt x="50" y="36"/>
                </a:lnTo>
                <a:lnTo>
                  <a:pt x="47" y="34"/>
                </a:lnTo>
                <a:lnTo>
                  <a:pt x="38" y="30"/>
                </a:lnTo>
                <a:lnTo>
                  <a:pt x="27" y="28"/>
                </a:lnTo>
                <a:lnTo>
                  <a:pt x="27" y="28"/>
                </a:lnTo>
                <a:lnTo>
                  <a:pt x="16" y="30"/>
                </a:lnTo>
                <a:lnTo>
                  <a:pt x="7" y="33"/>
                </a:lnTo>
                <a:lnTo>
                  <a:pt x="5" y="36"/>
                </a:lnTo>
                <a:lnTo>
                  <a:pt x="2" y="38"/>
                </a:lnTo>
                <a:lnTo>
                  <a:pt x="0" y="43"/>
                </a:lnTo>
                <a:lnTo>
                  <a:pt x="0" y="45"/>
                </a:lnTo>
                <a:lnTo>
                  <a:pt x="0" y="45"/>
                </a:lnTo>
                <a:lnTo>
                  <a:pt x="0" y="50"/>
                </a:lnTo>
                <a:lnTo>
                  <a:pt x="2" y="52"/>
                </a:lnTo>
                <a:lnTo>
                  <a:pt x="5" y="57"/>
                </a:lnTo>
                <a:lnTo>
                  <a:pt x="7" y="58"/>
                </a:lnTo>
                <a:lnTo>
                  <a:pt x="16" y="62"/>
                </a:lnTo>
                <a:lnTo>
                  <a:pt x="27" y="64"/>
                </a:lnTo>
                <a:lnTo>
                  <a:pt x="27" y="64"/>
                </a:lnTo>
                <a:lnTo>
                  <a:pt x="38" y="62"/>
                </a:lnTo>
                <a:lnTo>
                  <a:pt x="47" y="59"/>
                </a:lnTo>
                <a:lnTo>
                  <a:pt x="50" y="57"/>
                </a:lnTo>
                <a:lnTo>
                  <a:pt x="52" y="54"/>
                </a:lnTo>
                <a:lnTo>
                  <a:pt x="52" y="50"/>
                </a:lnTo>
                <a:lnTo>
                  <a:pt x="54" y="47"/>
                </a:lnTo>
                <a:lnTo>
                  <a:pt x="54" y="47"/>
                </a:lnTo>
                <a:close/>
                <a:moveTo>
                  <a:pt x="48" y="47"/>
                </a:moveTo>
                <a:lnTo>
                  <a:pt x="48" y="47"/>
                </a:lnTo>
                <a:lnTo>
                  <a:pt x="47" y="51"/>
                </a:lnTo>
                <a:lnTo>
                  <a:pt x="43" y="54"/>
                </a:lnTo>
                <a:lnTo>
                  <a:pt x="36" y="57"/>
                </a:lnTo>
                <a:lnTo>
                  <a:pt x="27" y="57"/>
                </a:lnTo>
                <a:lnTo>
                  <a:pt x="27" y="57"/>
                </a:lnTo>
                <a:lnTo>
                  <a:pt x="19" y="57"/>
                </a:lnTo>
                <a:lnTo>
                  <a:pt x="12" y="54"/>
                </a:lnTo>
                <a:lnTo>
                  <a:pt x="7" y="51"/>
                </a:lnTo>
                <a:lnTo>
                  <a:pt x="6" y="47"/>
                </a:lnTo>
                <a:lnTo>
                  <a:pt x="6" y="47"/>
                </a:lnTo>
                <a:lnTo>
                  <a:pt x="7" y="41"/>
                </a:lnTo>
                <a:lnTo>
                  <a:pt x="12" y="38"/>
                </a:lnTo>
                <a:lnTo>
                  <a:pt x="19" y="37"/>
                </a:lnTo>
                <a:lnTo>
                  <a:pt x="27" y="36"/>
                </a:lnTo>
                <a:lnTo>
                  <a:pt x="27" y="36"/>
                </a:lnTo>
                <a:lnTo>
                  <a:pt x="36" y="37"/>
                </a:lnTo>
                <a:lnTo>
                  <a:pt x="43" y="38"/>
                </a:lnTo>
                <a:lnTo>
                  <a:pt x="47" y="41"/>
                </a:lnTo>
                <a:lnTo>
                  <a:pt x="48" y="47"/>
                </a:lnTo>
                <a:lnTo>
                  <a:pt x="48" y="47"/>
                </a:lnTo>
                <a:close/>
                <a:moveTo>
                  <a:pt x="52" y="7"/>
                </a:moveTo>
                <a:lnTo>
                  <a:pt x="52" y="0"/>
                </a:lnTo>
                <a:lnTo>
                  <a:pt x="2" y="0"/>
                </a:lnTo>
                <a:lnTo>
                  <a:pt x="2" y="7"/>
                </a:lnTo>
                <a:lnTo>
                  <a:pt x="7" y="17"/>
                </a:lnTo>
                <a:lnTo>
                  <a:pt x="13" y="17"/>
                </a:lnTo>
                <a:lnTo>
                  <a:pt x="7" y="7"/>
                </a:lnTo>
                <a:lnTo>
                  <a:pt x="7" y="7"/>
                </a:lnTo>
                <a:lnTo>
                  <a:pt x="52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52" name="Rectangle 12"/>
          <p:cNvSpPr>
            <a:spLocks noChangeArrowheads="1"/>
          </p:cNvSpPr>
          <p:nvPr/>
        </p:nvSpPr>
        <p:spPr bwMode="auto">
          <a:xfrm>
            <a:off x="1716088" y="3997325"/>
            <a:ext cx="468312" cy="1416050"/>
          </a:xfrm>
          <a:prstGeom prst="rect">
            <a:avLst/>
          </a:prstGeom>
          <a:solidFill>
            <a:srgbClr val="00008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53" name="Rectangle 13"/>
          <p:cNvSpPr>
            <a:spLocks noChangeArrowheads="1"/>
          </p:cNvSpPr>
          <p:nvPr/>
        </p:nvSpPr>
        <p:spPr bwMode="auto">
          <a:xfrm>
            <a:off x="1895475" y="546735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000" i="0">
                <a:solidFill>
                  <a:srgbClr val="000000"/>
                </a:solidFill>
                <a:latin typeface="Myriad Roman" charset="0"/>
              </a:rPr>
              <a:t>L</a:t>
            </a:r>
            <a:endParaRPr lang="en-GB" i="0"/>
          </a:p>
        </p:txBody>
      </p:sp>
      <p:sp>
        <p:nvSpPr>
          <p:cNvPr id="215054" name="Rectangle 14"/>
          <p:cNvSpPr>
            <a:spLocks noChangeArrowheads="1"/>
          </p:cNvSpPr>
          <p:nvPr/>
        </p:nvSpPr>
        <p:spPr bwMode="auto">
          <a:xfrm>
            <a:off x="2301875" y="2824163"/>
            <a:ext cx="468313" cy="2589212"/>
          </a:xfrm>
          <a:prstGeom prst="rect">
            <a:avLst/>
          </a:prstGeom>
          <a:solidFill>
            <a:srgbClr val="B3B3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55" name="Freeform 15"/>
          <p:cNvSpPr>
            <a:spLocks noEditPoints="1"/>
          </p:cNvSpPr>
          <p:nvPr/>
        </p:nvSpPr>
        <p:spPr bwMode="auto">
          <a:xfrm>
            <a:off x="2495550" y="2554288"/>
            <a:ext cx="82550" cy="185737"/>
          </a:xfrm>
          <a:custGeom>
            <a:avLst/>
            <a:gdLst/>
            <a:ahLst/>
            <a:cxnLst>
              <a:cxn ang="0">
                <a:pos x="52" y="111"/>
              </a:cxn>
              <a:cxn ang="0">
                <a:pos x="52" y="106"/>
              </a:cxn>
              <a:cxn ang="0">
                <a:pos x="45" y="90"/>
              </a:cxn>
              <a:cxn ang="0">
                <a:pos x="41" y="87"/>
              </a:cxn>
              <a:cxn ang="0">
                <a:pos x="29" y="83"/>
              </a:cxn>
              <a:cxn ang="0">
                <a:pos x="21" y="82"/>
              </a:cxn>
              <a:cxn ang="0">
                <a:pos x="5" y="86"/>
              </a:cxn>
              <a:cxn ang="0">
                <a:pos x="0" y="99"/>
              </a:cxn>
              <a:cxn ang="0">
                <a:pos x="1" y="106"/>
              </a:cxn>
              <a:cxn ang="0">
                <a:pos x="11" y="115"/>
              </a:cxn>
              <a:cxn ang="0">
                <a:pos x="18" y="117"/>
              </a:cxn>
              <a:cxn ang="0">
                <a:pos x="29" y="113"/>
              </a:cxn>
              <a:cxn ang="0">
                <a:pos x="34" y="101"/>
              </a:cxn>
              <a:cxn ang="0">
                <a:pos x="32" y="94"/>
              </a:cxn>
              <a:cxn ang="0">
                <a:pos x="28" y="89"/>
              </a:cxn>
              <a:cxn ang="0">
                <a:pos x="36" y="92"/>
              </a:cxn>
              <a:cxn ang="0">
                <a:pos x="42" y="96"/>
              </a:cxn>
              <a:cxn ang="0">
                <a:pos x="46" y="106"/>
              </a:cxn>
              <a:cxn ang="0">
                <a:pos x="46" y="111"/>
              </a:cxn>
              <a:cxn ang="0">
                <a:pos x="5" y="99"/>
              </a:cxn>
              <a:cxn ang="0">
                <a:pos x="5" y="94"/>
              </a:cxn>
              <a:cxn ang="0">
                <a:pos x="14" y="89"/>
              </a:cxn>
              <a:cxn ang="0">
                <a:pos x="21" y="89"/>
              </a:cxn>
              <a:cxn ang="0">
                <a:pos x="22" y="89"/>
              </a:cxn>
              <a:cxn ang="0">
                <a:pos x="28" y="96"/>
              </a:cxn>
              <a:cxn ang="0">
                <a:pos x="28" y="100"/>
              </a:cxn>
              <a:cxn ang="0">
                <a:pos x="25" y="107"/>
              </a:cxn>
              <a:cxn ang="0">
                <a:pos x="17" y="110"/>
              </a:cxn>
              <a:cxn ang="0">
                <a:pos x="12" y="108"/>
              </a:cxn>
              <a:cxn ang="0">
                <a:pos x="5" y="103"/>
              </a:cxn>
              <a:cxn ang="0">
                <a:pos x="5" y="99"/>
              </a:cxn>
              <a:cxn ang="0">
                <a:pos x="46" y="42"/>
              </a:cxn>
              <a:cxn ang="0">
                <a:pos x="46" y="66"/>
              </a:cxn>
              <a:cxn ang="0">
                <a:pos x="42" y="62"/>
              </a:cxn>
              <a:cxn ang="0">
                <a:pos x="28" y="49"/>
              </a:cxn>
              <a:cxn ang="0">
                <a:pos x="14" y="44"/>
              </a:cxn>
              <a:cxn ang="0">
                <a:pos x="10" y="45"/>
              </a:cxn>
              <a:cxn ang="0">
                <a:pos x="1" y="52"/>
              </a:cxn>
              <a:cxn ang="0">
                <a:pos x="0" y="59"/>
              </a:cxn>
              <a:cxn ang="0">
                <a:pos x="5" y="75"/>
              </a:cxn>
              <a:cxn ang="0">
                <a:pos x="10" y="72"/>
              </a:cxn>
              <a:cxn ang="0">
                <a:pos x="5" y="60"/>
              </a:cxn>
              <a:cxn ang="0">
                <a:pos x="7" y="56"/>
              </a:cxn>
              <a:cxn ang="0">
                <a:pos x="11" y="52"/>
              </a:cxn>
              <a:cxn ang="0">
                <a:pos x="15" y="51"/>
              </a:cxn>
              <a:cxn ang="0">
                <a:pos x="27" y="55"/>
              </a:cxn>
              <a:cxn ang="0">
                <a:pos x="42" y="70"/>
              </a:cxn>
              <a:cxn ang="0">
                <a:pos x="52" y="76"/>
              </a:cxn>
              <a:cxn ang="0">
                <a:pos x="52" y="7"/>
              </a:cxn>
              <a:cxn ang="0">
                <a:pos x="38" y="0"/>
              </a:cxn>
              <a:cxn ang="0">
                <a:pos x="32" y="7"/>
              </a:cxn>
              <a:cxn ang="0">
                <a:pos x="0" y="14"/>
              </a:cxn>
              <a:cxn ang="0">
                <a:pos x="38" y="38"/>
              </a:cxn>
              <a:cxn ang="0">
                <a:pos x="52" y="14"/>
              </a:cxn>
              <a:cxn ang="0">
                <a:pos x="32" y="31"/>
              </a:cxn>
              <a:cxn ang="0">
                <a:pos x="15" y="18"/>
              </a:cxn>
              <a:cxn ang="0">
                <a:pos x="7" y="14"/>
              </a:cxn>
              <a:cxn ang="0">
                <a:pos x="7" y="13"/>
              </a:cxn>
              <a:cxn ang="0">
                <a:pos x="32" y="14"/>
              </a:cxn>
            </a:cxnLst>
            <a:rect l="0" t="0" r="r" b="b"/>
            <a:pathLst>
              <a:path w="52" h="117">
                <a:moveTo>
                  <a:pt x="52" y="111"/>
                </a:moveTo>
                <a:lnTo>
                  <a:pt x="52" y="111"/>
                </a:lnTo>
                <a:lnTo>
                  <a:pt x="52" y="106"/>
                </a:lnTo>
                <a:lnTo>
                  <a:pt x="52" y="106"/>
                </a:lnTo>
                <a:lnTo>
                  <a:pt x="51" y="97"/>
                </a:lnTo>
                <a:lnTo>
                  <a:pt x="45" y="90"/>
                </a:lnTo>
                <a:lnTo>
                  <a:pt x="45" y="90"/>
                </a:lnTo>
                <a:lnTo>
                  <a:pt x="41" y="87"/>
                </a:lnTo>
                <a:lnTo>
                  <a:pt x="35" y="84"/>
                </a:lnTo>
                <a:lnTo>
                  <a:pt x="29" y="83"/>
                </a:lnTo>
                <a:lnTo>
                  <a:pt x="21" y="82"/>
                </a:lnTo>
                <a:lnTo>
                  <a:pt x="21" y="82"/>
                </a:lnTo>
                <a:lnTo>
                  <a:pt x="12" y="83"/>
                </a:lnTo>
                <a:lnTo>
                  <a:pt x="5" y="86"/>
                </a:lnTo>
                <a:lnTo>
                  <a:pt x="1" y="92"/>
                </a:lnTo>
                <a:lnTo>
                  <a:pt x="0" y="99"/>
                </a:lnTo>
                <a:lnTo>
                  <a:pt x="0" y="99"/>
                </a:lnTo>
                <a:lnTo>
                  <a:pt x="1" y="106"/>
                </a:lnTo>
                <a:lnTo>
                  <a:pt x="5" y="111"/>
                </a:lnTo>
                <a:lnTo>
                  <a:pt x="11" y="115"/>
                </a:lnTo>
                <a:lnTo>
                  <a:pt x="18" y="117"/>
                </a:lnTo>
                <a:lnTo>
                  <a:pt x="18" y="117"/>
                </a:lnTo>
                <a:lnTo>
                  <a:pt x="24" y="115"/>
                </a:lnTo>
                <a:lnTo>
                  <a:pt x="29" y="113"/>
                </a:lnTo>
                <a:lnTo>
                  <a:pt x="32" y="107"/>
                </a:lnTo>
                <a:lnTo>
                  <a:pt x="34" y="101"/>
                </a:lnTo>
                <a:lnTo>
                  <a:pt x="34" y="101"/>
                </a:lnTo>
                <a:lnTo>
                  <a:pt x="32" y="94"/>
                </a:lnTo>
                <a:lnTo>
                  <a:pt x="28" y="89"/>
                </a:lnTo>
                <a:lnTo>
                  <a:pt x="28" y="89"/>
                </a:lnTo>
                <a:lnTo>
                  <a:pt x="28" y="89"/>
                </a:lnTo>
                <a:lnTo>
                  <a:pt x="36" y="92"/>
                </a:lnTo>
                <a:lnTo>
                  <a:pt x="42" y="96"/>
                </a:lnTo>
                <a:lnTo>
                  <a:pt x="42" y="96"/>
                </a:lnTo>
                <a:lnTo>
                  <a:pt x="45" y="100"/>
                </a:lnTo>
                <a:lnTo>
                  <a:pt x="46" y="106"/>
                </a:lnTo>
                <a:lnTo>
                  <a:pt x="46" y="106"/>
                </a:lnTo>
                <a:lnTo>
                  <a:pt x="46" y="111"/>
                </a:lnTo>
                <a:lnTo>
                  <a:pt x="52" y="111"/>
                </a:lnTo>
                <a:close/>
                <a:moveTo>
                  <a:pt x="5" y="99"/>
                </a:moveTo>
                <a:lnTo>
                  <a:pt x="5" y="99"/>
                </a:lnTo>
                <a:lnTo>
                  <a:pt x="5" y="94"/>
                </a:lnTo>
                <a:lnTo>
                  <a:pt x="10" y="92"/>
                </a:lnTo>
                <a:lnTo>
                  <a:pt x="14" y="89"/>
                </a:lnTo>
                <a:lnTo>
                  <a:pt x="21" y="89"/>
                </a:lnTo>
                <a:lnTo>
                  <a:pt x="21" y="89"/>
                </a:lnTo>
                <a:lnTo>
                  <a:pt x="22" y="89"/>
                </a:lnTo>
                <a:lnTo>
                  <a:pt x="22" y="89"/>
                </a:lnTo>
                <a:lnTo>
                  <a:pt x="27" y="93"/>
                </a:lnTo>
                <a:lnTo>
                  <a:pt x="28" y="96"/>
                </a:lnTo>
                <a:lnTo>
                  <a:pt x="28" y="100"/>
                </a:lnTo>
                <a:lnTo>
                  <a:pt x="28" y="100"/>
                </a:lnTo>
                <a:lnTo>
                  <a:pt x="28" y="104"/>
                </a:lnTo>
                <a:lnTo>
                  <a:pt x="25" y="107"/>
                </a:lnTo>
                <a:lnTo>
                  <a:pt x="22" y="108"/>
                </a:lnTo>
                <a:lnTo>
                  <a:pt x="17" y="110"/>
                </a:lnTo>
                <a:lnTo>
                  <a:pt x="17" y="110"/>
                </a:lnTo>
                <a:lnTo>
                  <a:pt x="12" y="108"/>
                </a:lnTo>
                <a:lnTo>
                  <a:pt x="8" y="107"/>
                </a:lnTo>
                <a:lnTo>
                  <a:pt x="5" y="103"/>
                </a:lnTo>
                <a:lnTo>
                  <a:pt x="5" y="100"/>
                </a:lnTo>
                <a:lnTo>
                  <a:pt x="5" y="99"/>
                </a:lnTo>
                <a:close/>
                <a:moveTo>
                  <a:pt x="52" y="42"/>
                </a:moveTo>
                <a:lnTo>
                  <a:pt x="46" y="42"/>
                </a:lnTo>
                <a:lnTo>
                  <a:pt x="46" y="66"/>
                </a:lnTo>
                <a:lnTo>
                  <a:pt x="46" y="66"/>
                </a:lnTo>
                <a:lnTo>
                  <a:pt x="42" y="62"/>
                </a:lnTo>
                <a:lnTo>
                  <a:pt x="42" y="62"/>
                </a:lnTo>
                <a:lnTo>
                  <a:pt x="35" y="55"/>
                </a:lnTo>
                <a:lnTo>
                  <a:pt x="28" y="49"/>
                </a:lnTo>
                <a:lnTo>
                  <a:pt x="21" y="45"/>
                </a:lnTo>
                <a:lnTo>
                  <a:pt x="14" y="44"/>
                </a:lnTo>
                <a:lnTo>
                  <a:pt x="14" y="44"/>
                </a:lnTo>
                <a:lnTo>
                  <a:pt x="10" y="45"/>
                </a:lnTo>
                <a:lnTo>
                  <a:pt x="4" y="48"/>
                </a:lnTo>
                <a:lnTo>
                  <a:pt x="1" y="52"/>
                </a:lnTo>
                <a:lnTo>
                  <a:pt x="0" y="59"/>
                </a:lnTo>
                <a:lnTo>
                  <a:pt x="0" y="59"/>
                </a:lnTo>
                <a:lnTo>
                  <a:pt x="1" y="68"/>
                </a:lnTo>
                <a:lnTo>
                  <a:pt x="5" y="75"/>
                </a:lnTo>
                <a:lnTo>
                  <a:pt x="10" y="72"/>
                </a:lnTo>
                <a:lnTo>
                  <a:pt x="10" y="72"/>
                </a:lnTo>
                <a:lnTo>
                  <a:pt x="7" y="68"/>
                </a:lnTo>
                <a:lnTo>
                  <a:pt x="5" y="60"/>
                </a:lnTo>
                <a:lnTo>
                  <a:pt x="5" y="60"/>
                </a:lnTo>
                <a:lnTo>
                  <a:pt x="7" y="56"/>
                </a:lnTo>
                <a:lnTo>
                  <a:pt x="8" y="53"/>
                </a:lnTo>
                <a:lnTo>
                  <a:pt x="11" y="52"/>
                </a:lnTo>
                <a:lnTo>
                  <a:pt x="15" y="51"/>
                </a:lnTo>
                <a:lnTo>
                  <a:pt x="15" y="51"/>
                </a:lnTo>
                <a:lnTo>
                  <a:pt x="21" y="52"/>
                </a:lnTo>
                <a:lnTo>
                  <a:pt x="27" y="55"/>
                </a:lnTo>
                <a:lnTo>
                  <a:pt x="34" y="62"/>
                </a:lnTo>
                <a:lnTo>
                  <a:pt x="42" y="70"/>
                </a:lnTo>
                <a:lnTo>
                  <a:pt x="48" y="76"/>
                </a:lnTo>
                <a:lnTo>
                  <a:pt x="52" y="76"/>
                </a:lnTo>
                <a:lnTo>
                  <a:pt x="52" y="42"/>
                </a:lnTo>
                <a:close/>
                <a:moveTo>
                  <a:pt x="52" y="7"/>
                </a:moveTo>
                <a:lnTo>
                  <a:pt x="38" y="7"/>
                </a:lnTo>
                <a:lnTo>
                  <a:pt x="38" y="0"/>
                </a:lnTo>
                <a:lnTo>
                  <a:pt x="32" y="0"/>
                </a:lnTo>
                <a:lnTo>
                  <a:pt x="32" y="7"/>
                </a:lnTo>
                <a:lnTo>
                  <a:pt x="0" y="7"/>
                </a:lnTo>
                <a:lnTo>
                  <a:pt x="0" y="14"/>
                </a:lnTo>
                <a:lnTo>
                  <a:pt x="34" y="38"/>
                </a:lnTo>
                <a:lnTo>
                  <a:pt x="38" y="38"/>
                </a:lnTo>
                <a:lnTo>
                  <a:pt x="38" y="14"/>
                </a:lnTo>
                <a:lnTo>
                  <a:pt x="52" y="14"/>
                </a:lnTo>
                <a:lnTo>
                  <a:pt x="52" y="7"/>
                </a:lnTo>
                <a:close/>
                <a:moveTo>
                  <a:pt x="32" y="31"/>
                </a:moveTo>
                <a:lnTo>
                  <a:pt x="32" y="31"/>
                </a:lnTo>
                <a:lnTo>
                  <a:pt x="15" y="18"/>
                </a:lnTo>
                <a:lnTo>
                  <a:pt x="15" y="18"/>
                </a:lnTo>
                <a:lnTo>
                  <a:pt x="7" y="14"/>
                </a:lnTo>
                <a:lnTo>
                  <a:pt x="7" y="13"/>
                </a:lnTo>
                <a:lnTo>
                  <a:pt x="7" y="13"/>
                </a:lnTo>
                <a:lnTo>
                  <a:pt x="15" y="14"/>
                </a:lnTo>
                <a:lnTo>
                  <a:pt x="32" y="14"/>
                </a:lnTo>
                <a:lnTo>
                  <a:pt x="32" y="3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56" name="Rectangle 16"/>
          <p:cNvSpPr>
            <a:spLocks noChangeArrowheads="1"/>
          </p:cNvSpPr>
          <p:nvPr/>
        </p:nvSpPr>
        <p:spPr bwMode="auto">
          <a:xfrm>
            <a:off x="2301875" y="4121150"/>
            <a:ext cx="468313" cy="1292225"/>
          </a:xfrm>
          <a:prstGeom prst="rect">
            <a:avLst/>
          </a:prstGeom>
          <a:solidFill>
            <a:srgbClr val="00008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57" name="Rectangle 17"/>
          <p:cNvSpPr>
            <a:spLocks noChangeArrowheads="1"/>
          </p:cNvSpPr>
          <p:nvPr/>
        </p:nvSpPr>
        <p:spPr bwMode="auto">
          <a:xfrm>
            <a:off x="2465388" y="5467350"/>
            <a:ext cx="841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000" i="0">
                <a:solidFill>
                  <a:srgbClr val="000000"/>
                </a:solidFill>
                <a:latin typeface="Myriad Roman" charset="0"/>
              </a:rPr>
              <a:t>X</a:t>
            </a:r>
            <a:endParaRPr lang="en-GB" i="0"/>
          </a:p>
        </p:txBody>
      </p:sp>
      <p:sp>
        <p:nvSpPr>
          <p:cNvPr id="215058" name="Rectangle 18"/>
          <p:cNvSpPr>
            <a:spLocks noChangeArrowheads="1"/>
          </p:cNvSpPr>
          <p:nvPr/>
        </p:nvSpPr>
        <p:spPr bwMode="auto">
          <a:xfrm>
            <a:off x="2178050" y="5651500"/>
            <a:ext cx="777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100" i="0">
                <a:solidFill>
                  <a:srgbClr val="000000"/>
                </a:solidFill>
                <a:latin typeface="Myriad Roman" charset="0"/>
              </a:rPr>
              <a:t>2</a:t>
            </a:r>
            <a:endParaRPr lang="en-GB" i="0"/>
          </a:p>
        </p:txBody>
      </p:sp>
      <p:sp>
        <p:nvSpPr>
          <p:cNvPr id="215059" name="Rectangle 19"/>
          <p:cNvSpPr>
            <a:spLocks noChangeArrowheads="1"/>
          </p:cNvSpPr>
          <p:nvPr/>
        </p:nvSpPr>
        <p:spPr bwMode="auto">
          <a:xfrm>
            <a:off x="3473450" y="2927350"/>
            <a:ext cx="469900" cy="2486025"/>
          </a:xfrm>
          <a:prstGeom prst="rect">
            <a:avLst/>
          </a:prstGeom>
          <a:solidFill>
            <a:srgbClr val="B3B3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60" name="Freeform 20"/>
          <p:cNvSpPr>
            <a:spLocks noEditPoints="1"/>
          </p:cNvSpPr>
          <p:nvPr/>
        </p:nvSpPr>
        <p:spPr bwMode="auto">
          <a:xfrm>
            <a:off x="3668713" y="2659063"/>
            <a:ext cx="82550" cy="184150"/>
          </a:xfrm>
          <a:custGeom>
            <a:avLst/>
            <a:gdLst/>
            <a:ahLst/>
            <a:cxnLst>
              <a:cxn ang="0">
                <a:pos x="0" y="104"/>
              </a:cxn>
              <a:cxn ang="0">
                <a:pos x="12" y="114"/>
              </a:cxn>
              <a:cxn ang="0">
                <a:pos x="19" y="112"/>
              </a:cxn>
              <a:cxn ang="0">
                <a:pos x="25" y="106"/>
              </a:cxn>
              <a:cxn ang="0">
                <a:pos x="31" y="113"/>
              </a:cxn>
              <a:cxn ang="0">
                <a:pos x="39" y="116"/>
              </a:cxn>
              <a:cxn ang="0">
                <a:pos x="52" y="106"/>
              </a:cxn>
              <a:cxn ang="0">
                <a:pos x="52" y="92"/>
              </a:cxn>
              <a:cxn ang="0">
                <a:pos x="38" y="81"/>
              </a:cxn>
              <a:cxn ang="0">
                <a:pos x="29" y="83"/>
              </a:cxn>
              <a:cxn ang="0">
                <a:pos x="24" y="92"/>
              </a:cxn>
              <a:cxn ang="0">
                <a:pos x="18" y="85"/>
              </a:cxn>
              <a:cxn ang="0">
                <a:pos x="12" y="83"/>
              </a:cxn>
              <a:cxn ang="0">
                <a:pos x="0" y="92"/>
              </a:cxn>
              <a:cxn ang="0">
                <a:pos x="48" y="99"/>
              </a:cxn>
              <a:cxn ang="0">
                <a:pos x="45" y="106"/>
              </a:cxn>
              <a:cxn ang="0">
                <a:pos x="38" y="109"/>
              </a:cxn>
              <a:cxn ang="0">
                <a:pos x="28" y="103"/>
              </a:cxn>
              <a:cxn ang="0">
                <a:pos x="29" y="95"/>
              </a:cxn>
              <a:cxn ang="0">
                <a:pos x="38" y="88"/>
              </a:cxn>
              <a:cxn ang="0">
                <a:pos x="45" y="90"/>
              </a:cxn>
              <a:cxn ang="0">
                <a:pos x="48" y="99"/>
              </a:cxn>
              <a:cxn ang="0">
                <a:pos x="5" y="95"/>
              </a:cxn>
              <a:cxn ang="0">
                <a:pos x="12" y="89"/>
              </a:cxn>
              <a:cxn ang="0">
                <a:pos x="18" y="92"/>
              </a:cxn>
              <a:cxn ang="0">
                <a:pos x="22" y="97"/>
              </a:cxn>
              <a:cxn ang="0">
                <a:pos x="15" y="106"/>
              </a:cxn>
              <a:cxn ang="0">
                <a:pos x="10" y="106"/>
              </a:cxn>
              <a:cxn ang="0">
                <a:pos x="4" y="99"/>
              </a:cxn>
              <a:cxn ang="0">
                <a:pos x="0" y="58"/>
              </a:cxn>
              <a:cxn ang="0">
                <a:pos x="7" y="72"/>
              </a:cxn>
              <a:cxn ang="0">
                <a:pos x="17" y="73"/>
              </a:cxn>
              <a:cxn ang="0">
                <a:pos x="25" y="65"/>
              </a:cxn>
              <a:cxn ang="0">
                <a:pos x="26" y="69"/>
              </a:cxn>
              <a:cxn ang="0">
                <a:pos x="39" y="75"/>
              </a:cxn>
              <a:cxn ang="0">
                <a:pos x="48" y="71"/>
              </a:cxn>
              <a:cxn ang="0">
                <a:pos x="52" y="58"/>
              </a:cxn>
              <a:cxn ang="0">
                <a:pos x="43" y="42"/>
              </a:cxn>
              <a:cxn ang="0">
                <a:pos x="34" y="41"/>
              </a:cxn>
              <a:cxn ang="0">
                <a:pos x="24" y="51"/>
              </a:cxn>
              <a:cxn ang="0">
                <a:pos x="21" y="47"/>
              </a:cxn>
              <a:cxn ang="0">
                <a:pos x="12" y="42"/>
              </a:cxn>
              <a:cxn ang="0">
                <a:pos x="3" y="47"/>
              </a:cxn>
              <a:cxn ang="0">
                <a:pos x="0" y="58"/>
              </a:cxn>
              <a:cxn ang="0">
                <a:pos x="46" y="62"/>
              </a:cxn>
              <a:cxn ang="0">
                <a:pos x="38" y="68"/>
              </a:cxn>
              <a:cxn ang="0">
                <a:pos x="31" y="66"/>
              </a:cxn>
              <a:cxn ang="0">
                <a:pos x="26" y="59"/>
              </a:cxn>
              <a:cxn ang="0">
                <a:pos x="34" y="48"/>
              </a:cxn>
              <a:cxn ang="0">
                <a:pos x="42" y="48"/>
              </a:cxn>
              <a:cxn ang="0">
                <a:pos x="48" y="58"/>
              </a:cxn>
              <a:cxn ang="0">
                <a:pos x="4" y="58"/>
              </a:cxn>
              <a:cxn ang="0">
                <a:pos x="10" y="49"/>
              </a:cxn>
              <a:cxn ang="0">
                <a:pos x="15" y="49"/>
              </a:cxn>
              <a:cxn ang="0">
                <a:pos x="22" y="57"/>
              </a:cxn>
              <a:cxn ang="0">
                <a:pos x="18" y="64"/>
              </a:cxn>
              <a:cxn ang="0">
                <a:pos x="12" y="66"/>
              </a:cxn>
              <a:cxn ang="0">
                <a:pos x="5" y="62"/>
              </a:cxn>
              <a:cxn ang="0">
                <a:pos x="0" y="33"/>
              </a:cxn>
              <a:cxn ang="0">
                <a:pos x="7" y="9"/>
              </a:cxn>
              <a:cxn ang="0">
                <a:pos x="5" y="0"/>
              </a:cxn>
            </a:cxnLst>
            <a:rect l="0" t="0" r="r" b="b"/>
            <a:pathLst>
              <a:path w="52" h="116">
                <a:moveTo>
                  <a:pt x="0" y="97"/>
                </a:moveTo>
                <a:lnTo>
                  <a:pt x="0" y="97"/>
                </a:lnTo>
                <a:lnTo>
                  <a:pt x="0" y="104"/>
                </a:lnTo>
                <a:lnTo>
                  <a:pt x="3" y="109"/>
                </a:lnTo>
                <a:lnTo>
                  <a:pt x="7" y="113"/>
                </a:lnTo>
                <a:lnTo>
                  <a:pt x="12" y="114"/>
                </a:lnTo>
                <a:lnTo>
                  <a:pt x="12" y="114"/>
                </a:lnTo>
                <a:lnTo>
                  <a:pt x="17" y="113"/>
                </a:lnTo>
                <a:lnTo>
                  <a:pt x="19" y="112"/>
                </a:lnTo>
                <a:lnTo>
                  <a:pt x="22" y="110"/>
                </a:lnTo>
                <a:lnTo>
                  <a:pt x="25" y="106"/>
                </a:lnTo>
                <a:lnTo>
                  <a:pt x="25" y="106"/>
                </a:lnTo>
                <a:lnTo>
                  <a:pt x="25" y="106"/>
                </a:lnTo>
                <a:lnTo>
                  <a:pt x="26" y="110"/>
                </a:lnTo>
                <a:lnTo>
                  <a:pt x="31" y="113"/>
                </a:lnTo>
                <a:lnTo>
                  <a:pt x="34" y="116"/>
                </a:lnTo>
                <a:lnTo>
                  <a:pt x="39" y="116"/>
                </a:lnTo>
                <a:lnTo>
                  <a:pt x="39" y="116"/>
                </a:lnTo>
                <a:lnTo>
                  <a:pt x="43" y="114"/>
                </a:lnTo>
                <a:lnTo>
                  <a:pt x="48" y="112"/>
                </a:lnTo>
                <a:lnTo>
                  <a:pt x="52" y="106"/>
                </a:lnTo>
                <a:lnTo>
                  <a:pt x="52" y="99"/>
                </a:lnTo>
                <a:lnTo>
                  <a:pt x="52" y="99"/>
                </a:lnTo>
                <a:lnTo>
                  <a:pt x="52" y="92"/>
                </a:lnTo>
                <a:lnTo>
                  <a:pt x="48" y="86"/>
                </a:lnTo>
                <a:lnTo>
                  <a:pt x="43" y="82"/>
                </a:lnTo>
                <a:lnTo>
                  <a:pt x="38" y="81"/>
                </a:lnTo>
                <a:lnTo>
                  <a:pt x="38" y="81"/>
                </a:lnTo>
                <a:lnTo>
                  <a:pt x="34" y="82"/>
                </a:lnTo>
                <a:lnTo>
                  <a:pt x="29" y="83"/>
                </a:lnTo>
                <a:lnTo>
                  <a:pt x="26" y="88"/>
                </a:lnTo>
                <a:lnTo>
                  <a:pt x="24" y="92"/>
                </a:lnTo>
                <a:lnTo>
                  <a:pt x="24" y="92"/>
                </a:lnTo>
                <a:lnTo>
                  <a:pt x="24" y="92"/>
                </a:lnTo>
                <a:lnTo>
                  <a:pt x="21" y="88"/>
                </a:lnTo>
                <a:lnTo>
                  <a:pt x="18" y="85"/>
                </a:lnTo>
                <a:lnTo>
                  <a:pt x="15" y="83"/>
                </a:lnTo>
                <a:lnTo>
                  <a:pt x="12" y="83"/>
                </a:lnTo>
                <a:lnTo>
                  <a:pt x="12" y="83"/>
                </a:lnTo>
                <a:lnTo>
                  <a:pt x="7" y="83"/>
                </a:lnTo>
                <a:lnTo>
                  <a:pt x="3" y="86"/>
                </a:lnTo>
                <a:lnTo>
                  <a:pt x="0" y="92"/>
                </a:lnTo>
                <a:lnTo>
                  <a:pt x="0" y="97"/>
                </a:lnTo>
                <a:lnTo>
                  <a:pt x="0" y="97"/>
                </a:lnTo>
                <a:close/>
                <a:moveTo>
                  <a:pt x="48" y="99"/>
                </a:moveTo>
                <a:lnTo>
                  <a:pt x="48" y="99"/>
                </a:lnTo>
                <a:lnTo>
                  <a:pt x="46" y="103"/>
                </a:lnTo>
                <a:lnTo>
                  <a:pt x="45" y="106"/>
                </a:lnTo>
                <a:lnTo>
                  <a:pt x="41" y="109"/>
                </a:lnTo>
                <a:lnTo>
                  <a:pt x="38" y="109"/>
                </a:lnTo>
                <a:lnTo>
                  <a:pt x="38" y="109"/>
                </a:lnTo>
                <a:lnTo>
                  <a:pt x="34" y="109"/>
                </a:lnTo>
                <a:lnTo>
                  <a:pt x="31" y="106"/>
                </a:lnTo>
                <a:lnTo>
                  <a:pt x="28" y="103"/>
                </a:lnTo>
                <a:lnTo>
                  <a:pt x="26" y="99"/>
                </a:lnTo>
                <a:lnTo>
                  <a:pt x="26" y="99"/>
                </a:lnTo>
                <a:lnTo>
                  <a:pt x="29" y="95"/>
                </a:lnTo>
                <a:lnTo>
                  <a:pt x="31" y="92"/>
                </a:lnTo>
                <a:lnTo>
                  <a:pt x="34" y="89"/>
                </a:lnTo>
                <a:lnTo>
                  <a:pt x="38" y="88"/>
                </a:lnTo>
                <a:lnTo>
                  <a:pt x="38" y="88"/>
                </a:lnTo>
                <a:lnTo>
                  <a:pt x="42" y="89"/>
                </a:lnTo>
                <a:lnTo>
                  <a:pt x="45" y="90"/>
                </a:lnTo>
                <a:lnTo>
                  <a:pt x="46" y="95"/>
                </a:lnTo>
                <a:lnTo>
                  <a:pt x="48" y="99"/>
                </a:lnTo>
                <a:lnTo>
                  <a:pt x="48" y="99"/>
                </a:lnTo>
                <a:close/>
                <a:moveTo>
                  <a:pt x="4" y="97"/>
                </a:moveTo>
                <a:lnTo>
                  <a:pt x="4" y="97"/>
                </a:lnTo>
                <a:lnTo>
                  <a:pt x="5" y="95"/>
                </a:lnTo>
                <a:lnTo>
                  <a:pt x="7" y="92"/>
                </a:lnTo>
                <a:lnTo>
                  <a:pt x="10" y="90"/>
                </a:lnTo>
                <a:lnTo>
                  <a:pt x="12" y="89"/>
                </a:lnTo>
                <a:lnTo>
                  <a:pt x="12" y="89"/>
                </a:lnTo>
                <a:lnTo>
                  <a:pt x="15" y="90"/>
                </a:lnTo>
                <a:lnTo>
                  <a:pt x="18" y="92"/>
                </a:lnTo>
                <a:lnTo>
                  <a:pt x="21" y="95"/>
                </a:lnTo>
                <a:lnTo>
                  <a:pt x="22" y="97"/>
                </a:lnTo>
                <a:lnTo>
                  <a:pt x="22" y="97"/>
                </a:lnTo>
                <a:lnTo>
                  <a:pt x="21" y="102"/>
                </a:lnTo>
                <a:lnTo>
                  <a:pt x="18" y="104"/>
                </a:lnTo>
                <a:lnTo>
                  <a:pt x="15" y="106"/>
                </a:lnTo>
                <a:lnTo>
                  <a:pt x="12" y="107"/>
                </a:lnTo>
                <a:lnTo>
                  <a:pt x="12" y="107"/>
                </a:lnTo>
                <a:lnTo>
                  <a:pt x="10" y="106"/>
                </a:lnTo>
                <a:lnTo>
                  <a:pt x="7" y="104"/>
                </a:lnTo>
                <a:lnTo>
                  <a:pt x="5" y="102"/>
                </a:lnTo>
                <a:lnTo>
                  <a:pt x="4" y="99"/>
                </a:lnTo>
                <a:lnTo>
                  <a:pt x="4" y="97"/>
                </a:lnTo>
                <a:close/>
                <a:moveTo>
                  <a:pt x="0" y="58"/>
                </a:moveTo>
                <a:lnTo>
                  <a:pt x="0" y="58"/>
                </a:lnTo>
                <a:lnTo>
                  <a:pt x="0" y="64"/>
                </a:lnTo>
                <a:lnTo>
                  <a:pt x="3" y="69"/>
                </a:lnTo>
                <a:lnTo>
                  <a:pt x="7" y="72"/>
                </a:lnTo>
                <a:lnTo>
                  <a:pt x="12" y="73"/>
                </a:lnTo>
                <a:lnTo>
                  <a:pt x="12" y="73"/>
                </a:lnTo>
                <a:lnTo>
                  <a:pt x="17" y="73"/>
                </a:lnTo>
                <a:lnTo>
                  <a:pt x="19" y="72"/>
                </a:lnTo>
                <a:lnTo>
                  <a:pt x="22" y="69"/>
                </a:lnTo>
                <a:lnTo>
                  <a:pt x="25" y="65"/>
                </a:lnTo>
                <a:lnTo>
                  <a:pt x="25" y="65"/>
                </a:lnTo>
                <a:lnTo>
                  <a:pt x="25" y="65"/>
                </a:lnTo>
                <a:lnTo>
                  <a:pt x="26" y="69"/>
                </a:lnTo>
                <a:lnTo>
                  <a:pt x="31" y="72"/>
                </a:lnTo>
                <a:lnTo>
                  <a:pt x="34" y="75"/>
                </a:lnTo>
                <a:lnTo>
                  <a:pt x="39" y="75"/>
                </a:lnTo>
                <a:lnTo>
                  <a:pt x="39" y="75"/>
                </a:lnTo>
                <a:lnTo>
                  <a:pt x="43" y="73"/>
                </a:lnTo>
                <a:lnTo>
                  <a:pt x="48" y="71"/>
                </a:lnTo>
                <a:lnTo>
                  <a:pt x="52" y="65"/>
                </a:lnTo>
                <a:lnTo>
                  <a:pt x="52" y="58"/>
                </a:lnTo>
                <a:lnTo>
                  <a:pt x="52" y="58"/>
                </a:lnTo>
                <a:lnTo>
                  <a:pt x="52" y="51"/>
                </a:lnTo>
                <a:lnTo>
                  <a:pt x="48" y="45"/>
                </a:lnTo>
                <a:lnTo>
                  <a:pt x="43" y="42"/>
                </a:lnTo>
                <a:lnTo>
                  <a:pt x="38" y="41"/>
                </a:lnTo>
                <a:lnTo>
                  <a:pt x="38" y="41"/>
                </a:lnTo>
                <a:lnTo>
                  <a:pt x="34" y="41"/>
                </a:lnTo>
                <a:lnTo>
                  <a:pt x="29" y="44"/>
                </a:lnTo>
                <a:lnTo>
                  <a:pt x="26" y="47"/>
                </a:lnTo>
                <a:lnTo>
                  <a:pt x="24" y="51"/>
                </a:lnTo>
                <a:lnTo>
                  <a:pt x="24" y="51"/>
                </a:lnTo>
                <a:lnTo>
                  <a:pt x="24" y="51"/>
                </a:lnTo>
                <a:lnTo>
                  <a:pt x="21" y="47"/>
                </a:lnTo>
                <a:lnTo>
                  <a:pt x="18" y="44"/>
                </a:lnTo>
                <a:lnTo>
                  <a:pt x="15" y="42"/>
                </a:lnTo>
                <a:lnTo>
                  <a:pt x="12" y="42"/>
                </a:lnTo>
                <a:lnTo>
                  <a:pt x="12" y="42"/>
                </a:lnTo>
                <a:lnTo>
                  <a:pt x="7" y="44"/>
                </a:lnTo>
                <a:lnTo>
                  <a:pt x="3" y="47"/>
                </a:lnTo>
                <a:lnTo>
                  <a:pt x="0" y="51"/>
                </a:lnTo>
                <a:lnTo>
                  <a:pt x="0" y="58"/>
                </a:lnTo>
                <a:lnTo>
                  <a:pt x="0" y="58"/>
                </a:lnTo>
                <a:close/>
                <a:moveTo>
                  <a:pt x="48" y="58"/>
                </a:moveTo>
                <a:lnTo>
                  <a:pt x="48" y="58"/>
                </a:lnTo>
                <a:lnTo>
                  <a:pt x="46" y="62"/>
                </a:lnTo>
                <a:lnTo>
                  <a:pt x="45" y="65"/>
                </a:lnTo>
                <a:lnTo>
                  <a:pt x="41" y="68"/>
                </a:lnTo>
                <a:lnTo>
                  <a:pt x="38" y="68"/>
                </a:lnTo>
                <a:lnTo>
                  <a:pt x="38" y="68"/>
                </a:lnTo>
                <a:lnTo>
                  <a:pt x="34" y="68"/>
                </a:lnTo>
                <a:lnTo>
                  <a:pt x="31" y="66"/>
                </a:lnTo>
                <a:lnTo>
                  <a:pt x="28" y="62"/>
                </a:lnTo>
                <a:lnTo>
                  <a:pt x="26" y="59"/>
                </a:lnTo>
                <a:lnTo>
                  <a:pt x="26" y="59"/>
                </a:lnTo>
                <a:lnTo>
                  <a:pt x="29" y="54"/>
                </a:lnTo>
                <a:lnTo>
                  <a:pt x="31" y="51"/>
                </a:lnTo>
                <a:lnTo>
                  <a:pt x="34" y="48"/>
                </a:lnTo>
                <a:lnTo>
                  <a:pt x="38" y="48"/>
                </a:lnTo>
                <a:lnTo>
                  <a:pt x="38" y="48"/>
                </a:lnTo>
                <a:lnTo>
                  <a:pt x="42" y="48"/>
                </a:lnTo>
                <a:lnTo>
                  <a:pt x="45" y="51"/>
                </a:lnTo>
                <a:lnTo>
                  <a:pt x="46" y="54"/>
                </a:lnTo>
                <a:lnTo>
                  <a:pt x="48" y="58"/>
                </a:lnTo>
                <a:lnTo>
                  <a:pt x="48" y="58"/>
                </a:lnTo>
                <a:close/>
                <a:moveTo>
                  <a:pt x="4" y="58"/>
                </a:moveTo>
                <a:lnTo>
                  <a:pt x="4" y="58"/>
                </a:lnTo>
                <a:lnTo>
                  <a:pt x="5" y="54"/>
                </a:lnTo>
                <a:lnTo>
                  <a:pt x="7" y="51"/>
                </a:lnTo>
                <a:lnTo>
                  <a:pt x="10" y="49"/>
                </a:lnTo>
                <a:lnTo>
                  <a:pt x="12" y="49"/>
                </a:lnTo>
                <a:lnTo>
                  <a:pt x="12" y="49"/>
                </a:lnTo>
                <a:lnTo>
                  <a:pt x="15" y="49"/>
                </a:lnTo>
                <a:lnTo>
                  <a:pt x="18" y="51"/>
                </a:lnTo>
                <a:lnTo>
                  <a:pt x="21" y="54"/>
                </a:lnTo>
                <a:lnTo>
                  <a:pt x="22" y="57"/>
                </a:lnTo>
                <a:lnTo>
                  <a:pt x="22" y="57"/>
                </a:lnTo>
                <a:lnTo>
                  <a:pt x="21" y="61"/>
                </a:lnTo>
                <a:lnTo>
                  <a:pt x="18" y="64"/>
                </a:lnTo>
                <a:lnTo>
                  <a:pt x="15" y="66"/>
                </a:lnTo>
                <a:lnTo>
                  <a:pt x="12" y="66"/>
                </a:lnTo>
                <a:lnTo>
                  <a:pt x="12" y="66"/>
                </a:lnTo>
                <a:lnTo>
                  <a:pt x="10" y="66"/>
                </a:lnTo>
                <a:lnTo>
                  <a:pt x="7" y="65"/>
                </a:lnTo>
                <a:lnTo>
                  <a:pt x="5" y="62"/>
                </a:lnTo>
                <a:lnTo>
                  <a:pt x="4" y="58"/>
                </a:lnTo>
                <a:lnTo>
                  <a:pt x="4" y="58"/>
                </a:lnTo>
                <a:close/>
                <a:moveTo>
                  <a:pt x="0" y="33"/>
                </a:moveTo>
                <a:lnTo>
                  <a:pt x="5" y="33"/>
                </a:lnTo>
                <a:lnTo>
                  <a:pt x="5" y="9"/>
                </a:lnTo>
                <a:lnTo>
                  <a:pt x="7" y="9"/>
                </a:lnTo>
                <a:lnTo>
                  <a:pt x="52" y="30"/>
                </a:lnTo>
                <a:lnTo>
                  <a:pt x="52" y="23"/>
                </a:lnTo>
                <a:lnTo>
                  <a:pt x="5" y="0"/>
                </a:lnTo>
                <a:lnTo>
                  <a:pt x="0" y="0"/>
                </a:lnTo>
                <a:lnTo>
                  <a:pt x="0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61" name="Rectangle 21"/>
          <p:cNvSpPr>
            <a:spLocks noChangeArrowheads="1"/>
          </p:cNvSpPr>
          <p:nvPr/>
        </p:nvSpPr>
        <p:spPr bwMode="auto">
          <a:xfrm>
            <a:off x="3473450" y="3543300"/>
            <a:ext cx="469900" cy="1870075"/>
          </a:xfrm>
          <a:prstGeom prst="rect">
            <a:avLst/>
          </a:prstGeom>
          <a:solidFill>
            <a:srgbClr val="00008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62" name="Rectangle 22"/>
          <p:cNvSpPr>
            <a:spLocks noChangeArrowheads="1"/>
          </p:cNvSpPr>
          <p:nvPr/>
        </p:nvSpPr>
        <p:spPr bwMode="auto">
          <a:xfrm>
            <a:off x="3473450" y="4164013"/>
            <a:ext cx="469900" cy="1249362"/>
          </a:xfrm>
          <a:prstGeom prst="rect">
            <a:avLst/>
          </a:prstGeom>
          <a:solidFill>
            <a:srgbClr val="B3B3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63" name="Rectangle 23"/>
          <p:cNvSpPr>
            <a:spLocks noChangeArrowheads="1"/>
          </p:cNvSpPr>
          <p:nvPr/>
        </p:nvSpPr>
        <p:spPr bwMode="auto">
          <a:xfrm>
            <a:off x="3473450" y="4783138"/>
            <a:ext cx="469900" cy="630237"/>
          </a:xfrm>
          <a:prstGeom prst="rect">
            <a:avLst/>
          </a:prstGeom>
          <a:solidFill>
            <a:srgbClr val="00008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64" name="Rectangle 24"/>
          <p:cNvSpPr>
            <a:spLocks noChangeArrowheads="1"/>
          </p:cNvSpPr>
          <p:nvPr/>
        </p:nvSpPr>
        <p:spPr bwMode="auto">
          <a:xfrm>
            <a:off x="3652838" y="546735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000" i="0">
                <a:solidFill>
                  <a:srgbClr val="000000"/>
                </a:solidFill>
                <a:latin typeface="Myriad Roman" charset="0"/>
              </a:rPr>
              <a:t>L</a:t>
            </a:r>
            <a:endParaRPr lang="en-GB" i="0"/>
          </a:p>
        </p:txBody>
      </p:sp>
      <p:sp>
        <p:nvSpPr>
          <p:cNvPr id="215065" name="Rectangle 25"/>
          <p:cNvSpPr>
            <a:spLocks noChangeArrowheads="1"/>
          </p:cNvSpPr>
          <p:nvPr/>
        </p:nvSpPr>
        <p:spPr bwMode="auto">
          <a:xfrm>
            <a:off x="4059238" y="2903538"/>
            <a:ext cx="471487" cy="2509837"/>
          </a:xfrm>
          <a:prstGeom prst="rect">
            <a:avLst/>
          </a:prstGeom>
          <a:solidFill>
            <a:srgbClr val="B3B3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66" name="Freeform 26"/>
          <p:cNvSpPr>
            <a:spLocks noEditPoints="1"/>
          </p:cNvSpPr>
          <p:nvPr/>
        </p:nvSpPr>
        <p:spPr bwMode="auto">
          <a:xfrm>
            <a:off x="4252913" y="2635250"/>
            <a:ext cx="84137" cy="182563"/>
          </a:xfrm>
          <a:custGeom>
            <a:avLst/>
            <a:gdLst/>
            <a:ahLst/>
            <a:cxnLst>
              <a:cxn ang="0">
                <a:pos x="4" y="108"/>
              </a:cxn>
              <a:cxn ang="0">
                <a:pos x="17" y="112"/>
              </a:cxn>
              <a:cxn ang="0">
                <a:pos x="25" y="105"/>
              </a:cxn>
              <a:cxn ang="0">
                <a:pos x="35" y="114"/>
              </a:cxn>
              <a:cxn ang="0">
                <a:pos x="49" y="111"/>
              </a:cxn>
              <a:cxn ang="0">
                <a:pos x="52" y="91"/>
              </a:cxn>
              <a:cxn ang="0">
                <a:pos x="38" y="80"/>
              </a:cxn>
              <a:cxn ang="0">
                <a:pos x="25" y="91"/>
              </a:cxn>
              <a:cxn ang="0">
                <a:pos x="20" y="84"/>
              </a:cxn>
              <a:cxn ang="0">
                <a:pos x="8" y="83"/>
              </a:cxn>
              <a:cxn ang="0">
                <a:pos x="0" y="97"/>
              </a:cxn>
              <a:cxn ang="0">
                <a:pos x="45" y="105"/>
              </a:cxn>
              <a:cxn ang="0">
                <a:pos x="35" y="107"/>
              </a:cxn>
              <a:cxn ang="0">
                <a:pos x="28" y="98"/>
              </a:cxn>
              <a:cxn ang="0">
                <a:pos x="39" y="87"/>
              </a:cxn>
              <a:cxn ang="0">
                <a:pos x="48" y="93"/>
              </a:cxn>
              <a:cxn ang="0">
                <a:pos x="5" y="97"/>
              </a:cxn>
              <a:cxn ang="0">
                <a:pos x="14" y="88"/>
              </a:cxn>
              <a:cxn ang="0">
                <a:pos x="21" y="93"/>
              </a:cxn>
              <a:cxn ang="0">
                <a:pos x="20" y="104"/>
              </a:cxn>
              <a:cxn ang="0">
                <a:pos x="10" y="105"/>
              </a:cxn>
              <a:cxn ang="0">
                <a:pos x="5" y="97"/>
              </a:cxn>
              <a:cxn ang="0">
                <a:pos x="53" y="63"/>
              </a:cxn>
              <a:cxn ang="0">
                <a:pos x="42" y="45"/>
              </a:cxn>
              <a:cxn ang="0">
                <a:pos x="22" y="39"/>
              </a:cxn>
              <a:cxn ang="0">
                <a:pos x="0" y="56"/>
              </a:cxn>
              <a:cxn ang="0">
                <a:pos x="11" y="73"/>
              </a:cxn>
              <a:cxn ang="0">
                <a:pos x="29" y="70"/>
              </a:cxn>
              <a:cxn ang="0">
                <a:pos x="32" y="52"/>
              </a:cxn>
              <a:cxn ang="0">
                <a:pos x="36" y="49"/>
              </a:cxn>
              <a:cxn ang="0">
                <a:pos x="48" y="64"/>
              </a:cxn>
              <a:cxn ang="0">
                <a:pos x="5" y="57"/>
              </a:cxn>
              <a:cxn ang="0">
                <a:pos x="15" y="48"/>
              </a:cxn>
              <a:cxn ang="0">
                <a:pos x="24" y="48"/>
              </a:cxn>
              <a:cxn ang="0">
                <a:pos x="29" y="57"/>
              </a:cxn>
              <a:cxn ang="0">
                <a:pos x="18" y="67"/>
              </a:cxn>
              <a:cxn ang="0">
                <a:pos x="7" y="62"/>
              </a:cxn>
              <a:cxn ang="0">
                <a:pos x="0" y="4"/>
              </a:cxn>
              <a:cxn ang="0">
                <a:pos x="8" y="25"/>
              </a:cxn>
              <a:cxn ang="0">
                <a:pos x="24" y="33"/>
              </a:cxn>
              <a:cxn ang="0">
                <a:pos x="48" y="29"/>
              </a:cxn>
              <a:cxn ang="0">
                <a:pos x="52" y="9"/>
              </a:cxn>
              <a:cxn ang="0">
                <a:pos x="35" y="0"/>
              </a:cxn>
              <a:cxn ang="0">
                <a:pos x="18" y="14"/>
              </a:cxn>
              <a:cxn ang="0">
                <a:pos x="25" y="26"/>
              </a:cxn>
              <a:cxn ang="0">
                <a:pos x="12" y="22"/>
              </a:cxn>
              <a:cxn ang="0">
                <a:pos x="5" y="4"/>
              </a:cxn>
              <a:cxn ang="0">
                <a:pos x="46" y="21"/>
              </a:cxn>
              <a:cxn ang="0">
                <a:pos x="34" y="28"/>
              </a:cxn>
              <a:cxn ang="0">
                <a:pos x="25" y="22"/>
              </a:cxn>
              <a:cxn ang="0">
                <a:pos x="25" y="12"/>
              </a:cxn>
              <a:cxn ang="0">
                <a:pos x="35" y="5"/>
              </a:cxn>
              <a:cxn ang="0">
                <a:pos x="48" y="17"/>
              </a:cxn>
            </a:cxnLst>
            <a:rect l="0" t="0" r="r" b="b"/>
            <a:pathLst>
              <a:path w="53" h="115">
                <a:moveTo>
                  <a:pt x="0" y="97"/>
                </a:moveTo>
                <a:lnTo>
                  <a:pt x="0" y="97"/>
                </a:lnTo>
                <a:lnTo>
                  <a:pt x="1" y="104"/>
                </a:lnTo>
                <a:lnTo>
                  <a:pt x="4" y="108"/>
                </a:lnTo>
                <a:lnTo>
                  <a:pt x="8" y="112"/>
                </a:lnTo>
                <a:lnTo>
                  <a:pt x="14" y="112"/>
                </a:lnTo>
                <a:lnTo>
                  <a:pt x="14" y="112"/>
                </a:lnTo>
                <a:lnTo>
                  <a:pt x="17" y="112"/>
                </a:lnTo>
                <a:lnTo>
                  <a:pt x="21" y="111"/>
                </a:lnTo>
                <a:lnTo>
                  <a:pt x="24" y="108"/>
                </a:lnTo>
                <a:lnTo>
                  <a:pt x="25" y="105"/>
                </a:lnTo>
                <a:lnTo>
                  <a:pt x="25" y="105"/>
                </a:lnTo>
                <a:lnTo>
                  <a:pt x="25" y="105"/>
                </a:lnTo>
                <a:lnTo>
                  <a:pt x="28" y="110"/>
                </a:lnTo>
                <a:lnTo>
                  <a:pt x="31" y="112"/>
                </a:lnTo>
                <a:lnTo>
                  <a:pt x="35" y="114"/>
                </a:lnTo>
                <a:lnTo>
                  <a:pt x="39" y="115"/>
                </a:lnTo>
                <a:lnTo>
                  <a:pt x="39" y="115"/>
                </a:lnTo>
                <a:lnTo>
                  <a:pt x="45" y="114"/>
                </a:lnTo>
                <a:lnTo>
                  <a:pt x="49" y="111"/>
                </a:lnTo>
                <a:lnTo>
                  <a:pt x="52" y="105"/>
                </a:lnTo>
                <a:lnTo>
                  <a:pt x="53" y="98"/>
                </a:lnTo>
                <a:lnTo>
                  <a:pt x="53" y="98"/>
                </a:lnTo>
                <a:lnTo>
                  <a:pt x="52" y="91"/>
                </a:lnTo>
                <a:lnTo>
                  <a:pt x="49" y="86"/>
                </a:lnTo>
                <a:lnTo>
                  <a:pt x="45" y="81"/>
                </a:lnTo>
                <a:lnTo>
                  <a:pt x="38" y="80"/>
                </a:lnTo>
                <a:lnTo>
                  <a:pt x="38" y="80"/>
                </a:lnTo>
                <a:lnTo>
                  <a:pt x="34" y="81"/>
                </a:lnTo>
                <a:lnTo>
                  <a:pt x="31" y="83"/>
                </a:lnTo>
                <a:lnTo>
                  <a:pt x="28" y="86"/>
                </a:lnTo>
                <a:lnTo>
                  <a:pt x="25" y="91"/>
                </a:lnTo>
                <a:lnTo>
                  <a:pt x="25" y="91"/>
                </a:lnTo>
                <a:lnTo>
                  <a:pt x="25" y="91"/>
                </a:lnTo>
                <a:lnTo>
                  <a:pt x="22" y="87"/>
                </a:lnTo>
                <a:lnTo>
                  <a:pt x="20" y="84"/>
                </a:lnTo>
                <a:lnTo>
                  <a:pt x="17" y="83"/>
                </a:lnTo>
                <a:lnTo>
                  <a:pt x="12" y="81"/>
                </a:lnTo>
                <a:lnTo>
                  <a:pt x="12" y="81"/>
                </a:lnTo>
                <a:lnTo>
                  <a:pt x="8" y="83"/>
                </a:lnTo>
                <a:lnTo>
                  <a:pt x="4" y="86"/>
                </a:lnTo>
                <a:lnTo>
                  <a:pt x="1" y="90"/>
                </a:lnTo>
                <a:lnTo>
                  <a:pt x="0" y="97"/>
                </a:lnTo>
                <a:lnTo>
                  <a:pt x="0" y="97"/>
                </a:lnTo>
                <a:close/>
                <a:moveTo>
                  <a:pt x="48" y="97"/>
                </a:moveTo>
                <a:lnTo>
                  <a:pt x="48" y="97"/>
                </a:lnTo>
                <a:lnTo>
                  <a:pt x="48" y="103"/>
                </a:lnTo>
                <a:lnTo>
                  <a:pt x="45" y="105"/>
                </a:lnTo>
                <a:lnTo>
                  <a:pt x="42" y="107"/>
                </a:lnTo>
                <a:lnTo>
                  <a:pt x="39" y="108"/>
                </a:lnTo>
                <a:lnTo>
                  <a:pt x="39" y="108"/>
                </a:lnTo>
                <a:lnTo>
                  <a:pt x="35" y="107"/>
                </a:lnTo>
                <a:lnTo>
                  <a:pt x="32" y="105"/>
                </a:lnTo>
                <a:lnTo>
                  <a:pt x="29" y="103"/>
                </a:lnTo>
                <a:lnTo>
                  <a:pt x="28" y="98"/>
                </a:lnTo>
                <a:lnTo>
                  <a:pt x="28" y="98"/>
                </a:lnTo>
                <a:lnTo>
                  <a:pt x="29" y="94"/>
                </a:lnTo>
                <a:lnTo>
                  <a:pt x="32" y="90"/>
                </a:lnTo>
                <a:lnTo>
                  <a:pt x="35" y="88"/>
                </a:lnTo>
                <a:lnTo>
                  <a:pt x="39" y="87"/>
                </a:lnTo>
                <a:lnTo>
                  <a:pt x="39" y="87"/>
                </a:lnTo>
                <a:lnTo>
                  <a:pt x="43" y="88"/>
                </a:lnTo>
                <a:lnTo>
                  <a:pt x="46" y="90"/>
                </a:lnTo>
                <a:lnTo>
                  <a:pt x="48" y="93"/>
                </a:lnTo>
                <a:lnTo>
                  <a:pt x="48" y="97"/>
                </a:lnTo>
                <a:lnTo>
                  <a:pt x="48" y="97"/>
                </a:lnTo>
                <a:close/>
                <a:moveTo>
                  <a:pt x="5" y="97"/>
                </a:moveTo>
                <a:lnTo>
                  <a:pt x="5" y="97"/>
                </a:lnTo>
                <a:lnTo>
                  <a:pt x="5" y="93"/>
                </a:lnTo>
                <a:lnTo>
                  <a:pt x="8" y="91"/>
                </a:lnTo>
                <a:lnTo>
                  <a:pt x="11" y="88"/>
                </a:lnTo>
                <a:lnTo>
                  <a:pt x="14" y="88"/>
                </a:lnTo>
                <a:lnTo>
                  <a:pt x="14" y="88"/>
                </a:lnTo>
                <a:lnTo>
                  <a:pt x="17" y="90"/>
                </a:lnTo>
                <a:lnTo>
                  <a:pt x="20" y="91"/>
                </a:lnTo>
                <a:lnTo>
                  <a:pt x="21" y="93"/>
                </a:lnTo>
                <a:lnTo>
                  <a:pt x="22" y="97"/>
                </a:lnTo>
                <a:lnTo>
                  <a:pt x="22" y="97"/>
                </a:lnTo>
                <a:lnTo>
                  <a:pt x="21" y="101"/>
                </a:lnTo>
                <a:lnTo>
                  <a:pt x="20" y="104"/>
                </a:lnTo>
                <a:lnTo>
                  <a:pt x="17" y="105"/>
                </a:lnTo>
                <a:lnTo>
                  <a:pt x="14" y="107"/>
                </a:lnTo>
                <a:lnTo>
                  <a:pt x="14" y="107"/>
                </a:lnTo>
                <a:lnTo>
                  <a:pt x="10" y="105"/>
                </a:lnTo>
                <a:lnTo>
                  <a:pt x="8" y="104"/>
                </a:lnTo>
                <a:lnTo>
                  <a:pt x="5" y="101"/>
                </a:lnTo>
                <a:lnTo>
                  <a:pt x="5" y="97"/>
                </a:lnTo>
                <a:lnTo>
                  <a:pt x="5" y="97"/>
                </a:lnTo>
                <a:close/>
                <a:moveTo>
                  <a:pt x="53" y="70"/>
                </a:moveTo>
                <a:lnTo>
                  <a:pt x="53" y="70"/>
                </a:lnTo>
                <a:lnTo>
                  <a:pt x="53" y="63"/>
                </a:lnTo>
                <a:lnTo>
                  <a:pt x="53" y="63"/>
                </a:lnTo>
                <a:lnTo>
                  <a:pt x="51" y="55"/>
                </a:lnTo>
                <a:lnTo>
                  <a:pt x="46" y="49"/>
                </a:lnTo>
                <a:lnTo>
                  <a:pt x="46" y="49"/>
                </a:lnTo>
                <a:lnTo>
                  <a:pt x="42" y="45"/>
                </a:lnTo>
                <a:lnTo>
                  <a:pt x="36" y="42"/>
                </a:lnTo>
                <a:lnTo>
                  <a:pt x="29" y="41"/>
                </a:lnTo>
                <a:lnTo>
                  <a:pt x="22" y="39"/>
                </a:lnTo>
                <a:lnTo>
                  <a:pt x="22" y="39"/>
                </a:lnTo>
                <a:lnTo>
                  <a:pt x="12" y="41"/>
                </a:lnTo>
                <a:lnTo>
                  <a:pt x="7" y="45"/>
                </a:lnTo>
                <a:lnTo>
                  <a:pt x="1" y="49"/>
                </a:lnTo>
                <a:lnTo>
                  <a:pt x="0" y="56"/>
                </a:lnTo>
                <a:lnTo>
                  <a:pt x="0" y="56"/>
                </a:lnTo>
                <a:lnTo>
                  <a:pt x="1" y="63"/>
                </a:lnTo>
                <a:lnTo>
                  <a:pt x="5" y="69"/>
                </a:lnTo>
                <a:lnTo>
                  <a:pt x="11" y="73"/>
                </a:lnTo>
                <a:lnTo>
                  <a:pt x="18" y="74"/>
                </a:lnTo>
                <a:lnTo>
                  <a:pt x="18" y="74"/>
                </a:lnTo>
                <a:lnTo>
                  <a:pt x="25" y="73"/>
                </a:lnTo>
                <a:lnTo>
                  <a:pt x="29" y="70"/>
                </a:lnTo>
                <a:lnTo>
                  <a:pt x="34" y="66"/>
                </a:lnTo>
                <a:lnTo>
                  <a:pt x="34" y="59"/>
                </a:lnTo>
                <a:lnTo>
                  <a:pt x="34" y="59"/>
                </a:lnTo>
                <a:lnTo>
                  <a:pt x="32" y="52"/>
                </a:lnTo>
                <a:lnTo>
                  <a:pt x="29" y="48"/>
                </a:lnTo>
                <a:lnTo>
                  <a:pt x="29" y="46"/>
                </a:lnTo>
                <a:lnTo>
                  <a:pt x="29" y="46"/>
                </a:lnTo>
                <a:lnTo>
                  <a:pt x="36" y="49"/>
                </a:lnTo>
                <a:lnTo>
                  <a:pt x="42" y="53"/>
                </a:lnTo>
                <a:lnTo>
                  <a:pt x="42" y="53"/>
                </a:lnTo>
                <a:lnTo>
                  <a:pt x="46" y="59"/>
                </a:lnTo>
                <a:lnTo>
                  <a:pt x="48" y="64"/>
                </a:lnTo>
                <a:lnTo>
                  <a:pt x="48" y="64"/>
                </a:lnTo>
                <a:lnTo>
                  <a:pt x="48" y="70"/>
                </a:lnTo>
                <a:lnTo>
                  <a:pt x="53" y="70"/>
                </a:lnTo>
                <a:close/>
                <a:moveTo>
                  <a:pt x="5" y="57"/>
                </a:moveTo>
                <a:lnTo>
                  <a:pt x="5" y="57"/>
                </a:lnTo>
                <a:lnTo>
                  <a:pt x="7" y="52"/>
                </a:lnTo>
                <a:lnTo>
                  <a:pt x="10" y="49"/>
                </a:lnTo>
                <a:lnTo>
                  <a:pt x="15" y="48"/>
                </a:lnTo>
                <a:lnTo>
                  <a:pt x="21" y="46"/>
                </a:lnTo>
                <a:lnTo>
                  <a:pt x="21" y="46"/>
                </a:lnTo>
                <a:lnTo>
                  <a:pt x="24" y="48"/>
                </a:lnTo>
                <a:lnTo>
                  <a:pt x="24" y="48"/>
                </a:lnTo>
                <a:lnTo>
                  <a:pt x="28" y="52"/>
                </a:lnTo>
                <a:lnTo>
                  <a:pt x="28" y="55"/>
                </a:lnTo>
                <a:lnTo>
                  <a:pt x="29" y="57"/>
                </a:lnTo>
                <a:lnTo>
                  <a:pt x="29" y="57"/>
                </a:lnTo>
                <a:lnTo>
                  <a:pt x="28" y="62"/>
                </a:lnTo>
                <a:lnTo>
                  <a:pt x="27" y="64"/>
                </a:lnTo>
                <a:lnTo>
                  <a:pt x="22" y="66"/>
                </a:lnTo>
                <a:lnTo>
                  <a:pt x="18" y="67"/>
                </a:lnTo>
                <a:lnTo>
                  <a:pt x="18" y="67"/>
                </a:lnTo>
                <a:lnTo>
                  <a:pt x="12" y="66"/>
                </a:lnTo>
                <a:lnTo>
                  <a:pt x="10" y="64"/>
                </a:lnTo>
                <a:lnTo>
                  <a:pt x="7" y="62"/>
                </a:lnTo>
                <a:lnTo>
                  <a:pt x="5" y="57"/>
                </a:lnTo>
                <a:lnTo>
                  <a:pt x="5" y="57"/>
                </a:lnTo>
                <a:close/>
                <a:moveTo>
                  <a:pt x="0" y="4"/>
                </a:moveTo>
                <a:lnTo>
                  <a:pt x="0" y="4"/>
                </a:lnTo>
                <a:lnTo>
                  <a:pt x="1" y="9"/>
                </a:lnTo>
                <a:lnTo>
                  <a:pt x="1" y="9"/>
                </a:lnTo>
                <a:lnTo>
                  <a:pt x="3" y="18"/>
                </a:lnTo>
                <a:lnTo>
                  <a:pt x="8" y="25"/>
                </a:lnTo>
                <a:lnTo>
                  <a:pt x="8" y="25"/>
                </a:lnTo>
                <a:lnTo>
                  <a:pt x="12" y="29"/>
                </a:lnTo>
                <a:lnTo>
                  <a:pt x="18" y="32"/>
                </a:lnTo>
                <a:lnTo>
                  <a:pt x="24" y="33"/>
                </a:lnTo>
                <a:lnTo>
                  <a:pt x="31" y="33"/>
                </a:lnTo>
                <a:lnTo>
                  <a:pt x="31" y="33"/>
                </a:lnTo>
                <a:lnTo>
                  <a:pt x="41" y="33"/>
                </a:lnTo>
                <a:lnTo>
                  <a:pt x="48" y="29"/>
                </a:lnTo>
                <a:lnTo>
                  <a:pt x="52" y="24"/>
                </a:lnTo>
                <a:lnTo>
                  <a:pt x="53" y="17"/>
                </a:lnTo>
                <a:lnTo>
                  <a:pt x="53" y="17"/>
                </a:lnTo>
                <a:lnTo>
                  <a:pt x="52" y="9"/>
                </a:lnTo>
                <a:lnTo>
                  <a:pt x="48" y="4"/>
                </a:lnTo>
                <a:lnTo>
                  <a:pt x="42" y="0"/>
                </a:lnTo>
                <a:lnTo>
                  <a:pt x="35" y="0"/>
                </a:lnTo>
                <a:lnTo>
                  <a:pt x="35" y="0"/>
                </a:lnTo>
                <a:lnTo>
                  <a:pt x="28" y="0"/>
                </a:lnTo>
                <a:lnTo>
                  <a:pt x="24" y="4"/>
                </a:lnTo>
                <a:lnTo>
                  <a:pt x="20" y="8"/>
                </a:lnTo>
                <a:lnTo>
                  <a:pt x="18" y="14"/>
                </a:lnTo>
                <a:lnTo>
                  <a:pt x="18" y="14"/>
                </a:lnTo>
                <a:lnTo>
                  <a:pt x="20" y="18"/>
                </a:lnTo>
                <a:lnTo>
                  <a:pt x="21" y="22"/>
                </a:lnTo>
                <a:lnTo>
                  <a:pt x="25" y="26"/>
                </a:lnTo>
                <a:lnTo>
                  <a:pt x="25" y="26"/>
                </a:lnTo>
                <a:lnTo>
                  <a:pt x="25" y="26"/>
                </a:lnTo>
                <a:lnTo>
                  <a:pt x="18" y="25"/>
                </a:lnTo>
                <a:lnTo>
                  <a:pt x="12" y="22"/>
                </a:lnTo>
                <a:lnTo>
                  <a:pt x="8" y="17"/>
                </a:lnTo>
                <a:lnTo>
                  <a:pt x="7" y="9"/>
                </a:lnTo>
                <a:lnTo>
                  <a:pt x="7" y="9"/>
                </a:lnTo>
                <a:lnTo>
                  <a:pt x="5" y="4"/>
                </a:lnTo>
                <a:lnTo>
                  <a:pt x="0" y="4"/>
                </a:lnTo>
                <a:close/>
                <a:moveTo>
                  <a:pt x="48" y="17"/>
                </a:moveTo>
                <a:lnTo>
                  <a:pt x="48" y="17"/>
                </a:lnTo>
                <a:lnTo>
                  <a:pt x="46" y="21"/>
                </a:lnTo>
                <a:lnTo>
                  <a:pt x="43" y="25"/>
                </a:lnTo>
                <a:lnTo>
                  <a:pt x="39" y="26"/>
                </a:lnTo>
                <a:lnTo>
                  <a:pt x="34" y="28"/>
                </a:lnTo>
                <a:lnTo>
                  <a:pt x="34" y="28"/>
                </a:lnTo>
                <a:lnTo>
                  <a:pt x="31" y="26"/>
                </a:lnTo>
                <a:lnTo>
                  <a:pt x="31" y="26"/>
                </a:lnTo>
                <a:lnTo>
                  <a:pt x="28" y="25"/>
                </a:lnTo>
                <a:lnTo>
                  <a:pt x="25" y="22"/>
                </a:lnTo>
                <a:lnTo>
                  <a:pt x="24" y="19"/>
                </a:lnTo>
                <a:lnTo>
                  <a:pt x="24" y="17"/>
                </a:lnTo>
                <a:lnTo>
                  <a:pt x="24" y="17"/>
                </a:lnTo>
                <a:lnTo>
                  <a:pt x="25" y="12"/>
                </a:lnTo>
                <a:lnTo>
                  <a:pt x="27" y="9"/>
                </a:lnTo>
                <a:lnTo>
                  <a:pt x="31" y="7"/>
                </a:lnTo>
                <a:lnTo>
                  <a:pt x="35" y="5"/>
                </a:lnTo>
                <a:lnTo>
                  <a:pt x="35" y="5"/>
                </a:lnTo>
                <a:lnTo>
                  <a:pt x="41" y="7"/>
                </a:lnTo>
                <a:lnTo>
                  <a:pt x="45" y="8"/>
                </a:lnTo>
                <a:lnTo>
                  <a:pt x="48" y="12"/>
                </a:lnTo>
                <a:lnTo>
                  <a:pt x="48" y="17"/>
                </a:lnTo>
                <a:lnTo>
                  <a:pt x="48" y="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67" name="Rectangle 27"/>
          <p:cNvSpPr>
            <a:spLocks noChangeArrowheads="1"/>
          </p:cNvSpPr>
          <p:nvPr/>
        </p:nvSpPr>
        <p:spPr bwMode="auto">
          <a:xfrm>
            <a:off x="4059238" y="3527425"/>
            <a:ext cx="471487" cy="1885950"/>
          </a:xfrm>
          <a:prstGeom prst="rect">
            <a:avLst/>
          </a:prstGeom>
          <a:solidFill>
            <a:srgbClr val="00008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68" name="Rectangle 28"/>
          <p:cNvSpPr>
            <a:spLocks noChangeArrowheads="1"/>
          </p:cNvSpPr>
          <p:nvPr/>
        </p:nvSpPr>
        <p:spPr bwMode="auto">
          <a:xfrm>
            <a:off x="4059238" y="4154488"/>
            <a:ext cx="471487" cy="1258887"/>
          </a:xfrm>
          <a:prstGeom prst="rect">
            <a:avLst/>
          </a:prstGeom>
          <a:solidFill>
            <a:srgbClr val="B3B3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69" name="Rectangle 29"/>
          <p:cNvSpPr>
            <a:spLocks noChangeArrowheads="1"/>
          </p:cNvSpPr>
          <p:nvPr/>
        </p:nvSpPr>
        <p:spPr bwMode="auto">
          <a:xfrm>
            <a:off x="4059238" y="4781550"/>
            <a:ext cx="471487" cy="631825"/>
          </a:xfrm>
          <a:prstGeom prst="rect">
            <a:avLst/>
          </a:prstGeom>
          <a:solidFill>
            <a:srgbClr val="00008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70" name="Rectangle 30"/>
          <p:cNvSpPr>
            <a:spLocks noChangeArrowheads="1"/>
          </p:cNvSpPr>
          <p:nvPr/>
        </p:nvSpPr>
        <p:spPr bwMode="auto">
          <a:xfrm>
            <a:off x="4225925" y="5467350"/>
            <a:ext cx="841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000" i="0">
                <a:solidFill>
                  <a:srgbClr val="000000"/>
                </a:solidFill>
                <a:latin typeface="Myriad Roman" charset="0"/>
              </a:rPr>
              <a:t>X</a:t>
            </a:r>
            <a:endParaRPr lang="en-GB" i="0"/>
          </a:p>
        </p:txBody>
      </p:sp>
      <p:sp>
        <p:nvSpPr>
          <p:cNvPr id="215071" name="Rectangle 31"/>
          <p:cNvSpPr>
            <a:spLocks noChangeArrowheads="1"/>
          </p:cNvSpPr>
          <p:nvPr/>
        </p:nvSpPr>
        <p:spPr bwMode="auto">
          <a:xfrm>
            <a:off x="3930650" y="5651500"/>
            <a:ext cx="777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100" i="0">
                <a:solidFill>
                  <a:srgbClr val="000000"/>
                </a:solidFill>
                <a:latin typeface="Myriad Roman" charset="0"/>
              </a:rPr>
              <a:t>4</a:t>
            </a:r>
            <a:endParaRPr lang="en-GB" i="0"/>
          </a:p>
        </p:txBody>
      </p:sp>
      <p:sp>
        <p:nvSpPr>
          <p:cNvPr id="215072" name="Rectangle 32"/>
          <p:cNvSpPr>
            <a:spLocks noChangeArrowheads="1"/>
          </p:cNvSpPr>
          <p:nvPr/>
        </p:nvSpPr>
        <p:spPr bwMode="auto">
          <a:xfrm>
            <a:off x="5232400" y="3052763"/>
            <a:ext cx="468313" cy="2360612"/>
          </a:xfrm>
          <a:prstGeom prst="rect">
            <a:avLst/>
          </a:prstGeom>
          <a:solidFill>
            <a:srgbClr val="B3B3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73" name="Freeform 33"/>
          <p:cNvSpPr>
            <a:spLocks noEditPoints="1"/>
          </p:cNvSpPr>
          <p:nvPr/>
        </p:nvSpPr>
        <p:spPr bwMode="auto">
          <a:xfrm>
            <a:off x="5426075" y="2787650"/>
            <a:ext cx="84138" cy="180975"/>
          </a:xfrm>
          <a:custGeom>
            <a:avLst/>
            <a:gdLst/>
            <a:ahLst/>
            <a:cxnLst>
              <a:cxn ang="0">
                <a:pos x="1" y="102"/>
              </a:cxn>
              <a:cxn ang="0">
                <a:pos x="14" y="112"/>
              </a:cxn>
              <a:cxn ang="0">
                <a:pos x="19" y="111"/>
              </a:cxn>
              <a:cxn ang="0">
                <a:pos x="25" y="104"/>
              </a:cxn>
              <a:cxn ang="0">
                <a:pos x="31" y="111"/>
              </a:cxn>
              <a:cxn ang="0">
                <a:pos x="39" y="114"/>
              </a:cxn>
              <a:cxn ang="0">
                <a:pos x="52" y="104"/>
              </a:cxn>
              <a:cxn ang="0">
                <a:pos x="52" y="90"/>
              </a:cxn>
              <a:cxn ang="0">
                <a:pos x="38" y="80"/>
              </a:cxn>
              <a:cxn ang="0">
                <a:pos x="31" y="83"/>
              </a:cxn>
              <a:cxn ang="0">
                <a:pos x="25" y="90"/>
              </a:cxn>
              <a:cxn ang="0">
                <a:pos x="19" y="83"/>
              </a:cxn>
              <a:cxn ang="0">
                <a:pos x="12" y="81"/>
              </a:cxn>
              <a:cxn ang="0">
                <a:pos x="1" y="90"/>
              </a:cxn>
              <a:cxn ang="0">
                <a:pos x="48" y="97"/>
              </a:cxn>
              <a:cxn ang="0">
                <a:pos x="45" y="104"/>
              </a:cxn>
              <a:cxn ang="0">
                <a:pos x="38" y="107"/>
              </a:cxn>
              <a:cxn ang="0">
                <a:pos x="29" y="101"/>
              </a:cxn>
              <a:cxn ang="0">
                <a:pos x="29" y="93"/>
              </a:cxn>
              <a:cxn ang="0">
                <a:pos x="39" y="87"/>
              </a:cxn>
              <a:cxn ang="0">
                <a:pos x="45" y="90"/>
              </a:cxn>
              <a:cxn ang="0">
                <a:pos x="48" y="97"/>
              </a:cxn>
              <a:cxn ang="0">
                <a:pos x="5" y="93"/>
              </a:cxn>
              <a:cxn ang="0">
                <a:pos x="14" y="88"/>
              </a:cxn>
              <a:cxn ang="0">
                <a:pos x="19" y="90"/>
              </a:cxn>
              <a:cxn ang="0">
                <a:pos x="22" y="95"/>
              </a:cxn>
              <a:cxn ang="0">
                <a:pos x="17" y="105"/>
              </a:cxn>
              <a:cxn ang="0">
                <a:pos x="10" y="105"/>
              </a:cxn>
              <a:cxn ang="0">
                <a:pos x="5" y="97"/>
              </a:cxn>
              <a:cxn ang="0">
                <a:pos x="38" y="45"/>
              </a:cxn>
              <a:cxn ang="0">
                <a:pos x="34" y="45"/>
              </a:cxn>
              <a:cxn ang="0">
                <a:pos x="34" y="76"/>
              </a:cxn>
              <a:cxn ang="0">
                <a:pos x="52" y="52"/>
              </a:cxn>
              <a:cxn ang="0">
                <a:pos x="32" y="69"/>
              </a:cxn>
              <a:cxn ang="0">
                <a:pos x="8" y="52"/>
              </a:cxn>
              <a:cxn ang="0">
                <a:pos x="15" y="52"/>
              </a:cxn>
              <a:cxn ang="0">
                <a:pos x="52" y="0"/>
              </a:cxn>
              <a:cxn ang="0">
                <a:pos x="46" y="22"/>
              </a:cxn>
              <a:cxn ang="0">
                <a:pos x="35" y="11"/>
              </a:cxn>
              <a:cxn ang="0">
                <a:pos x="15" y="1"/>
              </a:cxn>
              <a:cxn ang="0">
                <a:pos x="5" y="5"/>
              </a:cxn>
              <a:cxn ang="0">
                <a:pos x="0" y="16"/>
              </a:cxn>
              <a:cxn ang="0">
                <a:pos x="10" y="29"/>
              </a:cxn>
              <a:cxn ang="0">
                <a:pos x="5" y="18"/>
              </a:cxn>
              <a:cxn ang="0">
                <a:pos x="8" y="11"/>
              </a:cxn>
              <a:cxn ang="0">
                <a:pos x="15" y="8"/>
              </a:cxn>
              <a:cxn ang="0">
                <a:pos x="35" y="19"/>
              </a:cxn>
              <a:cxn ang="0">
                <a:pos x="52" y="32"/>
              </a:cxn>
            </a:cxnLst>
            <a:rect l="0" t="0" r="r" b="b"/>
            <a:pathLst>
              <a:path w="53" h="114">
                <a:moveTo>
                  <a:pt x="0" y="97"/>
                </a:moveTo>
                <a:lnTo>
                  <a:pt x="0" y="97"/>
                </a:lnTo>
                <a:lnTo>
                  <a:pt x="1" y="102"/>
                </a:lnTo>
                <a:lnTo>
                  <a:pt x="4" y="108"/>
                </a:lnTo>
                <a:lnTo>
                  <a:pt x="8" y="111"/>
                </a:lnTo>
                <a:lnTo>
                  <a:pt x="14" y="112"/>
                </a:lnTo>
                <a:lnTo>
                  <a:pt x="14" y="112"/>
                </a:lnTo>
                <a:lnTo>
                  <a:pt x="17" y="112"/>
                </a:lnTo>
                <a:lnTo>
                  <a:pt x="19" y="111"/>
                </a:lnTo>
                <a:lnTo>
                  <a:pt x="22" y="108"/>
                </a:lnTo>
                <a:lnTo>
                  <a:pt x="25" y="104"/>
                </a:lnTo>
                <a:lnTo>
                  <a:pt x="25" y="104"/>
                </a:lnTo>
                <a:lnTo>
                  <a:pt x="25" y="104"/>
                </a:lnTo>
                <a:lnTo>
                  <a:pt x="28" y="108"/>
                </a:lnTo>
                <a:lnTo>
                  <a:pt x="31" y="111"/>
                </a:lnTo>
                <a:lnTo>
                  <a:pt x="35" y="114"/>
                </a:lnTo>
                <a:lnTo>
                  <a:pt x="39" y="114"/>
                </a:lnTo>
                <a:lnTo>
                  <a:pt x="39" y="114"/>
                </a:lnTo>
                <a:lnTo>
                  <a:pt x="45" y="112"/>
                </a:lnTo>
                <a:lnTo>
                  <a:pt x="49" y="110"/>
                </a:lnTo>
                <a:lnTo>
                  <a:pt x="52" y="104"/>
                </a:lnTo>
                <a:lnTo>
                  <a:pt x="53" y="97"/>
                </a:lnTo>
                <a:lnTo>
                  <a:pt x="53" y="97"/>
                </a:lnTo>
                <a:lnTo>
                  <a:pt x="52" y="90"/>
                </a:lnTo>
                <a:lnTo>
                  <a:pt x="49" y="84"/>
                </a:lnTo>
                <a:lnTo>
                  <a:pt x="45" y="81"/>
                </a:lnTo>
                <a:lnTo>
                  <a:pt x="38" y="80"/>
                </a:lnTo>
                <a:lnTo>
                  <a:pt x="38" y="80"/>
                </a:lnTo>
                <a:lnTo>
                  <a:pt x="34" y="80"/>
                </a:lnTo>
                <a:lnTo>
                  <a:pt x="31" y="83"/>
                </a:lnTo>
                <a:lnTo>
                  <a:pt x="27" y="86"/>
                </a:lnTo>
                <a:lnTo>
                  <a:pt x="25" y="90"/>
                </a:lnTo>
                <a:lnTo>
                  <a:pt x="25" y="90"/>
                </a:lnTo>
                <a:lnTo>
                  <a:pt x="25" y="90"/>
                </a:lnTo>
                <a:lnTo>
                  <a:pt x="22" y="86"/>
                </a:lnTo>
                <a:lnTo>
                  <a:pt x="19" y="83"/>
                </a:lnTo>
                <a:lnTo>
                  <a:pt x="17" y="81"/>
                </a:lnTo>
                <a:lnTo>
                  <a:pt x="12" y="81"/>
                </a:lnTo>
                <a:lnTo>
                  <a:pt x="12" y="81"/>
                </a:lnTo>
                <a:lnTo>
                  <a:pt x="8" y="83"/>
                </a:lnTo>
                <a:lnTo>
                  <a:pt x="4" y="86"/>
                </a:lnTo>
                <a:lnTo>
                  <a:pt x="1" y="90"/>
                </a:lnTo>
                <a:lnTo>
                  <a:pt x="0" y="97"/>
                </a:lnTo>
                <a:lnTo>
                  <a:pt x="0" y="97"/>
                </a:lnTo>
                <a:close/>
                <a:moveTo>
                  <a:pt x="48" y="97"/>
                </a:moveTo>
                <a:lnTo>
                  <a:pt x="48" y="97"/>
                </a:lnTo>
                <a:lnTo>
                  <a:pt x="48" y="101"/>
                </a:lnTo>
                <a:lnTo>
                  <a:pt x="45" y="104"/>
                </a:lnTo>
                <a:lnTo>
                  <a:pt x="42" y="107"/>
                </a:lnTo>
                <a:lnTo>
                  <a:pt x="38" y="107"/>
                </a:lnTo>
                <a:lnTo>
                  <a:pt x="38" y="107"/>
                </a:lnTo>
                <a:lnTo>
                  <a:pt x="35" y="107"/>
                </a:lnTo>
                <a:lnTo>
                  <a:pt x="32" y="105"/>
                </a:lnTo>
                <a:lnTo>
                  <a:pt x="29" y="101"/>
                </a:lnTo>
                <a:lnTo>
                  <a:pt x="28" y="98"/>
                </a:lnTo>
                <a:lnTo>
                  <a:pt x="28" y="98"/>
                </a:lnTo>
                <a:lnTo>
                  <a:pt x="29" y="93"/>
                </a:lnTo>
                <a:lnTo>
                  <a:pt x="32" y="90"/>
                </a:lnTo>
                <a:lnTo>
                  <a:pt x="35" y="87"/>
                </a:lnTo>
                <a:lnTo>
                  <a:pt x="39" y="87"/>
                </a:lnTo>
                <a:lnTo>
                  <a:pt x="39" y="87"/>
                </a:lnTo>
                <a:lnTo>
                  <a:pt x="42" y="87"/>
                </a:lnTo>
                <a:lnTo>
                  <a:pt x="45" y="90"/>
                </a:lnTo>
                <a:lnTo>
                  <a:pt x="48" y="93"/>
                </a:lnTo>
                <a:lnTo>
                  <a:pt x="48" y="97"/>
                </a:lnTo>
                <a:lnTo>
                  <a:pt x="48" y="97"/>
                </a:lnTo>
                <a:close/>
                <a:moveTo>
                  <a:pt x="5" y="97"/>
                </a:moveTo>
                <a:lnTo>
                  <a:pt x="5" y="97"/>
                </a:lnTo>
                <a:lnTo>
                  <a:pt x="5" y="93"/>
                </a:lnTo>
                <a:lnTo>
                  <a:pt x="8" y="90"/>
                </a:lnTo>
                <a:lnTo>
                  <a:pt x="11" y="88"/>
                </a:lnTo>
                <a:lnTo>
                  <a:pt x="14" y="88"/>
                </a:lnTo>
                <a:lnTo>
                  <a:pt x="14" y="88"/>
                </a:lnTo>
                <a:lnTo>
                  <a:pt x="17" y="88"/>
                </a:lnTo>
                <a:lnTo>
                  <a:pt x="19" y="90"/>
                </a:lnTo>
                <a:lnTo>
                  <a:pt x="21" y="93"/>
                </a:lnTo>
                <a:lnTo>
                  <a:pt x="22" y="95"/>
                </a:lnTo>
                <a:lnTo>
                  <a:pt x="22" y="95"/>
                </a:lnTo>
                <a:lnTo>
                  <a:pt x="21" y="100"/>
                </a:lnTo>
                <a:lnTo>
                  <a:pt x="19" y="102"/>
                </a:lnTo>
                <a:lnTo>
                  <a:pt x="17" y="105"/>
                </a:lnTo>
                <a:lnTo>
                  <a:pt x="14" y="105"/>
                </a:lnTo>
                <a:lnTo>
                  <a:pt x="14" y="105"/>
                </a:lnTo>
                <a:lnTo>
                  <a:pt x="10" y="105"/>
                </a:lnTo>
                <a:lnTo>
                  <a:pt x="7" y="104"/>
                </a:lnTo>
                <a:lnTo>
                  <a:pt x="5" y="101"/>
                </a:lnTo>
                <a:lnTo>
                  <a:pt x="5" y="97"/>
                </a:lnTo>
                <a:lnTo>
                  <a:pt x="5" y="97"/>
                </a:lnTo>
                <a:close/>
                <a:moveTo>
                  <a:pt x="52" y="45"/>
                </a:moveTo>
                <a:lnTo>
                  <a:pt x="38" y="45"/>
                </a:lnTo>
                <a:lnTo>
                  <a:pt x="38" y="38"/>
                </a:lnTo>
                <a:lnTo>
                  <a:pt x="34" y="38"/>
                </a:lnTo>
                <a:lnTo>
                  <a:pt x="34" y="45"/>
                </a:lnTo>
                <a:lnTo>
                  <a:pt x="1" y="45"/>
                </a:lnTo>
                <a:lnTo>
                  <a:pt x="1" y="53"/>
                </a:lnTo>
                <a:lnTo>
                  <a:pt x="34" y="76"/>
                </a:lnTo>
                <a:lnTo>
                  <a:pt x="38" y="76"/>
                </a:lnTo>
                <a:lnTo>
                  <a:pt x="38" y="52"/>
                </a:lnTo>
                <a:lnTo>
                  <a:pt x="52" y="52"/>
                </a:lnTo>
                <a:lnTo>
                  <a:pt x="52" y="45"/>
                </a:lnTo>
                <a:close/>
                <a:moveTo>
                  <a:pt x="34" y="69"/>
                </a:moveTo>
                <a:lnTo>
                  <a:pt x="32" y="69"/>
                </a:lnTo>
                <a:lnTo>
                  <a:pt x="15" y="56"/>
                </a:lnTo>
                <a:lnTo>
                  <a:pt x="15" y="56"/>
                </a:lnTo>
                <a:lnTo>
                  <a:pt x="8" y="52"/>
                </a:lnTo>
                <a:lnTo>
                  <a:pt x="8" y="52"/>
                </a:lnTo>
                <a:lnTo>
                  <a:pt x="8" y="52"/>
                </a:lnTo>
                <a:lnTo>
                  <a:pt x="15" y="52"/>
                </a:lnTo>
                <a:lnTo>
                  <a:pt x="34" y="52"/>
                </a:lnTo>
                <a:lnTo>
                  <a:pt x="34" y="69"/>
                </a:lnTo>
                <a:close/>
                <a:moveTo>
                  <a:pt x="52" y="0"/>
                </a:moveTo>
                <a:lnTo>
                  <a:pt x="46" y="0"/>
                </a:lnTo>
                <a:lnTo>
                  <a:pt x="46" y="22"/>
                </a:lnTo>
                <a:lnTo>
                  <a:pt x="46" y="22"/>
                </a:lnTo>
                <a:lnTo>
                  <a:pt x="42" y="19"/>
                </a:lnTo>
                <a:lnTo>
                  <a:pt x="42" y="19"/>
                </a:lnTo>
                <a:lnTo>
                  <a:pt x="35" y="11"/>
                </a:lnTo>
                <a:lnTo>
                  <a:pt x="28" y="5"/>
                </a:lnTo>
                <a:lnTo>
                  <a:pt x="22" y="2"/>
                </a:lnTo>
                <a:lnTo>
                  <a:pt x="15" y="1"/>
                </a:lnTo>
                <a:lnTo>
                  <a:pt x="15" y="1"/>
                </a:lnTo>
                <a:lnTo>
                  <a:pt x="10" y="2"/>
                </a:lnTo>
                <a:lnTo>
                  <a:pt x="5" y="5"/>
                </a:lnTo>
                <a:lnTo>
                  <a:pt x="1" y="9"/>
                </a:lnTo>
                <a:lnTo>
                  <a:pt x="0" y="16"/>
                </a:lnTo>
                <a:lnTo>
                  <a:pt x="0" y="16"/>
                </a:lnTo>
                <a:lnTo>
                  <a:pt x="1" y="25"/>
                </a:lnTo>
                <a:lnTo>
                  <a:pt x="5" y="31"/>
                </a:lnTo>
                <a:lnTo>
                  <a:pt x="10" y="29"/>
                </a:lnTo>
                <a:lnTo>
                  <a:pt x="10" y="29"/>
                </a:lnTo>
                <a:lnTo>
                  <a:pt x="7" y="25"/>
                </a:lnTo>
                <a:lnTo>
                  <a:pt x="5" y="18"/>
                </a:lnTo>
                <a:lnTo>
                  <a:pt x="5" y="18"/>
                </a:lnTo>
                <a:lnTo>
                  <a:pt x="7" y="14"/>
                </a:lnTo>
                <a:lnTo>
                  <a:pt x="8" y="11"/>
                </a:lnTo>
                <a:lnTo>
                  <a:pt x="12" y="8"/>
                </a:lnTo>
                <a:lnTo>
                  <a:pt x="15" y="8"/>
                </a:lnTo>
                <a:lnTo>
                  <a:pt x="15" y="8"/>
                </a:lnTo>
                <a:lnTo>
                  <a:pt x="21" y="9"/>
                </a:lnTo>
                <a:lnTo>
                  <a:pt x="28" y="12"/>
                </a:lnTo>
                <a:lnTo>
                  <a:pt x="35" y="19"/>
                </a:lnTo>
                <a:lnTo>
                  <a:pt x="42" y="28"/>
                </a:lnTo>
                <a:lnTo>
                  <a:pt x="48" y="32"/>
                </a:lnTo>
                <a:lnTo>
                  <a:pt x="52" y="32"/>
                </a:lnTo>
                <a:lnTo>
                  <a:pt x="5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74" name="Rectangle 34"/>
          <p:cNvSpPr>
            <a:spLocks noChangeArrowheads="1"/>
          </p:cNvSpPr>
          <p:nvPr/>
        </p:nvSpPr>
        <p:spPr bwMode="auto">
          <a:xfrm>
            <a:off x="5232400" y="3344863"/>
            <a:ext cx="468313" cy="2068512"/>
          </a:xfrm>
          <a:prstGeom prst="rect">
            <a:avLst/>
          </a:prstGeom>
          <a:solidFill>
            <a:srgbClr val="00008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75" name="Rectangle 35"/>
          <p:cNvSpPr>
            <a:spLocks noChangeArrowheads="1"/>
          </p:cNvSpPr>
          <p:nvPr/>
        </p:nvSpPr>
        <p:spPr bwMode="auto">
          <a:xfrm>
            <a:off x="5232400" y="3636963"/>
            <a:ext cx="468313" cy="1776412"/>
          </a:xfrm>
          <a:prstGeom prst="rect">
            <a:avLst/>
          </a:prstGeom>
          <a:solidFill>
            <a:srgbClr val="B3B3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76" name="Rectangle 36"/>
          <p:cNvSpPr>
            <a:spLocks noChangeArrowheads="1"/>
          </p:cNvSpPr>
          <p:nvPr/>
        </p:nvSpPr>
        <p:spPr bwMode="auto">
          <a:xfrm>
            <a:off x="5232400" y="3930650"/>
            <a:ext cx="468313" cy="1482725"/>
          </a:xfrm>
          <a:prstGeom prst="rect">
            <a:avLst/>
          </a:prstGeom>
          <a:solidFill>
            <a:srgbClr val="00008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77" name="Rectangle 37"/>
          <p:cNvSpPr>
            <a:spLocks noChangeArrowheads="1"/>
          </p:cNvSpPr>
          <p:nvPr/>
        </p:nvSpPr>
        <p:spPr bwMode="auto">
          <a:xfrm>
            <a:off x="5232400" y="4224338"/>
            <a:ext cx="468313" cy="1189037"/>
          </a:xfrm>
          <a:prstGeom prst="rect">
            <a:avLst/>
          </a:prstGeom>
          <a:solidFill>
            <a:srgbClr val="B3B3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78" name="Rectangle 38"/>
          <p:cNvSpPr>
            <a:spLocks noChangeArrowheads="1"/>
          </p:cNvSpPr>
          <p:nvPr/>
        </p:nvSpPr>
        <p:spPr bwMode="auto">
          <a:xfrm>
            <a:off x="5232400" y="4521200"/>
            <a:ext cx="468313" cy="892175"/>
          </a:xfrm>
          <a:prstGeom prst="rect">
            <a:avLst/>
          </a:prstGeom>
          <a:solidFill>
            <a:srgbClr val="00008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79" name="Rectangle 39"/>
          <p:cNvSpPr>
            <a:spLocks noChangeArrowheads="1"/>
          </p:cNvSpPr>
          <p:nvPr/>
        </p:nvSpPr>
        <p:spPr bwMode="auto">
          <a:xfrm>
            <a:off x="5232400" y="4818063"/>
            <a:ext cx="468313" cy="595312"/>
          </a:xfrm>
          <a:prstGeom prst="rect">
            <a:avLst/>
          </a:prstGeom>
          <a:solidFill>
            <a:srgbClr val="B3B3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80" name="Rectangle 40"/>
          <p:cNvSpPr>
            <a:spLocks noChangeArrowheads="1"/>
          </p:cNvSpPr>
          <p:nvPr/>
        </p:nvSpPr>
        <p:spPr bwMode="auto">
          <a:xfrm>
            <a:off x="5232400" y="5114925"/>
            <a:ext cx="468313" cy="298450"/>
          </a:xfrm>
          <a:prstGeom prst="rect">
            <a:avLst/>
          </a:prstGeom>
          <a:solidFill>
            <a:srgbClr val="00008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81" name="Rectangle 41"/>
          <p:cNvSpPr>
            <a:spLocks noChangeArrowheads="1"/>
          </p:cNvSpPr>
          <p:nvPr/>
        </p:nvSpPr>
        <p:spPr bwMode="auto">
          <a:xfrm>
            <a:off x="5410200" y="546735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000" i="0">
                <a:solidFill>
                  <a:srgbClr val="000000"/>
                </a:solidFill>
                <a:latin typeface="Myriad Roman" charset="0"/>
              </a:rPr>
              <a:t>L</a:t>
            </a:r>
            <a:endParaRPr lang="en-GB" i="0"/>
          </a:p>
        </p:txBody>
      </p:sp>
      <p:sp>
        <p:nvSpPr>
          <p:cNvPr id="215082" name="Rectangle 42"/>
          <p:cNvSpPr>
            <a:spLocks noChangeArrowheads="1"/>
          </p:cNvSpPr>
          <p:nvPr/>
        </p:nvSpPr>
        <p:spPr bwMode="auto">
          <a:xfrm>
            <a:off x="5819775" y="2874963"/>
            <a:ext cx="468313" cy="2538412"/>
          </a:xfrm>
          <a:prstGeom prst="rect">
            <a:avLst/>
          </a:prstGeom>
          <a:solidFill>
            <a:srgbClr val="B3B3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83" name="Freeform 43"/>
          <p:cNvSpPr>
            <a:spLocks noEditPoints="1"/>
          </p:cNvSpPr>
          <p:nvPr/>
        </p:nvSpPr>
        <p:spPr bwMode="auto">
          <a:xfrm>
            <a:off x="6011863" y="2605088"/>
            <a:ext cx="85725" cy="184150"/>
          </a:xfrm>
          <a:custGeom>
            <a:avLst/>
            <a:gdLst/>
            <a:ahLst/>
            <a:cxnLst>
              <a:cxn ang="0">
                <a:pos x="52" y="105"/>
              </a:cxn>
              <a:cxn ang="0">
                <a:pos x="45" y="91"/>
              </a:cxn>
              <a:cxn ang="0">
                <a:pos x="37" y="83"/>
              </a:cxn>
              <a:cxn ang="0">
                <a:pos x="21" y="82"/>
              </a:cxn>
              <a:cxn ang="0">
                <a:pos x="2" y="92"/>
              </a:cxn>
              <a:cxn ang="0">
                <a:pos x="2" y="106"/>
              </a:cxn>
              <a:cxn ang="0">
                <a:pos x="19" y="116"/>
              </a:cxn>
              <a:cxn ang="0">
                <a:pos x="30" y="112"/>
              </a:cxn>
              <a:cxn ang="0">
                <a:pos x="34" y="100"/>
              </a:cxn>
              <a:cxn ang="0">
                <a:pos x="28" y="89"/>
              </a:cxn>
              <a:cxn ang="0">
                <a:pos x="42" y="95"/>
              </a:cxn>
              <a:cxn ang="0">
                <a:pos x="47" y="106"/>
              </a:cxn>
              <a:cxn ang="0">
                <a:pos x="54" y="112"/>
              </a:cxn>
              <a:cxn ang="0">
                <a:pos x="6" y="95"/>
              </a:cxn>
              <a:cxn ang="0">
                <a:pos x="21" y="89"/>
              </a:cxn>
              <a:cxn ang="0">
                <a:pos x="23" y="89"/>
              </a:cxn>
              <a:cxn ang="0">
                <a:pos x="28" y="99"/>
              </a:cxn>
              <a:cxn ang="0">
                <a:pos x="26" y="106"/>
              </a:cxn>
              <a:cxn ang="0">
                <a:pos x="19" y="109"/>
              </a:cxn>
              <a:cxn ang="0">
                <a:pos x="6" y="103"/>
              </a:cxn>
              <a:cxn ang="0">
                <a:pos x="54" y="58"/>
              </a:cxn>
              <a:cxn ang="0">
                <a:pos x="51" y="51"/>
              </a:cxn>
              <a:cxn ang="0">
                <a:pos x="38" y="43"/>
              </a:cxn>
              <a:cxn ang="0">
                <a:pos x="16" y="43"/>
              </a:cxn>
              <a:cxn ang="0">
                <a:pos x="2" y="51"/>
              </a:cxn>
              <a:cxn ang="0">
                <a:pos x="0" y="58"/>
              </a:cxn>
              <a:cxn ang="0">
                <a:pos x="4" y="68"/>
              </a:cxn>
              <a:cxn ang="0">
                <a:pos x="27" y="76"/>
              </a:cxn>
              <a:cxn ang="0">
                <a:pos x="47" y="71"/>
              </a:cxn>
              <a:cxn ang="0">
                <a:pos x="52" y="62"/>
              </a:cxn>
              <a:cxn ang="0">
                <a:pos x="48" y="58"/>
              </a:cxn>
              <a:cxn ang="0">
                <a:pos x="42" y="67"/>
              </a:cxn>
              <a:cxn ang="0">
                <a:pos x="27" y="69"/>
              </a:cxn>
              <a:cxn ang="0">
                <a:pos x="7" y="62"/>
              </a:cxn>
              <a:cxn ang="0">
                <a:pos x="7" y="54"/>
              </a:cxn>
              <a:cxn ang="0">
                <a:pos x="27" y="48"/>
              </a:cxn>
              <a:cxn ang="0">
                <a:pos x="42" y="51"/>
              </a:cxn>
              <a:cxn ang="0">
                <a:pos x="48" y="58"/>
              </a:cxn>
              <a:cxn ang="0">
                <a:pos x="0" y="10"/>
              </a:cxn>
              <a:cxn ang="0">
                <a:pos x="9" y="27"/>
              </a:cxn>
              <a:cxn ang="0">
                <a:pos x="17" y="33"/>
              </a:cxn>
              <a:cxn ang="0">
                <a:pos x="31" y="36"/>
              </a:cxn>
              <a:cxn ang="0">
                <a:pos x="51" y="24"/>
              </a:cxn>
              <a:cxn ang="0">
                <a:pos x="51" y="10"/>
              </a:cxn>
              <a:cxn ang="0">
                <a:pos x="35" y="0"/>
              </a:cxn>
              <a:cxn ang="0">
                <a:pos x="23" y="5"/>
              </a:cxn>
              <a:cxn ang="0">
                <a:pos x="19" y="16"/>
              </a:cxn>
              <a:cxn ang="0">
                <a:pos x="24" y="28"/>
              </a:cxn>
              <a:cxn ang="0">
                <a:pos x="19" y="27"/>
              </a:cxn>
              <a:cxn ang="0">
                <a:pos x="6" y="10"/>
              </a:cxn>
              <a:cxn ang="0">
                <a:pos x="0" y="6"/>
              </a:cxn>
              <a:cxn ang="0">
                <a:pos x="47" y="23"/>
              </a:cxn>
              <a:cxn ang="0">
                <a:pos x="33" y="28"/>
              </a:cxn>
              <a:cxn ang="0">
                <a:pos x="30" y="28"/>
              </a:cxn>
              <a:cxn ang="0">
                <a:pos x="24" y="21"/>
              </a:cxn>
              <a:cxn ang="0">
                <a:pos x="24" y="13"/>
              </a:cxn>
              <a:cxn ang="0">
                <a:pos x="35" y="7"/>
              </a:cxn>
              <a:cxn ang="0">
                <a:pos x="44" y="10"/>
              </a:cxn>
              <a:cxn ang="0">
                <a:pos x="48" y="17"/>
              </a:cxn>
            </a:cxnLst>
            <a:rect l="0" t="0" r="r" b="b"/>
            <a:pathLst>
              <a:path w="54" h="116">
                <a:moveTo>
                  <a:pt x="54" y="112"/>
                </a:moveTo>
                <a:lnTo>
                  <a:pt x="54" y="112"/>
                </a:lnTo>
                <a:lnTo>
                  <a:pt x="52" y="105"/>
                </a:lnTo>
                <a:lnTo>
                  <a:pt x="52" y="105"/>
                </a:lnTo>
                <a:lnTo>
                  <a:pt x="51" y="98"/>
                </a:lnTo>
                <a:lnTo>
                  <a:pt x="45" y="91"/>
                </a:lnTo>
                <a:lnTo>
                  <a:pt x="45" y="91"/>
                </a:lnTo>
                <a:lnTo>
                  <a:pt x="41" y="86"/>
                </a:lnTo>
                <a:lnTo>
                  <a:pt x="37" y="83"/>
                </a:lnTo>
                <a:lnTo>
                  <a:pt x="30" y="82"/>
                </a:lnTo>
                <a:lnTo>
                  <a:pt x="21" y="82"/>
                </a:lnTo>
                <a:lnTo>
                  <a:pt x="21" y="82"/>
                </a:lnTo>
                <a:lnTo>
                  <a:pt x="13" y="82"/>
                </a:lnTo>
                <a:lnTo>
                  <a:pt x="6" y="86"/>
                </a:lnTo>
                <a:lnTo>
                  <a:pt x="2" y="92"/>
                </a:lnTo>
                <a:lnTo>
                  <a:pt x="0" y="99"/>
                </a:lnTo>
                <a:lnTo>
                  <a:pt x="0" y="99"/>
                </a:lnTo>
                <a:lnTo>
                  <a:pt x="2" y="106"/>
                </a:lnTo>
                <a:lnTo>
                  <a:pt x="6" y="112"/>
                </a:lnTo>
                <a:lnTo>
                  <a:pt x="11" y="115"/>
                </a:lnTo>
                <a:lnTo>
                  <a:pt x="19" y="116"/>
                </a:lnTo>
                <a:lnTo>
                  <a:pt x="19" y="116"/>
                </a:lnTo>
                <a:lnTo>
                  <a:pt x="24" y="115"/>
                </a:lnTo>
                <a:lnTo>
                  <a:pt x="30" y="112"/>
                </a:lnTo>
                <a:lnTo>
                  <a:pt x="33" y="107"/>
                </a:lnTo>
                <a:lnTo>
                  <a:pt x="34" y="100"/>
                </a:lnTo>
                <a:lnTo>
                  <a:pt x="34" y="100"/>
                </a:lnTo>
                <a:lnTo>
                  <a:pt x="33" y="93"/>
                </a:lnTo>
                <a:lnTo>
                  <a:pt x="28" y="89"/>
                </a:lnTo>
                <a:lnTo>
                  <a:pt x="28" y="89"/>
                </a:lnTo>
                <a:lnTo>
                  <a:pt x="28" y="89"/>
                </a:lnTo>
                <a:lnTo>
                  <a:pt x="37" y="91"/>
                </a:lnTo>
                <a:lnTo>
                  <a:pt x="42" y="95"/>
                </a:lnTo>
                <a:lnTo>
                  <a:pt x="42" y="95"/>
                </a:lnTo>
                <a:lnTo>
                  <a:pt x="45" y="100"/>
                </a:lnTo>
                <a:lnTo>
                  <a:pt x="47" y="106"/>
                </a:lnTo>
                <a:lnTo>
                  <a:pt x="47" y="106"/>
                </a:lnTo>
                <a:lnTo>
                  <a:pt x="48" y="112"/>
                </a:lnTo>
                <a:lnTo>
                  <a:pt x="54" y="112"/>
                </a:lnTo>
                <a:close/>
                <a:moveTo>
                  <a:pt x="6" y="99"/>
                </a:moveTo>
                <a:lnTo>
                  <a:pt x="6" y="99"/>
                </a:lnTo>
                <a:lnTo>
                  <a:pt x="6" y="95"/>
                </a:lnTo>
                <a:lnTo>
                  <a:pt x="10" y="91"/>
                </a:lnTo>
                <a:lnTo>
                  <a:pt x="14" y="89"/>
                </a:lnTo>
                <a:lnTo>
                  <a:pt x="21" y="89"/>
                </a:lnTo>
                <a:lnTo>
                  <a:pt x="21" y="89"/>
                </a:lnTo>
                <a:lnTo>
                  <a:pt x="23" y="89"/>
                </a:lnTo>
                <a:lnTo>
                  <a:pt x="23" y="89"/>
                </a:lnTo>
                <a:lnTo>
                  <a:pt x="27" y="93"/>
                </a:lnTo>
                <a:lnTo>
                  <a:pt x="28" y="96"/>
                </a:lnTo>
                <a:lnTo>
                  <a:pt x="28" y="99"/>
                </a:lnTo>
                <a:lnTo>
                  <a:pt x="28" y="99"/>
                </a:lnTo>
                <a:lnTo>
                  <a:pt x="28" y="103"/>
                </a:lnTo>
                <a:lnTo>
                  <a:pt x="26" y="106"/>
                </a:lnTo>
                <a:lnTo>
                  <a:pt x="23" y="109"/>
                </a:lnTo>
                <a:lnTo>
                  <a:pt x="19" y="109"/>
                </a:lnTo>
                <a:lnTo>
                  <a:pt x="19" y="109"/>
                </a:lnTo>
                <a:lnTo>
                  <a:pt x="13" y="109"/>
                </a:lnTo>
                <a:lnTo>
                  <a:pt x="9" y="106"/>
                </a:lnTo>
                <a:lnTo>
                  <a:pt x="6" y="103"/>
                </a:lnTo>
                <a:lnTo>
                  <a:pt x="6" y="99"/>
                </a:lnTo>
                <a:lnTo>
                  <a:pt x="6" y="99"/>
                </a:lnTo>
                <a:close/>
                <a:moveTo>
                  <a:pt x="54" y="58"/>
                </a:moveTo>
                <a:lnTo>
                  <a:pt x="54" y="58"/>
                </a:lnTo>
                <a:lnTo>
                  <a:pt x="52" y="55"/>
                </a:lnTo>
                <a:lnTo>
                  <a:pt x="51" y="51"/>
                </a:lnTo>
                <a:lnTo>
                  <a:pt x="50" y="48"/>
                </a:lnTo>
                <a:lnTo>
                  <a:pt x="47" y="45"/>
                </a:lnTo>
                <a:lnTo>
                  <a:pt x="38" y="43"/>
                </a:lnTo>
                <a:lnTo>
                  <a:pt x="26" y="41"/>
                </a:lnTo>
                <a:lnTo>
                  <a:pt x="26" y="41"/>
                </a:lnTo>
                <a:lnTo>
                  <a:pt x="16" y="43"/>
                </a:lnTo>
                <a:lnTo>
                  <a:pt x="7" y="45"/>
                </a:lnTo>
                <a:lnTo>
                  <a:pt x="4" y="48"/>
                </a:lnTo>
                <a:lnTo>
                  <a:pt x="2" y="51"/>
                </a:lnTo>
                <a:lnTo>
                  <a:pt x="0" y="54"/>
                </a:lnTo>
                <a:lnTo>
                  <a:pt x="0" y="58"/>
                </a:lnTo>
                <a:lnTo>
                  <a:pt x="0" y="58"/>
                </a:lnTo>
                <a:lnTo>
                  <a:pt x="0" y="62"/>
                </a:lnTo>
                <a:lnTo>
                  <a:pt x="2" y="65"/>
                </a:lnTo>
                <a:lnTo>
                  <a:pt x="4" y="68"/>
                </a:lnTo>
                <a:lnTo>
                  <a:pt x="7" y="71"/>
                </a:lnTo>
                <a:lnTo>
                  <a:pt x="16" y="75"/>
                </a:lnTo>
                <a:lnTo>
                  <a:pt x="27" y="76"/>
                </a:lnTo>
                <a:lnTo>
                  <a:pt x="27" y="76"/>
                </a:lnTo>
                <a:lnTo>
                  <a:pt x="38" y="75"/>
                </a:lnTo>
                <a:lnTo>
                  <a:pt x="47" y="71"/>
                </a:lnTo>
                <a:lnTo>
                  <a:pt x="50" y="68"/>
                </a:lnTo>
                <a:lnTo>
                  <a:pt x="51" y="65"/>
                </a:lnTo>
                <a:lnTo>
                  <a:pt x="52" y="62"/>
                </a:lnTo>
                <a:lnTo>
                  <a:pt x="54" y="58"/>
                </a:lnTo>
                <a:lnTo>
                  <a:pt x="54" y="58"/>
                </a:lnTo>
                <a:close/>
                <a:moveTo>
                  <a:pt x="48" y="58"/>
                </a:moveTo>
                <a:lnTo>
                  <a:pt x="48" y="58"/>
                </a:lnTo>
                <a:lnTo>
                  <a:pt x="47" y="62"/>
                </a:lnTo>
                <a:lnTo>
                  <a:pt x="42" y="67"/>
                </a:lnTo>
                <a:lnTo>
                  <a:pt x="35" y="68"/>
                </a:lnTo>
                <a:lnTo>
                  <a:pt x="27" y="69"/>
                </a:lnTo>
                <a:lnTo>
                  <a:pt x="27" y="69"/>
                </a:lnTo>
                <a:lnTo>
                  <a:pt x="17" y="68"/>
                </a:lnTo>
                <a:lnTo>
                  <a:pt x="11" y="67"/>
                </a:lnTo>
                <a:lnTo>
                  <a:pt x="7" y="62"/>
                </a:lnTo>
                <a:lnTo>
                  <a:pt x="6" y="58"/>
                </a:lnTo>
                <a:lnTo>
                  <a:pt x="6" y="58"/>
                </a:lnTo>
                <a:lnTo>
                  <a:pt x="7" y="54"/>
                </a:lnTo>
                <a:lnTo>
                  <a:pt x="11" y="51"/>
                </a:lnTo>
                <a:lnTo>
                  <a:pt x="17" y="48"/>
                </a:lnTo>
                <a:lnTo>
                  <a:pt x="27" y="48"/>
                </a:lnTo>
                <a:lnTo>
                  <a:pt x="27" y="48"/>
                </a:lnTo>
                <a:lnTo>
                  <a:pt x="35" y="48"/>
                </a:lnTo>
                <a:lnTo>
                  <a:pt x="42" y="51"/>
                </a:lnTo>
                <a:lnTo>
                  <a:pt x="47" y="54"/>
                </a:lnTo>
                <a:lnTo>
                  <a:pt x="48" y="58"/>
                </a:lnTo>
                <a:lnTo>
                  <a:pt x="48" y="58"/>
                </a:lnTo>
                <a:close/>
                <a:moveTo>
                  <a:pt x="0" y="6"/>
                </a:moveTo>
                <a:lnTo>
                  <a:pt x="0" y="6"/>
                </a:lnTo>
                <a:lnTo>
                  <a:pt x="0" y="10"/>
                </a:lnTo>
                <a:lnTo>
                  <a:pt x="0" y="10"/>
                </a:lnTo>
                <a:lnTo>
                  <a:pt x="3" y="20"/>
                </a:lnTo>
                <a:lnTo>
                  <a:pt x="9" y="27"/>
                </a:lnTo>
                <a:lnTo>
                  <a:pt x="9" y="27"/>
                </a:lnTo>
                <a:lnTo>
                  <a:pt x="13" y="30"/>
                </a:lnTo>
                <a:lnTo>
                  <a:pt x="17" y="33"/>
                </a:lnTo>
                <a:lnTo>
                  <a:pt x="24" y="36"/>
                </a:lnTo>
                <a:lnTo>
                  <a:pt x="31" y="36"/>
                </a:lnTo>
                <a:lnTo>
                  <a:pt x="31" y="36"/>
                </a:lnTo>
                <a:lnTo>
                  <a:pt x="40" y="34"/>
                </a:lnTo>
                <a:lnTo>
                  <a:pt x="47" y="30"/>
                </a:lnTo>
                <a:lnTo>
                  <a:pt x="51" y="24"/>
                </a:lnTo>
                <a:lnTo>
                  <a:pt x="54" y="17"/>
                </a:lnTo>
                <a:lnTo>
                  <a:pt x="54" y="17"/>
                </a:lnTo>
                <a:lnTo>
                  <a:pt x="51" y="10"/>
                </a:lnTo>
                <a:lnTo>
                  <a:pt x="48" y="5"/>
                </a:lnTo>
                <a:lnTo>
                  <a:pt x="42" y="2"/>
                </a:lnTo>
                <a:lnTo>
                  <a:pt x="35" y="0"/>
                </a:lnTo>
                <a:lnTo>
                  <a:pt x="35" y="0"/>
                </a:lnTo>
                <a:lnTo>
                  <a:pt x="28" y="2"/>
                </a:lnTo>
                <a:lnTo>
                  <a:pt x="23" y="5"/>
                </a:lnTo>
                <a:lnTo>
                  <a:pt x="20" y="10"/>
                </a:lnTo>
                <a:lnTo>
                  <a:pt x="19" y="16"/>
                </a:lnTo>
                <a:lnTo>
                  <a:pt x="19" y="16"/>
                </a:lnTo>
                <a:lnTo>
                  <a:pt x="19" y="20"/>
                </a:lnTo>
                <a:lnTo>
                  <a:pt x="20" y="23"/>
                </a:lnTo>
                <a:lnTo>
                  <a:pt x="24" y="28"/>
                </a:lnTo>
                <a:lnTo>
                  <a:pt x="24" y="28"/>
                </a:lnTo>
                <a:lnTo>
                  <a:pt x="24" y="28"/>
                </a:lnTo>
                <a:lnTo>
                  <a:pt x="19" y="27"/>
                </a:lnTo>
                <a:lnTo>
                  <a:pt x="13" y="23"/>
                </a:lnTo>
                <a:lnTo>
                  <a:pt x="9" y="17"/>
                </a:lnTo>
                <a:lnTo>
                  <a:pt x="6" y="10"/>
                </a:lnTo>
                <a:lnTo>
                  <a:pt x="6" y="10"/>
                </a:lnTo>
                <a:lnTo>
                  <a:pt x="6" y="6"/>
                </a:lnTo>
                <a:lnTo>
                  <a:pt x="0" y="6"/>
                </a:lnTo>
                <a:close/>
                <a:moveTo>
                  <a:pt x="48" y="17"/>
                </a:moveTo>
                <a:lnTo>
                  <a:pt x="48" y="17"/>
                </a:lnTo>
                <a:lnTo>
                  <a:pt x="47" y="23"/>
                </a:lnTo>
                <a:lnTo>
                  <a:pt x="44" y="26"/>
                </a:lnTo>
                <a:lnTo>
                  <a:pt x="38" y="28"/>
                </a:lnTo>
                <a:lnTo>
                  <a:pt x="33" y="28"/>
                </a:lnTo>
                <a:lnTo>
                  <a:pt x="33" y="28"/>
                </a:lnTo>
                <a:lnTo>
                  <a:pt x="30" y="28"/>
                </a:lnTo>
                <a:lnTo>
                  <a:pt x="30" y="28"/>
                </a:lnTo>
                <a:lnTo>
                  <a:pt x="27" y="26"/>
                </a:lnTo>
                <a:lnTo>
                  <a:pt x="26" y="24"/>
                </a:lnTo>
                <a:lnTo>
                  <a:pt x="24" y="21"/>
                </a:lnTo>
                <a:lnTo>
                  <a:pt x="24" y="17"/>
                </a:lnTo>
                <a:lnTo>
                  <a:pt x="24" y="17"/>
                </a:lnTo>
                <a:lnTo>
                  <a:pt x="24" y="13"/>
                </a:lnTo>
                <a:lnTo>
                  <a:pt x="27" y="10"/>
                </a:lnTo>
                <a:lnTo>
                  <a:pt x="31" y="9"/>
                </a:lnTo>
                <a:lnTo>
                  <a:pt x="35" y="7"/>
                </a:lnTo>
                <a:lnTo>
                  <a:pt x="35" y="7"/>
                </a:lnTo>
                <a:lnTo>
                  <a:pt x="41" y="7"/>
                </a:lnTo>
                <a:lnTo>
                  <a:pt x="44" y="10"/>
                </a:lnTo>
                <a:lnTo>
                  <a:pt x="47" y="13"/>
                </a:lnTo>
                <a:lnTo>
                  <a:pt x="48" y="17"/>
                </a:lnTo>
                <a:lnTo>
                  <a:pt x="48" y="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84" name="Rectangle 44"/>
          <p:cNvSpPr>
            <a:spLocks noChangeArrowheads="1"/>
          </p:cNvSpPr>
          <p:nvPr/>
        </p:nvSpPr>
        <p:spPr bwMode="auto">
          <a:xfrm>
            <a:off x="5819775" y="3182938"/>
            <a:ext cx="468313" cy="2230437"/>
          </a:xfrm>
          <a:prstGeom prst="rect">
            <a:avLst/>
          </a:prstGeom>
          <a:solidFill>
            <a:srgbClr val="00008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85" name="Rectangle 45"/>
          <p:cNvSpPr>
            <a:spLocks noChangeArrowheads="1"/>
          </p:cNvSpPr>
          <p:nvPr/>
        </p:nvSpPr>
        <p:spPr bwMode="auto">
          <a:xfrm>
            <a:off x="5819775" y="3497263"/>
            <a:ext cx="468313" cy="1916112"/>
          </a:xfrm>
          <a:prstGeom prst="rect">
            <a:avLst/>
          </a:prstGeom>
          <a:solidFill>
            <a:srgbClr val="B3B3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86" name="Rectangle 46"/>
          <p:cNvSpPr>
            <a:spLocks noChangeArrowheads="1"/>
          </p:cNvSpPr>
          <p:nvPr/>
        </p:nvSpPr>
        <p:spPr bwMode="auto">
          <a:xfrm>
            <a:off x="5819775" y="3811588"/>
            <a:ext cx="468313" cy="1601787"/>
          </a:xfrm>
          <a:prstGeom prst="rect">
            <a:avLst/>
          </a:prstGeom>
          <a:solidFill>
            <a:srgbClr val="00008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87" name="Rectangle 47"/>
          <p:cNvSpPr>
            <a:spLocks noChangeArrowheads="1"/>
          </p:cNvSpPr>
          <p:nvPr/>
        </p:nvSpPr>
        <p:spPr bwMode="auto">
          <a:xfrm>
            <a:off x="5819775" y="4130675"/>
            <a:ext cx="468313" cy="1282700"/>
          </a:xfrm>
          <a:prstGeom prst="rect">
            <a:avLst/>
          </a:prstGeom>
          <a:solidFill>
            <a:srgbClr val="B3B3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88" name="Rectangle 48"/>
          <p:cNvSpPr>
            <a:spLocks noChangeArrowheads="1"/>
          </p:cNvSpPr>
          <p:nvPr/>
        </p:nvSpPr>
        <p:spPr bwMode="auto">
          <a:xfrm>
            <a:off x="5819775" y="4445000"/>
            <a:ext cx="468313" cy="968375"/>
          </a:xfrm>
          <a:prstGeom prst="rect">
            <a:avLst/>
          </a:prstGeom>
          <a:solidFill>
            <a:srgbClr val="00008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89" name="Rectangle 49"/>
          <p:cNvSpPr>
            <a:spLocks noChangeArrowheads="1"/>
          </p:cNvSpPr>
          <p:nvPr/>
        </p:nvSpPr>
        <p:spPr bwMode="auto">
          <a:xfrm>
            <a:off x="5819775" y="4765675"/>
            <a:ext cx="468313" cy="647700"/>
          </a:xfrm>
          <a:prstGeom prst="rect">
            <a:avLst/>
          </a:prstGeom>
          <a:solidFill>
            <a:srgbClr val="B3B3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90" name="Rectangle 50"/>
          <p:cNvSpPr>
            <a:spLocks noChangeArrowheads="1"/>
          </p:cNvSpPr>
          <p:nvPr/>
        </p:nvSpPr>
        <p:spPr bwMode="auto">
          <a:xfrm>
            <a:off x="5819775" y="5087938"/>
            <a:ext cx="468313" cy="325437"/>
          </a:xfrm>
          <a:prstGeom prst="rect">
            <a:avLst/>
          </a:prstGeom>
          <a:solidFill>
            <a:srgbClr val="00008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91" name="Rectangle 51"/>
          <p:cNvSpPr>
            <a:spLocks noChangeArrowheads="1"/>
          </p:cNvSpPr>
          <p:nvPr/>
        </p:nvSpPr>
        <p:spPr bwMode="auto">
          <a:xfrm>
            <a:off x="5983288" y="5467350"/>
            <a:ext cx="841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000" i="0">
                <a:solidFill>
                  <a:srgbClr val="000000"/>
                </a:solidFill>
                <a:latin typeface="Myriad Roman" charset="0"/>
              </a:rPr>
              <a:t>X</a:t>
            </a:r>
            <a:endParaRPr lang="en-GB" i="0"/>
          </a:p>
        </p:txBody>
      </p:sp>
      <p:sp>
        <p:nvSpPr>
          <p:cNvPr id="215092" name="Rectangle 52"/>
          <p:cNvSpPr>
            <a:spLocks noChangeArrowheads="1"/>
          </p:cNvSpPr>
          <p:nvPr/>
        </p:nvSpPr>
        <p:spPr bwMode="auto">
          <a:xfrm>
            <a:off x="5689600" y="5651500"/>
            <a:ext cx="777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100" i="0">
                <a:solidFill>
                  <a:srgbClr val="000000"/>
                </a:solidFill>
                <a:latin typeface="Myriad Roman" charset="0"/>
              </a:rPr>
              <a:t>8</a:t>
            </a:r>
            <a:endParaRPr lang="en-GB" i="0"/>
          </a:p>
        </p:txBody>
      </p:sp>
      <p:sp>
        <p:nvSpPr>
          <p:cNvPr id="215093" name="Rectangle 53"/>
          <p:cNvSpPr>
            <a:spLocks noChangeArrowheads="1"/>
          </p:cNvSpPr>
          <p:nvPr/>
        </p:nvSpPr>
        <p:spPr bwMode="auto">
          <a:xfrm>
            <a:off x="6989763" y="2947988"/>
            <a:ext cx="471487" cy="2465387"/>
          </a:xfrm>
          <a:prstGeom prst="rect">
            <a:avLst/>
          </a:prstGeom>
          <a:solidFill>
            <a:srgbClr val="B3B3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94" name="Freeform 54"/>
          <p:cNvSpPr>
            <a:spLocks noEditPoints="1"/>
          </p:cNvSpPr>
          <p:nvPr/>
        </p:nvSpPr>
        <p:spPr bwMode="auto">
          <a:xfrm>
            <a:off x="7183438" y="2679700"/>
            <a:ext cx="84137" cy="182563"/>
          </a:xfrm>
          <a:custGeom>
            <a:avLst/>
            <a:gdLst/>
            <a:ahLst/>
            <a:cxnLst>
              <a:cxn ang="0">
                <a:pos x="4" y="108"/>
              </a:cxn>
              <a:cxn ang="0">
                <a:pos x="17" y="113"/>
              </a:cxn>
              <a:cxn ang="0">
                <a:pos x="25" y="106"/>
              </a:cxn>
              <a:cxn ang="0">
                <a:pos x="35" y="114"/>
              </a:cxn>
              <a:cxn ang="0">
                <a:pos x="49" y="111"/>
              </a:cxn>
              <a:cxn ang="0">
                <a:pos x="52" y="91"/>
              </a:cxn>
              <a:cxn ang="0">
                <a:pos x="38" y="80"/>
              </a:cxn>
              <a:cxn ang="0">
                <a:pos x="25" y="91"/>
              </a:cxn>
              <a:cxn ang="0">
                <a:pos x="19" y="84"/>
              </a:cxn>
              <a:cxn ang="0">
                <a:pos x="8" y="83"/>
              </a:cxn>
              <a:cxn ang="0">
                <a:pos x="0" y="97"/>
              </a:cxn>
              <a:cxn ang="0">
                <a:pos x="45" y="106"/>
              </a:cxn>
              <a:cxn ang="0">
                <a:pos x="35" y="107"/>
              </a:cxn>
              <a:cxn ang="0">
                <a:pos x="28" y="99"/>
              </a:cxn>
              <a:cxn ang="0">
                <a:pos x="39" y="87"/>
              </a:cxn>
              <a:cxn ang="0">
                <a:pos x="48" y="93"/>
              </a:cxn>
              <a:cxn ang="0">
                <a:pos x="5" y="97"/>
              </a:cxn>
              <a:cxn ang="0">
                <a:pos x="14" y="89"/>
              </a:cxn>
              <a:cxn ang="0">
                <a:pos x="21" y="93"/>
              </a:cxn>
              <a:cxn ang="0">
                <a:pos x="19" y="104"/>
              </a:cxn>
              <a:cxn ang="0">
                <a:pos x="10" y="106"/>
              </a:cxn>
              <a:cxn ang="0">
                <a:pos x="5" y="97"/>
              </a:cxn>
              <a:cxn ang="0">
                <a:pos x="4" y="68"/>
              </a:cxn>
              <a:cxn ang="0">
                <a:pos x="17" y="72"/>
              </a:cxn>
              <a:cxn ang="0">
                <a:pos x="25" y="65"/>
              </a:cxn>
              <a:cxn ang="0">
                <a:pos x="35" y="75"/>
              </a:cxn>
              <a:cxn ang="0">
                <a:pos x="49" y="70"/>
              </a:cxn>
              <a:cxn ang="0">
                <a:pos x="52" y="51"/>
              </a:cxn>
              <a:cxn ang="0">
                <a:pos x="38" y="39"/>
              </a:cxn>
              <a:cxn ang="0">
                <a:pos x="25" y="51"/>
              </a:cxn>
              <a:cxn ang="0">
                <a:pos x="19" y="44"/>
              </a:cxn>
              <a:cxn ang="0">
                <a:pos x="8" y="42"/>
              </a:cxn>
              <a:cxn ang="0">
                <a:pos x="0" y="56"/>
              </a:cxn>
              <a:cxn ang="0">
                <a:pos x="45" y="65"/>
              </a:cxn>
              <a:cxn ang="0">
                <a:pos x="35" y="68"/>
              </a:cxn>
              <a:cxn ang="0">
                <a:pos x="28" y="58"/>
              </a:cxn>
              <a:cxn ang="0">
                <a:pos x="39" y="46"/>
              </a:cxn>
              <a:cxn ang="0">
                <a:pos x="48" y="53"/>
              </a:cxn>
              <a:cxn ang="0">
                <a:pos x="5" y="58"/>
              </a:cxn>
              <a:cxn ang="0">
                <a:pos x="14" y="48"/>
              </a:cxn>
              <a:cxn ang="0">
                <a:pos x="21" y="53"/>
              </a:cxn>
              <a:cxn ang="0">
                <a:pos x="19" y="63"/>
              </a:cxn>
              <a:cxn ang="0">
                <a:pos x="10" y="65"/>
              </a:cxn>
              <a:cxn ang="0">
                <a:pos x="5" y="58"/>
              </a:cxn>
              <a:cxn ang="0">
                <a:pos x="52" y="10"/>
              </a:cxn>
              <a:cxn ang="0">
                <a:pos x="27" y="0"/>
              </a:cxn>
              <a:cxn ang="0">
                <a:pos x="4" y="7"/>
              </a:cxn>
              <a:cxn ang="0">
                <a:pos x="0" y="17"/>
              </a:cxn>
              <a:cxn ang="0">
                <a:pos x="7" y="29"/>
              </a:cxn>
              <a:cxn ang="0">
                <a:pos x="38" y="32"/>
              </a:cxn>
              <a:cxn ang="0">
                <a:pos x="53" y="21"/>
              </a:cxn>
              <a:cxn ang="0">
                <a:pos x="48" y="17"/>
              </a:cxn>
              <a:cxn ang="0">
                <a:pos x="27" y="27"/>
              </a:cxn>
              <a:cxn ang="0">
                <a:pos x="7" y="21"/>
              </a:cxn>
              <a:cxn ang="0">
                <a:pos x="11" y="8"/>
              </a:cxn>
              <a:cxn ang="0">
                <a:pos x="35" y="7"/>
              </a:cxn>
              <a:cxn ang="0">
                <a:pos x="48" y="17"/>
              </a:cxn>
            </a:cxnLst>
            <a:rect l="0" t="0" r="r" b="b"/>
            <a:pathLst>
              <a:path w="53" h="115">
                <a:moveTo>
                  <a:pt x="0" y="97"/>
                </a:moveTo>
                <a:lnTo>
                  <a:pt x="0" y="97"/>
                </a:lnTo>
                <a:lnTo>
                  <a:pt x="1" y="104"/>
                </a:lnTo>
                <a:lnTo>
                  <a:pt x="4" y="108"/>
                </a:lnTo>
                <a:lnTo>
                  <a:pt x="8" y="113"/>
                </a:lnTo>
                <a:lnTo>
                  <a:pt x="14" y="113"/>
                </a:lnTo>
                <a:lnTo>
                  <a:pt x="14" y="113"/>
                </a:lnTo>
                <a:lnTo>
                  <a:pt x="17" y="113"/>
                </a:lnTo>
                <a:lnTo>
                  <a:pt x="21" y="111"/>
                </a:lnTo>
                <a:lnTo>
                  <a:pt x="24" y="108"/>
                </a:lnTo>
                <a:lnTo>
                  <a:pt x="25" y="106"/>
                </a:lnTo>
                <a:lnTo>
                  <a:pt x="25" y="106"/>
                </a:lnTo>
                <a:lnTo>
                  <a:pt x="25" y="106"/>
                </a:lnTo>
                <a:lnTo>
                  <a:pt x="28" y="110"/>
                </a:lnTo>
                <a:lnTo>
                  <a:pt x="31" y="113"/>
                </a:lnTo>
                <a:lnTo>
                  <a:pt x="35" y="114"/>
                </a:lnTo>
                <a:lnTo>
                  <a:pt x="39" y="115"/>
                </a:lnTo>
                <a:lnTo>
                  <a:pt x="39" y="115"/>
                </a:lnTo>
                <a:lnTo>
                  <a:pt x="45" y="114"/>
                </a:lnTo>
                <a:lnTo>
                  <a:pt x="49" y="111"/>
                </a:lnTo>
                <a:lnTo>
                  <a:pt x="52" y="106"/>
                </a:lnTo>
                <a:lnTo>
                  <a:pt x="53" y="99"/>
                </a:lnTo>
                <a:lnTo>
                  <a:pt x="53" y="99"/>
                </a:lnTo>
                <a:lnTo>
                  <a:pt x="52" y="91"/>
                </a:lnTo>
                <a:lnTo>
                  <a:pt x="49" y="86"/>
                </a:lnTo>
                <a:lnTo>
                  <a:pt x="45" y="82"/>
                </a:lnTo>
                <a:lnTo>
                  <a:pt x="38" y="80"/>
                </a:lnTo>
                <a:lnTo>
                  <a:pt x="38" y="80"/>
                </a:lnTo>
                <a:lnTo>
                  <a:pt x="34" y="82"/>
                </a:lnTo>
                <a:lnTo>
                  <a:pt x="31" y="83"/>
                </a:lnTo>
                <a:lnTo>
                  <a:pt x="28" y="86"/>
                </a:lnTo>
                <a:lnTo>
                  <a:pt x="25" y="91"/>
                </a:lnTo>
                <a:lnTo>
                  <a:pt x="25" y="91"/>
                </a:lnTo>
                <a:lnTo>
                  <a:pt x="25" y="91"/>
                </a:lnTo>
                <a:lnTo>
                  <a:pt x="22" y="87"/>
                </a:lnTo>
                <a:lnTo>
                  <a:pt x="19" y="84"/>
                </a:lnTo>
                <a:lnTo>
                  <a:pt x="17" y="83"/>
                </a:lnTo>
                <a:lnTo>
                  <a:pt x="12" y="82"/>
                </a:lnTo>
                <a:lnTo>
                  <a:pt x="12" y="82"/>
                </a:lnTo>
                <a:lnTo>
                  <a:pt x="8" y="83"/>
                </a:lnTo>
                <a:lnTo>
                  <a:pt x="4" y="86"/>
                </a:lnTo>
                <a:lnTo>
                  <a:pt x="1" y="90"/>
                </a:lnTo>
                <a:lnTo>
                  <a:pt x="0" y="97"/>
                </a:lnTo>
                <a:lnTo>
                  <a:pt x="0" y="97"/>
                </a:lnTo>
                <a:close/>
                <a:moveTo>
                  <a:pt x="48" y="97"/>
                </a:moveTo>
                <a:lnTo>
                  <a:pt x="48" y="97"/>
                </a:lnTo>
                <a:lnTo>
                  <a:pt x="48" y="103"/>
                </a:lnTo>
                <a:lnTo>
                  <a:pt x="45" y="106"/>
                </a:lnTo>
                <a:lnTo>
                  <a:pt x="42" y="107"/>
                </a:lnTo>
                <a:lnTo>
                  <a:pt x="38" y="108"/>
                </a:lnTo>
                <a:lnTo>
                  <a:pt x="38" y="108"/>
                </a:lnTo>
                <a:lnTo>
                  <a:pt x="35" y="107"/>
                </a:lnTo>
                <a:lnTo>
                  <a:pt x="32" y="106"/>
                </a:lnTo>
                <a:lnTo>
                  <a:pt x="29" y="103"/>
                </a:lnTo>
                <a:lnTo>
                  <a:pt x="28" y="99"/>
                </a:lnTo>
                <a:lnTo>
                  <a:pt x="28" y="99"/>
                </a:lnTo>
                <a:lnTo>
                  <a:pt x="29" y="94"/>
                </a:lnTo>
                <a:lnTo>
                  <a:pt x="32" y="90"/>
                </a:lnTo>
                <a:lnTo>
                  <a:pt x="35" y="89"/>
                </a:lnTo>
                <a:lnTo>
                  <a:pt x="39" y="87"/>
                </a:lnTo>
                <a:lnTo>
                  <a:pt x="39" y="87"/>
                </a:lnTo>
                <a:lnTo>
                  <a:pt x="42" y="89"/>
                </a:lnTo>
                <a:lnTo>
                  <a:pt x="45" y="90"/>
                </a:lnTo>
                <a:lnTo>
                  <a:pt x="48" y="93"/>
                </a:lnTo>
                <a:lnTo>
                  <a:pt x="48" y="97"/>
                </a:lnTo>
                <a:lnTo>
                  <a:pt x="48" y="97"/>
                </a:lnTo>
                <a:close/>
                <a:moveTo>
                  <a:pt x="5" y="97"/>
                </a:moveTo>
                <a:lnTo>
                  <a:pt x="5" y="97"/>
                </a:lnTo>
                <a:lnTo>
                  <a:pt x="5" y="93"/>
                </a:lnTo>
                <a:lnTo>
                  <a:pt x="8" y="91"/>
                </a:lnTo>
                <a:lnTo>
                  <a:pt x="11" y="89"/>
                </a:lnTo>
                <a:lnTo>
                  <a:pt x="14" y="89"/>
                </a:lnTo>
                <a:lnTo>
                  <a:pt x="14" y="89"/>
                </a:lnTo>
                <a:lnTo>
                  <a:pt x="17" y="90"/>
                </a:lnTo>
                <a:lnTo>
                  <a:pt x="19" y="91"/>
                </a:lnTo>
                <a:lnTo>
                  <a:pt x="21" y="93"/>
                </a:lnTo>
                <a:lnTo>
                  <a:pt x="22" y="97"/>
                </a:lnTo>
                <a:lnTo>
                  <a:pt x="22" y="97"/>
                </a:lnTo>
                <a:lnTo>
                  <a:pt x="21" y="101"/>
                </a:lnTo>
                <a:lnTo>
                  <a:pt x="19" y="104"/>
                </a:lnTo>
                <a:lnTo>
                  <a:pt x="17" y="106"/>
                </a:lnTo>
                <a:lnTo>
                  <a:pt x="14" y="107"/>
                </a:lnTo>
                <a:lnTo>
                  <a:pt x="14" y="107"/>
                </a:lnTo>
                <a:lnTo>
                  <a:pt x="10" y="106"/>
                </a:lnTo>
                <a:lnTo>
                  <a:pt x="8" y="104"/>
                </a:lnTo>
                <a:lnTo>
                  <a:pt x="5" y="101"/>
                </a:lnTo>
                <a:lnTo>
                  <a:pt x="5" y="97"/>
                </a:lnTo>
                <a:lnTo>
                  <a:pt x="5" y="97"/>
                </a:lnTo>
                <a:close/>
                <a:moveTo>
                  <a:pt x="0" y="56"/>
                </a:moveTo>
                <a:lnTo>
                  <a:pt x="0" y="56"/>
                </a:lnTo>
                <a:lnTo>
                  <a:pt x="1" y="63"/>
                </a:lnTo>
                <a:lnTo>
                  <a:pt x="4" y="68"/>
                </a:lnTo>
                <a:lnTo>
                  <a:pt x="8" y="72"/>
                </a:lnTo>
                <a:lnTo>
                  <a:pt x="14" y="73"/>
                </a:lnTo>
                <a:lnTo>
                  <a:pt x="14" y="73"/>
                </a:lnTo>
                <a:lnTo>
                  <a:pt x="17" y="72"/>
                </a:lnTo>
                <a:lnTo>
                  <a:pt x="21" y="70"/>
                </a:lnTo>
                <a:lnTo>
                  <a:pt x="24" y="69"/>
                </a:lnTo>
                <a:lnTo>
                  <a:pt x="25" y="65"/>
                </a:lnTo>
                <a:lnTo>
                  <a:pt x="25" y="65"/>
                </a:lnTo>
                <a:lnTo>
                  <a:pt x="25" y="65"/>
                </a:lnTo>
                <a:lnTo>
                  <a:pt x="28" y="69"/>
                </a:lnTo>
                <a:lnTo>
                  <a:pt x="31" y="72"/>
                </a:lnTo>
                <a:lnTo>
                  <a:pt x="35" y="75"/>
                </a:lnTo>
                <a:lnTo>
                  <a:pt x="39" y="75"/>
                </a:lnTo>
                <a:lnTo>
                  <a:pt x="39" y="75"/>
                </a:lnTo>
                <a:lnTo>
                  <a:pt x="45" y="73"/>
                </a:lnTo>
                <a:lnTo>
                  <a:pt x="49" y="70"/>
                </a:lnTo>
                <a:lnTo>
                  <a:pt x="52" y="65"/>
                </a:lnTo>
                <a:lnTo>
                  <a:pt x="53" y="58"/>
                </a:lnTo>
                <a:lnTo>
                  <a:pt x="53" y="58"/>
                </a:lnTo>
                <a:lnTo>
                  <a:pt x="52" y="51"/>
                </a:lnTo>
                <a:lnTo>
                  <a:pt x="49" y="45"/>
                </a:lnTo>
                <a:lnTo>
                  <a:pt x="45" y="41"/>
                </a:lnTo>
                <a:lnTo>
                  <a:pt x="38" y="39"/>
                </a:lnTo>
                <a:lnTo>
                  <a:pt x="38" y="39"/>
                </a:lnTo>
                <a:lnTo>
                  <a:pt x="34" y="41"/>
                </a:lnTo>
                <a:lnTo>
                  <a:pt x="31" y="42"/>
                </a:lnTo>
                <a:lnTo>
                  <a:pt x="28" y="46"/>
                </a:lnTo>
                <a:lnTo>
                  <a:pt x="25" y="51"/>
                </a:lnTo>
                <a:lnTo>
                  <a:pt x="25" y="51"/>
                </a:lnTo>
                <a:lnTo>
                  <a:pt x="25" y="51"/>
                </a:lnTo>
                <a:lnTo>
                  <a:pt x="22" y="46"/>
                </a:lnTo>
                <a:lnTo>
                  <a:pt x="19" y="44"/>
                </a:lnTo>
                <a:lnTo>
                  <a:pt x="17" y="42"/>
                </a:lnTo>
                <a:lnTo>
                  <a:pt x="12" y="42"/>
                </a:lnTo>
                <a:lnTo>
                  <a:pt x="12" y="42"/>
                </a:lnTo>
                <a:lnTo>
                  <a:pt x="8" y="42"/>
                </a:lnTo>
                <a:lnTo>
                  <a:pt x="4" y="45"/>
                </a:lnTo>
                <a:lnTo>
                  <a:pt x="1" y="51"/>
                </a:lnTo>
                <a:lnTo>
                  <a:pt x="0" y="56"/>
                </a:lnTo>
                <a:lnTo>
                  <a:pt x="0" y="56"/>
                </a:lnTo>
                <a:close/>
                <a:moveTo>
                  <a:pt x="48" y="58"/>
                </a:moveTo>
                <a:lnTo>
                  <a:pt x="48" y="58"/>
                </a:lnTo>
                <a:lnTo>
                  <a:pt x="48" y="62"/>
                </a:lnTo>
                <a:lnTo>
                  <a:pt x="45" y="65"/>
                </a:lnTo>
                <a:lnTo>
                  <a:pt x="42" y="68"/>
                </a:lnTo>
                <a:lnTo>
                  <a:pt x="38" y="68"/>
                </a:lnTo>
                <a:lnTo>
                  <a:pt x="38" y="68"/>
                </a:lnTo>
                <a:lnTo>
                  <a:pt x="35" y="68"/>
                </a:lnTo>
                <a:lnTo>
                  <a:pt x="32" y="65"/>
                </a:lnTo>
                <a:lnTo>
                  <a:pt x="29" y="62"/>
                </a:lnTo>
                <a:lnTo>
                  <a:pt x="28" y="58"/>
                </a:lnTo>
                <a:lnTo>
                  <a:pt x="28" y="58"/>
                </a:lnTo>
                <a:lnTo>
                  <a:pt x="29" y="53"/>
                </a:lnTo>
                <a:lnTo>
                  <a:pt x="32" y="51"/>
                </a:lnTo>
                <a:lnTo>
                  <a:pt x="35" y="48"/>
                </a:lnTo>
                <a:lnTo>
                  <a:pt x="39" y="46"/>
                </a:lnTo>
                <a:lnTo>
                  <a:pt x="39" y="46"/>
                </a:lnTo>
                <a:lnTo>
                  <a:pt x="42" y="48"/>
                </a:lnTo>
                <a:lnTo>
                  <a:pt x="45" y="49"/>
                </a:lnTo>
                <a:lnTo>
                  <a:pt x="48" y="53"/>
                </a:lnTo>
                <a:lnTo>
                  <a:pt x="48" y="58"/>
                </a:lnTo>
                <a:lnTo>
                  <a:pt x="48" y="58"/>
                </a:lnTo>
                <a:close/>
                <a:moveTo>
                  <a:pt x="5" y="58"/>
                </a:moveTo>
                <a:lnTo>
                  <a:pt x="5" y="58"/>
                </a:lnTo>
                <a:lnTo>
                  <a:pt x="5" y="53"/>
                </a:lnTo>
                <a:lnTo>
                  <a:pt x="8" y="51"/>
                </a:lnTo>
                <a:lnTo>
                  <a:pt x="11" y="49"/>
                </a:lnTo>
                <a:lnTo>
                  <a:pt x="14" y="48"/>
                </a:lnTo>
                <a:lnTo>
                  <a:pt x="14" y="48"/>
                </a:lnTo>
                <a:lnTo>
                  <a:pt x="17" y="49"/>
                </a:lnTo>
                <a:lnTo>
                  <a:pt x="19" y="51"/>
                </a:lnTo>
                <a:lnTo>
                  <a:pt x="21" y="53"/>
                </a:lnTo>
                <a:lnTo>
                  <a:pt x="22" y="56"/>
                </a:lnTo>
                <a:lnTo>
                  <a:pt x="22" y="56"/>
                </a:lnTo>
                <a:lnTo>
                  <a:pt x="21" y="60"/>
                </a:lnTo>
                <a:lnTo>
                  <a:pt x="19" y="63"/>
                </a:lnTo>
                <a:lnTo>
                  <a:pt x="17" y="65"/>
                </a:lnTo>
                <a:lnTo>
                  <a:pt x="14" y="66"/>
                </a:lnTo>
                <a:lnTo>
                  <a:pt x="14" y="66"/>
                </a:lnTo>
                <a:lnTo>
                  <a:pt x="10" y="65"/>
                </a:lnTo>
                <a:lnTo>
                  <a:pt x="8" y="63"/>
                </a:lnTo>
                <a:lnTo>
                  <a:pt x="5" y="60"/>
                </a:lnTo>
                <a:lnTo>
                  <a:pt x="5" y="58"/>
                </a:lnTo>
                <a:lnTo>
                  <a:pt x="5" y="58"/>
                </a:lnTo>
                <a:close/>
                <a:moveTo>
                  <a:pt x="53" y="17"/>
                </a:moveTo>
                <a:lnTo>
                  <a:pt x="53" y="17"/>
                </a:lnTo>
                <a:lnTo>
                  <a:pt x="53" y="13"/>
                </a:lnTo>
                <a:lnTo>
                  <a:pt x="52" y="10"/>
                </a:lnTo>
                <a:lnTo>
                  <a:pt x="49" y="7"/>
                </a:lnTo>
                <a:lnTo>
                  <a:pt x="46" y="4"/>
                </a:lnTo>
                <a:lnTo>
                  <a:pt x="38" y="0"/>
                </a:lnTo>
                <a:lnTo>
                  <a:pt x="27" y="0"/>
                </a:lnTo>
                <a:lnTo>
                  <a:pt x="27" y="0"/>
                </a:lnTo>
                <a:lnTo>
                  <a:pt x="15" y="0"/>
                </a:lnTo>
                <a:lnTo>
                  <a:pt x="7" y="4"/>
                </a:lnTo>
                <a:lnTo>
                  <a:pt x="4" y="7"/>
                </a:lnTo>
                <a:lnTo>
                  <a:pt x="3" y="10"/>
                </a:lnTo>
                <a:lnTo>
                  <a:pt x="1" y="13"/>
                </a:lnTo>
                <a:lnTo>
                  <a:pt x="0" y="17"/>
                </a:lnTo>
                <a:lnTo>
                  <a:pt x="0" y="17"/>
                </a:lnTo>
                <a:lnTo>
                  <a:pt x="1" y="20"/>
                </a:lnTo>
                <a:lnTo>
                  <a:pt x="3" y="24"/>
                </a:lnTo>
                <a:lnTo>
                  <a:pt x="4" y="27"/>
                </a:lnTo>
                <a:lnTo>
                  <a:pt x="7" y="29"/>
                </a:lnTo>
                <a:lnTo>
                  <a:pt x="15" y="32"/>
                </a:lnTo>
                <a:lnTo>
                  <a:pt x="27" y="34"/>
                </a:lnTo>
                <a:lnTo>
                  <a:pt x="27" y="34"/>
                </a:lnTo>
                <a:lnTo>
                  <a:pt x="38" y="32"/>
                </a:lnTo>
                <a:lnTo>
                  <a:pt x="46" y="29"/>
                </a:lnTo>
                <a:lnTo>
                  <a:pt x="49" y="27"/>
                </a:lnTo>
                <a:lnTo>
                  <a:pt x="52" y="24"/>
                </a:lnTo>
                <a:lnTo>
                  <a:pt x="53" y="21"/>
                </a:lnTo>
                <a:lnTo>
                  <a:pt x="53" y="17"/>
                </a:lnTo>
                <a:lnTo>
                  <a:pt x="53" y="17"/>
                </a:lnTo>
                <a:close/>
                <a:moveTo>
                  <a:pt x="48" y="17"/>
                </a:moveTo>
                <a:lnTo>
                  <a:pt x="48" y="17"/>
                </a:lnTo>
                <a:lnTo>
                  <a:pt x="46" y="21"/>
                </a:lnTo>
                <a:lnTo>
                  <a:pt x="42" y="25"/>
                </a:lnTo>
                <a:lnTo>
                  <a:pt x="35" y="27"/>
                </a:lnTo>
                <a:lnTo>
                  <a:pt x="27" y="27"/>
                </a:lnTo>
                <a:lnTo>
                  <a:pt x="27" y="27"/>
                </a:lnTo>
                <a:lnTo>
                  <a:pt x="18" y="27"/>
                </a:lnTo>
                <a:lnTo>
                  <a:pt x="11" y="24"/>
                </a:lnTo>
                <a:lnTo>
                  <a:pt x="7" y="21"/>
                </a:lnTo>
                <a:lnTo>
                  <a:pt x="5" y="17"/>
                </a:lnTo>
                <a:lnTo>
                  <a:pt x="5" y="17"/>
                </a:lnTo>
                <a:lnTo>
                  <a:pt x="7" y="13"/>
                </a:lnTo>
                <a:lnTo>
                  <a:pt x="11" y="8"/>
                </a:lnTo>
                <a:lnTo>
                  <a:pt x="18" y="7"/>
                </a:lnTo>
                <a:lnTo>
                  <a:pt x="27" y="7"/>
                </a:lnTo>
                <a:lnTo>
                  <a:pt x="27" y="7"/>
                </a:lnTo>
                <a:lnTo>
                  <a:pt x="35" y="7"/>
                </a:lnTo>
                <a:lnTo>
                  <a:pt x="42" y="10"/>
                </a:lnTo>
                <a:lnTo>
                  <a:pt x="46" y="13"/>
                </a:lnTo>
                <a:lnTo>
                  <a:pt x="48" y="17"/>
                </a:lnTo>
                <a:lnTo>
                  <a:pt x="48" y="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95" name="Rectangle 55"/>
          <p:cNvSpPr>
            <a:spLocks noChangeArrowheads="1"/>
          </p:cNvSpPr>
          <p:nvPr/>
        </p:nvSpPr>
        <p:spPr bwMode="auto">
          <a:xfrm>
            <a:off x="6989763" y="3101975"/>
            <a:ext cx="471487" cy="2311400"/>
          </a:xfrm>
          <a:prstGeom prst="rect">
            <a:avLst/>
          </a:prstGeom>
          <a:solidFill>
            <a:srgbClr val="00008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96" name="Rectangle 56"/>
          <p:cNvSpPr>
            <a:spLocks noChangeArrowheads="1"/>
          </p:cNvSpPr>
          <p:nvPr/>
        </p:nvSpPr>
        <p:spPr bwMode="auto">
          <a:xfrm>
            <a:off x="6989763" y="3254375"/>
            <a:ext cx="471487" cy="2159000"/>
          </a:xfrm>
          <a:prstGeom prst="rect">
            <a:avLst/>
          </a:prstGeom>
          <a:solidFill>
            <a:srgbClr val="B3B3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97" name="Rectangle 57"/>
          <p:cNvSpPr>
            <a:spLocks noChangeArrowheads="1"/>
          </p:cNvSpPr>
          <p:nvPr/>
        </p:nvSpPr>
        <p:spPr bwMode="auto">
          <a:xfrm>
            <a:off x="6989763" y="3409950"/>
            <a:ext cx="471487" cy="2003425"/>
          </a:xfrm>
          <a:prstGeom prst="rect">
            <a:avLst/>
          </a:prstGeom>
          <a:solidFill>
            <a:srgbClr val="00008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98" name="Rectangle 58"/>
          <p:cNvSpPr>
            <a:spLocks noChangeArrowheads="1"/>
          </p:cNvSpPr>
          <p:nvPr/>
        </p:nvSpPr>
        <p:spPr bwMode="auto">
          <a:xfrm>
            <a:off x="6989763" y="3563938"/>
            <a:ext cx="471487" cy="1849437"/>
          </a:xfrm>
          <a:prstGeom prst="rect">
            <a:avLst/>
          </a:prstGeom>
          <a:solidFill>
            <a:srgbClr val="B3B3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99" name="Rectangle 59"/>
          <p:cNvSpPr>
            <a:spLocks noChangeArrowheads="1"/>
          </p:cNvSpPr>
          <p:nvPr/>
        </p:nvSpPr>
        <p:spPr bwMode="auto">
          <a:xfrm>
            <a:off x="6989763" y="3717925"/>
            <a:ext cx="471487" cy="1695450"/>
          </a:xfrm>
          <a:prstGeom prst="rect">
            <a:avLst/>
          </a:prstGeom>
          <a:solidFill>
            <a:srgbClr val="00008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00" name="Rectangle 60"/>
          <p:cNvSpPr>
            <a:spLocks noChangeArrowheads="1"/>
          </p:cNvSpPr>
          <p:nvPr/>
        </p:nvSpPr>
        <p:spPr bwMode="auto">
          <a:xfrm>
            <a:off x="6989763" y="3871913"/>
            <a:ext cx="471487" cy="1541462"/>
          </a:xfrm>
          <a:prstGeom prst="rect">
            <a:avLst/>
          </a:prstGeom>
          <a:solidFill>
            <a:srgbClr val="B3B3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01" name="Rectangle 61"/>
          <p:cNvSpPr>
            <a:spLocks noChangeArrowheads="1"/>
          </p:cNvSpPr>
          <p:nvPr/>
        </p:nvSpPr>
        <p:spPr bwMode="auto">
          <a:xfrm>
            <a:off x="6989763" y="4024313"/>
            <a:ext cx="471487" cy="1389062"/>
          </a:xfrm>
          <a:prstGeom prst="rect">
            <a:avLst/>
          </a:prstGeom>
          <a:solidFill>
            <a:srgbClr val="00008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02" name="Rectangle 62"/>
          <p:cNvSpPr>
            <a:spLocks noChangeArrowheads="1"/>
          </p:cNvSpPr>
          <p:nvPr/>
        </p:nvSpPr>
        <p:spPr bwMode="auto">
          <a:xfrm>
            <a:off x="6989763" y="4179888"/>
            <a:ext cx="471487" cy="1233487"/>
          </a:xfrm>
          <a:prstGeom prst="rect">
            <a:avLst/>
          </a:prstGeom>
          <a:solidFill>
            <a:srgbClr val="B3B3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03" name="Rectangle 63"/>
          <p:cNvSpPr>
            <a:spLocks noChangeArrowheads="1"/>
          </p:cNvSpPr>
          <p:nvPr/>
        </p:nvSpPr>
        <p:spPr bwMode="auto">
          <a:xfrm>
            <a:off x="6989763" y="4333875"/>
            <a:ext cx="471487" cy="1079500"/>
          </a:xfrm>
          <a:prstGeom prst="rect">
            <a:avLst/>
          </a:prstGeom>
          <a:solidFill>
            <a:srgbClr val="00008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04" name="Rectangle 64"/>
          <p:cNvSpPr>
            <a:spLocks noChangeArrowheads="1"/>
          </p:cNvSpPr>
          <p:nvPr/>
        </p:nvSpPr>
        <p:spPr bwMode="auto">
          <a:xfrm>
            <a:off x="6989763" y="4487863"/>
            <a:ext cx="471487" cy="925512"/>
          </a:xfrm>
          <a:prstGeom prst="rect">
            <a:avLst/>
          </a:prstGeom>
          <a:solidFill>
            <a:srgbClr val="B3B3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05" name="Rectangle 65"/>
          <p:cNvSpPr>
            <a:spLocks noChangeArrowheads="1"/>
          </p:cNvSpPr>
          <p:nvPr/>
        </p:nvSpPr>
        <p:spPr bwMode="auto">
          <a:xfrm>
            <a:off x="6989763" y="4643438"/>
            <a:ext cx="471487" cy="769937"/>
          </a:xfrm>
          <a:prstGeom prst="rect">
            <a:avLst/>
          </a:prstGeom>
          <a:solidFill>
            <a:srgbClr val="00008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06" name="Rectangle 66"/>
          <p:cNvSpPr>
            <a:spLocks noChangeArrowheads="1"/>
          </p:cNvSpPr>
          <p:nvPr/>
        </p:nvSpPr>
        <p:spPr bwMode="auto">
          <a:xfrm>
            <a:off x="6989763" y="4794250"/>
            <a:ext cx="471487" cy="619125"/>
          </a:xfrm>
          <a:prstGeom prst="rect">
            <a:avLst/>
          </a:prstGeom>
          <a:solidFill>
            <a:srgbClr val="B3B3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07" name="Rectangle 67"/>
          <p:cNvSpPr>
            <a:spLocks noChangeArrowheads="1"/>
          </p:cNvSpPr>
          <p:nvPr/>
        </p:nvSpPr>
        <p:spPr bwMode="auto">
          <a:xfrm>
            <a:off x="6989763" y="4949825"/>
            <a:ext cx="471487" cy="463550"/>
          </a:xfrm>
          <a:prstGeom prst="rect">
            <a:avLst/>
          </a:prstGeom>
          <a:solidFill>
            <a:srgbClr val="00008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08" name="Rectangle 68"/>
          <p:cNvSpPr>
            <a:spLocks noChangeArrowheads="1"/>
          </p:cNvSpPr>
          <p:nvPr/>
        </p:nvSpPr>
        <p:spPr bwMode="auto">
          <a:xfrm>
            <a:off x="6989763" y="5103813"/>
            <a:ext cx="471487" cy="309562"/>
          </a:xfrm>
          <a:prstGeom prst="rect">
            <a:avLst/>
          </a:prstGeom>
          <a:solidFill>
            <a:srgbClr val="B3B3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09" name="Rectangle 69"/>
          <p:cNvSpPr>
            <a:spLocks noChangeArrowheads="1"/>
          </p:cNvSpPr>
          <p:nvPr/>
        </p:nvSpPr>
        <p:spPr bwMode="auto">
          <a:xfrm>
            <a:off x="6989763" y="5257800"/>
            <a:ext cx="471487" cy="155575"/>
          </a:xfrm>
          <a:prstGeom prst="rect">
            <a:avLst/>
          </a:prstGeom>
          <a:solidFill>
            <a:srgbClr val="00008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10" name="Rectangle 70"/>
          <p:cNvSpPr>
            <a:spLocks noChangeArrowheads="1"/>
          </p:cNvSpPr>
          <p:nvPr/>
        </p:nvSpPr>
        <p:spPr bwMode="auto">
          <a:xfrm>
            <a:off x="7167563" y="546735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000" i="0">
                <a:solidFill>
                  <a:srgbClr val="000000"/>
                </a:solidFill>
                <a:latin typeface="Myriad Roman" charset="0"/>
              </a:rPr>
              <a:t>L</a:t>
            </a:r>
            <a:endParaRPr lang="en-GB" i="0"/>
          </a:p>
        </p:txBody>
      </p:sp>
      <p:sp>
        <p:nvSpPr>
          <p:cNvPr id="215111" name="Rectangle 71"/>
          <p:cNvSpPr>
            <a:spLocks noChangeArrowheads="1"/>
          </p:cNvSpPr>
          <p:nvPr/>
        </p:nvSpPr>
        <p:spPr bwMode="auto">
          <a:xfrm>
            <a:off x="7577138" y="2963863"/>
            <a:ext cx="469900" cy="2449512"/>
          </a:xfrm>
          <a:prstGeom prst="rect">
            <a:avLst/>
          </a:prstGeom>
          <a:solidFill>
            <a:srgbClr val="B3B3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12" name="Freeform 72"/>
          <p:cNvSpPr>
            <a:spLocks noEditPoints="1"/>
          </p:cNvSpPr>
          <p:nvPr/>
        </p:nvSpPr>
        <p:spPr bwMode="auto">
          <a:xfrm>
            <a:off x="7769225" y="2692400"/>
            <a:ext cx="85725" cy="185738"/>
          </a:xfrm>
          <a:custGeom>
            <a:avLst/>
            <a:gdLst/>
            <a:ahLst/>
            <a:cxnLst>
              <a:cxn ang="0">
                <a:pos x="0" y="100"/>
              </a:cxn>
              <a:cxn ang="0">
                <a:pos x="4" y="112"/>
              </a:cxn>
              <a:cxn ang="0">
                <a:pos x="14" y="116"/>
              </a:cxn>
              <a:cxn ang="0">
                <a:pos x="17" y="116"/>
              </a:cxn>
              <a:cxn ang="0">
                <a:pos x="24" y="112"/>
              </a:cxn>
              <a:cxn ang="0">
                <a:pos x="26" y="107"/>
              </a:cxn>
              <a:cxn ang="0">
                <a:pos x="28" y="112"/>
              </a:cxn>
              <a:cxn ang="0">
                <a:pos x="35" y="117"/>
              </a:cxn>
              <a:cxn ang="0">
                <a:pos x="40" y="117"/>
              </a:cxn>
              <a:cxn ang="0">
                <a:pos x="50" y="113"/>
              </a:cxn>
              <a:cxn ang="0">
                <a:pos x="54" y="100"/>
              </a:cxn>
              <a:cxn ang="0">
                <a:pos x="52" y="93"/>
              </a:cxn>
              <a:cxn ang="0">
                <a:pos x="45" y="85"/>
              </a:cxn>
              <a:cxn ang="0">
                <a:pos x="40" y="83"/>
              </a:cxn>
              <a:cxn ang="0">
                <a:pos x="31" y="86"/>
              </a:cxn>
              <a:cxn ang="0">
                <a:pos x="26" y="93"/>
              </a:cxn>
              <a:cxn ang="0">
                <a:pos x="26" y="93"/>
              </a:cxn>
              <a:cxn ang="0">
                <a:pos x="20" y="86"/>
              </a:cxn>
              <a:cxn ang="0">
                <a:pos x="13" y="85"/>
              </a:cxn>
              <a:cxn ang="0">
                <a:pos x="9" y="86"/>
              </a:cxn>
              <a:cxn ang="0">
                <a:pos x="2" y="93"/>
              </a:cxn>
              <a:cxn ang="0">
                <a:pos x="0" y="100"/>
              </a:cxn>
              <a:cxn ang="0">
                <a:pos x="50" y="100"/>
              </a:cxn>
              <a:cxn ang="0">
                <a:pos x="45" y="107"/>
              </a:cxn>
              <a:cxn ang="0">
                <a:pos x="40" y="110"/>
              </a:cxn>
              <a:cxn ang="0">
                <a:pos x="35" y="110"/>
              </a:cxn>
              <a:cxn ang="0">
                <a:pos x="30" y="105"/>
              </a:cxn>
              <a:cxn ang="0">
                <a:pos x="28" y="102"/>
              </a:cxn>
              <a:cxn ang="0">
                <a:pos x="33" y="93"/>
              </a:cxn>
              <a:cxn ang="0">
                <a:pos x="40" y="91"/>
              </a:cxn>
              <a:cxn ang="0">
                <a:pos x="44" y="91"/>
              </a:cxn>
              <a:cxn ang="0">
                <a:pos x="48" y="96"/>
              </a:cxn>
              <a:cxn ang="0">
                <a:pos x="50" y="100"/>
              </a:cxn>
              <a:cxn ang="0">
                <a:pos x="6" y="100"/>
              </a:cxn>
              <a:cxn ang="0">
                <a:pos x="9" y="93"/>
              </a:cxn>
              <a:cxn ang="0">
                <a:pos x="14" y="92"/>
              </a:cxn>
              <a:cxn ang="0">
                <a:pos x="17" y="92"/>
              </a:cxn>
              <a:cxn ang="0">
                <a:pos x="23" y="96"/>
              </a:cxn>
              <a:cxn ang="0">
                <a:pos x="24" y="99"/>
              </a:cxn>
              <a:cxn ang="0">
                <a:pos x="20" y="106"/>
              </a:cxn>
              <a:cxn ang="0">
                <a:pos x="14" y="109"/>
              </a:cxn>
              <a:cxn ang="0">
                <a:pos x="11" y="109"/>
              </a:cxn>
              <a:cxn ang="0">
                <a:pos x="6" y="105"/>
              </a:cxn>
              <a:cxn ang="0">
                <a:pos x="6" y="100"/>
              </a:cxn>
              <a:cxn ang="0">
                <a:pos x="7" y="75"/>
              </a:cxn>
              <a:cxn ang="0">
                <a:pos x="7" y="51"/>
              </a:cxn>
              <a:cxn ang="0">
                <a:pos x="52" y="65"/>
              </a:cxn>
              <a:cxn ang="0">
                <a:pos x="2" y="43"/>
              </a:cxn>
              <a:cxn ang="0">
                <a:pos x="52" y="9"/>
              </a:cxn>
              <a:cxn ang="0">
                <a:pos x="40" y="0"/>
              </a:cxn>
              <a:cxn ang="0">
                <a:pos x="34" y="9"/>
              </a:cxn>
              <a:cxn ang="0">
                <a:pos x="2" y="16"/>
              </a:cxn>
              <a:cxn ang="0">
                <a:pos x="40" y="38"/>
              </a:cxn>
              <a:cxn ang="0">
                <a:pos x="52" y="14"/>
              </a:cxn>
              <a:cxn ang="0">
                <a:pos x="34" y="31"/>
              </a:cxn>
              <a:cxn ang="0">
                <a:pos x="16" y="19"/>
              </a:cxn>
              <a:cxn ang="0">
                <a:pos x="9" y="14"/>
              </a:cxn>
              <a:cxn ang="0">
                <a:pos x="9" y="14"/>
              </a:cxn>
              <a:cxn ang="0">
                <a:pos x="34" y="14"/>
              </a:cxn>
            </a:cxnLst>
            <a:rect l="0" t="0" r="r" b="b"/>
            <a:pathLst>
              <a:path w="54" h="117">
                <a:moveTo>
                  <a:pt x="0" y="100"/>
                </a:moveTo>
                <a:lnTo>
                  <a:pt x="0" y="100"/>
                </a:lnTo>
                <a:lnTo>
                  <a:pt x="2" y="106"/>
                </a:lnTo>
                <a:lnTo>
                  <a:pt x="4" y="112"/>
                </a:lnTo>
                <a:lnTo>
                  <a:pt x="9" y="115"/>
                </a:lnTo>
                <a:lnTo>
                  <a:pt x="14" y="116"/>
                </a:lnTo>
                <a:lnTo>
                  <a:pt x="14" y="116"/>
                </a:lnTo>
                <a:lnTo>
                  <a:pt x="17" y="116"/>
                </a:lnTo>
                <a:lnTo>
                  <a:pt x="21" y="115"/>
                </a:lnTo>
                <a:lnTo>
                  <a:pt x="24" y="112"/>
                </a:lnTo>
                <a:lnTo>
                  <a:pt x="26" y="107"/>
                </a:lnTo>
                <a:lnTo>
                  <a:pt x="26" y="107"/>
                </a:lnTo>
                <a:lnTo>
                  <a:pt x="26" y="107"/>
                </a:lnTo>
                <a:lnTo>
                  <a:pt x="28" y="112"/>
                </a:lnTo>
                <a:lnTo>
                  <a:pt x="31" y="115"/>
                </a:lnTo>
                <a:lnTo>
                  <a:pt x="35" y="117"/>
                </a:lnTo>
                <a:lnTo>
                  <a:pt x="40" y="117"/>
                </a:lnTo>
                <a:lnTo>
                  <a:pt x="40" y="117"/>
                </a:lnTo>
                <a:lnTo>
                  <a:pt x="45" y="116"/>
                </a:lnTo>
                <a:lnTo>
                  <a:pt x="50" y="113"/>
                </a:lnTo>
                <a:lnTo>
                  <a:pt x="52" y="107"/>
                </a:lnTo>
                <a:lnTo>
                  <a:pt x="54" y="100"/>
                </a:lnTo>
                <a:lnTo>
                  <a:pt x="54" y="100"/>
                </a:lnTo>
                <a:lnTo>
                  <a:pt x="52" y="93"/>
                </a:lnTo>
                <a:lnTo>
                  <a:pt x="50" y="88"/>
                </a:lnTo>
                <a:lnTo>
                  <a:pt x="45" y="85"/>
                </a:lnTo>
                <a:lnTo>
                  <a:pt x="40" y="83"/>
                </a:lnTo>
                <a:lnTo>
                  <a:pt x="40" y="83"/>
                </a:lnTo>
                <a:lnTo>
                  <a:pt x="34" y="83"/>
                </a:lnTo>
                <a:lnTo>
                  <a:pt x="31" y="86"/>
                </a:lnTo>
                <a:lnTo>
                  <a:pt x="28" y="89"/>
                </a:lnTo>
                <a:lnTo>
                  <a:pt x="26" y="93"/>
                </a:lnTo>
                <a:lnTo>
                  <a:pt x="26" y="93"/>
                </a:lnTo>
                <a:lnTo>
                  <a:pt x="26" y="93"/>
                </a:lnTo>
                <a:lnTo>
                  <a:pt x="23" y="89"/>
                </a:lnTo>
                <a:lnTo>
                  <a:pt x="20" y="86"/>
                </a:lnTo>
                <a:lnTo>
                  <a:pt x="17" y="85"/>
                </a:lnTo>
                <a:lnTo>
                  <a:pt x="13" y="85"/>
                </a:lnTo>
                <a:lnTo>
                  <a:pt x="13" y="85"/>
                </a:lnTo>
                <a:lnTo>
                  <a:pt x="9" y="86"/>
                </a:lnTo>
                <a:lnTo>
                  <a:pt x="4" y="89"/>
                </a:lnTo>
                <a:lnTo>
                  <a:pt x="2" y="93"/>
                </a:lnTo>
                <a:lnTo>
                  <a:pt x="0" y="100"/>
                </a:lnTo>
                <a:lnTo>
                  <a:pt x="0" y="100"/>
                </a:lnTo>
                <a:close/>
                <a:moveTo>
                  <a:pt x="50" y="100"/>
                </a:moveTo>
                <a:lnTo>
                  <a:pt x="50" y="100"/>
                </a:lnTo>
                <a:lnTo>
                  <a:pt x="48" y="105"/>
                </a:lnTo>
                <a:lnTo>
                  <a:pt x="45" y="107"/>
                </a:lnTo>
                <a:lnTo>
                  <a:pt x="43" y="110"/>
                </a:lnTo>
                <a:lnTo>
                  <a:pt x="40" y="110"/>
                </a:lnTo>
                <a:lnTo>
                  <a:pt x="40" y="110"/>
                </a:lnTo>
                <a:lnTo>
                  <a:pt x="35" y="110"/>
                </a:lnTo>
                <a:lnTo>
                  <a:pt x="33" y="109"/>
                </a:lnTo>
                <a:lnTo>
                  <a:pt x="30" y="105"/>
                </a:lnTo>
                <a:lnTo>
                  <a:pt x="28" y="102"/>
                </a:lnTo>
                <a:lnTo>
                  <a:pt x="28" y="102"/>
                </a:lnTo>
                <a:lnTo>
                  <a:pt x="30" y="96"/>
                </a:lnTo>
                <a:lnTo>
                  <a:pt x="33" y="93"/>
                </a:lnTo>
                <a:lnTo>
                  <a:pt x="35" y="91"/>
                </a:lnTo>
                <a:lnTo>
                  <a:pt x="40" y="91"/>
                </a:lnTo>
                <a:lnTo>
                  <a:pt x="40" y="91"/>
                </a:lnTo>
                <a:lnTo>
                  <a:pt x="44" y="91"/>
                </a:lnTo>
                <a:lnTo>
                  <a:pt x="47" y="93"/>
                </a:lnTo>
                <a:lnTo>
                  <a:pt x="48" y="96"/>
                </a:lnTo>
                <a:lnTo>
                  <a:pt x="50" y="100"/>
                </a:lnTo>
                <a:lnTo>
                  <a:pt x="50" y="100"/>
                </a:lnTo>
                <a:close/>
                <a:moveTo>
                  <a:pt x="6" y="100"/>
                </a:moveTo>
                <a:lnTo>
                  <a:pt x="6" y="100"/>
                </a:lnTo>
                <a:lnTo>
                  <a:pt x="7" y="96"/>
                </a:lnTo>
                <a:lnTo>
                  <a:pt x="9" y="93"/>
                </a:lnTo>
                <a:lnTo>
                  <a:pt x="11" y="92"/>
                </a:lnTo>
                <a:lnTo>
                  <a:pt x="14" y="92"/>
                </a:lnTo>
                <a:lnTo>
                  <a:pt x="14" y="92"/>
                </a:lnTo>
                <a:lnTo>
                  <a:pt x="17" y="92"/>
                </a:lnTo>
                <a:lnTo>
                  <a:pt x="20" y="93"/>
                </a:lnTo>
                <a:lnTo>
                  <a:pt x="23" y="96"/>
                </a:lnTo>
                <a:lnTo>
                  <a:pt x="24" y="99"/>
                </a:lnTo>
                <a:lnTo>
                  <a:pt x="24" y="99"/>
                </a:lnTo>
                <a:lnTo>
                  <a:pt x="23" y="103"/>
                </a:lnTo>
                <a:lnTo>
                  <a:pt x="20" y="106"/>
                </a:lnTo>
                <a:lnTo>
                  <a:pt x="17" y="109"/>
                </a:lnTo>
                <a:lnTo>
                  <a:pt x="14" y="109"/>
                </a:lnTo>
                <a:lnTo>
                  <a:pt x="14" y="109"/>
                </a:lnTo>
                <a:lnTo>
                  <a:pt x="11" y="109"/>
                </a:lnTo>
                <a:lnTo>
                  <a:pt x="9" y="107"/>
                </a:lnTo>
                <a:lnTo>
                  <a:pt x="6" y="105"/>
                </a:lnTo>
                <a:lnTo>
                  <a:pt x="6" y="100"/>
                </a:lnTo>
                <a:lnTo>
                  <a:pt x="6" y="100"/>
                </a:lnTo>
                <a:close/>
                <a:moveTo>
                  <a:pt x="2" y="75"/>
                </a:moveTo>
                <a:lnTo>
                  <a:pt x="7" y="75"/>
                </a:lnTo>
                <a:lnTo>
                  <a:pt x="7" y="51"/>
                </a:lnTo>
                <a:lnTo>
                  <a:pt x="7" y="51"/>
                </a:lnTo>
                <a:lnTo>
                  <a:pt x="52" y="72"/>
                </a:lnTo>
                <a:lnTo>
                  <a:pt x="52" y="65"/>
                </a:lnTo>
                <a:lnTo>
                  <a:pt x="6" y="43"/>
                </a:lnTo>
                <a:lnTo>
                  <a:pt x="2" y="43"/>
                </a:lnTo>
                <a:lnTo>
                  <a:pt x="2" y="75"/>
                </a:lnTo>
                <a:close/>
                <a:moveTo>
                  <a:pt x="52" y="9"/>
                </a:moveTo>
                <a:lnTo>
                  <a:pt x="40" y="9"/>
                </a:lnTo>
                <a:lnTo>
                  <a:pt x="40" y="0"/>
                </a:lnTo>
                <a:lnTo>
                  <a:pt x="34" y="0"/>
                </a:lnTo>
                <a:lnTo>
                  <a:pt x="34" y="9"/>
                </a:lnTo>
                <a:lnTo>
                  <a:pt x="2" y="9"/>
                </a:lnTo>
                <a:lnTo>
                  <a:pt x="2" y="16"/>
                </a:lnTo>
                <a:lnTo>
                  <a:pt x="34" y="38"/>
                </a:lnTo>
                <a:lnTo>
                  <a:pt x="40" y="38"/>
                </a:lnTo>
                <a:lnTo>
                  <a:pt x="40" y="14"/>
                </a:lnTo>
                <a:lnTo>
                  <a:pt x="52" y="14"/>
                </a:lnTo>
                <a:lnTo>
                  <a:pt x="52" y="9"/>
                </a:lnTo>
                <a:close/>
                <a:moveTo>
                  <a:pt x="34" y="31"/>
                </a:moveTo>
                <a:lnTo>
                  <a:pt x="34" y="31"/>
                </a:lnTo>
                <a:lnTo>
                  <a:pt x="16" y="19"/>
                </a:lnTo>
                <a:lnTo>
                  <a:pt x="16" y="19"/>
                </a:lnTo>
                <a:lnTo>
                  <a:pt x="9" y="14"/>
                </a:lnTo>
                <a:lnTo>
                  <a:pt x="9" y="14"/>
                </a:lnTo>
                <a:lnTo>
                  <a:pt x="9" y="14"/>
                </a:lnTo>
                <a:lnTo>
                  <a:pt x="17" y="14"/>
                </a:lnTo>
                <a:lnTo>
                  <a:pt x="34" y="14"/>
                </a:lnTo>
                <a:lnTo>
                  <a:pt x="34" y="3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13" name="Rectangle 73"/>
          <p:cNvSpPr>
            <a:spLocks noChangeArrowheads="1"/>
          </p:cNvSpPr>
          <p:nvPr/>
        </p:nvSpPr>
        <p:spPr bwMode="auto">
          <a:xfrm>
            <a:off x="7577138" y="3106738"/>
            <a:ext cx="469900" cy="2306637"/>
          </a:xfrm>
          <a:prstGeom prst="rect">
            <a:avLst/>
          </a:prstGeom>
          <a:solidFill>
            <a:srgbClr val="00008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14" name="Rectangle 74"/>
          <p:cNvSpPr>
            <a:spLocks noChangeArrowheads="1"/>
          </p:cNvSpPr>
          <p:nvPr/>
        </p:nvSpPr>
        <p:spPr bwMode="auto">
          <a:xfrm>
            <a:off x="7577138" y="3252788"/>
            <a:ext cx="469900" cy="2160587"/>
          </a:xfrm>
          <a:prstGeom prst="rect">
            <a:avLst/>
          </a:prstGeom>
          <a:solidFill>
            <a:srgbClr val="B3B3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15" name="Rectangle 75"/>
          <p:cNvSpPr>
            <a:spLocks noChangeArrowheads="1"/>
          </p:cNvSpPr>
          <p:nvPr/>
        </p:nvSpPr>
        <p:spPr bwMode="auto">
          <a:xfrm>
            <a:off x="7577138" y="3402013"/>
            <a:ext cx="469900" cy="2011362"/>
          </a:xfrm>
          <a:prstGeom prst="rect">
            <a:avLst/>
          </a:prstGeom>
          <a:solidFill>
            <a:srgbClr val="00008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16" name="Rectangle 76"/>
          <p:cNvSpPr>
            <a:spLocks noChangeArrowheads="1"/>
          </p:cNvSpPr>
          <p:nvPr/>
        </p:nvSpPr>
        <p:spPr bwMode="auto">
          <a:xfrm>
            <a:off x="7577138" y="3552825"/>
            <a:ext cx="469900" cy="1860550"/>
          </a:xfrm>
          <a:prstGeom prst="rect">
            <a:avLst/>
          </a:prstGeom>
          <a:solidFill>
            <a:srgbClr val="B3B3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17" name="Rectangle 77"/>
          <p:cNvSpPr>
            <a:spLocks noChangeArrowheads="1"/>
          </p:cNvSpPr>
          <p:nvPr/>
        </p:nvSpPr>
        <p:spPr bwMode="auto">
          <a:xfrm>
            <a:off x="7577138" y="3705225"/>
            <a:ext cx="469900" cy="1708150"/>
          </a:xfrm>
          <a:prstGeom prst="rect">
            <a:avLst/>
          </a:prstGeom>
          <a:solidFill>
            <a:srgbClr val="00008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18" name="Rectangle 78"/>
          <p:cNvSpPr>
            <a:spLocks noChangeArrowheads="1"/>
          </p:cNvSpPr>
          <p:nvPr/>
        </p:nvSpPr>
        <p:spPr bwMode="auto">
          <a:xfrm>
            <a:off x="7577138" y="3857625"/>
            <a:ext cx="469900" cy="1555750"/>
          </a:xfrm>
          <a:prstGeom prst="rect">
            <a:avLst/>
          </a:prstGeom>
          <a:solidFill>
            <a:srgbClr val="B3B3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19" name="Rectangle 79"/>
          <p:cNvSpPr>
            <a:spLocks noChangeArrowheads="1"/>
          </p:cNvSpPr>
          <p:nvPr/>
        </p:nvSpPr>
        <p:spPr bwMode="auto">
          <a:xfrm>
            <a:off x="7577138" y="4011613"/>
            <a:ext cx="469900" cy="1401762"/>
          </a:xfrm>
          <a:prstGeom prst="rect">
            <a:avLst/>
          </a:prstGeom>
          <a:solidFill>
            <a:srgbClr val="00008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20" name="Rectangle 80"/>
          <p:cNvSpPr>
            <a:spLocks noChangeArrowheads="1"/>
          </p:cNvSpPr>
          <p:nvPr/>
        </p:nvSpPr>
        <p:spPr bwMode="auto">
          <a:xfrm>
            <a:off x="7577138" y="4165600"/>
            <a:ext cx="469900" cy="1247775"/>
          </a:xfrm>
          <a:prstGeom prst="rect">
            <a:avLst/>
          </a:prstGeom>
          <a:solidFill>
            <a:srgbClr val="B3B3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21" name="Rectangle 81"/>
          <p:cNvSpPr>
            <a:spLocks noChangeArrowheads="1"/>
          </p:cNvSpPr>
          <p:nvPr/>
        </p:nvSpPr>
        <p:spPr bwMode="auto">
          <a:xfrm>
            <a:off x="7577138" y="4321175"/>
            <a:ext cx="469900" cy="1092200"/>
          </a:xfrm>
          <a:prstGeom prst="rect">
            <a:avLst/>
          </a:prstGeom>
          <a:solidFill>
            <a:srgbClr val="00008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22" name="Rectangle 82"/>
          <p:cNvSpPr>
            <a:spLocks noChangeArrowheads="1"/>
          </p:cNvSpPr>
          <p:nvPr/>
        </p:nvSpPr>
        <p:spPr bwMode="auto">
          <a:xfrm>
            <a:off x="7577138" y="4475163"/>
            <a:ext cx="469900" cy="938212"/>
          </a:xfrm>
          <a:prstGeom prst="rect">
            <a:avLst/>
          </a:prstGeom>
          <a:solidFill>
            <a:srgbClr val="B3B3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23" name="Rectangle 83"/>
          <p:cNvSpPr>
            <a:spLocks noChangeArrowheads="1"/>
          </p:cNvSpPr>
          <p:nvPr/>
        </p:nvSpPr>
        <p:spPr bwMode="auto">
          <a:xfrm>
            <a:off x="7577138" y="4627563"/>
            <a:ext cx="469900" cy="785812"/>
          </a:xfrm>
          <a:prstGeom prst="rect">
            <a:avLst/>
          </a:prstGeom>
          <a:solidFill>
            <a:srgbClr val="00008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24" name="Rectangle 84"/>
          <p:cNvSpPr>
            <a:spLocks noChangeArrowheads="1"/>
          </p:cNvSpPr>
          <p:nvPr/>
        </p:nvSpPr>
        <p:spPr bwMode="auto">
          <a:xfrm>
            <a:off x="7577138" y="4783138"/>
            <a:ext cx="469900" cy="630237"/>
          </a:xfrm>
          <a:prstGeom prst="rect">
            <a:avLst/>
          </a:prstGeom>
          <a:solidFill>
            <a:srgbClr val="B3B3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25" name="Rectangle 85"/>
          <p:cNvSpPr>
            <a:spLocks noChangeArrowheads="1"/>
          </p:cNvSpPr>
          <p:nvPr/>
        </p:nvSpPr>
        <p:spPr bwMode="auto">
          <a:xfrm>
            <a:off x="7577138" y="4943475"/>
            <a:ext cx="469900" cy="469900"/>
          </a:xfrm>
          <a:prstGeom prst="rect">
            <a:avLst/>
          </a:prstGeom>
          <a:solidFill>
            <a:srgbClr val="00008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26" name="Rectangle 86"/>
          <p:cNvSpPr>
            <a:spLocks noChangeArrowheads="1"/>
          </p:cNvSpPr>
          <p:nvPr/>
        </p:nvSpPr>
        <p:spPr bwMode="auto">
          <a:xfrm>
            <a:off x="7577138" y="5099050"/>
            <a:ext cx="469900" cy="314325"/>
          </a:xfrm>
          <a:prstGeom prst="rect">
            <a:avLst/>
          </a:prstGeom>
          <a:solidFill>
            <a:srgbClr val="B3B3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27" name="Rectangle 87"/>
          <p:cNvSpPr>
            <a:spLocks noChangeArrowheads="1"/>
          </p:cNvSpPr>
          <p:nvPr/>
        </p:nvSpPr>
        <p:spPr bwMode="auto">
          <a:xfrm>
            <a:off x="7577138" y="5256213"/>
            <a:ext cx="469900" cy="157162"/>
          </a:xfrm>
          <a:prstGeom prst="rect">
            <a:avLst/>
          </a:prstGeom>
          <a:solidFill>
            <a:srgbClr val="00008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28" name="Rectangle 88"/>
          <p:cNvSpPr>
            <a:spLocks noChangeArrowheads="1"/>
          </p:cNvSpPr>
          <p:nvPr/>
        </p:nvSpPr>
        <p:spPr bwMode="auto">
          <a:xfrm>
            <a:off x="7742238" y="5467350"/>
            <a:ext cx="841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000" i="0">
                <a:solidFill>
                  <a:srgbClr val="000000"/>
                </a:solidFill>
                <a:latin typeface="Myriad Roman" charset="0"/>
              </a:rPr>
              <a:t>X</a:t>
            </a:r>
            <a:endParaRPr lang="en-GB" i="0"/>
          </a:p>
        </p:txBody>
      </p:sp>
      <p:sp>
        <p:nvSpPr>
          <p:cNvPr id="215129" name="Rectangle 89"/>
          <p:cNvSpPr>
            <a:spLocks noChangeArrowheads="1"/>
          </p:cNvSpPr>
          <p:nvPr/>
        </p:nvSpPr>
        <p:spPr bwMode="auto">
          <a:xfrm>
            <a:off x="7375525" y="5651500"/>
            <a:ext cx="155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100" i="0">
                <a:solidFill>
                  <a:srgbClr val="000000"/>
                </a:solidFill>
                <a:latin typeface="Myriad Roman" charset="0"/>
              </a:rPr>
              <a:t>16</a:t>
            </a:r>
            <a:endParaRPr lang="en-GB" i="0"/>
          </a:p>
        </p:txBody>
      </p:sp>
      <p:sp>
        <p:nvSpPr>
          <p:cNvPr id="215130" name="Rectangle 90"/>
          <p:cNvSpPr>
            <a:spLocks noChangeArrowheads="1"/>
          </p:cNvSpPr>
          <p:nvPr/>
        </p:nvSpPr>
        <p:spPr bwMode="auto">
          <a:xfrm>
            <a:off x="920750" y="5329238"/>
            <a:ext cx="777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100" i="0">
                <a:solidFill>
                  <a:srgbClr val="000000"/>
                </a:solidFill>
                <a:latin typeface="Myriad Roman" charset="0"/>
              </a:rPr>
              <a:t>0</a:t>
            </a:r>
            <a:endParaRPr lang="en-GB" i="0"/>
          </a:p>
        </p:txBody>
      </p:sp>
      <p:sp>
        <p:nvSpPr>
          <p:cNvPr id="215131" name="Rectangle 91"/>
          <p:cNvSpPr>
            <a:spLocks noChangeArrowheads="1"/>
          </p:cNvSpPr>
          <p:nvPr/>
        </p:nvSpPr>
        <p:spPr bwMode="auto">
          <a:xfrm>
            <a:off x="776288" y="4770438"/>
            <a:ext cx="2333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100" i="0">
                <a:solidFill>
                  <a:srgbClr val="000000"/>
                </a:solidFill>
                <a:latin typeface="Myriad Roman" charset="0"/>
              </a:rPr>
              <a:t>200</a:t>
            </a:r>
            <a:endParaRPr lang="en-GB" i="0"/>
          </a:p>
        </p:txBody>
      </p:sp>
      <p:sp>
        <p:nvSpPr>
          <p:cNvPr id="215132" name="Rectangle 92"/>
          <p:cNvSpPr>
            <a:spLocks noChangeArrowheads="1"/>
          </p:cNvSpPr>
          <p:nvPr/>
        </p:nvSpPr>
        <p:spPr bwMode="auto">
          <a:xfrm>
            <a:off x="776288" y="4210050"/>
            <a:ext cx="2333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100" i="0">
                <a:solidFill>
                  <a:srgbClr val="000000"/>
                </a:solidFill>
                <a:latin typeface="Myriad Roman" charset="0"/>
              </a:rPr>
              <a:t>400</a:t>
            </a:r>
            <a:endParaRPr lang="en-GB" i="0"/>
          </a:p>
        </p:txBody>
      </p:sp>
      <p:sp>
        <p:nvSpPr>
          <p:cNvPr id="215133" name="Rectangle 93"/>
          <p:cNvSpPr>
            <a:spLocks noChangeArrowheads="1"/>
          </p:cNvSpPr>
          <p:nvPr/>
        </p:nvSpPr>
        <p:spPr bwMode="auto">
          <a:xfrm>
            <a:off x="776288" y="3651250"/>
            <a:ext cx="2333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100" i="0">
                <a:solidFill>
                  <a:srgbClr val="000000"/>
                </a:solidFill>
                <a:latin typeface="Myriad Roman" charset="0"/>
              </a:rPr>
              <a:t>600</a:t>
            </a:r>
            <a:endParaRPr lang="en-GB" i="0"/>
          </a:p>
        </p:txBody>
      </p:sp>
      <p:sp>
        <p:nvSpPr>
          <p:cNvPr id="215134" name="Rectangle 94"/>
          <p:cNvSpPr>
            <a:spLocks noChangeArrowheads="1"/>
          </p:cNvSpPr>
          <p:nvPr/>
        </p:nvSpPr>
        <p:spPr bwMode="auto">
          <a:xfrm>
            <a:off x="776288" y="3090863"/>
            <a:ext cx="2333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100" i="0">
                <a:solidFill>
                  <a:srgbClr val="000000"/>
                </a:solidFill>
                <a:latin typeface="Myriad Roman" charset="0"/>
              </a:rPr>
              <a:t>800</a:t>
            </a:r>
            <a:endParaRPr lang="en-GB" i="0"/>
          </a:p>
        </p:txBody>
      </p:sp>
      <p:sp>
        <p:nvSpPr>
          <p:cNvPr id="215135" name="Rectangle 95"/>
          <p:cNvSpPr>
            <a:spLocks noChangeArrowheads="1"/>
          </p:cNvSpPr>
          <p:nvPr/>
        </p:nvSpPr>
        <p:spPr bwMode="auto">
          <a:xfrm>
            <a:off x="701675" y="2532063"/>
            <a:ext cx="3111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100" i="0">
                <a:solidFill>
                  <a:srgbClr val="000000"/>
                </a:solidFill>
                <a:latin typeface="Myriad Roman" charset="0"/>
              </a:rPr>
              <a:t>1000</a:t>
            </a:r>
            <a:endParaRPr lang="en-GB" i="0"/>
          </a:p>
        </p:txBody>
      </p:sp>
      <p:sp>
        <p:nvSpPr>
          <p:cNvPr id="215136" name="Freeform 96"/>
          <p:cNvSpPr>
            <a:spLocks noEditPoints="1"/>
          </p:cNvSpPr>
          <p:nvPr/>
        </p:nvSpPr>
        <p:spPr bwMode="auto">
          <a:xfrm>
            <a:off x="457200" y="2276475"/>
            <a:ext cx="168275" cy="3041650"/>
          </a:xfrm>
          <a:custGeom>
            <a:avLst/>
            <a:gdLst/>
            <a:ahLst/>
            <a:cxnLst>
              <a:cxn ang="0">
                <a:pos x="33" y="1806"/>
              </a:cxn>
              <a:cxn ang="0">
                <a:pos x="72" y="1806"/>
              </a:cxn>
              <a:cxn ang="0">
                <a:pos x="58" y="1806"/>
              </a:cxn>
              <a:cxn ang="0">
                <a:pos x="43" y="1733"/>
              </a:cxn>
              <a:cxn ang="0">
                <a:pos x="79" y="1770"/>
              </a:cxn>
              <a:cxn ang="0">
                <a:pos x="99" y="1740"/>
              </a:cxn>
              <a:cxn ang="0">
                <a:pos x="34" y="1751"/>
              </a:cxn>
              <a:cxn ang="0">
                <a:pos x="39" y="1708"/>
              </a:cxn>
              <a:cxn ang="0">
                <a:pos x="55" y="1684"/>
              </a:cxn>
              <a:cxn ang="0">
                <a:pos x="34" y="1665"/>
              </a:cxn>
              <a:cxn ang="0">
                <a:pos x="39" y="1623"/>
              </a:cxn>
              <a:cxn ang="0">
                <a:pos x="96" y="1613"/>
              </a:cxn>
              <a:cxn ang="0">
                <a:pos x="72" y="1608"/>
              </a:cxn>
              <a:cxn ang="0">
                <a:pos x="27" y="1553"/>
              </a:cxn>
              <a:cxn ang="0">
                <a:pos x="82" y="1543"/>
              </a:cxn>
              <a:cxn ang="0">
                <a:pos x="58" y="1550"/>
              </a:cxn>
              <a:cxn ang="0">
                <a:pos x="70" y="1493"/>
              </a:cxn>
              <a:cxn ang="0">
                <a:pos x="55" y="1472"/>
              </a:cxn>
              <a:cxn ang="0">
                <a:pos x="39" y="1458"/>
              </a:cxn>
              <a:cxn ang="0">
                <a:pos x="82" y="1351"/>
              </a:cxn>
              <a:cxn ang="0">
                <a:pos x="65" y="1290"/>
              </a:cxn>
              <a:cxn ang="0">
                <a:pos x="74" y="1289"/>
              </a:cxn>
              <a:cxn ang="0">
                <a:pos x="43" y="1218"/>
              </a:cxn>
              <a:cxn ang="0">
                <a:pos x="37" y="1221"/>
              </a:cxn>
              <a:cxn ang="0">
                <a:pos x="82" y="1148"/>
              </a:cxn>
              <a:cxn ang="0">
                <a:pos x="2" y="1159"/>
              </a:cxn>
              <a:cxn ang="0">
                <a:pos x="64" y="1159"/>
              </a:cxn>
              <a:cxn ang="0">
                <a:pos x="71" y="1104"/>
              </a:cxn>
              <a:cxn ang="0">
                <a:pos x="33" y="1084"/>
              </a:cxn>
              <a:cxn ang="0">
                <a:pos x="39" y="1039"/>
              </a:cxn>
              <a:cxn ang="0">
                <a:pos x="26" y="965"/>
              </a:cxn>
              <a:cxn ang="0">
                <a:pos x="47" y="980"/>
              </a:cxn>
              <a:cxn ang="0">
                <a:pos x="19" y="914"/>
              </a:cxn>
              <a:cxn ang="0">
                <a:pos x="74" y="836"/>
              </a:cxn>
              <a:cxn ang="0">
                <a:pos x="39" y="869"/>
              </a:cxn>
              <a:cxn ang="0">
                <a:pos x="54" y="769"/>
              </a:cxn>
              <a:cxn ang="0">
                <a:pos x="82" y="801"/>
              </a:cxn>
              <a:cxn ang="0">
                <a:pos x="74" y="788"/>
              </a:cxn>
              <a:cxn ang="0">
                <a:pos x="27" y="723"/>
              </a:cxn>
              <a:cxn ang="0">
                <a:pos x="2" y="664"/>
              </a:cxn>
              <a:cxn ang="0">
                <a:pos x="61" y="612"/>
              </a:cxn>
              <a:cxn ang="0">
                <a:pos x="81" y="649"/>
              </a:cxn>
              <a:cxn ang="0">
                <a:pos x="70" y="626"/>
              </a:cxn>
              <a:cxn ang="0">
                <a:pos x="27" y="599"/>
              </a:cxn>
              <a:cxn ang="0">
                <a:pos x="37" y="513"/>
              </a:cxn>
              <a:cxn ang="0">
                <a:pos x="33" y="523"/>
              </a:cxn>
              <a:cxn ang="0">
                <a:pos x="10" y="457"/>
              </a:cxn>
              <a:cxn ang="0">
                <a:pos x="34" y="417"/>
              </a:cxn>
              <a:cxn ang="0">
                <a:pos x="43" y="331"/>
              </a:cxn>
              <a:cxn ang="0">
                <a:pos x="79" y="368"/>
              </a:cxn>
              <a:cxn ang="0">
                <a:pos x="99" y="340"/>
              </a:cxn>
              <a:cxn ang="0">
                <a:pos x="34" y="351"/>
              </a:cxn>
              <a:cxn ang="0">
                <a:pos x="29" y="252"/>
              </a:cxn>
              <a:cxn ang="0">
                <a:pos x="82" y="241"/>
              </a:cxn>
              <a:cxn ang="0">
                <a:pos x="10" y="216"/>
              </a:cxn>
              <a:cxn ang="0">
                <a:pos x="61" y="192"/>
              </a:cxn>
              <a:cxn ang="0">
                <a:pos x="34" y="171"/>
              </a:cxn>
              <a:cxn ang="0">
                <a:pos x="50" y="86"/>
              </a:cxn>
              <a:cxn ang="0">
                <a:pos x="74" y="66"/>
              </a:cxn>
              <a:cxn ang="0">
                <a:pos x="84" y="20"/>
              </a:cxn>
              <a:cxn ang="0">
                <a:pos x="26" y="15"/>
              </a:cxn>
            </a:cxnLst>
            <a:rect l="0" t="0" r="r" b="b"/>
            <a:pathLst>
              <a:path w="106" h="1916">
                <a:moveTo>
                  <a:pt x="58" y="1871"/>
                </a:moveTo>
                <a:lnTo>
                  <a:pt x="82" y="1864"/>
                </a:lnTo>
                <a:lnTo>
                  <a:pt x="82" y="1853"/>
                </a:lnTo>
                <a:lnTo>
                  <a:pt x="6" y="1880"/>
                </a:lnTo>
                <a:lnTo>
                  <a:pt x="6" y="1891"/>
                </a:lnTo>
                <a:lnTo>
                  <a:pt x="82" y="1916"/>
                </a:lnTo>
                <a:lnTo>
                  <a:pt x="82" y="1907"/>
                </a:lnTo>
                <a:lnTo>
                  <a:pt x="58" y="1900"/>
                </a:lnTo>
                <a:lnTo>
                  <a:pt x="58" y="1871"/>
                </a:lnTo>
                <a:close/>
                <a:moveTo>
                  <a:pt x="50" y="1897"/>
                </a:moveTo>
                <a:lnTo>
                  <a:pt x="29" y="1890"/>
                </a:lnTo>
                <a:lnTo>
                  <a:pt x="29" y="1890"/>
                </a:lnTo>
                <a:lnTo>
                  <a:pt x="15" y="1885"/>
                </a:lnTo>
                <a:lnTo>
                  <a:pt x="15" y="1885"/>
                </a:lnTo>
                <a:lnTo>
                  <a:pt x="15" y="1885"/>
                </a:lnTo>
                <a:lnTo>
                  <a:pt x="29" y="1881"/>
                </a:lnTo>
                <a:lnTo>
                  <a:pt x="50" y="1874"/>
                </a:lnTo>
                <a:lnTo>
                  <a:pt x="50" y="1897"/>
                </a:lnTo>
                <a:close/>
                <a:moveTo>
                  <a:pt x="43" y="1795"/>
                </a:moveTo>
                <a:lnTo>
                  <a:pt x="43" y="1795"/>
                </a:lnTo>
                <a:lnTo>
                  <a:pt x="27" y="1795"/>
                </a:lnTo>
                <a:lnTo>
                  <a:pt x="27" y="1804"/>
                </a:lnTo>
                <a:lnTo>
                  <a:pt x="36" y="1805"/>
                </a:lnTo>
                <a:lnTo>
                  <a:pt x="36" y="1805"/>
                </a:lnTo>
                <a:lnTo>
                  <a:pt x="36" y="1805"/>
                </a:lnTo>
                <a:lnTo>
                  <a:pt x="33" y="1806"/>
                </a:lnTo>
                <a:lnTo>
                  <a:pt x="29" y="1811"/>
                </a:lnTo>
                <a:lnTo>
                  <a:pt x="27" y="1815"/>
                </a:lnTo>
                <a:lnTo>
                  <a:pt x="26" y="1822"/>
                </a:lnTo>
                <a:lnTo>
                  <a:pt x="26" y="1822"/>
                </a:lnTo>
                <a:lnTo>
                  <a:pt x="27" y="1826"/>
                </a:lnTo>
                <a:lnTo>
                  <a:pt x="29" y="1830"/>
                </a:lnTo>
                <a:lnTo>
                  <a:pt x="30" y="1835"/>
                </a:lnTo>
                <a:lnTo>
                  <a:pt x="34" y="1839"/>
                </a:lnTo>
                <a:lnTo>
                  <a:pt x="39" y="1842"/>
                </a:lnTo>
                <a:lnTo>
                  <a:pt x="43" y="1845"/>
                </a:lnTo>
                <a:lnTo>
                  <a:pt x="48" y="1846"/>
                </a:lnTo>
                <a:lnTo>
                  <a:pt x="55" y="1846"/>
                </a:lnTo>
                <a:lnTo>
                  <a:pt x="55" y="1846"/>
                </a:lnTo>
                <a:lnTo>
                  <a:pt x="61" y="1846"/>
                </a:lnTo>
                <a:lnTo>
                  <a:pt x="65" y="1845"/>
                </a:lnTo>
                <a:lnTo>
                  <a:pt x="71" y="1843"/>
                </a:lnTo>
                <a:lnTo>
                  <a:pt x="74" y="1840"/>
                </a:lnTo>
                <a:lnTo>
                  <a:pt x="78" y="1836"/>
                </a:lnTo>
                <a:lnTo>
                  <a:pt x="79" y="1833"/>
                </a:lnTo>
                <a:lnTo>
                  <a:pt x="81" y="1828"/>
                </a:lnTo>
                <a:lnTo>
                  <a:pt x="82" y="1823"/>
                </a:lnTo>
                <a:lnTo>
                  <a:pt x="82" y="1823"/>
                </a:lnTo>
                <a:lnTo>
                  <a:pt x="81" y="1818"/>
                </a:lnTo>
                <a:lnTo>
                  <a:pt x="79" y="1812"/>
                </a:lnTo>
                <a:lnTo>
                  <a:pt x="77" y="1809"/>
                </a:lnTo>
                <a:lnTo>
                  <a:pt x="72" y="1806"/>
                </a:lnTo>
                <a:lnTo>
                  <a:pt x="72" y="1805"/>
                </a:lnTo>
                <a:lnTo>
                  <a:pt x="78" y="1805"/>
                </a:lnTo>
                <a:lnTo>
                  <a:pt x="78" y="1805"/>
                </a:lnTo>
                <a:lnTo>
                  <a:pt x="88" y="1806"/>
                </a:lnTo>
                <a:lnTo>
                  <a:pt x="94" y="1811"/>
                </a:lnTo>
                <a:lnTo>
                  <a:pt x="96" y="1816"/>
                </a:lnTo>
                <a:lnTo>
                  <a:pt x="98" y="1823"/>
                </a:lnTo>
                <a:lnTo>
                  <a:pt x="98" y="1823"/>
                </a:lnTo>
                <a:lnTo>
                  <a:pt x="96" y="1832"/>
                </a:lnTo>
                <a:lnTo>
                  <a:pt x="94" y="1839"/>
                </a:lnTo>
                <a:lnTo>
                  <a:pt x="101" y="1842"/>
                </a:lnTo>
                <a:lnTo>
                  <a:pt x="101" y="1842"/>
                </a:lnTo>
                <a:lnTo>
                  <a:pt x="105" y="1833"/>
                </a:lnTo>
                <a:lnTo>
                  <a:pt x="106" y="1823"/>
                </a:lnTo>
                <a:lnTo>
                  <a:pt x="106" y="1823"/>
                </a:lnTo>
                <a:lnTo>
                  <a:pt x="105" y="1814"/>
                </a:lnTo>
                <a:lnTo>
                  <a:pt x="102" y="1808"/>
                </a:lnTo>
                <a:lnTo>
                  <a:pt x="99" y="1804"/>
                </a:lnTo>
                <a:lnTo>
                  <a:pt x="99" y="1804"/>
                </a:lnTo>
                <a:lnTo>
                  <a:pt x="95" y="1801"/>
                </a:lnTo>
                <a:lnTo>
                  <a:pt x="89" y="1798"/>
                </a:lnTo>
                <a:lnTo>
                  <a:pt x="82" y="1797"/>
                </a:lnTo>
                <a:lnTo>
                  <a:pt x="74" y="1795"/>
                </a:lnTo>
                <a:lnTo>
                  <a:pt x="43" y="1795"/>
                </a:lnTo>
                <a:close/>
                <a:moveTo>
                  <a:pt x="58" y="1806"/>
                </a:moveTo>
                <a:lnTo>
                  <a:pt x="58" y="1806"/>
                </a:lnTo>
                <a:lnTo>
                  <a:pt x="64" y="1806"/>
                </a:lnTo>
                <a:lnTo>
                  <a:pt x="64" y="1806"/>
                </a:lnTo>
                <a:lnTo>
                  <a:pt x="68" y="1809"/>
                </a:lnTo>
                <a:lnTo>
                  <a:pt x="71" y="1812"/>
                </a:lnTo>
                <a:lnTo>
                  <a:pt x="74" y="1816"/>
                </a:lnTo>
                <a:lnTo>
                  <a:pt x="74" y="1821"/>
                </a:lnTo>
                <a:lnTo>
                  <a:pt x="74" y="1821"/>
                </a:lnTo>
                <a:lnTo>
                  <a:pt x="74" y="1823"/>
                </a:lnTo>
                <a:lnTo>
                  <a:pt x="72" y="1828"/>
                </a:lnTo>
                <a:lnTo>
                  <a:pt x="68" y="1832"/>
                </a:lnTo>
                <a:lnTo>
                  <a:pt x="63" y="1836"/>
                </a:lnTo>
                <a:lnTo>
                  <a:pt x="54" y="1836"/>
                </a:lnTo>
                <a:lnTo>
                  <a:pt x="54" y="1836"/>
                </a:lnTo>
                <a:lnTo>
                  <a:pt x="46" y="1835"/>
                </a:lnTo>
                <a:lnTo>
                  <a:pt x="40" y="1832"/>
                </a:lnTo>
                <a:lnTo>
                  <a:pt x="36" y="1826"/>
                </a:lnTo>
                <a:lnTo>
                  <a:pt x="34" y="1821"/>
                </a:lnTo>
                <a:lnTo>
                  <a:pt x="34" y="1821"/>
                </a:lnTo>
                <a:lnTo>
                  <a:pt x="34" y="1815"/>
                </a:lnTo>
                <a:lnTo>
                  <a:pt x="37" y="1811"/>
                </a:lnTo>
                <a:lnTo>
                  <a:pt x="40" y="1808"/>
                </a:lnTo>
                <a:lnTo>
                  <a:pt x="44" y="1806"/>
                </a:lnTo>
                <a:lnTo>
                  <a:pt x="44" y="1806"/>
                </a:lnTo>
                <a:lnTo>
                  <a:pt x="48" y="1806"/>
                </a:lnTo>
                <a:lnTo>
                  <a:pt x="58" y="1806"/>
                </a:lnTo>
                <a:close/>
                <a:moveTo>
                  <a:pt x="43" y="1733"/>
                </a:moveTo>
                <a:lnTo>
                  <a:pt x="43" y="1733"/>
                </a:lnTo>
                <a:lnTo>
                  <a:pt x="27" y="1732"/>
                </a:lnTo>
                <a:lnTo>
                  <a:pt x="27" y="1742"/>
                </a:lnTo>
                <a:lnTo>
                  <a:pt x="36" y="1742"/>
                </a:lnTo>
                <a:lnTo>
                  <a:pt x="36" y="1742"/>
                </a:lnTo>
                <a:lnTo>
                  <a:pt x="36" y="1742"/>
                </a:lnTo>
                <a:lnTo>
                  <a:pt x="33" y="1744"/>
                </a:lnTo>
                <a:lnTo>
                  <a:pt x="29" y="1747"/>
                </a:lnTo>
                <a:lnTo>
                  <a:pt x="27" y="1753"/>
                </a:lnTo>
                <a:lnTo>
                  <a:pt x="26" y="1759"/>
                </a:lnTo>
                <a:lnTo>
                  <a:pt x="26" y="1759"/>
                </a:lnTo>
                <a:lnTo>
                  <a:pt x="27" y="1763"/>
                </a:lnTo>
                <a:lnTo>
                  <a:pt x="29" y="1768"/>
                </a:lnTo>
                <a:lnTo>
                  <a:pt x="30" y="1773"/>
                </a:lnTo>
                <a:lnTo>
                  <a:pt x="34" y="1775"/>
                </a:lnTo>
                <a:lnTo>
                  <a:pt x="39" y="1778"/>
                </a:lnTo>
                <a:lnTo>
                  <a:pt x="43" y="1781"/>
                </a:lnTo>
                <a:lnTo>
                  <a:pt x="48" y="1783"/>
                </a:lnTo>
                <a:lnTo>
                  <a:pt x="55" y="1784"/>
                </a:lnTo>
                <a:lnTo>
                  <a:pt x="55" y="1784"/>
                </a:lnTo>
                <a:lnTo>
                  <a:pt x="61" y="1783"/>
                </a:lnTo>
                <a:lnTo>
                  <a:pt x="65" y="1781"/>
                </a:lnTo>
                <a:lnTo>
                  <a:pt x="71" y="1780"/>
                </a:lnTo>
                <a:lnTo>
                  <a:pt x="74" y="1777"/>
                </a:lnTo>
                <a:lnTo>
                  <a:pt x="78" y="1774"/>
                </a:lnTo>
                <a:lnTo>
                  <a:pt x="79" y="1770"/>
                </a:lnTo>
                <a:lnTo>
                  <a:pt x="81" y="1766"/>
                </a:lnTo>
                <a:lnTo>
                  <a:pt x="82" y="1760"/>
                </a:lnTo>
                <a:lnTo>
                  <a:pt x="82" y="1760"/>
                </a:lnTo>
                <a:lnTo>
                  <a:pt x="81" y="1754"/>
                </a:lnTo>
                <a:lnTo>
                  <a:pt x="79" y="1750"/>
                </a:lnTo>
                <a:lnTo>
                  <a:pt x="77" y="1746"/>
                </a:lnTo>
                <a:lnTo>
                  <a:pt x="72" y="1743"/>
                </a:lnTo>
                <a:lnTo>
                  <a:pt x="72" y="1743"/>
                </a:lnTo>
                <a:lnTo>
                  <a:pt x="78" y="1743"/>
                </a:lnTo>
                <a:lnTo>
                  <a:pt x="78" y="1743"/>
                </a:lnTo>
                <a:lnTo>
                  <a:pt x="88" y="1744"/>
                </a:lnTo>
                <a:lnTo>
                  <a:pt x="94" y="1747"/>
                </a:lnTo>
                <a:lnTo>
                  <a:pt x="96" y="1753"/>
                </a:lnTo>
                <a:lnTo>
                  <a:pt x="98" y="1760"/>
                </a:lnTo>
                <a:lnTo>
                  <a:pt x="98" y="1760"/>
                </a:lnTo>
                <a:lnTo>
                  <a:pt x="96" y="1770"/>
                </a:lnTo>
                <a:lnTo>
                  <a:pt x="94" y="1777"/>
                </a:lnTo>
                <a:lnTo>
                  <a:pt x="101" y="1778"/>
                </a:lnTo>
                <a:lnTo>
                  <a:pt x="101" y="1778"/>
                </a:lnTo>
                <a:lnTo>
                  <a:pt x="105" y="1770"/>
                </a:lnTo>
                <a:lnTo>
                  <a:pt x="106" y="1760"/>
                </a:lnTo>
                <a:lnTo>
                  <a:pt x="106" y="1760"/>
                </a:lnTo>
                <a:lnTo>
                  <a:pt x="105" y="1750"/>
                </a:lnTo>
                <a:lnTo>
                  <a:pt x="102" y="1744"/>
                </a:lnTo>
                <a:lnTo>
                  <a:pt x="99" y="1740"/>
                </a:lnTo>
                <a:lnTo>
                  <a:pt x="99" y="1740"/>
                </a:lnTo>
                <a:lnTo>
                  <a:pt x="95" y="1737"/>
                </a:lnTo>
                <a:lnTo>
                  <a:pt x="89" y="1735"/>
                </a:lnTo>
                <a:lnTo>
                  <a:pt x="82" y="1733"/>
                </a:lnTo>
                <a:lnTo>
                  <a:pt x="74" y="1733"/>
                </a:lnTo>
                <a:lnTo>
                  <a:pt x="43" y="1733"/>
                </a:lnTo>
                <a:close/>
                <a:moveTo>
                  <a:pt x="58" y="1743"/>
                </a:moveTo>
                <a:lnTo>
                  <a:pt x="58" y="1743"/>
                </a:lnTo>
                <a:lnTo>
                  <a:pt x="64" y="1743"/>
                </a:lnTo>
                <a:lnTo>
                  <a:pt x="64" y="1743"/>
                </a:lnTo>
                <a:lnTo>
                  <a:pt x="68" y="1746"/>
                </a:lnTo>
                <a:lnTo>
                  <a:pt x="71" y="1749"/>
                </a:lnTo>
                <a:lnTo>
                  <a:pt x="74" y="1753"/>
                </a:lnTo>
                <a:lnTo>
                  <a:pt x="74" y="1757"/>
                </a:lnTo>
                <a:lnTo>
                  <a:pt x="74" y="1757"/>
                </a:lnTo>
                <a:lnTo>
                  <a:pt x="74" y="1761"/>
                </a:lnTo>
                <a:lnTo>
                  <a:pt x="72" y="1764"/>
                </a:lnTo>
                <a:lnTo>
                  <a:pt x="68" y="1770"/>
                </a:lnTo>
                <a:lnTo>
                  <a:pt x="63" y="1773"/>
                </a:lnTo>
                <a:lnTo>
                  <a:pt x="54" y="1774"/>
                </a:lnTo>
                <a:lnTo>
                  <a:pt x="54" y="1774"/>
                </a:lnTo>
                <a:lnTo>
                  <a:pt x="46" y="1773"/>
                </a:lnTo>
                <a:lnTo>
                  <a:pt x="40" y="1768"/>
                </a:lnTo>
                <a:lnTo>
                  <a:pt x="36" y="1764"/>
                </a:lnTo>
                <a:lnTo>
                  <a:pt x="34" y="1757"/>
                </a:lnTo>
                <a:lnTo>
                  <a:pt x="34" y="1757"/>
                </a:lnTo>
                <a:lnTo>
                  <a:pt x="34" y="1751"/>
                </a:lnTo>
                <a:lnTo>
                  <a:pt x="37" y="1749"/>
                </a:lnTo>
                <a:lnTo>
                  <a:pt x="40" y="1746"/>
                </a:lnTo>
                <a:lnTo>
                  <a:pt x="44" y="1743"/>
                </a:lnTo>
                <a:lnTo>
                  <a:pt x="44" y="1743"/>
                </a:lnTo>
                <a:lnTo>
                  <a:pt x="48" y="1743"/>
                </a:lnTo>
                <a:lnTo>
                  <a:pt x="58" y="1743"/>
                </a:lnTo>
                <a:close/>
                <a:moveTo>
                  <a:pt x="82" y="1716"/>
                </a:moveTo>
                <a:lnTo>
                  <a:pt x="82" y="1706"/>
                </a:lnTo>
                <a:lnTo>
                  <a:pt x="53" y="1706"/>
                </a:lnTo>
                <a:lnTo>
                  <a:pt x="53" y="1706"/>
                </a:lnTo>
                <a:lnTo>
                  <a:pt x="48" y="1706"/>
                </a:lnTo>
                <a:lnTo>
                  <a:pt x="48" y="1706"/>
                </a:lnTo>
                <a:lnTo>
                  <a:pt x="43" y="1705"/>
                </a:lnTo>
                <a:lnTo>
                  <a:pt x="39" y="1702"/>
                </a:lnTo>
                <a:lnTo>
                  <a:pt x="37" y="1698"/>
                </a:lnTo>
                <a:lnTo>
                  <a:pt x="36" y="1692"/>
                </a:lnTo>
                <a:lnTo>
                  <a:pt x="36" y="1692"/>
                </a:lnTo>
                <a:lnTo>
                  <a:pt x="36" y="1689"/>
                </a:lnTo>
                <a:lnTo>
                  <a:pt x="27" y="1689"/>
                </a:lnTo>
                <a:lnTo>
                  <a:pt x="27" y="1689"/>
                </a:lnTo>
                <a:lnTo>
                  <a:pt x="26" y="1692"/>
                </a:lnTo>
                <a:lnTo>
                  <a:pt x="26" y="1692"/>
                </a:lnTo>
                <a:lnTo>
                  <a:pt x="27" y="1696"/>
                </a:lnTo>
                <a:lnTo>
                  <a:pt x="30" y="1701"/>
                </a:lnTo>
                <a:lnTo>
                  <a:pt x="33" y="1705"/>
                </a:lnTo>
                <a:lnTo>
                  <a:pt x="39" y="1708"/>
                </a:lnTo>
                <a:lnTo>
                  <a:pt x="39" y="1708"/>
                </a:lnTo>
                <a:lnTo>
                  <a:pt x="27" y="1708"/>
                </a:lnTo>
                <a:lnTo>
                  <a:pt x="27" y="1716"/>
                </a:lnTo>
                <a:lnTo>
                  <a:pt x="27" y="1716"/>
                </a:lnTo>
                <a:lnTo>
                  <a:pt x="44" y="1716"/>
                </a:lnTo>
                <a:lnTo>
                  <a:pt x="82" y="1716"/>
                </a:lnTo>
                <a:close/>
                <a:moveTo>
                  <a:pt x="57" y="1636"/>
                </a:moveTo>
                <a:lnTo>
                  <a:pt x="57" y="1636"/>
                </a:lnTo>
                <a:lnTo>
                  <a:pt x="51" y="1636"/>
                </a:lnTo>
                <a:lnTo>
                  <a:pt x="51" y="1636"/>
                </a:lnTo>
                <a:lnTo>
                  <a:pt x="44" y="1636"/>
                </a:lnTo>
                <a:lnTo>
                  <a:pt x="36" y="1640"/>
                </a:lnTo>
                <a:lnTo>
                  <a:pt x="31" y="1643"/>
                </a:lnTo>
                <a:lnTo>
                  <a:pt x="29" y="1647"/>
                </a:lnTo>
                <a:lnTo>
                  <a:pt x="27" y="1651"/>
                </a:lnTo>
                <a:lnTo>
                  <a:pt x="26" y="1658"/>
                </a:lnTo>
                <a:lnTo>
                  <a:pt x="26" y="1658"/>
                </a:lnTo>
                <a:lnTo>
                  <a:pt x="27" y="1664"/>
                </a:lnTo>
                <a:lnTo>
                  <a:pt x="29" y="1668"/>
                </a:lnTo>
                <a:lnTo>
                  <a:pt x="31" y="1673"/>
                </a:lnTo>
                <a:lnTo>
                  <a:pt x="34" y="1677"/>
                </a:lnTo>
                <a:lnTo>
                  <a:pt x="39" y="1680"/>
                </a:lnTo>
                <a:lnTo>
                  <a:pt x="44" y="1682"/>
                </a:lnTo>
                <a:lnTo>
                  <a:pt x="50" y="1682"/>
                </a:lnTo>
                <a:lnTo>
                  <a:pt x="55" y="1684"/>
                </a:lnTo>
                <a:lnTo>
                  <a:pt x="55" y="1684"/>
                </a:lnTo>
                <a:lnTo>
                  <a:pt x="61" y="1682"/>
                </a:lnTo>
                <a:lnTo>
                  <a:pt x="67" y="1681"/>
                </a:lnTo>
                <a:lnTo>
                  <a:pt x="71" y="1680"/>
                </a:lnTo>
                <a:lnTo>
                  <a:pt x="75" y="1677"/>
                </a:lnTo>
                <a:lnTo>
                  <a:pt x="79" y="1673"/>
                </a:lnTo>
                <a:lnTo>
                  <a:pt x="81" y="1668"/>
                </a:lnTo>
                <a:lnTo>
                  <a:pt x="82" y="1663"/>
                </a:lnTo>
                <a:lnTo>
                  <a:pt x="84" y="1657"/>
                </a:lnTo>
                <a:lnTo>
                  <a:pt x="84" y="1657"/>
                </a:lnTo>
                <a:lnTo>
                  <a:pt x="82" y="1646"/>
                </a:lnTo>
                <a:lnTo>
                  <a:pt x="79" y="1639"/>
                </a:lnTo>
                <a:lnTo>
                  <a:pt x="72" y="1640"/>
                </a:lnTo>
                <a:lnTo>
                  <a:pt x="72" y="1640"/>
                </a:lnTo>
                <a:lnTo>
                  <a:pt x="75" y="1647"/>
                </a:lnTo>
                <a:lnTo>
                  <a:pt x="75" y="1656"/>
                </a:lnTo>
                <a:lnTo>
                  <a:pt x="75" y="1656"/>
                </a:lnTo>
                <a:lnTo>
                  <a:pt x="74" y="1663"/>
                </a:lnTo>
                <a:lnTo>
                  <a:pt x="71" y="1668"/>
                </a:lnTo>
                <a:lnTo>
                  <a:pt x="65" y="1673"/>
                </a:lnTo>
                <a:lnTo>
                  <a:pt x="57" y="1674"/>
                </a:lnTo>
                <a:lnTo>
                  <a:pt x="57" y="1636"/>
                </a:lnTo>
                <a:close/>
                <a:moveTo>
                  <a:pt x="50" y="1674"/>
                </a:moveTo>
                <a:lnTo>
                  <a:pt x="50" y="1674"/>
                </a:lnTo>
                <a:lnTo>
                  <a:pt x="44" y="1673"/>
                </a:lnTo>
                <a:lnTo>
                  <a:pt x="39" y="1670"/>
                </a:lnTo>
                <a:lnTo>
                  <a:pt x="34" y="1665"/>
                </a:lnTo>
                <a:lnTo>
                  <a:pt x="34" y="1663"/>
                </a:lnTo>
                <a:lnTo>
                  <a:pt x="33" y="1658"/>
                </a:lnTo>
                <a:lnTo>
                  <a:pt x="33" y="1658"/>
                </a:lnTo>
                <a:lnTo>
                  <a:pt x="34" y="1654"/>
                </a:lnTo>
                <a:lnTo>
                  <a:pt x="34" y="1651"/>
                </a:lnTo>
                <a:lnTo>
                  <a:pt x="39" y="1647"/>
                </a:lnTo>
                <a:lnTo>
                  <a:pt x="44" y="1646"/>
                </a:lnTo>
                <a:lnTo>
                  <a:pt x="50" y="1644"/>
                </a:lnTo>
                <a:lnTo>
                  <a:pt x="50" y="1674"/>
                </a:lnTo>
                <a:close/>
                <a:moveTo>
                  <a:pt x="43" y="1577"/>
                </a:moveTo>
                <a:lnTo>
                  <a:pt x="43" y="1577"/>
                </a:lnTo>
                <a:lnTo>
                  <a:pt x="27" y="1575"/>
                </a:lnTo>
                <a:lnTo>
                  <a:pt x="27" y="1585"/>
                </a:lnTo>
                <a:lnTo>
                  <a:pt x="36" y="1585"/>
                </a:lnTo>
                <a:lnTo>
                  <a:pt x="36" y="1585"/>
                </a:lnTo>
                <a:lnTo>
                  <a:pt x="36" y="1585"/>
                </a:lnTo>
                <a:lnTo>
                  <a:pt x="33" y="1588"/>
                </a:lnTo>
                <a:lnTo>
                  <a:pt x="29" y="1591"/>
                </a:lnTo>
                <a:lnTo>
                  <a:pt x="27" y="1596"/>
                </a:lnTo>
                <a:lnTo>
                  <a:pt x="26" y="1602"/>
                </a:lnTo>
                <a:lnTo>
                  <a:pt x="26" y="1602"/>
                </a:lnTo>
                <a:lnTo>
                  <a:pt x="27" y="1608"/>
                </a:lnTo>
                <a:lnTo>
                  <a:pt x="29" y="1612"/>
                </a:lnTo>
                <a:lnTo>
                  <a:pt x="30" y="1616"/>
                </a:lnTo>
                <a:lnTo>
                  <a:pt x="34" y="1619"/>
                </a:lnTo>
                <a:lnTo>
                  <a:pt x="39" y="1623"/>
                </a:lnTo>
                <a:lnTo>
                  <a:pt x="43" y="1625"/>
                </a:lnTo>
                <a:lnTo>
                  <a:pt x="48" y="1626"/>
                </a:lnTo>
                <a:lnTo>
                  <a:pt x="55" y="1627"/>
                </a:lnTo>
                <a:lnTo>
                  <a:pt x="55" y="1627"/>
                </a:lnTo>
                <a:lnTo>
                  <a:pt x="61" y="1626"/>
                </a:lnTo>
                <a:lnTo>
                  <a:pt x="65" y="1625"/>
                </a:lnTo>
                <a:lnTo>
                  <a:pt x="71" y="1623"/>
                </a:lnTo>
                <a:lnTo>
                  <a:pt x="74" y="1620"/>
                </a:lnTo>
                <a:lnTo>
                  <a:pt x="78" y="1618"/>
                </a:lnTo>
                <a:lnTo>
                  <a:pt x="79" y="1613"/>
                </a:lnTo>
                <a:lnTo>
                  <a:pt x="81" y="1609"/>
                </a:lnTo>
                <a:lnTo>
                  <a:pt x="82" y="1603"/>
                </a:lnTo>
                <a:lnTo>
                  <a:pt x="82" y="1603"/>
                </a:lnTo>
                <a:lnTo>
                  <a:pt x="81" y="1598"/>
                </a:lnTo>
                <a:lnTo>
                  <a:pt x="79" y="1594"/>
                </a:lnTo>
                <a:lnTo>
                  <a:pt x="77" y="1589"/>
                </a:lnTo>
                <a:lnTo>
                  <a:pt x="72" y="1586"/>
                </a:lnTo>
                <a:lnTo>
                  <a:pt x="72" y="1586"/>
                </a:lnTo>
                <a:lnTo>
                  <a:pt x="78" y="1586"/>
                </a:lnTo>
                <a:lnTo>
                  <a:pt x="78" y="1586"/>
                </a:lnTo>
                <a:lnTo>
                  <a:pt x="88" y="1588"/>
                </a:lnTo>
                <a:lnTo>
                  <a:pt x="94" y="1591"/>
                </a:lnTo>
                <a:lnTo>
                  <a:pt x="96" y="1596"/>
                </a:lnTo>
                <a:lnTo>
                  <a:pt x="98" y="1603"/>
                </a:lnTo>
                <a:lnTo>
                  <a:pt x="98" y="1603"/>
                </a:lnTo>
                <a:lnTo>
                  <a:pt x="96" y="1613"/>
                </a:lnTo>
                <a:lnTo>
                  <a:pt x="94" y="1620"/>
                </a:lnTo>
                <a:lnTo>
                  <a:pt x="101" y="1622"/>
                </a:lnTo>
                <a:lnTo>
                  <a:pt x="101" y="1622"/>
                </a:lnTo>
                <a:lnTo>
                  <a:pt x="105" y="1613"/>
                </a:lnTo>
                <a:lnTo>
                  <a:pt x="106" y="1603"/>
                </a:lnTo>
                <a:lnTo>
                  <a:pt x="106" y="1603"/>
                </a:lnTo>
                <a:lnTo>
                  <a:pt x="105" y="1594"/>
                </a:lnTo>
                <a:lnTo>
                  <a:pt x="102" y="1588"/>
                </a:lnTo>
                <a:lnTo>
                  <a:pt x="99" y="1584"/>
                </a:lnTo>
                <a:lnTo>
                  <a:pt x="99" y="1584"/>
                </a:lnTo>
                <a:lnTo>
                  <a:pt x="95" y="1581"/>
                </a:lnTo>
                <a:lnTo>
                  <a:pt x="89" y="1578"/>
                </a:lnTo>
                <a:lnTo>
                  <a:pt x="82" y="1577"/>
                </a:lnTo>
                <a:lnTo>
                  <a:pt x="74" y="1577"/>
                </a:lnTo>
                <a:lnTo>
                  <a:pt x="43" y="1577"/>
                </a:lnTo>
                <a:close/>
                <a:moveTo>
                  <a:pt x="58" y="1586"/>
                </a:moveTo>
                <a:lnTo>
                  <a:pt x="58" y="1586"/>
                </a:lnTo>
                <a:lnTo>
                  <a:pt x="64" y="1586"/>
                </a:lnTo>
                <a:lnTo>
                  <a:pt x="64" y="1586"/>
                </a:lnTo>
                <a:lnTo>
                  <a:pt x="68" y="1589"/>
                </a:lnTo>
                <a:lnTo>
                  <a:pt x="71" y="1592"/>
                </a:lnTo>
                <a:lnTo>
                  <a:pt x="74" y="1596"/>
                </a:lnTo>
                <a:lnTo>
                  <a:pt x="74" y="1601"/>
                </a:lnTo>
                <a:lnTo>
                  <a:pt x="74" y="1601"/>
                </a:lnTo>
                <a:lnTo>
                  <a:pt x="74" y="1605"/>
                </a:lnTo>
                <a:lnTo>
                  <a:pt x="72" y="1608"/>
                </a:lnTo>
                <a:lnTo>
                  <a:pt x="68" y="1613"/>
                </a:lnTo>
                <a:lnTo>
                  <a:pt x="63" y="1616"/>
                </a:lnTo>
                <a:lnTo>
                  <a:pt x="54" y="1618"/>
                </a:lnTo>
                <a:lnTo>
                  <a:pt x="54" y="1618"/>
                </a:lnTo>
                <a:lnTo>
                  <a:pt x="46" y="1616"/>
                </a:lnTo>
                <a:lnTo>
                  <a:pt x="40" y="1612"/>
                </a:lnTo>
                <a:lnTo>
                  <a:pt x="36" y="1608"/>
                </a:lnTo>
                <a:lnTo>
                  <a:pt x="34" y="1601"/>
                </a:lnTo>
                <a:lnTo>
                  <a:pt x="34" y="1601"/>
                </a:lnTo>
                <a:lnTo>
                  <a:pt x="34" y="1596"/>
                </a:lnTo>
                <a:lnTo>
                  <a:pt x="37" y="1592"/>
                </a:lnTo>
                <a:lnTo>
                  <a:pt x="40" y="1589"/>
                </a:lnTo>
                <a:lnTo>
                  <a:pt x="44" y="1586"/>
                </a:lnTo>
                <a:lnTo>
                  <a:pt x="44" y="1586"/>
                </a:lnTo>
                <a:lnTo>
                  <a:pt x="48" y="1586"/>
                </a:lnTo>
                <a:lnTo>
                  <a:pt x="58" y="1586"/>
                </a:lnTo>
                <a:close/>
                <a:moveTo>
                  <a:pt x="48" y="1522"/>
                </a:moveTo>
                <a:lnTo>
                  <a:pt x="48" y="1522"/>
                </a:lnTo>
                <a:lnTo>
                  <a:pt x="40" y="1523"/>
                </a:lnTo>
                <a:lnTo>
                  <a:pt x="33" y="1526"/>
                </a:lnTo>
                <a:lnTo>
                  <a:pt x="30" y="1529"/>
                </a:lnTo>
                <a:lnTo>
                  <a:pt x="29" y="1531"/>
                </a:lnTo>
                <a:lnTo>
                  <a:pt x="27" y="1537"/>
                </a:lnTo>
                <a:lnTo>
                  <a:pt x="26" y="1543"/>
                </a:lnTo>
                <a:lnTo>
                  <a:pt x="26" y="1543"/>
                </a:lnTo>
                <a:lnTo>
                  <a:pt x="27" y="1553"/>
                </a:lnTo>
                <a:lnTo>
                  <a:pt x="31" y="1561"/>
                </a:lnTo>
                <a:lnTo>
                  <a:pt x="37" y="1558"/>
                </a:lnTo>
                <a:lnTo>
                  <a:pt x="37" y="1558"/>
                </a:lnTo>
                <a:lnTo>
                  <a:pt x="34" y="1551"/>
                </a:lnTo>
                <a:lnTo>
                  <a:pt x="33" y="1544"/>
                </a:lnTo>
                <a:lnTo>
                  <a:pt x="33" y="1544"/>
                </a:lnTo>
                <a:lnTo>
                  <a:pt x="34" y="1537"/>
                </a:lnTo>
                <a:lnTo>
                  <a:pt x="39" y="1533"/>
                </a:lnTo>
                <a:lnTo>
                  <a:pt x="43" y="1531"/>
                </a:lnTo>
                <a:lnTo>
                  <a:pt x="46" y="1531"/>
                </a:lnTo>
                <a:lnTo>
                  <a:pt x="47" y="1531"/>
                </a:lnTo>
                <a:lnTo>
                  <a:pt x="47" y="1531"/>
                </a:lnTo>
                <a:lnTo>
                  <a:pt x="48" y="1546"/>
                </a:lnTo>
                <a:lnTo>
                  <a:pt x="50" y="1551"/>
                </a:lnTo>
                <a:lnTo>
                  <a:pt x="53" y="1555"/>
                </a:lnTo>
                <a:lnTo>
                  <a:pt x="55" y="1560"/>
                </a:lnTo>
                <a:lnTo>
                  <a:pt x="58" y="1563"/>
                </a:lnTo>
                <a:lnTo>
                  <a:pt x="63" y="1564"/>
                </a:lnTo>
                <a:lnTo>
                  <a:pt x="68" y="1564"/>
                </a:lnTo>
                <a:lnTo>
                  <a:pt x="68" y="1564"/>
                </a:lnTo>
                <a:lnTo>
                  <a:pt x="74" y="1563"/>
                </a:lnTo>
                <a:lnTo>
                  <a:pt x="78" y="1560"/>
                </a:lnTo>
                <a:lnTo>
                  <a:pt x="82" y="1555"/>
                </a:lnTo>
                <a:lnTo>
                  <a:pt x="84" y="1547"/>
                </a:lnTo>
                <a:lnTo>
                  <a:pt x="84" y="1547"/>
                </a:lnTo>
                <a:lnTo>
                  <a:pt x="82" y="1543"/>
                </a:lnTo>
                <a:lnTo>
                  <a:pt x="81" y="1537"/>
                </a:lnTo>
                <a:lnTo>
                  <a:pt x="78" y="1534"/>
                </a:lnTo>
                <a:lnTo>
                  <a:pt x="75" y="1531"/>
                </a:lnTo>
                <a:lnTo>
                  <a:pt x="75" y="1530"/>
                </a:lnTo>
                <a:lnTo>
                  <a:pt x="82" y="1530"/>
                </a:lnTo>
                <a:lnTo>
                  <a:pt x="82" y="1520"/>
                </a:lnTo>
                <a:lnTo>
                  <a:pt x="82" y="1520"/>
                </a:lnTo>
                <a:lnTo>
                  <a:pt x="70" y="1522"/>
                </a:lnTo>
                <a:lnTo>
                  <a:pt x="48" y="1522"/>
                </a:lnTo>
                <a:close/>
                <a:moveTo>
                  <a:pt x="64" y="1531"/>
                </a:moveTo>
                <a:lnTo>
                  <a:pt x="64" y="1531"/>
                </a:lnTo>
                <a:lnTo>
                  <a:pt x="67" y="1531"/>
                </a:lnTo>
                <a:lnTo>
                  <a:pt x="67" y="1531"/>
                </a:lnTo>
                <a:lnTo>
                  <a:pt x="70" y="1533"/>
                </a:lnTo>
                <a:lnTo>
                  <a:pt x="74" y="1536"/>
                </a:lnTo>
                <a:lnTo>
                  <a:pt x="75" y="1540"/>
                </a:lnTo>
                <a:lnTo>
                  <a:pt x="77" y="1546"/>
                </a:lnTo>
                <a:lnTo>
                  <a:pt x="77" y="1546"/>
                </a:lnTo>
                <a:lnTo>
                  <a:pt x="75" y="1548"/>
                </a:lnTo>
                <a:lnTo>
                  <a:pt x="74" y="1551"/>
                </a:lnTo>
                <a:lnTo>
                  <a:pt x="71" y="1554"/>
                </a:lnTo>
                <a:lnTo>
                  <a:pt x="67" y="1554"/>
                </a:lnTo>
                <a:lnTo>
                  <a:pt x="67" y="1554"/>
                </a:lnTo>
                <a:lnTo>
                  <a:pt x="63" y="1554"/>
                </a:lnTo>
                <a:lnTo>
                  <a:pt x="60" y="1553"/>
                </a:lnTo>
                <a:lnTo>
                  <a:pt x="58" y="1550"/>
                </a:lnTo>
                <a:lnTo>
                  <a:pt x="57" y="1547"/>
                </a:lnTo>
                <a:lnTo>
                  <a:pt x="54" y="1540"/>
                </a:lnTo>
                <a:lnTo>
                  <a:pt x="54" y="1531"/>
                </a:lnTo>
                <a:lnTo>
                  <a:pt x="64" y="1531"/>
                </a:lnTo>
                <a:close/>
                <a:moveTo>
                  <a:pt x="17" y="1503"/>
                </a:moveTo>
                <a:lnTo>
                  <a:pt x="27" y="1503"/>
                </a:lnTo>
                <a:lnTo>
                  <a:pt x="27" y="1512"/>
                </a:lnTo>
                <a:lnTo>
                  <a:pt x="36" y="1512"/>
                </a:lnTo>
                <a:lnTo>
                  <a:pt x="36" y="1503"/>
                </a:lnTo>
                <a:lnTo>
                  <a:pt x="65" y="1503"/>
                </a:lnTo>
                <a:lnTo>
                  <a:pt x="65" y="1503"/>
                </a:lnTo>
                <a:lnTo>
                  <a:pt x="74" y="1502"/>
                </a:lnTo>
                <a:lnTo>
                  <a:pt x="79" y="1499"/>
                </a:lnTo>
                <a:lnTo>
                  <a:pt x="79" y="1499"/>
                </a:lnTo>
                <a:lnTo>
                  <a:pt x="82" y="1495"/>
                </a:lnTo>
                <a:lnTo>
                  <a:pt x="84" y="1489"/>
                </a:lnTo>
                <a:lnTo>
                  <a:pt x="84" y="1489"/>
                </a:lnTo>
                <a:lnTo>
                  <a:pt x="82" y="1484"/>
                </a:lnTo>
                <a:lnTo>
                  <a:pt x="82" y="1479"/>
                </a:lnTo>
                <a:lnTo>
                  <a:pt x="74" y="1481"/>
                </a:lnTo>
                <a:lnTo>
                  <a:pt x="74" y="1481"/>
                </a:lnTo>
                <a:lnTo>
                  <a:pt x="75" y="1486"/>
                </a:lnTo>
                <a:lnTo>
                  <a:pt x="75" y="1486"/>
                </a:lnTo>
                <a:lnTo>
                  <a:pt x="74" y="1489"/>
                </a:lnTo>
                <a:lnTo>
                  <a:pt x="72" y="1492"/>
                </a:lnTo>
                <a:lnTo>
                  <a:pt x="70" y="1493"/>
                </a:lnTo>
                <a:lnTo>
                  <a:pt x="64" y="1493"/>
                </a:lnTo>
                <a:lnTo>
                  <a:pt x="36" y="1493"/>
                </a:lnTo>
                <a:lnTo>
                  <a:pt x="36" y="1479"/>
                </a:lnTo>
                <a:lnTo>
                  <a:pt x="27" y="1479"/>
                </a:lnTo>
                <a:lnTo>
                  <a:pt x="27" y="1493"/>
                </a:lnTo>
                <a:lnTo>
                  <a:pt x="15" y="1493"/>
                </a:lnTo>
                <a:lnTo>
                  <a:pt x="17" y="1503"/>
                </a:lnTo>
                <a:close/>
                <a:moveTo>
                  <a:pt x="57" y="1424"/>
                </a:moveTo>
                <a:lnTo>
                  <a:pt x="57" y="1424"/>
                </a:lnTo>
                <a:lnTo>
                  <a:pt x="51" y="1424"/>
                </a:lnTo>
                <a:lnTo>
                  <a:pt x="51" y="1424"/>
                </a:lnTo>
                <a:lnTo>
                  <a:pt x="44" y="1426"/>
                </a:lnTo>
                <a:lnTo>
                  <a:pt x="36" y="1429"/>
                </a:lnTo>
                <a:lnTo>
                  <a:pt x="31" y="1431"/>
                </a:lnTo>
                <a:lnTo>
                  <a:pt x="29" y="1436"/>
                </a:lnTo>
                <a:lnTo>
                  <a:pt x="27" y="1440"/>
                </a:lnTo>
                <a:lnTo>
                  <a:pt x="26" y="1447"/>
                </a:lnTo>
                <a:lnTo>
                  <a:pt x="26" y="1447"/>
                </a:lnTo>
                <a:lnTo>
                  <a:pt x="27" y="1453"/>
                </a:lnTo>
                <a:lnTo>
                  <a:pt x="29" y="1457"/>
                </a:lnTo>
                <a:lnTo>
                  <a:pt x="31" y="1461"/>
                </a:lnTo>
                <a:lnTo>
                  <a:pt x="34" y="1465"/>
                </a:lnTo>
                <a:lnTo>
                  <a:pt x="39" y="1468"/>
                </a:lnTo>
                <a:lnTo>
                  <a:pt x="44" y="1471"/>
                </a:lnTo>
                <a:lnTo>
                  <a:pt x="50" y="1472"/>
                </a:lnTo>
                <a:lnTo>
                  <a:pt x="55" y="1472"/>
                </a:lnTo>
                <a:lnTo>
                  <a:pt x="55" y="1472"/>
                </a:lnTo>
                <a:lnTo>
                  <a:pt x="61" y="1472"/>
                </a:lnTo>
                <a:lnTo>
                  <a:pt x="67" y="1471"/>
                </a:lnTo>
                <a:lnTo>
                  <a:pt x="71" y="1468"/>
                </a:lnTo>
                <a:lnTo>
                  <a:pt x="75" y="1465"/>
                </a:lnTo>
                <a:lnTo>
                  <a:pt x="79" y="1461"/>
                </a:lnTo>
                <a:lnTo>
                  <a:pt x="81" y="1457"/>
                </a:lnTo>
                <a:lnTo>
                  <a:pt x="82" y="1451"/>
                </a:lnTo>
                <a:lnTo>
                  <a:pt x="84" y="1445"/>
                </a:lnTo>
                <a:lnTo>
                  <a:pt x="84" y="1445"/>
                </a:lnTo>
                <a:lnTo>
                  <a:pt x="82" y="1434"/>
                </a:lnTo>
                <a:lnTo>
                  <a:pt x="79" y="1427"/>
                </a:lnTo>
                <a:lnTo>
                  <a:pt x="72" y="1429"/>
                </a:lnTo>
                <a:lnTo>
                  <a:pt x="72" y="1429"/>
                </a:lnTo>
                <a:lnTo>
                  <a:pt x="75" y="1436"/>
                </a:lnTo>
                <a:lnTo>
                  <a:pt x="75" y="1444"/>
                </a:lnTo>
                <a:lnTo>
                  <a:pt x="75" y="1444"/>
                </a:lnTo>
                <a:lnTo>
                  <a:pt x="74" y="1451"/>
                </a:lnTo>
                <a:lnTo>
                  <a:pt x="71" y="1457"/>
                </a:lnTo>
                <a:lnTo>
                  <a:pt x="65" y="1461"/>
                </a:lnTo>
                <a:lnTo>
                  <a:pt x="57" y="1462"/>
                </a:lnTo>
                <a:lnTo>
                  <a:pt x="57" y="1424"/>
                </a:lnTo>
                <a:close/>
                <a:moveTo>
                  <a:pt x="50" y="1462"/>
                </a:moveTo>
                <a:lnTo>
                  <a:pt x="50" y="1462"/>
                </a:lnTo>
                <a:lnTo>
                  <a:pt x="44" y="1461"/>
                </a:lnTo>
                <a:lnTo>
                  <a:pt x="39" y="1458"/>
                </a:lnTo>
                <a:lnTo>
                  <a:pt x="34" y="1454"/>
                </a:lnTo>
                <a:lnTo>
                  <a:pt x="34" y="1451"/>
                </a:lnTo>
                <a:lnTo>
                  <a:pt x="33" y="1447"/>
                </a:lnTo>
                <a:lnTo>
                  <a:pt x="33" y="1447"/>
                </a:lnTo>
                <a:lnTo>
                  <a:pt x="34" y="1444"/>
                </a:lnTo>
                <a:lnTo>
                  <a:pt x="34" y="1440"/>
                </a:lnTo>
                <a:lnTo>
                  <a:pt x="39" y="1436"/>
                </a:lnTo>
                <a:lnTo>
                  <a:pt x="44" y="1434"/>
                </a:lnTo>
                <a:lnTo>
                  <a:pt x="50" y="1434"/>
                </a:lnTo>
                <a:lnTo>
                  <a:pt x="50" y="1462"/>
                </a:lnTo>
                <a:close/>
                <a:moveTo>
                  <a:pt x="82" y="1388"/>
                </a:moveTo>
                <a:lnTo>
                  <a:pt x="82" y="1378"/>
                </a:lnTo>
                <a:lnTo>
                  <a:pt x="50" y="1378"/>
                </a:lnTo>
                <a:lnTo>
                  <a:pt x="50" y="1378"/>
                </a:lnTo>
                <a:lnTo>
                  <a:pt x="44" y="1378"/>
                </a:lnTo>
                <a:lnTo>
                  <a:pt x="44" y="1378"/>
                </a:lnTo>
                <a:lnTo>
                  <a:pt x="40" y="1375"/>
                </a:lnTo>
                <a:lnTo>
                  <a:pt x="37" y="1372"/>
                </a:lnTo>
                <a:lnTo>
                  <a:pt x="36" y="1368"/>
                </a:lnTo>
                <a:lnTo>
                  <a:pt x="34" y="1364"/>
                </a:lnTo>
                <a:lnTo>
                  <a:pt x="34" y="1364"/>
                </a:lnTo>
                <a:lnTo>
                  <a:pt x="36" y="1358"/>
                </a:lnTo>
                <a:lnTo>
                  <a:pt x="39" y="1354"/>
                </a:lnTo>
                <a:lnTo>
                  <a:pt x="44" y="1352"/>
                </a:lnTo>
                <a:lnTo>
                  <a:pt x="51" y="1351"/>
                </a:lnTo>
                <a:lnTo>
                  <a:pt x="82" y="1351"/>
                </a:lnTo>
                <a:lnTo>
                  <a:pt x="82" y="1341"/>
                </a:lnTo>
                <a:lnTo>
                  <a:pt x="50" y="1341"/>
                </a:lnTo>
                <a:lnTo>
                  <a:pt x="50" y="1341"/>
                </a:lnTo>
                <a:lnTo>
                  <a:pt x="43" y="1343"/>
                </a:lnTo>
                <a:lnTo>
                  <a:pt x="39" y="1344"/>
                </a:lnTo>
                <a:lnTo>
                  <a:pt x="34" y="1345"/>
                </a:lnTo>
                <a:lnTo>
                  <a:pt x="31" y="1348"/>
                </a:lnTo>
                <a:lnTo>
                  <a:pt x="27" y="1354"/>
                </a:lnTo>
                <a:lnTo>
                  <a:pt x="26" y="1361"/>
                </a:lnTo>
                <a:lnTo>
                  <a:pt x="26" y="1361"/>
                </a:lnTo>
                <a:lnTo>
                  <a:pt x="27" y="1366"/>
                </a:lnTo>
                <a:lnTo>
                  <a:pt x="30" y="1372"/>
                </a:lnTo>
                <a:lnTo>
                  <a:pt x="33" y="1376"/>
                </a:lnTo>
                <a:lnTo>
                  <a:pt x="36" y="1379"/>
                </a:lnTo>
                <a:lnTo>
                  <a:pt x="36" y="1379"/>
                </a:lnTo>
                <a:lnTo>
                  <a:pt x="27" y="1379"/>
                </a:lnTo>
                <a:lnTo>
                  <a:pt x="27" y="1388"/>
                </a:lnTo>
                <a:lnTo>
                  <a:pt x="27" y="1388"/>
                </a:lnTo>
                <a:lnTo>
                  <a:pt x="43" y="1388"/>
                </a:lnTo>
                <a:lnTo>
                  <a:pt x="82" y="1388"/>
                </a:lnTo>
                <a:close/>
                <a:moveTo>
                  <a:pt x="27" y="1279"/>
                </a:moveTo>
                <a:lnTo>
                  <a:pt x="27" y="1289"/>
                </a:lnTo>
                <a:lnTo>
                  <a:pt x="61" y="1289"/>
                </a:lnTo>
                <a:lnTo>
                  <a:pt x="61" y="1289"/>
                </a:lnTo>
                <a:lnTo>
                  <a:pt x="65" y="1290"/>
                </a:lnTo>
                <a:lnTo>
                  <a:pt x="65" y="1290"/>
                </a:lnTo>
                <a:lnTo>
                  <a:pt x="70" y="1292"/>
                </a:lnTo>
                <a:lnTo>
                  <a:pt x="72" y="1295"/>
                </a:lnTo>
                <a:lnTo>
                  <a:pt x="74" y="1299"/>
                </a:lnTo>
                <a:lnTo>
                  <a:pt x="75" y="1303"/>
                </a:lnTo>
                <a:lnTo>
                  <a:pt x="75" y="1303"/>
                </a:lnTo>
                <a:lnTo>
                  <a:pt x="74" y="1309"/>
                </a:lnTo>
                <a:lnTo>
                  <a:pt x="70" y="1313"/>
                </a:lnTo>
                <a:lnTo>
                  <a:pt x="65" y="1314"/>
                </a:lnTo>
                <a:lnTo>
                  <a:pt x="58" y="1316"/>
                </a:lnTo>
                <a:lnTo>
                  <a:pt x="27" y="1316"/>
                </a:lnTo>
                <a:lnTo>
                  <a:pt x="27" y="1326"/>
                </a:lnTo>
                <a:lnTo>
                  <a:pt x="60" y="1326"/>
                </a:lnTo>
                <a:lnTo>
                  <a:pt x="60" y="1326"/>
                </a:lnTo>
                <a:lnTo>
                  <a:pt x="65" y="1326"/>
                </a:lnTo>
                <a:lnTo>
                  <a:pt x="71" y="1324"/>
                </a:lnTo>
                <a:lnTo>
                  <a:pt x="75" y="1321"/>
                </a:lnTo>
                <a:lnTo>
                  <a:pt x="78" y="1320"/>
                </a:lnTo>
                <a:lnTo>
                  <a:pt x="81" y="1316"/>
                </a:lnTo>
                <a:lnTo>
                  <a:pt x="82" y="1313"/>
                </a:lnTo>
                <a:lnTo>
                  <a:pt x="84" y="1307"/>
                </a:lnTo>
                <a:lnTo>
                  <a:pt x="84" y="1307"/>
                </a:lnTo>
                <a:lnTo>
                  <a:pt x="82" y="1300"/>
                </a:lnTo>
                <a:lnTo>
                  <a:pt x="79" y="1295"/>
                </a:lnTo>
                <a:lnTo>
                  <a:pt x="77" y="1292"/>
                </a:lnTo>
                <a:lnTo>
                  <a:pt x="74" y="1289"/>
                </a:lnTo>
                <a:lnTo>
                  <a:pt x="74" y="1289"/>
                </a:lnTo>
                <a:lnTo>
                  <a:pt x="82" y="1288"/>
                </a:lnTo>
                <a:lnTo>
                  <a:pt x="82" y="1279"/>
                </a:lnTo>
                <a:lnTo>
                  <a:pt x="82" y="1279"/>
                </a:lnTo>
                <a:lnTo>
                  <a:pt x="67" y="1279"/>
                </a:lnTo>
                <a:lnTo>
                  <a:pt x="27" y="1279"/>
                </a:lnTo>
                <a:close/>
                <a:moveTo>
                  <a:pt x="82" y="1264"/>
                </a:moveTo>
                <a:lnTo>
                  <a:pt x="82" y="1254"/>
                </a:lnTo>
                <a:lnTo>
                  <a:pt x="50" y="1254"/>
                </a:lnTo>
                <a:lnTo>
                  <a:pt x="50" y="1254"/>
                </a:lnTo>
                <a:lnTo>
                  <a:pt x="44" y="1252"/>
                </a:lnTo>
                <a:lnTo>
                  <a:pt x="44" y="1252"/>
                </a:lnTo>
                <a:lnTo>
                  <a:pt x="40" y="1251"/>
                </a:lnTo>
                <a:lnTo>
                  <a:pt x="37" y="1248"/>
                </a:lnTo>
                <a:lnTo>
                  <a:pt x="36" y="1245"/>
                </a:lnTo>
                <a:lnTo>
                  <a:pt x="34" y="1240"/>
                </a:lnTo>
                <a:lnTo>
                  <a:pt x="34" y="1240"/>
                </a:lnTo>
                <a:lnTo>
                  <a:pt x="36" y="1235"/>
                </a:lnTo>
                <a:lnTo>
                  <a:pt x="39" y="1231"/>
                </a:lnTo>
                <a:lnTo>
                  <a:pt x="43" y="1230"/>
                </a:lnTo>
                <a:lnTo>
                  <a:pt x="50" y="1228"/>
                </a:lnTo>
                <a:lnTo>
                  <a:pt x="82" y="1228"/>
                </a:lnTo>
                <a:lnTo>
                  <a:pt x="82" y="1220"/>
                </a:lnTo>
                <a:lnTo>
                  <a:pt x="48" y="1220"/>
                </a:lnTo>
                <a:lnTo>
                  <a:pt x="48" y="1220"/>
                </a:lnTo>
                <a:lnTo>
                  <a:pt x="43" y="1218"/>
                </a:lnTo>
                <a:lnTo>
                  <a:pt x="43" y="1218"/>
                </a:lnTo>
                <a:lnTo>
                  <a:pt x="40" y="1217"/>
                </a:lnTo>
                <a:lnTo>
                  <a:pt x="37" y="1214"/>
                </a:lnTo>
                <a:lnTo>
                  <a:pt x="36" y="1210"/>
                </a:lnTo>
                <a:lnTo>
                  <a:pt x="34" y="1207"/>
                </a:lnTo>
                <a:lnTo>
                  <a:pt x="34" y="1207"/>
                </a:lnTo>
                <a:lnTo>
                  <a:pt x="36" y="1201"/>
                </a:lnTo>
                <a:lnTo>
                  <a:pt x="39" y="1197"/>
                </a:lnTo>
                <a:lnTo>
                  <a:pt x="44" y="1196"/>
                </a:lnTo>
                <a:lnTo>
                  <a:pt x="51" y="1194"/>
                </a:lnTo>
                <a:lnTo>
                  <a:pt x="82" y="1194"/>
                </a:lnTo>
                <a:lnTo>
                  <a:pt x="82" y="1185"/>
                </a:lnTo>
                <a:lnTo>
                  <a:pt x="50" y="1185"/>
                </a:lnTo>
                <a:lnTo>
                  <a:pt x="50" y="1185"/>
                </a:lnTo>
                <a:lnTo>
                  <a:pt x="44" y="1186"/>
                </a:lnTo>
                <a:lnTo>
                  <a:pt x="39" y="1187"/>
                </a:lnTo>
                <a:lnTo>
                  <a:pt x="34" y="1189"/>
                </a:lnTo>
                <a:lnTo>
                  <a:pt x="31" y="1192"/>
                </a:lnTo>
                <a:lnTo>
                  <a:pt x="27" y="1197"/>
                </a:lnTo>
                <a:lnTo>
                  <a:pt x="26" y="1203"/>
                </a:lnTo>
                <a:lnTo>
                  <a:pt x="26" y="1203"/>
                </a:lnTo>
                <a:lnTo>
                  <a:pt x="27" y="1210"/>
                </a:lnTo>
                <a:lnTo>
                  <a:pt x="30" y="1216"/>
                </a:lnTo>
                <a:lnTo>
                  <a:pt x="30" y="1216"/>
                </a:lnTo>
                <a:lnTo>
                  <a:pt x="33" y="1218"/>
                </a:lnTo>
                <a:lnTo>
                  <a:pt x="37" y="1221"/>
                </a:lnTo>
                <a:lnTo>
                  <a:pt x="37" y="1221"/>
                </a:lnTo>
                <a:lnTo>
                  <a:pt x="37" y="1221"/>
                </a:lnTo>
                <a:lnTo>
                  <a:pt x="33" y="1224"/>
                </a:lnTo>
                <a:lnTo>
                  <a:pt x="29" y="1227"/>
                </a:lnTo>
                <a:lnTo>
                  <a:pt x="27" y="1231"/>
                </a:lnTo>
                <a:lnTo>
                  <a:pt x="26" y="1237"/>
                </a:lnTo>
                <a:lnTo>
                  <a:pt x="26" y="1237"/>
                </a:lnTo>
                <a:lnTo>
                  <a:pt x="27" y="1242"/>
                </a:lnTo>
                <a:lnTo>
                  <a:pt x="29" y="1248"/>
                </a:lnTo>
                <a:lnTo>
                  <a:pt x="33" y="1251"/>
                </a:lnTo>
                <a:lnTo>
                  <a:pt x="36" y="1254"/>
                </a:lnTo>
                <a:lnTo>
                  <a:pt x="36" y="1254"/>
                </a:lnTo>
                <a:lnTo>
                  <a:pt x="27" y="1255"/>
                </a:lnTo>
                <a:lnTo>
                  <a:pt x="27" y="1264"/>
                </a:lnTo>
                <a:lnTo>
                  <a:pt x="27" y="1264"/>
                </a:lnTo>
                <a:lnTo>
                  <a:pt x="43" y="1264"/>
                </a:lnTo>
                <a:lnTo>
                  <a:pt x="82" y="1264"/>
                </a:lnTo>
                <a:close/>
                <a:moveTo>
                  <a:pt x="68" y="1169"/>
                </a:moveTo>
                <a:lnTo>
                  <a:pt x="68" y="1169"/>
                </a:lnTo>
                <a:lnTo>
                  <a:pt x="82" y="1169"/>
                </a:lnTo>
                <a:lnTo>
                  <a:pt x="82" y="1161"/>
                </a:lnTo>
                <a:lnTo>
                  <a:pt x="72" y="1161"/>
                </a:lnTo>
                <a:lnTo>
                  <a:pt x="72" y="1161"/>
                </a:lnTo>
                <a:lnTo>
                  <a:pt x="72" y="1161"/>
                </a:lnTo>
                <a:lnTo>
                  <a:pt x="78" y="1156"/>
                </a:lnTo>
                <a:lnTo>
                  <a:pt x="81" y="1152"/>
                </a:lnTo>
                <a:lnTo>
                  <a:pt x="82" y="1148"/>
                </a:lnTo>
                <a:lnTo>
                  <a:pt x="84" y="1142"/>
                </a:lnTo>
                <a:lnTo>
                  <a:pt x="84" y="1142"/>
                </a:lnTo>
                <a:lnTo>
                  <a:pt x="82" y="1137"/>
                </a:lnTo>
                <a:lnTo>
                  <a:pt x="81" y="1132"/>
                </a:lnTo>
                <a:lnTo>
                  <a:pt x="79" y="1128"/>
                </a:lnTo>
                <a:lnTo>
                  <a:pt x="77" y="1125"/>
                </a:lnTo>
                <a:lnTo>
                  <a:pt x="72" y="1121"/>
                </a:lnTo>
                <a:lnTo>
                  <a:pt x="67" y="1120"/>
                </a:lnTo>
                <a:lnTo>
                  <a:pt x="61" y="1118"/>
                </a:lnTo>
                <a:lnTo>
                  <a:pt x="54" y="1117"/>
                </a:lnTo>
                <a:lnTo>
                  <a:pt x="54" y="1117"/>
                </a:lnTo>
                <a:lnTo>
                  <a:pt x="48" y="1118"/>
                </a:lnTo>
                <a:lnTo>
                  <a:pt x="43" y="1118"/>
                </a:lnTo>
                <a:lnTo>
                  <a:pt x="39" y="1121"/>
                </a:lnTo>
                <a:lnTo>
                  <a:pt x="34" y="1124"/>
                </a:lnTo>
                <a:lnTo>
                  <a:pt x="30" y="1127"/>
                </a:lnTo>
                <a:lnTo>
                  <a:pt x="29" y="1131"/>
                </a:lnTo>
                <a:lnTo>
                  <a:pt x="27" y="1135"/>
                </a:lnTo>
                <a:lnTo>
                  <a:pt x="26" y="1141"/>
                </a:lnTo>
                <a:lnTo>
                  <a:pt x="26" y="1141"/>
                </a:lnTo>
                <a:lnTo>
                  <a:pt x="27" y="1147"/>
                </a:lnTo>
                <a:lnTo>
                  <a:pt x="29" y="1152"/>
                </a:lnTo>
                <a:lnTo>
                  <a:pt x="31" y="1155"/>
                </a:lnTo>
                <a:lnTo>
                  <a:pt x="36" y="1159"/>
                </a:lnTo>
                <a:lnTo>
                  <a:pt x="36" y="1159"/>
                </a:lnTo>
                <a:lnTo>
                  <a:pt x="2" y="1159"/>
                </a:lnTo>
                <a:lnTo>
                  <a:pt x="2" y="1169"/>
                </a:lnTo>
                <a:lnTo>
                  <a:pt x="68" y="1169"/>
                </a:lnTo>
                <a:close/>
                <a:moveTo>
                  <a:pt x="50" y="1159"/>
                </a:moveTo>
                <a:lnTo>
                  <a:pt x="50" y="1159"/>
                </a:lnTo>
                <a:lnTo>
                  <a:pt x="46" y="1158"/>
                </a:lnTo>
                <a:lnTo>
                  <a:pt x="46" y="1158"/>
                </a:lnTo>
                <a:lnTo>
                  <a:pt x="41" y="1156"/>
                </a:lnTo>
                <a:lnTo>
                  <a:pt x="37" y="1152"/>
                </a:lnTo>
                <a:lnTo>
                  <a:pt x="34" y="1148"/>
                </a:lnTo>
                <a:lnTo>
                  <a:pt x="34" y="1144"/>
                </a:lnTo>
                <a:lnTo>
                  <a:pt x="34" y="1144"/>
                </a:lnTo>
                <a:lnTo>
                  <a:pt x="34" y="1139"/>
                </a:lnTo>
                <a:lnTo>
                  <a:pt x="36" y="1137"/>
                </a:lnTo>
                <a:lnTo>
                  <a:pt x="40" y="1131"/>
                </a:lnTo>
                <a:lnTo>
                  <a:pt x="47" y="1128"/>
                </a:lnTo>
                <a:lnTo>
                  <a:pt x="54" y="1127"/>
                </a:lnTo>
                <a:lnTo>
                  <a:pt x="54" y="1127"/>
                </a:lnTo>
                <a:lnTo>
                  <a:pt x="63" y="1128"/>
                </a:lnTo>
                <a:lnTo>
                  <a:pt x="70" y="1131"/>
                </a:lnTo>
                <a:lnTo>
                  <a:pt x="74" y="1137"/>
                </a:lnTo>
                <a:lnTo>
                  <a:pt x="75" y="1144"/>
                </a:lnTo>
                <a:lnTo>
                  <a:pt x="75" y="1144"/>
                </a:lnTo>
                <a:lnTo>
                  <a:pt x="75" y="1149"/>
                </a:lnTo>
                <a:lnTo>
                  <a:pt x="72" y="1154"/>
                </a:lnTo>
                <a:lnTo>
                  <a:pt x="68" y="1156"/>
                </a:lnTo>
                <a:lnTo>
                  <a:pt x="64" y="1159"/>
                </a:lnTo>
                <a:lnTo>
                  <a:pt x="64" y="1159"/>
                </a:lnTo>
                <a:lnTo>
                  <a:pt x="60" y="1159"/>
                </a:lnTo>
                <a:lnTo>
                  <a:pt x="50" y="1159"/>
                </a:lnTo>
                <a:close/>
                <a:moveTo>
                  <a:pt x="57" y="1060"/>
                </a:moveTo>
                <a:lnTo>
                  <a:pt x="57" y="1060"/>
                </a:lnTo>
                <a:lnTo>
                  <a:pt x="51" y="1060"/>
                </a:lnTo>
                <a:lnTo>
                  <a:pt x="51" y="1060"/>
                </a:lnTo>
                <a:lnTo>
                  <a:pt x="44" y="1062"/>
                </a:lnTo>
                <a:lnTo>
                  <a:pt x="36" y="1065"/>
                </a:lnTo>
                <a:lnTo>
                  <a:pt x="31" y="1068"/>
                </a:lnTo>
                <a:lnTo>
                  <a:pt x="29" y="1072"/>
                </a:lnTo>
                <a:lnTo>
                  <a:pt x="27" y="1077"/>
                </a:lnTo>
                <a:lnTo>
                  <a:pt x="26" y="1083"/>
                </a:lnTo>
                <a:lnTo>
                  <a:pt x="26" y="1083"/>
                </a:lnTo>
                <a:lnTo>
                  <a:pt x="27" y="1089"/>
                </a:lnTo>
                <a:lnTo>
                  <a:pt x="29" y="1094"/>
                </a:lnTo>
                <a:lnTo>
                  <a:pt x="31" y="1099"/>
                </a:lnTo>
                <a:lnTo>
                  <a:pt x="34" y="1101"/>
                </a:lnTo>
                <a:lnTo>
                  <a:pt x="39" y="1104"/>
                </a:lnTo>
                <a:lnTo>
                  <a:pt x="44" y="1107"/>
                </a:lnTo>
                <a:lnTo>
                  <a:pt x="50" y="1108"/>
                </a:lnTo>
                <a:lnTo>
                  <a:pt x="55" y="1108"/>
                </a:lnTo>
                <a:lnTo>
                  <a:pt x="55" y="1108"/>
                </a:lnTo>
                <a:lnTo>
                  <a:pt x="61" y="1108"/>
                </a:lnTo>
                <a:lnTo>
                  <a:pt x="67" y="1107"/>
                </a:lnTo>
                <a:lnTo>
                  <a:pt x="71" y="1104"/>
                </a:lnTo>
                <a:lnTo>
                  <a:pt x="75" y="1101"/>
                </a:lnTo>
                <a:lnTo>
                  <a:pt x="79" y="1097"/>
                </a:lnTo>
                <a:lnTo>
                  <a:pt x="81" y="1093"/>
                </a:lnTo>
                <a:lnTo>
                  <a:pt x="82" y="1087"/>
                </a:lnTo>
                <a:lnTo>
                  <a:pt x="84" y="1082"/>
                </a:lnTo>
                <a:lnTo>
                  <a:pt x="84" y="1082"/>
                </a:lnTo>
                <a:lnTo>
                  <a:pt x="82" y="1070"/>
                </a:lnTo>
                <a:lnTo>
                  <a:pt x="79" y="1063"/>
                </a:lnTo>
                <a:lnTo>
                  <a:pt x="72" y="1065"/>
                </a:lnTo>
                <a:lnTo>
                  <a:pt x="72" y="1065"/>
                </a:lnTo>
                <a:lnTo>
                  <a:pt x="75" y="1072"/>
                </a:lnTo>
                <a:lnTo>
                  <a:pt x="75" y="1080"/>
                </a:lnTo>
                <a:lnTo>
                  <a:pt x="75" y="1080"/>
                </a:lnTo>
                <a:lnTo>
                  <a:pt x="74" y="1087"/>
                </a:lnTo>
                <a:lnTo>
                  <a:pt x="71" y="1093"/>
                </a:lnTo>
                <a:lnTo>
                  <a:pt x="65" y="1097"/>
                </a:lnTo>
                <a:lnTo>
                  <a:pt x="57" y="1099"/>
                </a:lnTo>
                <a:lnTo>
                  <a:pt x="57" y="1060"/>
                </a:lnTo>
                <a:close/>
                <a:moveTo>
                  <a:pt x="50" y="1099"/>
                </a:moveTo>
                <a:lnTo>
                  <a:pt x="50" y="1099"/>
                </a:lnTo>
                <a:lnTo>
                  <a:pt x="44" y="1097"/>
                </a:lnTo>
                <a:lnTo>
                  <a:pt x="39" y="1094"/>
                </a:lnTo>
                <a:lnTo>
                  <a:pt x="34" y="1090"/>
                </a:lnTo>
                <a:lnTo>
                  <a:pt x="34" y="1087"/>
                </a:lnTo>
                <a:lnTo>
                  <a:pt x="33" y="1084"/>
                </a:lnTo>
                <a:lnTo>
                  <a:pt x="33" y="1084"/>
                </a:lnTo>
                <a:lnTo>
                  <a:pt x="34" y="1080"/>
                </a:lnTo>
                <a:lnTo>
                  <a:pt x="34" y="1077"/>
                </a:lnTo>
                <a:lnTo>
                  <a:pt x="39" y="1073"/>
                </a:lnTo>
                <a:lnTo>
                  <a:pt x="44" y="1070"/>
                </a:lnTo>
                <a:lnTo>
                  <a:pt x="50" y="1070"/>
                </a:lnTo>
                <a:lnTo>
                  <a:pt x="50" y="1099"/>
                </a:lnTo>
                <a:close/>
                <a:moveTo>
                  <a:pt x="82" y="1048"/>
                </a:moveTo>
                <a:lnTo>
                  <a:pt x="82" y="1038"/>
                </a:lnTo>
                <a:lnTo>
                  <a:pt x="53" y="1038"/>
                </a:lnTo>
                <a:lnTo>
                  <a:pt x="53" y="1038"/>
                </a:lnTo>
                <a:lnTo>
                  <a:pt x="48" y="1038"/>
                </a:lnTo>
                <a:lnTo>
                  <a:pt x="48" y="1038"/>
                </a:lnTo>
                <a:lnTo>
                  <a:pt x="43" y="1037"/>
                </a:lnTo>
                <a:lnTo>
                  <a:pt x="39" y="1034"/>
                </a:lnTo>
                <a:lnTo>
                  <a:pt x="37" y="1029"/>
                </a:lnTo>
                <a:lnTo>
                  <a:pt x="36" y="1025"/>
                </a:lnTo>
                <a:lnTo>
                  <a:pt x="36" y="1025"/>
                </a:lnTo>
                <a:lnTo>
                  <a:pt x="36" y="1021"/>
                </a:lnTo>
                <a:lnTo>
                  <a:pt x="27" y="1021"/>
                </a:lnTo>
                <a:lnTo>
                  <a:pt x="27" y="1021"/>
                </a:lnTo>
                <a:lnTo>
                  <a:pt x="26" y="1024"/>
                </a:lnTo>
                <a:lnTo>
                  <a:pt x="26" y="1024"/>
                </a:lnTo>
                <a:lnTo>
                  <a:pt x="27" y="1028"/>
                </a:lnTo>
                <a:lnTo>
                  <a:pt x="30" y="1034"/>
                </a:lnTo>
                <a:lnTo>
                  <a:pt x="33" y="1037"/>
                </a:lnTo>
                <a:lnTo>
                  <a:pt x="39" y="1039"/>
                </a:lnTo>
                <a:lnTo>
                  <a:pt x="39" y="1039"/>
                </a:lnTo>
                <a:lnTo>
                  <a:pt x="27" y="1039"/>
                </a:lnTo>
                <a:lnTo>
                  <a:pt x="27" y="1049"/>
                </a:lnTo>
                <a:lnTo>
                  <a:pt x="27" y="1049"/>
                </a:lnTo>
                <a:lnTo>
                  <a:pt x="44" y="1048"/>
                </a:lnTo>
                <a:lnTo>
                  <a:pt x="82" y="1048"/>
                </a:lnTo>
                <a:close/>
                <a:moveTo>
                  <a:pt x="84" y="965"/>
                </a:moveTo>
                <a:lnTo>
                  <a:pt x="84" y="965"/>
                </a:lnTo>
                <a:lnTo>
                  <a:pt x="82" y="960"/>
                </a:lnTo>
                <a:lnTo>
                  <a:pt x="82" y="955"/>
                </a:lnTo>
                <a:lnTo>
                  <a:pt x="79" y="950"/>
                </a:lnTo>
                <a:lnTo>
                  <a:pt x="77" y="946"/>
                </a:lnTo>
                <a:lnTo>
                  <a:pt x="72" y="943"/>
                </a:lnTo>
                <a:lnTo>
                  <a:pt x="67" y="941"/>
                </a:lnTo>
                <a:lnTo>
                  <a:pt x="61" y="939"/>
                </a:lnTo>
                <a:lnTo>
                  <a:pt x="54" y="938"/>
                </a:lnTo>
                <a:lnTo>
                  <a:pt x="54" y="938"/>
                </a:lnTo>
                <a:lnTo>
                  <a:pt x="48" y="939"/>
                </a:lnTo>
                <a:lnTo>
                  <a:pt x="43" y="941"/>
                </a:lnTo>
                <a:lnTo>
                  <a:pt x="39" y="942"/>
                </a:lnTo>
                <a:lnTo>
                  <a:pt x="34" y="945"/>
                </a:lnTo>
                <a:lnTo>
                  <a:pt x="30" y="949"/>
                </a:lnTo>
                <a:lnTo>
                  <a:pt x="29" y="953"/>
                </a:lnTo>
                <a:lnTo>
                  <a:pt x="27" y="959"/>
                </a:lnTo>
                <a:lnTo>
                  <a:pt x="26" y="965"/>
                </a:lnTo>
                <a:lnTo>
                  <a:pt x="26" y="965"/>
                </a:lnTo>
                <a:lnTo>
                  <a:pt x="27" y="970"/>
                </a:lnTo>
                <a:lnTo>
                  <a:pt x="29" y="974"/>
                </a:lnTo>
                <a:lnTo>
                  <a:pt x="30" y="980"/>
                </a:lnTo>
                <a:lnTo>
                  <a:pt x="34" y="983"/>
                </a:lnTo>
                <a:lnTo>
                  <a:pt x="39" y="987"/>
                </a:lnTo>
                <a:lnTo>
                  <a:pt x="43" y="989"/>
                </a:lnTo>
                <a:lnTo>
                  <a:pt x="48" y="991"/>
                </a:lnTo>
                <a:lnTo>
                  <a:pt x="55" y="991"/>
                </a:lnTo>
                <a:lnTo>
                  <a:pt x="55" y="991"/>
                </a:lnTo>
                <a:lnTo>
                  <a:pt x="61" y="991"/>
                </a:lnTo>
                <a:lnTo>
                  <a:pt x="67" y="990"/>
                </a:lnTo>
                <a:lnTo>
                  <a:pt x="72" y="987"/>
                </a:lnTo>
                <a:lnTo>
                  <a:pt x="75" y="984"/>
                </a:lnTo>
                <a:lnTo>
                  <a:pt x="79" y="980"/>
                </a:lnTo>
                <a:lnTo>
                  <a:pt x="81" y="976"/>
                </a:lnTo>
                <a:lnTo>
                  <a:pt x="82" y="970"/>
                </a:lnTo>
                <a:lnTo>
                  <a:pt x="84" y="965"/>
                </a:lnTo>
                <a:lnTo>
                  <a:pt x="84" y="965"/>
                </a:lnTo>
                <a:close/>
                <a:moveTo>
                  <a:pt x="75" y="965"/>
                </a:moveTo>
                <a:lnTo>
                  <a:pt x="75" y="965"/>
                </a:lnTo>
                <a:lnTo>
                  <a:pt x="74" y="972"/>
                </a:lnTo>
                <a:lnTo>
                  <a:pt x="70" y="977"/>
                </a:lnTo>
                <a:lnTo>
                  <a:pt x="64" y="980"/>
                </a:lnTo>
                <a:lnTo>
                  <a:pt x="55" y="982"/>
                </a:lnTo>
                <a:lnTo>
                  <a:pt x="55" y="982"/>
                </a:lnTo>
                <a:lnTo>
                  <a:pt x="47" y="980"/>
                </a:lnTo>
                <a:lnTo>
                  <a:pt x="40" y="977"/>
                </a:lnTo>
                <a:lnTo>
                  <a:pt x="37" y="974"/>
                </a:lnTo>
                <a:lnTo>
                  <a:pt x="36" y="972"/>
                </a:lnTo>
                <a:lnTo>
                  <a:pt x="34" y="969"/>
                </a:lnTo>
                <a:lnTo>
                  <a:pt x="34" y="965"/>
                </a:lnTo>
                <a:lnTo>
                  <a:pt x="34" y="965"/>
                </a:lnTo>
                <a:lnTo>
                  <a:pt x="34" y="960"/>
                </a:lnTo>
                <a:lnTo>
                  <a:pt x="36" y="958"/>
                </a:lnTo>
                <a:lnTo>
                  <a:pt x="39" y="955"/>
                </a:lnTo>
                <a:lnTo>
                  <a:pt x="41" y="952"/>
                </a:lnTo>
                <a:lnTo>
                  <a:pt x="47" y="949"/>
                </a:lnTo>
                <a:lnTo>
                  <a:pt x="54" y="948"/>
                </a:lnTo>
                <a:lnTo>
                  <a:pt x="54" y="948"/>
                </a:lnTo>
                <a:lnTo>
                  <a:pt x="63" y="949"/>
                </a:lnTo>
                <a:lnTo>
                  <a:pt x="70" y="953"/>
                </a:lnTo>
                <a:lnTo>
                  <a:pt x="74" y="959"/>
                </a:lnTo>
                <a:lnTo>
                  <a:pt x="75" y="965"/>
                </a:lnTo>
                <a:lnTo>
                  <a:pt x="75" y="965"/>
                </a:lnTo>
                <a:close/>
                <a:moveTo>
                  <a:pt x="82" y="915"/>
                </a:moveTo>
                <a:lnTo>
                  <a:pt x="36" y="915"/>
                </a:lnTo>
                <a:lnTo>
                  <a:pt x="36" y="901"/>
                </a:lnTo>
                <a:lnTo>
                  <a:pt x="27" y="901"/>
                </a:lnTo>
                <a:lnTo>
                  <a:pt x="27" y="915"/>
                </a:lnTo>
                <a:lnTo>
                  <a:pt x="24" y="915"/>
                </a:lnTo>
                <a:lnTo>
                  <a:pt x="24" y="915"/>
                </a:lnTo>
                <a:lnTo>
                  <a:pt x="19" y="914"/>
                </a:lnTo>
                <a:lnTo>
                  <a:pt x="13" y="912"/>
                </a:lnTo>
                <a:lnTo>
                  <a:pt x="10" y="910"/>
                </a:lnTo>
                <a:lnTo>
                  <a:pt x="9" y="904"/>
                </a:lnTo>
                <a:lnTo>
                  <a:pt x="9" y="904"/>
                </a:lnTo>
                <a:lnTo>
                  <a:pt x="10" y="898"/>
                </a:lnTo>
                <a:lnTo>
                  <a:pt x="2" y="897"/>
                </a:lnTo>
                <a:lnTo>
                  <a:pt x="2" y="897"/>
                </a:lnTo>
                <a:lnTo>
                  <a:pt x="2" y="900"/>
                </a:lnTo>
                <a:lnTo>
                  <a:pt x="0" y="905"/>
                </a:lnTo>
                <a:lnTo>
                  <a:pt x="0" y="905"/>
                </a:lnTo>
                <a:lnTo>
                  <a:pt x="2" y="912"/>
                </a:lnTo>
                <a:lnTo>
                  <a:pt x="6" y="918"/>
                </a:lnTo>
                <a:lnTo>
                  <a:pt x="6" y="918"/>
                </a:lnTo>
                <a:lnTo>
                  <a:pt x="9" y="921"/>
                </a:lnTo>
                <a:lnTo>
                  <a:pt x="15" y="924"/>
                </a:lnTo>
                <a:lnTo>
                  <a:pt x="19" y="924"/>
                </a:lnTo>
                <a:lnTo>
                  <a:pt x="24" y="925"/>
                </a:lnTo>
                <a:lnTo>
                  <a:pt x="27" y="925"/>
                </a:lnTo>
                <a:lnTo>
                  <a:pt x="27" y="932"/>
                </a:lnTo>
                <a:lnTo>
                  <a:pt x="36" y="932"/>
                </a:lnTo>
                <a:lnTo>
                  <a:pt x="36" y="925"/>
                </a:lnTo>
                <a:lnTo>
                  <a:pt x="82" y="925"/>
                </a:lnTo>
                <a:lnTo>
                  <a:pt x="82" y="915"/>
                </a:lnTo>
                <a:close/>
                <a:moveTo>
                  <a:pt x="72" y="832"/>
                </a:moveTo>
                <a:lnTo>
                  <a:pt x="72" y="832"/>
                </a:lnTo>
                <a:lnTo>
                  <a:pt x="74" y="836"/>
                </a:lnTo>
                <a:lnTo>
                  <a:pt x="75" y="843"/>
                </a:lnTo>
                <a:lnTo>
                  <a:pt x="75" y="843"/>
                </a:lnTo>
                <a:lnTo>
                  <a:pt x="74" y="852"/>
                </a:lnTo>
                <a:lnTo>
                  <a:pt x="70" y="857"/>
                </a:lnTo>
                <a:lnTo>
                  <a:pt x="64" y="862"/>
                </a:lnTo>
                <a:lnTo>
                  <a:pt x="55" y="863"/>
                </a:lnTo>
                <a:lnTo>
                  <a:pt x="55" y="863"/>
                </a:lnTo>
                <a:lnTo>
                  <a:pt x="47" y="862"/>
                </a:lnTo>
                <a:lnTo>
                  <a:pt x="40" y="857"/>
                </a:lnTo>
                <a:lnTo>
                  <a:pt x="37" y="855"/>
                </a:lnTo>
                <a:lnTo>
                  <a:pt x="36" y="852"/>
                </a:lnTo>
                <a:lnTo>
                  <a:pt x="34" y="848"/>
                </a:lnTo>
                <a:lnTo>
                  <a:pt x="34" y="843"/>
                </a:lnTo>
                <a:lnTo>
                  <a:pt x="34" y="843"/>
                </a:lnTo>
                <a:lnTo>
                  <a:pt x="34" y="836"/>
                </a:lnTo>
                <a:lnTo>
                  <a:pt x="37" y="832"/>
                </a:lnTo>
                <a:lnTo>
                  <a:pt x="29" y="829"/>
                </a:lnTo>
                <a:lnTo>
                  <a:pt x="29" y="829"/>
                </a:lnTo>
                <a:lnTo>
                  <a:pt x="27" y="835"/>
                </a:lnTo>
                <a:lnTo>
                  <a:pt x="26" y="843"/>
                </a:lnTo>
                <a:lnTo>
                  <a:pt x="26" y="843"/>
                </a:lnTo>
                <a:lnTo>
                  <a:pt x="27" y="849"/>
                </a:lnTo>
                <a:lnTo>
                  <a:pt x="29" y="856"/>
                </a:lnTo>
                <a:lnTo>
                  <a:pt x="31" y="860"/>
                </a:lnTo>
                <a:lnTo>
                  <a:pt x="34" y="864"/>
                </a:lnTo>
                <a:lnTo>
                  <a:pt x="39" y="869"/>
                </a:lnTo>
                <a:lnTo>
                  <a:pt x="44" y="870"/>
                </a:lnTo>
                <a:lnTo>
                  <a:pt x="50" y="872"/>
                </a:lnTo>
                <a:lnTo>
                  <a:pt x="55" y="873"/>
                </a:lnTo>
                <a:lnTo>
                  <a:pt x="55" y="873"/>
                </a:lnTo>
                <a:lnTo>
                  <a:pt x="61" y="872"/>
                </a:lnTo>
                <a:lnTo>
                  <a:pt x="67" y="870"/>
                </a:lnTo>
                <a:lnTo>
                  <a:pt x="71" y="869"/>
                </a:lnTo>
                <a:lnTo>
                  <a:pt x="75" y="866"/>
                </a:lnTo>
                <a:lnTo>
                  <a:pt x="79" y="862"/>
                </a:lnTo>
                <a:lnTo>
                  <a:pt x="81" y="856"/>
                </a:lnTo>
                <a:lnTo>
                  <a:pt x="82" y="852"/>
                </a:lnTo>
                <a:lnTo>
                  <a:pt x="84" y="845"/>
                </a:lnTo>
                <a:lnTo>
                  <a:pt x="84" y="845"/>
                </a:lnTo>
                <a:lnTo>
                  <a:pt x="82" y="836"/>
                </a:lnTo>
                <a:lnTo>
                  <a:pt x="81" y="829"/>
                </a:lnTo>
                <a:lnTo>
                  <a:pt x="72" y="832"/>
                </a:lnTo>
                <a:close/>
                <a:moveTo>
                  <a:pt x="84" y="795"/>
                </a:moveTo>
                <a:lnTo>
                  <a:pt x="84" y="795"/>
                </a:lnTo>
                <a:lnTo>
                  <a:pt x="82" y="791"/>
                </a:lnTo>
                <a:lnTo>
                  <a:pt x="82" y="785"/>
                </a:lnTo>
                <a:lnTo>
                  <a:pt x="79" y="781"/>
                </a:lnTo>
                <a:lnTo>
                  <a:pt x="77" y="777"/>
                </a:lnTo>
                <a:lnTo>
                  <a:pt x="72" y="774"/>
                </a:lnTo>
                <a:lnTo>
                  <a:pt x="67" y="771"/>
                </a:lnTo>
                <a:lnTo>
                  <a:pt x="61" y="770"/>
                </a:lnTo>
                <a:lnTo>
                  <a:pt x="54" y="769"/>
                </a:lnTo>
                <a:lnTo>
                  <a:pt x="54" y="769"/>
                </a:lnTo>
                <a:lnTo>
                  <a:pt x="48" y="769"/>
                </a:lnTo>
                <a:lnTo>
                  <a:pt x="43" y="770"/>
                </a:lnTo>
                <a:lnTo>
                  <a:pt x="39" y="773"/>
                </a:lnTo>
                <a:lnTo>
                  <a:pt x="34" y="776"/>
                </a:lnTo>
                <a:lnTo>
                  <a:pt x="30" y="780"/>
                </a:lnTo>
                <a:lnTo>
                  <a:pt x="29" y="784"/>
                </a:lnTo>
                <a:lnTo>
                  <a:pt x="27" y="790"/>
                </a:lnTo>
                <a:lnTo>
                  <a:pt x="26" y="795"/>
                </a:lnTo>
                <a:lnTo>
                  <a:pt x="26" y="795"/>
                </a:lnTo>
                <a:lnTo>
                  <a:pt x="27" y="801"/>
                </a:lnTo>
                <a:lnTo>
                  <a:pt x="29" y="805"/>
                </a:lnTo>
                <a:lnTo>
                  <a:pt x="30" y="809"/>
                </a:lnTo>
                <a:lnTo>
                  <a:pt x="34" y="814"/>
                </a:lnTo>
                <a:lnTo>
                  <a:pt x="39" y="818"/>
                </a:lnTo>
                <a:lnTo>
                  <a:pt x="43" y="819"/>
                </a:lnTo>
                <a:lnTo>
                  <a:pt x="48" y="822"/>
                </a:lnTo>
                <a:lnTo>
                  <a:pt x="55" y="822"/>
                </a:lnTo>
                <a:lnTo>
                  <a:pt x="55" y="822"/>
                </a:lnTo>
                <a:lnTo>
                  <a:pt x="61" y="822"/>
                </a:lnTo>
                <a:lnTo>
                  <a:pt x="67" y="819"/>
                </a:lnTo>
                <a:lnTo>
                  <a:pt x="72" y="818"/>
                </a:lnTo>
                <a:lnTo>
                  <a:pt x="75" y="815"/>
                </a:lnTo>
                <a:lnTo>
                  <a:pt x="79" y="811"/>
                </a:lnTo>
                <a:lnTo>
                  <a:pt x="81" y="807"/>
                </a:lnTo>
                <a:lnTo>
                  <a:pt x="82" y="801"/>
                </a:lnTo>
                <a:lnTo>
                  <a:pt x="84" y="795"/>
                </a:lnTo>
                <a:lnTo>
                  <a:pt x="84" y="795"/>
                </a:lnTo>
                <a:close/>
                <a:moveTo>
                  <a:pt x="75" y="795"/>
                </a:moveTo>
                <a:lnTo>
                  <a:pt x="75" y="795"/>
                </a:lnTo>
                <a:lnTo>
                  <a:pt x="74" y="802"/>
                </a:lnTo>
                <a:lnTo>
                  <a:pt x="70" y="808"/>
                </a:lnTo>
                <a:lnTo>
                  <a:pt x="64" y="811"/>
                </a:lnTo>
                <a:lnTo>
                  <a:pt x="55" y="812"/>
                </a:lnTo>
                <a:lnTo>
                  <a:pt x="55" y="812"/>
                </a:lnTo>
                <a:lnTo>
                  <a:pt x="47" y="811"/>
                </a:lnTo>
                <a:lnTo>
                  <a:pt x="40" y="808"/>
                </a:lnTo>
                <a:lnTo>
                  <a:pt x="37" y="805"/>
                </a:lnTo>
                <a:lnTo>
                  <a:pt x="36" y="802"/>
                </a:lnTo>
                <a:lnTo>
                  <a:pt x="34" y="800"/>
                </a:lnTo>
                <a:lnTo>
                  <a:pt x="34" y="795"/>
                </a:lnTo>
                <a:lnTo>
                  <a:pt x="34" y="795"/>
                </a:lnTo>
                <a:lnTo>
                  <a:pt x="34" y="791"/>
                </a:lnTo>
                <a:lnTo>
                  <a:pt x="36" y="788"/>
                </a:lnTo>
                <a:lnTo>
                  <a:pt x="39" y="785"/>
                </a:lnTo>
                <a:lnTo>
                  <a:pt x="41" y="783"/>
                </a:lnTo>
                <a:lnTo>
                  <a:pt x="47" y="780"/>
                </a:lnTo>
                <a:lnTo>
                  <a:pt x="54" y="778"/>
                </a:lnTo>
                <a:lnTo>
                  <a:pt x="54" y="778"/>
                </a:lnTo>
                <a:lnTo>
                  <a:pt x="63" y="780"/>
                </a:lnTo>
                <a:lnTo>
                  <a:pt x="70" y="784"/>
                </a:lnTo>
                <a:lnTo>
                  <a:pt x="74" y="788"/>
                </a:lnTo>
                <a:lnTo>
                  <a:pt x="75" y="795"/>
                </a:lnTo>
                <a:lnTo>
                  <a:pt x="75" y="795"/>
                </a:lnTo>
                <a:close/>
                <a:moveTo>
                  <a:pt x="82" y="756"/>
                </a:moveTo>
                <a:lnTo>
                  <a:pt x="82" y="746"/>
                </a:lnTo>
                <a:lnTo>
                  <a:pt x="50" y="746"/>
                </a:lnTo>
                <a:lnTo>
                  <a:pt x="50" y="746"/>
                </a:lnTo>
                <a:lnTo>
                  <a:pt x="44" y="746"/>
                </a:lnTo>
                <a:lnTo>
                  <a:pt x="44" y="746"/>
                </a:lnTo>
                <a:lnTo>
                  <a:pt x="40" y="743"/>
                </a:lnTo>
                <a:lnTo>
                  <a:pt x="37" y="740"/>
                </a:lnTo>
                <a:lnTo>
                  <a:pt x="36" y="736"/>
                </a:lnTo>
                <a:lnTo>
                  <a:pt x="34" y="732"/>
                </a:lnTo>
                <a:lnTo>
                  <a:pt x="34" y="732"/>
                </a:lnTo>
                <a:lnTo>
                  <a:pt x="36" y="726"/>
                </a:lnTo>
                <a:lnTo>
                  <a:pt x="39" y="722"/>
                </a:lnTo>
                <a:lnTo>
                  <a:pt x="44" y="721"/>
                </a:lnTo>
                <a:lnTo>
                  <a:pt x="51" y="719"/>
                </a:lnTo>
                <a:lnTo>
                  <a:pt x="82" y="719"/>
                </a:lnTo>
                <a:lnTo>
                  <a:pt x="82" y="709"/>
                </a:lnTo>
                <a:lnTo>
                  <a:pt x="50" y="709"/>
                </a:lnTo>
                <a:lnTo>
                  <a:pt x="50" y="709"/>
                </a:lnTo>
                <a:lnTo>
                  <a:pt x="43" y="711"/>
                </a:lnTo>
                <a:lnTo>
                  <a:pt x="39" y="712"/>
                </a:lnTo>
                <a:lnTo>
                  <a:pt x="34" y="714"/>
                </a:lnTo>
                <a:lnTo>
                  <a:pt x="31" y="716"/>
                </a:lnTo>
                <a:lnTo>
                  <a:pt x="27" y="723"/>
                </a:lnTo>
                <a:lnTo>
                  <a:pt x="26" y="729"/>
                </a:lnTo>
                <a:lnTo>
                  <a:pt x="26" y="729"/>
                </a:lnTo>
                <a:lnTo>
                  <a:pt x="27" y="735"/>
                </a:lnTo>
                <a:lnTo>
                  <a:pt x="30" y="740"/>
                </a:lnTo>
                <a:lnTo>
                  <a:pt x="33" y="745"/>
                </a:lnTo>
                <a:lnTo>
                  <a:pt x="36" y="747"/>
                </a:lnTo>
                <a:lnTo>
                  <a:pt x="36" y="747"/>
                </a:lnTo>
                <a:lnTo>
                  <a:pt x="27" y="747"/>
                </a:lnTo>
                <a:lnTo>
                  <a:pt x="27" y="757"/>
                </a:lnTo>
                <a:lnTo>
                  <a:pt x="27" y="757"/>
                </a:lnTo>
                <a:lnTo>
                  <a:pt x="43" y="756"/>
                </a:lnTo>
                <a:lnTo>
                  <a:pt x="82" y="756"/>
                </a:lnTo>
                <a:close/>
                <a:moveTo>
                  <a:pt x="82" y="683"/>
                </a:moveTo>
                <a:lnTo>
                  <a:pt x="36" y="683"/>
                </a:lnTo>
                <a:lnTo>
                  <a:pt x="36" y="670"/>
                </a:lnTo>
                <a:lnTo>
                  <a:pt x="27" y="670"/>
                </a:lnTo>
                <a:lnTo>
                  <a:pt x="27" y="683"/>
                </a:lnTo>
                <a:lnTo>
                  <a:pt x="24" y="683"/>
                </a:lnTo>
                <a:lnTo>
                  <a:pt x="24" y="683"/>
                </a:lnTo>
                <a:lnTo>
                  <a:pt x="19" y="683"/>
                </a:lnTo>
                <a:lnTo>
                  <a:pt x="13" y="681"/>
                </a:lnTo>
                <a:lnTo>
                  <a:pt x="10" y="677"/>
                </a:lnTo>
                <a:lnTo>
                  <a:pt x="9" y="673"/>
                </a:lnTo>
                <a:lnTo>
                  <a:pt x="9" y="673"/>
                </a:lnTo>
                <a:lnTo>
                  <a:pt x="10" y="666"/>
                </a:lnTo>
                <a:lnTo>
                  <a:pt x="2" y="664"/>
                </a:lnTo>
                <a:lnTo>
                  <a:pt x="2" y="664"/>
                </a:lnTo>
                <a:lnTo>
                  <a:pt x="2" y="668"/>
                </a:lnTo>
                <a:lnTo>
                  <a:pt x="0" y="673"/>
                </a:lnTo>
                <a:lnTo>
                  <a:pt x="0" y="673"/>
                </a:lnTo>
                <a:lnTo>
                  <a:pt x="2" y="680"/>
                </a:lnTo>
                <a:lnTo>
                  <a:pt x="6" y="687"/>
                </a:lnTo>
                <a:lnTo>
                  <a:pt x="6" y="687"/>
                </a:lnTo>
                <a:lnTo>
                  <a:pt x="9" y="690"/>
                </a:lnTo>
                <a:lnTo>
                  <a:pt x="15" y="691"/>
                </a:lnTo>
                <a:lnTo>
                  <a:pt x="19" y="692"/>
                </a:lnTo>
                <a:lnTo>
                  <a:pt x="24" y="692"/>
                </a:lnTo>
                <a:lnTo>
                  <a:pt x="27" y="692"/>
                </a:lnTo>
                <a:lnTo>
                  <a:pt x="27" y="701"/>
                </a:lnTo>
                <a:lnTo>
                  <a:pt x="36" y="701"/>
                </a:lnTo>
                <a:lnTo>
                  <a:pt x="36" y="692"/>
                </a:lnTo>
                <a:lnTo>
                  <a:pt x="82" y="692"/>
                </a:lnTo>
                <a:lnTo>
                  <a:pt x="82" y="683"/>
                </a:lnTo>
                <a:close/>
                <a:moveTo>
                  <a:pt x="84" y="639"/>
                </a:moveTo>
                <a:lnTo>
                  <a:pt x="84" y="639"/>
                </a:lnTo>
                <a:lnTo>
                  <a:pt x="82" y="633"/>
                </a:lnTo>
                <a:lnTo>
                  <a:pt x="82" y="629"/>
                </a:lnTo>
                <a:lnTo>
                  <a:pt x="79" y="623"/>
                </a:lnTo>
                <a:lnTo>
                  <a:pt x="77" y="620"/>
                </a:lnTo>
                <a:lnTo>
                  <a:pt x="72" y="616"/>
                </a:lnTo>
                <a:lnTo>
                  <a:pt x="67" y="613"/>
                </a:lnTo>
                <a:lnTo>
                  <a:pt x="61" y="612"/>
                </a:lnTo>
                <a:lnTo>
                  <a:pt x="54" y="611"/>
                </a:lnTo>
                <a:lnTo>
                  <a:pt x="54" y="611"/>
                </a:lnTo>
                <a:lnTo>
                  <a:pt x="48" y="612"/>
                </a:lnTo>
                <a:lnTo>
                  <a:pt x="43" y="613"/>
                </a:lnTo>
                <a:lnTo>
                  <a:pt x="39" y="615"/>
                </a:lnTo>
                <a:lnTo>
                  <a:pt x="34" y="619"/>
                </a:lnTo>
                <a:lnTo>
                  <a:pt x="30" y="622"/>
                </a:lnTo>
                <a:lnTo>
                  <a:pt x="29" y="626"/>
                </a:lnTo>
                <a:lnTo>
                  <a:pt x="27" y="632"/>
                </a:lnTo>
                <a:lnTo>
                  <a:pt x="26" y="637"/>
                </a:lnTo>
                <a:lnTo>
                  <a:pt x="26" y="637"/>
                </a:lnTo>
                <a:lnTo>
                  <a:pt x="27" y="643"/>
                </a:lnTo>
                <a:lnTo>
                  <a:pt x="29" y="649"/>
                </a:lnTo>
                <a:lnTo>
                  <a:pt x="30" y="653"/>
                </a:lnTo>
                <a:lnTo>
                  <a:pt x="34" y="657"/>
                </a:lnTo>
                <a:lnTo>
                  <a:pt x="39" y="660"/>
                </a:lnTo>
                <a:lnTo>
                  <a:pt x="43" y="663"/>
                </a:lnTo>
                <a:lnTo>
                  <a:pt x="48" y="664"/>
                </a:lnTo>
                <a:lnTo>
                  <a:pt x="55" y="664"/>
                </a:lnTo>
                <a:lnTo>
                  <a:pt x="55" y="664"/>
                </a:lnTo>
                <a:lnTo>
                  <a:pt x="61" y="664"/>
                </a:lnTo>
                <a:lnTo>
                  <a:pt x="67" y="663"/>
                </a:lnTo>
                <a:lnTo>
                  <a:pt x="72" y="660"/>
                </a:lnTo>
                <a:lnTo>
                  <a:pt x="75" y="657"/>
                </a:lnTo>
                <a:lnTo>
                  <a:pt x="79" y="653"/>
                </a:lnTo>
                <a:lnTo>
                  <a:pt x="81" y="649"/>
                </a:lnTo>
                <a:lnTo>
                  <a:pt x="82" y="643"/>
                </a:lnTo>
                <a:lnTo>
                  <a:pt x="84" y="639"/>
                </a:lnTo>
                <a:lnTo>
                  <a:pt x="84" y="639"/>
                </a:lnTo>
                <a:close/>
                <a:moveTo>
                  <a:pt x="75" y="639"/>
                </a:moveTo>
                <a:lnTo>
                  <a:pt x="75" y="639"/>
                </a:lnTo>
                <a:lnTo>
                  <a:pt x="74" y="644"/>
                </a:lnTo>
                <a:lnTo>
                  <a:pt x="70" y="650"/>
                </a:lnTo>
                <a:lnTo>
                  <a:pt x="64" y="653"/>
                </a:lnTo>
                <a:lnTo>
                  <a:pt x="55" y="654"/>
                </a:lnTo>
                <a:lnTo>
                  <a:pt x="55" y="654"/>
                </a:lnTo>
                <a:lnTo>
                  <a:pt x="47" y="653"/>
                </a:lnTo>
                <a:lnTo>
                  <a:pt x="40" y="650"/>
                </a:lnTo>
                <a:lnTo>
                  <a:pt x="37" y="649"/>
                </a:lnTo>
                <a:lnTo>
                  <a:pt x="36" y="646"/>
                </a:lnTo>
                <a:lnTo>
                  <a:pt x="34" y="642"/>
                </a:lnTo>
                <a:lnTo>
                  <a:pt x="34" y="637"/>
                </a:lnTo>
                <a:lnTo>
                  <a:pt x="34" y="637"/>
                </a:lnTo>
                <a:lnTo>
                  <a:pt x="34" y="633"/>
                </a:lnTo>
                <a:lnTo>
                  <a:pt x="36" y="630"/>
                </a:lnTo>
                <a:lnTo>
                  <a:pt x="39" y="628"/>
                </a:lnTo>
                <a:lnTo>
                  <a:pt x="41" y="625"/>
                </a:lnTo>
                <a:lnTo>
                  <a:pt x="47" y="622"/>
                </a:lnTo>
                <a:lnTo>
                  <a:pt x="54" y="622"/>
                </a:lnTo>
                <a:lnTo>
                  <a:pt x="54" y="622"/>
                </a:lnTo>
                <a:lnTo>
                  <a:pt x="63" y="623"/>
                </a:lnTo>
                <a:lnTo>
                  <a:pt x="70" y="626"/>
                </a:lnTo>
                <a:lnTo>
                  <a:pt x="74" y="632"/>
                </a:lnTo>
                <a:lnTo>
                  <a:pt x="75" y="637"/>
                </a:lnTo>
                <a:lnTo>
                  <a:pt x="75" y="639"/>
                </a:lnTo>
                <a:close/>
                <a:moveTo>
                  <a:pt x="82" y="599"/>
                </a:moveTo>
                <a:lnTo>
                  <a:pt x="82" y="588"/>
                </a:lnTo>
                <a:lnTo>
                  <a:pt x="53" y="588"/>
                </a:lnTo>
                <a:lnTo>
                  <a:pt x="53" y="588"/>
                </a:lnTo>
                <a:lnTo>
                  <a:pt x="48" y="588"/>
                </a:lnTo>
                <a:lnTo>
                  <a:pt x="48" y="588"/>
                </a:lnTo>
                <a:lnTo>
                  <a:pt x="43" y="587"/>
                </a:lnTo>
                <a:lnTo>
                  <a:pt x="39" y="584"/>
                </a:lnTo>
                <a:lnTo>
                  <a:pt x="37" y="580"/>
                </a:lnTo>
                <a:lnTo>
                  <a:pt x="36" y="575"/>
                </a:lnTo>
                <a:lnTo>
                  <a:pt x="36" y="575"/>
                </a:lnTo>
                <a:lnTo>
                  <a:pt x="36" y="571"/>
                </a:lnTo>
                <a:lnTo>
                  <a:pt x="27" y="571"/>
                </a:lnTo>
                <a:lnTo>
                  <a:pt x="27" y="571"/>
                </a:lnTo>
                <a:lnTo>
                  <a:pt x="26" y="574"/>
                </a:lnTo>
                <a:lnTo>
                  <a:pt x="26" y="574"/>
                </a:lnTo>
                <a:lnTo>
                  <a:pt x="27" y="580"/>
                </a:lnTo>
                <a:lnTo>
                  <a:pt x="30" y="584"/>
                </a:lnTo>
                <a:lnTo>
                  <a:pt x="33" y="587"/>
                </a:lnTo>
                <a:lnTo>
                  <a:pt x="39" y="589"/>
                </a:lnTo>
                <a:lnTo>
                  <a:pt x="39" y="589"/>
                </a:lnTo>
                <a:lnTo>
                  <a:pt x="27" y="591"/>
                </a:lnTo>
                <a:lnTo>
                  <a:pt x="27" y="599"/>
                </a:lnTo>
                <a:lnTo>
                  <a:pt x="27" y="599"/>
                </a:lnTo>
                <a:lnTo>
                  <a:pt x="44" y="598"/>
                </a:lnTo>
                <a:lnTo>
                  <a:pt x="82" y="599"/>
                </a:lnTo>
                <a:close/>
                <a:moveTo>
                  <a:pt x="82" y="561"/>
                </a:moveTo>
                <a:lnTo>
                  <a:pt x="82" y="551"/>
                </a:lnTo>
                <a:lnTo>
                  <a:pt x="50" y="551"/>
                </a:lnTo>
                <a:lnTo>
                  <a:pt x="50" y="551"/>
                </a:lnTo>
                <a:lnTo>
                  <a:pt x="44" y="551"/>
                </a:lnTo>
                <a:lnTo>
                  <a:pt x="44" y="551"/>
                </a:lnTo>
                <a:lnTo>
                  <a:pt x="40" y="550"/>
                </a:lnTo>
                <a:lnTo>
                  <a:pt x="37" y="547"/>
                </a:lnTo>
                <a:lnTo>
                  <a:pt x="36" y="543"/>
                </a:lnTo>
                <a:lnTo>
                  <a:pt x="34" y="539"/>
                </a:lnTo>
                <a:lnTo>
                  <a:pt x="34" y="539"/>
                </a:lnTo>
                <a:lnTo>
                  <a:pt x="36" y="534"/>
                </a:lnTo>
                <a:lnTo>
                  <a:pt x="39" y="530"/>
                </a:lnTo>
                <a:lnTo>
                  <a:pt x="43" y="529"/>
                </a:lnTo>
                <a:lnTo>
                  <a:pt x="50" y="527"/>
                </a:lnTo>
                <a:lnTo>
                  <a:pt x="82" y="527"/>
                </a:lnTo>
                <a:lnTo>
                  <a:pt x="82" y="518"/>
                </a:lnTo>
                <a:lnTo>
                  <a:pt x="48" y="518"/>
                </a:lnTo>
                <a:lnTo>
                  <a:pt x="48" y="518"/>
                </a:lnTo>
                <a:lnTo>
                  <a:pt x="43" y="518"/>
                </a:lnTo>
                <a:lnTo>
                  <a:pt x="43" y="518"/>
                </a:lnTo>
                <a:lnTo>
                  <a:pt x="40" y="515"/>
                </a:lnTo>
                <a:lnTo>
                  <a:pt x="37" y="513"/>
                </a:lnTo>
                <a:lnTo>
                  <a:pt x="36" y="509"/>
                </a:lnTo>
                <a:lnTo>
                  <a:pt x="34" y="505"/>
                </a:lnTo>
                <a:lnTo>
                  <a:pt x="34" y="505"/>
                </a:lnTo>
                <a:lnTo>
                  <a:pt x="36" y="501"/>
                </a:lnTo>
                <a:lnTo>
                  <a:pt x="39" y="496"/>
                </a:lnTo>
                <a:lnTo>
                  <a:pt x="44" y="494"/>
                </a:lnTo>
                <a:lnTo>
                  <a:pt x="51" y="494"/>
                </a:lnTo>
                <a:lnTo>
                  <a:pt x="82" y="494"/>
                </a:lnTo>
                <a:lnTo>
                  <a:pt x="82" y="484"/>
                </a:lnTo>
                <a:lnTo>
                  <a:pt x="50" y="484"/>
                </a:lnTo>
                <a:lnTo>
                  <a:pt x="50" y="484"/>
                </a:lnTo>
                <a:lnTo>
                  <a:pt x="44" y="484"/>
                </a:lnTo>
                <a:lnTo>
                  <a:pt x="39" y="485"/>
                </a:lnTo>
                <a:lnTo>
                  <a:pt x="34" y="488"/>
                </a:lnTo>
                <a:lnTo>
                  <a:pt x="31" y="489"/>
                </a:lnTo>
                <a:lnTo>
                  <a:pt x="27" y="496"/>
                </a:lnTo>
                <a:lnTo>
                  <a:pt x="26" y="502"/>
                </a:lnTo>
                <a:lnTo>
                  <a:pt x="26" y="502"/>
                </a:lnTo>
                <a:lnTo>
                  <a:pt x="27" y="509"/>
                </a:lnTo>
                <a:lnTo>
                  <a:pt x="30" y="513"/>
                </a:lnTo>
                <a:lnTo>
                  <a:pt x="30" y="513"/>
                </a:lnTo>
                <a:lnTo>
                  <a:pt x="33" y="518"/>
                </a:lnTo>
                <a:lnTo>
                  <a:pt x="37" y="520"/>
                </a:lnTo>
                <a:lnTo>
                  <a:pt x="37" y="520"/>
                </a:lnTo>
                <a:lnTo>
                  <a:pt x="37" y="520"/>
                </a:lnTo>
                <a:lnTo>
                  <a:pt x="33" y="523"/>
                </a:lnTo>
                <a:lnTo>
                  <a:pt x="29" y="526"/>
                </a:lnTo>
                <a:lnTo>
                  <a:pt x="27" y="530"/>
                </a:lnTo>
                <a:lnTo>
                  <a:pt x="26" y="536"/>
                </a:lnTo>
                <a:lnTo>
                  <a:pt x="26" y="536"/>
                </a:lnTo>
                <a:lnTo>
                  <a:pt x="27" y="542"/>
                </a:lnTo>
                <a:lnTo>
                  <a:pt x="29" y="546"/>
                </a:lnTo>
                <a:lnTo>
                  <a:pt x="33" y="550"/>
                </a:lnTo>
                <a:lnTo>
                  <a:pt x="36" y="553"/>
                </a:lnTo>
                <a:lnTo>
                  <a:pt x="36" y="553"/>
                </a:lnTo>
                <a:lnTo>
                  <a:pt x="27" y="554"/>
                </a:lnTo>
                <a:lnTo>
                  <a:pt x="27" y="563"/>
                </a:lnTo>
                <a:lnTo>
                  <a:pt x="27" y="563"/>
                </a:lnTo>
                <a:lnTo>
                  <a:pt x="43" y="561"/>
                </a:lnTo>
                <a:lnTo>
                  <a:pt x="82" y="561"/>
                </a:lnTo>
                <a:close/>
                <a:moveTo>
                  <a:pt x="82" y="458"/>
                </a:moveTo>
                <a:lnTo>
                  <a:pt x="27" y="458"/>
                </a:lnTo>
                <a:lnTo>
                  <a:pt x="27" y="468"/>
                </a:lnTo>
                <a:lnTo>
                  <a:pt x="82" y="468"/>
                </a:lnTo>
                <a:lnTo>
                  <a:pt x="82" y="458"/>
                </a:lnTo>
                <a:close/>
                <a:moveTo>
                  <a:pt x="17" y="463"/>
                </a:moveTo>
                <a:lnTo>
                  <a:pt x="17" y="463"/>
                </a:lnTo>
                <a:lnTo>
                  <a:pt x="17" y="460"/>
                </a:lnTo>
                <a:lnTo>
                  <a:pt x="16" y="458"/>
                </a:lnTo>
                <a:lnTo>
                  <a:pt x="13" y="457"/>
                </a:lnTo>
                <a:lnTo>
                  <a:pt x="10" y="457"/>
                </a:lnTo>
                <a:lnTo>
                  <a:pt x="10" y="457"/>
                </a:lnTo>
                <a:lnTo>
                  <a:pt x="9" y="457"/>
                </a:lnTo>
                <a:lnTo>
                  <a:pt x="6" y="458"/>
                </a:lnTo>
                <a:lnTo>
                  <a:pt x="5" y="460"/>
                </a:lnTo>
                <a:lnTo>
                  <a:pt x="5" y="463"/>
                </a:lnTo>
                <a:lnTo>
                  <a:pt x="5" y="463"/>
                </a:lnTo>
                <a:lnTo>
                  <a:pt x="5" y="465"/>
                </a:lnTo>
                <a:lnTo>
                  <a:pt x="6" y="467"/>
                </a:lnTo>
                <a:lnTo>
                  <a:pt x="9" y="468"/>
                </a:lnTo>
                <a:lnTo>
                  <a:pt x="10" y="470"/>
                </a:lnTo>
                <a:lnTo>
                  <a:pt x="10" y="470"/>
                </a:lnTo>
                <a:lnTo>
                  <a:pt x="13" y="468"/>
                </a:lnTo>
                <a:lnTo>
                  <a:pt x="16" y="467"/>
                </a:lnTo>
                <a:lnTo>
                  <a:pt x="17" y="465"/>
                </a:lnTo>
                <a:lnTo>
                  <a:pt x="17" y="463"/>
                </a:lnTo>
                <a:lnTo>
                  <a:pt x="17" y="463"/>
                </a:lnTo>
                <a:close/>
                <a:moveTo>
                  <a:pt x="82" y="441"/>
                </a:moveTo>
                <a:lnTo>
                  <a:pt x="82" y="432"/>
                </a:lnTo>
                <a:lnTo>
                  <a:pt x="50" y="432"/>
                </a:lnTo>
                <a:lnTo>
                  <a:pt x="50" y="432"/>
                </a:lnTo>
                <a:lnTo>
                  <a:pt x="44" y="430"/>
                </a:lnTo>
                <a:lnTo>
                  <a:pt x="44" y="430"/>
                </a:lnTo>
                <a:lnTo>
                  <a:pt x="40" y="429"/>
                </a:lnTo>
                <a:lnTo>
                  <a:pt x="37" y="426"/>
                </a:lnTo>
                <a:lnTo>
                  <a:pt x="36" y="422"/>
                </a:lnTo>
                <a:lnTo>
                  <a:pt x="34" y="417"/>
                </a:lnTo>
                <a:lnTo>
                  <a:pt x="34" y="417"/>
                </a:lnTo>
                <a:lnTo>
                  <a:pt x="36" y="412"/>
                </a:lnTo>
                <a:lnTo>
                  <a:pt x="39" y="408"/>
                </a:lnTo>
                <a:lnTo>
                  <a:pt x="44" y="405"/>
                </a:lnTo>
                <a:lnTo>
                  <a:pt x="51" y="405"/>
                </a:lnTo>
                <a:lnTo>
                  <a:pt x="82" y="405"/>
                </a:lnTo>
                <a:lnTo>
                  <a:pt x="82" y="395"/>
                </a:lnTo>
                <a:lnTo>
                  <a:pt x="50" y="395"/>
                </a:lnTo>
                <a:lnTo>
                  <a:pt x="50" y="395"/>
                </a:lnTo>
                <a:lnTo>
                  <a:pt x="43" y="395"/>
                </a:lnTo>
                <a:lnTo>
                  <a:pt x="39" y="396"/>
                </a:lnTo>
                <a:lnTo>
                  <a:pt x="34" y="399"/>
                </a:lnTo>
                <a:lnTo>
                  <a:pt x="31" y="402"/>
                </a:lnTo>
                <a:lnTo>
                  <a:pt x="27" y="408"/>
                </a:lnTo>
                <a:lnTo>
                  <a:pt x="26" y="415"/>
                </a:lnTo>
                <a:lnTo>
                  <a:pt x="26" y="415"/>
                </a:lnTo>
                <a:lnTo>
                  <a:pt x="27" y="420"/>
                </a:lnTo>
                <a:lnTo>
                  <a:pt x="30" y="426"/>
                </a:lnTo>
                <a:lnTo>
                  <a:pt x="33" y="430"/>
                </a:lnTo>
                <a:lnTo>
                  <a:pt x="36" y="432"/>
                </a:lnTo>
                <a:lnTo>
                  <a:pt x="36" y="433"/>
                </a:lnTo>
                <a:lnTo>
                  <a:pt x="27" y="433"/>
                </a:lnTo>
                <a:lnTo>
                  <a:pt x="27" y="441"/>
                </a:lnTo>
                <a:lnTo>
                  <a:pt x="27" y="441"/>
                </a:lnTo>
                <a:lnTo>
                  <a:pt x="43" y="441"/>
                </a:lnTo>
                <a:lnTo>
                  <a:pt x="82" y="441"/>
                </a:lnTo>
                <a:close/>
                <a:moveTo>
                  <a:pt x="43" y="331"/>
                </a:moveTo>
                <a:lnTo>
                  <a:pt x="43" y="331"/>
                </a:lnTo>
                <a:lnTo>
                  <a:pt x="27" y="331"/>
                </a:lnTo>
                <a:lnTo>
                  <a:pt x="27" y="340"/>
                </a:lnTo>
                <a:lnTo>
                  <a:pt x="36" y="341"/>
                </a:lnTo>
                <a:lnTo>
                  <a:pt x="36" y="341"/>
                </a:lnTo>
                <a:lnTo>
                  <a:pt x="36" y="341"/>
                </a:lnTo>
                <a:lnTo>
                  <a:pt x="33" y="343"/>
                </a:lnTo>
                <a:lnTo>
                  <a:pt x="29" y="347"/>
                </a:lnTo>
                <a:lnTo>
                  <a:pt x="27" y="351"/>
                </a:lnTo>
                <a:lnTo>
                  <a:pt x="26" y="358"/>
                </a:lnTo>
                <a:lnTo>
                  <a:pt x="26" y="358"/>
                </a:lnTo>
                <a:lnTo>
                  <a:pt x="27" y="362"/>
                </a:lnTo>
                <a:lnTo>
                  <a:pt x="29" y="367"/>
                </a:lnTo>
                <a:lnTo>
                  <a:pt x="30" y="371"/>
                </a:lnTo>
                <a:lnTo>
                  <a:pt x="34" y="375"/>
                </a:lnTo>
                <a:lnTo>
                  <a:pt x="39" y="378"/>
                </a:lnTo>
                <a:lnTo>
                  <a:pt x="43" y="381"/>
                </a:lnTo>
                <a:lnTo>
                  <a:pt x="48" y="382"/>
                </a:lnTo>
                <a:lnTo>
                  <a:pt x="55" y="382"/>
                </a:lnTo>
                <a:lnTo>
                  <a:pt x="55" y="382"/>
                </a:lnTo>
                <a:lnTo>
                  <a:pt x="61" y="382"/>
                </a:lnTo>
                <a:lnTo>
                  <a:pt x="65" y="381"/>
                </a:lnTo>
                <a:lnTo>
                  <a:pt x="71" y="379"/>
                </a:lnTo>
                <a:lnTo>
                  <a:pt x="74" y="377"/>
                </a:lnTo>
                <a:lnTo>
                  <a:pt x="78" y="372"/>
                </a:lnTo>
                <a:lnTo>
                  <a:pt x="79" y="368"/>
                </a:lnTo>
                <a:lnTo>
                  <a:pt x="81" y="364"/>
                </a:lnTo>
                <a:lnTo>
                  <a:pt x="82" y="360"/>
                </a:lnTo>
                <a:lnTo>
                  <a:pt x="82" y="360"/>
                </a:lnTo>
                <a:lnTo>
                  <a:pt x="81" y="354"/>
                </a:lnTo>
                <a:lnTo>
                  <a:pt x="79" y="348"/>
                </a:lnTo>
                <a:lnTo>
                  <a:pt x="77" y="344"/>
                </a:lnTo>
                <a:lnTo>
                  <a:pt x="72" y="343"/>
                </a:lnTo>
                <a:lnTo>
                  <a:pt x="72" y="341"/>
                </a:lnTo>
                <a:lnTo>
                  <a:pt x="78" y="341"/>
                </a:lnTo>
                <a:lnTo>
                  <a:pt x="78" y="341"/>
                </a:lnTo>
                <a:lnTo>
                  <a:pt x="88" y="343"/>
                </a:lnTo>
                <a:lnTo>
                  <a:pt x="94" y="347"/>
                </a:lnTo>
                <a:lnTo>
                  <a:pt x="96" y="353"/>
                </a:lnTo>
                <a:lnTo>
                  <a:pt x="98" y="360"/>
                </a:lnTo>
                <a:lnTo>
                  <a:pt x="98" y="360"/>
                </a:lnTo>
                <a:lnTo>
                  <a:pt x="96" y="368"/>
                </a:lnTo>
                <a:lnTo>
                  <a:pt x="94" y="375"/>
                </a:lnTo>
                <a:lnTo>
                  <a:pt x="101" y="378"/>
                </a:lnTo>
                <a:lnTo>
                  <a:pt x="101" y="378"/>
                </a:lnTo>
                <a:lnTo>
                  <a:pt x="105" y="369"/>
                </a:lnTo>
                <a:lnTo>
                  <a:pt x="106" y="360"/>
                </a:lnTo>
                <a:lnTo>
                  <a:pt x="106" y="360"/>
                </a:lnTo>
                <a:lnTo>
                  <a:pt x="105" y="350"/>
                </a:lnTo>
                <a:lnTo>
                  <a:pt x="102" y="344"/>
                </a:lnTo>
                <a:lnTo>
                  <a:pt x="99" y="340"/>
                </a:lnTo>
                <a:lnTo>
                  <a:pt x="99" y="340"/>
                </a:lnTo>
                <a:lnTo>
                  <a:pt x="95" y="337"/>
                </a:lnTo>
                <a:lnTo>
                  <a:pt x="89" y="334"/>
                </a:lnTo>
                <a:lnTo>
                  <a:pt x="82" y="333"/>
                </a:lnTo>
                <a:lnTo>
                  <a:pt x="74" y="331"/>
                </a:lnTo>
                <a:lnTo>
                  <a:pt x="43" y="331"/>
                </a:lnTo>
                <a:close/>
                <a:moveTo>
                  <a:pt x="58" y="341"/>
                </a:moveTo>
                <a:lnTo>
                  <a:pt x="58" y="341"/>
                </a:lnTo>
                <a:lnTo>
                  <a:pt x="64" y="343"/>
                </a:lnTo>
                <a:lnTo>
                  <a:pt x="64" y="343"/>
                </a:lnTo>
                <a:lnTo>
                  <a:pt x="68" y="345"/>
                </a:lnTo>
                <a:lnTo>
                  <a:pt x="71" y="348"/>
                </a:lnTo>
                <a:lnTo>
                  <a:pt x="74" y="353"/>
                </a:lnTo>
                <a:lnTo>
                  <a:pt x="74" y="357"/>
                </a:lnTo>
                <a:lnTo>
                  <a:pt x="74" y="357"/>
                </a:lnTo>
                <a:lnTo>
                  <a:pt x="74" y="360"/>
                </a:lnTo>
                <a:lnTo>
                  <a:pt x="72" y="364"/>
                </a:lnTo>
                <a:lnTo>
                  <a:pt x="68" y="368"/>
                </a:lnTo>
                <a:lnTo>
                  <a:pt x="63" y="371"/>
                </a:lnTo>
                <a:lnTo>
                  <a:pt x="54" y="372"/>
                </a:lnTo>
                <a:lnTo>
                  <a:pt x="54" y="372"/>
                </a:lnTo>
                <a:lnTo>
                  <a:pt x="46" y="371"/>
                </a:lnTo>
                <a:lnTo>
                  <a:pt x="40" y="368"/>
                </a:lnTo>
                <a:lnTo>
                  <a:pt x="36" y="362"/>
                </a:lnTo>
                <a:lnTo>
                  <a:pt x="34" y="357"/>
                </a:lnTo>
                <a:lnTo>
                  <a:pt x="34" y="357"/>
                </a:lnTo>
                <a:lnTo>
                  <a:pt x="34" y="351"/>
                </a:lnTo>
                <a:lnTo>
                  <a:pt x="37" y="347"/>
                </a:lnTo>
                <a:lnTo>
                  <a:pt x="40" y="344"/>
                </a:lnTo>
                <a:lnTo>
                  <a:pt x="44" y="343"/>
                </a:lnTo>
                <a:lnTo>
                  <a:pt x="44" y="343"/>
                </a:lnTo>
                <a:lnTo>
                  <a:pt x="48" y="341"/>
                </a:lnTo>
                <a:lnTo>
                  <a:pt x="58" y="341"/>
                </a:lnTo>
                <a:close/>
                <a:moveTo>
                  <a:pt x="72" y="254"/>
                </a:moveTo>
                <a:lnTo>
                  <a:pt x="72" y="254"/>
                </a:lnTo>
                <a:lnTo>
                  <a:pt x="74" y="259"/>
                </a:lnTo>
                <a:lnTo>
                  <a:pt x="75" y="267"/>
                </a:lnTo>
                <a:lnTo>
                  <a:pt x="75" y="267"/>
                </a:lnTo>
                <a:lnTo>
                  <a:pt x="74" y="274"/>
                </a:lnTo>
                <a:lnTo>
                  <a:pt x="70" y="281"/>
                </a:lnTo>
                <a:lnTo>
                  <a:pt x="64" y="285"/>
                </a:lnTo>
                <a:lnTo>
                  <a:pt x="55" y="286"/>
                </a:lnTo>
                <a:lnTo>
                  <a:pt x="55" y="286"/>
                </a:lnTo>
                <a:lnTo>
                  <a:pt x="47" y="285"/>
                </a:lnTo>
                <a:lnTo>
                  <a:pt x="40" y="281"/>
                </a:lnTo>
                <a:lnTo>
                  <a:pt x="37" y="278"/>
                </a:lnTo>
                <a:lnTo>
                  <a:pt x="36" y="275"/>
                </a:lnTo>
                <a:lnTo>
                  <a:pt x="34" y="271"/>
                </a:lnTo>
                <a:lnTo>
                  <a:pt x="34" y="267"/>
                </a:lnTo>
                <a:lnTo>
                  <a:pt x="34" y="267"/>
                </a:lnTo>
                <a:lnTo>
                  <a:pt x="34" y="259"/>
                </a:lnTo>
                <a:lnTo>
                  <a:pt x="37" y="255"/>
                </a:lnTo>
                <a:lnTo>
                  <a:pt x="29" y="252"/>
                </a:lnTo>
                <a:lnTo>
                  <a:pt x="29" y="252"/>
                </a:lnTo>
                <a:lnTo>
                  <a:pt x="27" y="258"/>
                </a:lnTo>
                <a:lnTo>
                  <a:pt x="26" y="267"/>
                </a:lnTo>
                <a:lnTo>
                  <a:pt x="26" y="267"/>
                </a:lnTo>
                <a:lnTo>
                  <a:pt x="27" y="272"/>
                </a:lnTo>
                <a:lnTo>
                  <a:pt x="29" y="278"/>
                </a:lnTo>
                <a:lnTo>
                  <a:pt x="31" y="283"/>
                </a:lnTo>
                <a:lnTo>
                  <a:pt x="34" y="288"/>
                </a:lnTo>
                <a:lnTo>
                  <a:pt x="39" y="290"/>
                </a:lnTo>
                <a:lnTo>
                  <a:pt x="44" y="293"/>
                </a:lnTo>
                <a:lnTo>
                  <a:pt x="50" y="295"/>
                </a:lnTo>
                <a:lnTo>
                  <a:pt x="55" y="296"/>
                </a:lnTo>
                <a:lnTo>
                  <a:pt x="55" y="296"/>
                </a:lnTo>
                <a:lnTo>
                  <a:pt x="61" y="295"/>
                </a:lnTo>
                <a:lnTo>
                  <a:pt x="67" y="293"/>
                </a:lnTo>
                <a:lnTo>
                  <a:pt x="71" y="292"/>
                </a:lnTo>
                <a:lnTo>
                  <a:pt x="75" y="288"/>
                </a:lnTo>
                <a:lnTo>
                  <a:pt x="79" y="285"/>
                </a:lnTo>
                <a:lnTo>
                  <a:pt x="81" y="279"/>
                </a:lnTo>
                <a:lnTo>
                  <a:pt x="82" y="275"/>
                </a:lnTo>
                <a:lnTo>
                  <a:pt x="84" y="268"/>
                </a:lnTo>
                <a:lnTo>
                  <a:pt x="84" y="268"/>
                </a:lnTo>
                <a:lnTo>
                  <a:pt x="82" y="259"/>
                </a:lnTo>
                <a:lnTo>
                  <a:pt x="81" y="252"/>
                </a:lnTo>
                <a:lnTo>
                  <a:pt x="72" y="254"/>
                </a:lnTo>
                <a:close/>
                <a:moveTo>
                  <a:pt x="82" y="241"/>
                </a:moveTo>
                <a:lnTo>
                  <a:pt x="82" y="231"/>
                </a:lnTo>
                <a:lnTo>
                  <a:pt x="2" y="231"/>
                </a:lnTo>
                <a:lnTo>
                  <a:pt x="2" y="241"/>
                </a:lnTo>
                <a:lnTo>
                  <a:pt x="82" y="241"/>
                </a:lnTo>
                <a:close/>
                <a:moveTo>
                  <a:pt x="82" y="204"/>
                </a:moveTo>
                <a:lnTo>
                  <a:pt x="27" y="204"/>
                </a:lnTo>
                <a:lnTo>
                  <a:pt x="27" y="214"/>
                </a:lnTo>
                <a:lnTo>
                  <a:pt x="82" y="214"/>
                </a:lnTo>
                <a:lnTo>
                  <a:pt x="82" y="204"/>
                </a:lnTo>
                <a:close/>
                <a:moveTo>
                  <a:pt x="17" y="210"/>
                </a:moveTo>
                <a:lnTo>
                  <a:pt x="17" y="210"/>
                </a:lnTo>
                <a:lnTo>
                  <a:pt x="17" y="207"/>
                </a:lnTo>
                <a:lnTo>
                  <a:pt x="16" y="206"/>
                </a:lnTo>
                <a:lnTo>
                  <a:pt x="13" y="204"/>
                </a:lnTo>
                <a:lnTo>
                  <a:pt x="10" y="203"/>
                </a:lnTo>
                <a:lnTo>
                  <a:pt x="10" y="203"/>
                </a:lnTo>
                <a:lnTo>
                  <a:pt x="9" y="204"/>
                </a:lnTo>
                <a:lnTo>
                  <a:pt x="6" y="206"/>
                </a:lnTo>
                <a:lnTo>
                  <a:pt x="5" y="207"/>
                </a:lnTo>
                <a:lnTo>
                  <a:pt x="5" y="210"/>
                </a:lnTo>
                <a:lnTo>
                  <a:pt x="5" y="210"/>
                </a:lnTo>
                <a:lnTo>
                  <a:pt x="5" y="213"/>
                </a:lnTo>
                <a:lnTo>
                  <a:pt x="6" y="214"/>
                </a:lnTo>
                <a:lnTo>
                  <a:pt x="9" y="216"/>
                </a:lnTo>
                <a:lnTo>
                  <a:pt x="10" y="216"/>
                </a:lnTo>
                <a:lnTo>
                  <a:pt x="10" y="216"/>
                </a:lnTo>
                <a:lnTo>
                  <a:pt x="13" y="216"/>
                </a:lnTo>
                <a:lnTo>
                  <a:pt x="16" y="214"/>
                </a:lnTo>
                <a:lnTo>
                  <a:pt x="17" y="213"/>
                </a:lnTo>
                <a:lnTo>
                  <a:pt x="17" y="210"/>
                </a:lnTo>
                <a:lnTo>
                  <a:pt x="17" y="210"/>
                </a:lnTo>
                <a:close/>
                <a:moveTo>
                  <a:pt x="57" y="144"/>
                </a:moveTo>
                <a:lnTo>
                  <a:pt x="57" y="144"/>
                </a:lnTo>
                <a:lnTo>
                  <a:pt x="51" y="144"/>
                </a:lnTo>
                <a:lnTo>
                  <a:pt x="51" y="144"/>
                </a:lnTo>
                <a:lnTo>
                  <a:pt x="44" y="145"/>
                </a:lnTo>
                <a:lnTo>
                  <a:pt x="36" y="148"/>
                </a:lnTo>
                <a:lnTo>
                  <a:pt x="31" y="152"/>
                </a:lnTo>
                <a:lnTo>
                  <a:pt x="29" y="155"/>
                </a:lnTo>
                <a:lnTo>
                  <a:pt x="27" y="161"/>
                </a:lnTo>
                <a:lnTo>
                  <a:pt x="26" y="166"/>
                </a:lnTo>
                <a:lnTo>
                  <a:pt x="26" y="166"/>
                </a:lnTo>
                <a:lnTo>
                  <a:pt x="27" y="172"/>
                </a:lnTo>
                <a:lnTo>
                  <a:pt x="29" y="178"/>
                </a:lnTo>
                <a:lnTo>
                  <a:pt x="31" y="182"/>
                </a:lnTo>
                <a:lnTo>
                  <a:pt x="34" y="185"/>
                </a:lnTo>
                <a:lnTo>
                  <a:pt x="39" y="189"/>
                </a:lnTo>
                <a:lnTo>
                  <a:pt x="44" y="190"/>
                </a:lnTo>
                <a:lnTo>
                  <a:pt x="50" y="192"/>
                </a:lnTo>
                <a:lnTo>
                  <a:pt x="55" y="192"/>
                </a:lnTo>
                <a:lnTo>
                  <a:pt x="55" y="192"/>
                </a:lnTo>
                <a:lnTo>
                  <a:pt x="61" y="192"/>
                </a:lnTo>
                <a:lnTo>
                  <a:pt x="67" y="190"/>
                </a:lnTo>
                <a:lnTo>
                  <a:pt x="71" y="188"/>
                </a:lnTo>
                <a:lnTo>
                  <a:pt x="75" y="185"/>
                </a:lnTo>
                <a:lnTo>
                  <a:pt x="79" y="182"/>
                </a:lnTo>
                <a:lnTo>
                  <a:pt x="81" y="176"/>
                </a:lnTo>
                <a:lnTo>
                  <a:pt x="82" y="172"/>
                </a:lnTo>
                <a:lnTo>
                  <a:pt x="84" y="165"/>
                </a:lnTo>
                <a:lnTo>
                  <a:pt x="84" y="165"/>
                </a:lnTo>
                <a:lnTo>
                  <a:pt x="82" y="154"/>
                </a:lnTo>
                <a:lnTo>
                  <a:pt x="79" y="147"/>
                </a:lnTo>
                <a:lnTo>
                  <a:pt x="72" y="149"/>
                </a:lnTo>
                <a:lnTo>
                  <a:pt x="72" y="149"/>
                </a:lnTo>
                <a:lnTo>
                  <a:pt x="75" y="155"/>
                </a:lnTo>
                <a:lnTo>
                  <a:pt x="75" y="164"/>
                </a:lnTo>
                <a:lnTo>
                  <a:pt x="75" y="164"/>
                </a:lnTo>
                <a:lnTo>
                  <a:pt x="74" y="171"/>
                </a:lnTo>
                <a:lnTo>
                  <a:pt x="71" y="178"/>
                </a:lnTo>
                <a:lnTo>
                  <a:pt x="65" y="180"/>
                </a:lnTo>
                <a:lnTo>
                  <a:pt x="57" y="183"/>
                </a:lnTo>
                <a:lnTo>
                  <a:pt x="57" y="144"/>
                </a:lnTo>
                <a:close/>
                <a:moveTo>
                  <a:pt x="50" y="182"/>
                </a:moveTo>
                <a:lnTo>
                  <a:pt x="50" y="182"/>
                </a:lnTo>
                <a:lnTo>
                  <a:pt x="44" y="182"/>
                </a:lnTo>
                <a:lnTo>
                  <a:pt x="39" y="179"/>
                </a:lnTo>
                <a:lnTo>
                  <a:pt x="34" y="173"/>
                </a:lnTo>
                <a:lnTo>
                  <a:pt x="34" y="171"/>
                </a:lnTo>
                <a:lnTo>
                  <a:pt x="33" y="168"/>
                </a:lnTo>
                <a:lnTo>
                  <a:pt x="33" y="168"/>
                </a:lnTo>
                <a:lnTo>
                  <a:pt x="34" y="164"/>
                </a:lnTo>
                <a:lnTo>
                  <a:pt x="34" y="161"/>
                </a:lnTo>
                <a:lnTo>
                  <a:pt x="39" y="157"/>
                </a:lnTo>
                <a:lnTo>
                  <a:pt x="44" y="154"/>
                </a:lnTo>
                <a:lnTo>
                  <a:pt x="50" y="154"/>
                </a:lnTo>
                <a:lnTo>
                  <a:pt x="50" y="182"/>
                </a:lnTo>
                <a:close/>
                <a:moveTo>
                  <a:pt x="82" y="131"/>
                </a:moveTo>
                <a:lnTo>
                  <a:pt x="82" y="121"/>
                </a:lnTo>
                <a:lnTo>
                  <a:pt x="50" y="121"/>
                </a:lnTo>
                <a:lnTo>
                  <a:pt x="50" y="121"/>
                </a:lnTo>
                <a:lnTo>
                  <a:pt x="44" y="121"/>
                </a:lnTo>
                <a:lnTo>
                  <a:pt x="44" y="121"/>
                </a:lnTo>
                <a:lnTo>
                  <a:pt x="40" y="120"/>
                </a:lnTo>
                <a:lnTo>
                  <a:pt x="37" y="116"/>
                </a:lnTo>
                <a:lnTo>
                  <a:pt x="36" y="113"/>
                </a:lnTo>
                <a:lnTo>
                  <a:pt x="34" y="109"/>
                </a:lnTo>
                <a:lnTo>
                  <a:pt x="34" y="109"/>
                </a:lnTo>
                <a:lnTo>
                  <a:pt x="36" y="102"/>
                </a:lnTo>
                <a:lnTo>
                  <a:pt x="39" y="99"/>
                </a:lnTo>
                <a:lnTo>
                  <a:pt x="44" y="96"/>
                </a:lnTo>
                <a:lnTo>
                  <a:pt x="51" y="96"/>
                </a:lnTo>
                <a:lnTo>
                  <a:pt x="82" y="96"/>
                </a:lnTo>
                <a:lnTo>
                  <a:pt x="82" y="86"/>
                </a:lnTo>
                <a:lnTo>
                  <a:pt x="50" y="86"/>
                </a:lnTo>
                <a:lnTo>
                  <a:pt x="50" y="86"/>
                </a:lnTo>
                <a:lnTo>
                  <a:pt x="43" y="86"/>
                </a:lnTo>
                <a:lnTo>
                  <a:pt x="39" y="87"/>
                </a:lnTo>
                <a:lnTo>
                  <a:pt x="34" y="89"/>
                </a:lnTo>
                <a:lnTo>
                  <a:pt x="31" y="92"/>
                </a:lnTo>
                <a:lnTo>
                  <a:pt x="27" y="99"/>
                </a:lnTo>
                <a:lnTo>
                  <a:pt x="26" y="104"/>
                </a:lnTo>
                <a:lnTo>
                  <a:pt x="26" y="104"/>
                </a:lnTo>
                <a:lnTo>
                  <a:pt x="27" y="111"/>
                </a:lnTo>
                <a:lnTo>
                  <a:pt x="30" y="116"/>
                </a:lnTo>
                <a:lnTo>
                  <a:pt x="33" y="120"/>
                </a:lnTo>
                <a:lnTo>
                  <a:pt x="36" y="123"/>
                </a:lnTo>
                <a:lnTo>
                  <a:pt x="36" y="123"/>
                </a:lnTo>
                <a:lnTo>
                  <a:pt x="27" y="124"/>
                </a:lnTo>
                <a:lnTo>
                  <a:pt x="27" y="133"/>
                </a:lnTo>
                <a:lnTo>
                  <a:pt x="27" y="133"/>
                </a:lnTo>
                <a:lnTo>
                  <a:pt x="43" y="131"/>
                </a:lnTo>
                <a:lnTo>
                  <a:pt x="82" y="131"/>
                </a:lnTo>
                <a:close/>
                <a:moveTo>
                  <a:pt x="17" y="66"/>
                </a:moveTo>
                <a:lnTo>
                  <a:pt x="27" y="66"/>
                </a:lnTo>
                <a:lnTo>
                  <a:pt x="27" y="75"/>
                </a:lnTo>
                <a:lnTo>
                  <a:pt x="36" y="75"/>
                </a:lnTo>
                <a:lnTo>
                  <a:pt x="36" y="66"/>
                </a:lnTo>
                <a:lnTo>
                  <a:pt x="65" y="66"/>
                </a:lnTo>
                <a:lnTo>
                  <a:pt x="65" y="66"/>
                </a:lnTo>
                <a:lnTo>
                  <a:pt x="74" y="66"/>
                </a:lnTo>
                <a:lnTo>
                  <a:pt x="79" y="63"/>
                </a:lnTo>
                <a:lnTo>
                  <a:pt x="79" y="63"/>
                </a:lnTo>
                <a:lnTo>
                  <a:pt x="82" y="59"/>
                </a:lnTo>
                <a:lnTo>
                  <a:pt x="84" y="52"/>
                </a:lnTo>
                <a:lnTo>
                  <a:pt x="84" y="52"/>
                </a:lnTo>
                <a:lnTo>
                  <a:pt x="82" y="48"/>
                </a:lnTo>
                <a:lnTo>
                  <a:pt x="82" y="44"/>
                </a:lnTo>
                <a:lnTo>
                  <a:pt x="74" y="44"/>
                </a:lnTo>
                <a:lnTo>
                  <a:pt x="74" y="44"/>
                </a:lnTo>
                <a:lnTo>
                  <a:pt x="75" y="49"/>
                </a:lnTo>
                <a:lnTo>
                  <a:pt x="75" y="49"/>
                </a:lnTo>
                <a:lnTo>
                  <a:pt x="74" y="54"/>
                </a:lnTo>
                <a:lnTo>
                  <a:pt x="72" y="55"/>
                </a:lnTo>
                <a:lnTo>
                  <a:pt x="70" y="56"/>
                </a:lnTo>
                <a:lnTo>
                  <a:pt x="64" y="58"/>
                </a:lnTo>
                <a:lnTo>
                  <a:pt x="36" y="58"/>
                </a:lnTo>
                <a:lnTo>
                  <a:pt x="36" y="44"/>
                </a:lnTo>
                <a:lnTo>
                  <a:pt x="27" y="44"/>
                </a:lnTo>
                <a:lnTo>
                  <a:pt x="27" y="58"/>
                </a:lnTo>
                <a:lnTo>
                  <a:pt x="15" y="58"/>
                </a:lnTo>
                <a:lnTo>
                  <a:pt x="17" y="66"/>
                </a:lnTo>
                <a:close/>
                <a:moveTo>
                  <a:pt x="79" y="35"/>
                </a:moveTo>
                <a:lnTo>
                  <a:pt x="79" y="35"/>
                </a:lnTo>
                <a:lnTo>
                  <a:pt x="82" y="28"/>
                </a:lnTo>
                <a:lnTo>
                  <a:pt x="84" y="20"/>
                </a:lnTo>
                <a:lnTo>
                  <a:pt x="84" y="20"/>
                </a:lnTo>
                <a:lnTo>
                  <a:pt x="82" y="11"/>
                </a:lnTo>
                <a:lnTo>
                  <a:pt x="79" y="6"/>
                </a:lnTo>
                <a:lnTo>
                  <a:pt x="74" y="1"/>
                </a:lnTo>
                <a:lnTo>
                  <a:pt x="67" y="0"/>
                </a:lnTo>
                <a:lnTo>
                  <a:pt x="67" y="0"/>
                </a:lnTo>
                <a:lnTo>
                  <a:pt x="61" y="1"/>
                </a:lnTo>
                <a:lnTo>
                  <a:pt x="57" y="4"/>
                </a:lnTo>
                <a:lnTo>
                  <a:pt x="53" y="8"/>
                </a:lnTo>
                <a:lnTo>
                  <a:pt x="50" y="14"/>
                </a:lnTo>
                <a:lnTo>
                  <a:pt x="50" y="14"/>
                </a:lnTo>
                <a:lnTo>
                  <a:pt x="47" y="23"/>
                </a:lnTo>
                <a:lnTo>
                  <a:pt x="44" y="24"/>
                </a:lnTo>
                <a:lnTo>
                  <a:pt x="41" y="24"/>
                </a:lnTo>
                <a:lnTo>
                  <a:pt x="41" y="24"/>
                </a:lnTo>
                <a:lnTo>
                  <a:pt x="39" y="24"/>
                </a:lnTo>
                <a:lnTo>
                  <a:pt x="36" y="23"/>
                </a:lnTo>
                <a:lnTo>
                  <a:pt x="34" y="20"/>
                </a:lnTo>
                <a:lnTo>
                  <a:pt x="33" y="15"/>
                </a:lnTo>
                <a:lnTo>
                  <a:pt x="33" y="15"/>
                </a:lnTo>
                <a:lnTo>
                  <a:pt x="34" y="8"/>
                </a:lnTo>
                <a:lnTo>
                  <a:pt x="37" y="4"/>
                </a:lnTo>
                <a:lnTo>
                  <a:pt x="30" y="1"/>
                </a:lnTo>
                <a:lnTo>
                  <a:pt x="30" y="1"/>
                </a:lnTo>
                <a:lnTo>
                  <a:pt x="27" y="7"/>
                </a:lnTo>
                <a:lnTo>
                  <a:pt x="26" y="15"/>
                </a:lnTo>
                <a:lnTo>
                  <a:pt x="26" y="15"/>
                </a:lnTo>
                <a:lnTo>
                  <a:pt x="27" y="23"/>
                </a:lnTo>
                <a:lnTo>
                  <a:pt x="31" y="30"/>
                </a:lnTo>
                <a:lnTo>
                  <a:pt x="36" y="32"/>
                </a:lnTo>
                <a:lnTo>
                  <a:pt x="43" y="34"/>
                </a:lnTo>
                <a:lnTo>
                  <a:pt x="43" y="34"/>
                </a:lnTo>
                <a:lnTo>
                  <a:pt x="47" y="34"/>
                </a:lnTo>
                <a:lnTo>
                  <a:pt x="51" y="31"/>
                </a:lnTo>
                <a:lnTo>
                  <a:pt x="54" y="25"/>
                </a:lnTo>
                <a:lnTo>
                  <a:pt x="58" y="20"/>
                </a:lnTo>
                <a:lnTo>
                  <a:pt x="58" y="20"/>
                </a:lnTo>
                <a:lnTo>
                  <a:pt x="60" y="15"/>
                </a:lnTo>
                <a:lnTo>
                  <a:pt x="63" y="11"/>
                </a:lnTo>
                <a:lnTo>
                  <a:pt x="64" y="10"/>
                </a:lnTo>
                <a:lnTo>
                  <a:pt x="68" y="10"/>
                </a:lnTo>
                <a:lnTo>
                  <a:pt x="68" y="10"/>
                </a:lnTo>
                <a:lnTo>
                  <a:pt x="71" y="10"/>
                </a:lnTo>
                <a:lnTo>
                  <a:pt x="74" y="13"/>
                </a:lnTo>
                <a:lnTo>
                  <a:pt x="75" y="15"/>
                </a:lnTo>
                <a:lnTo>
                  <a:pt x="75" y="20"/>
                </a:lnTo>
                <a:lnTo>
                  <a:pt x="75" y="20"/>
                </a:lnTo>
                <a:lnTo>
                  <a:pt x="75" y="27"/>
                </a:lnTo>
                <a:lnTo>
                  <a:pt x="72" y="34"/>
                </a:lnTo>
                <a:lnTo>
                  <a:pt x="79" y="3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37" name="Rectangle 97"/>
          <p:cNvSpPr>
            <a:spLocks noChangeArrowheads="1"/>
          </p:cNvSpPr>
          <p:nvPr/>
        </p:nvSpPr>
        <p:spPr bwMode="auto">
          <a:xfrm>
            <a:off x="2474913" y="5959475"/>
            <a:ext cx="50006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400" i="0">
                <a:solidFill>
                  <a:srgbClr val="000000"/>
                </a:solidFill>
                <a:latin typeface="Myriad Roman" charset="0"/>
              </a:rPr>
              <a:t>Simultaneous SPEC WEB99 Instances on Linux (L) and Xen(X)</a:t>
            </a:r>
            <a:endParaRPr lang="en-GB" i="0"/>
          </a:p>
        </p:txBody>
      </p:sp>
      <p:sp>
        <p:nvSpPr>
          <p:cNvPr id="215138" name="Freeform 98"/>
          <p:cNvSpPr>
            <a:spLocks/>
          </p:cNvSpPr>
          <p:nvPr/>
        </p:nvSpPr>
        <p:spPr bwMode="auto">
          <a:xfrm>
            <a:off x="1071563" y="2189163"/>
            <a:ext cx="7737475" cy="3224212"/>
          </a:xfrm>
          <a:custGeom>
            <a:avLst/>
            <a:gdLst/>
            <a:ahLst/>
            <a:cxnLst>
              <a:cxn ang="0">
                <a:pos x="4874" y="2031"/>
              </a:cxn>
              <a:cxn ang="0">
                <a:pos x="0" y="2031"/>
              </a:cxn>
              <a:cxn ang="0">
                <a:pos x="0" y="2031"/>
              </a:cxn>
              <a:cxn ang="0">
                <a:pos x="0" y="0"/>
              </a:cxn>
            </a:cxnLst>
            <a:rect l="0" t="0" r="r" b="b"/>
            <a:pathLst>
              <a:path w="4874" h="2031">
                <a:moveTo>
                  <a:pt x="4874" y="2031"/>
                </a:moveTo>
                <a:lnTo>
                  <a:pt x="0" y="2031"/>
                </a:lnTo>
                <a:lnTo>
                  <a:pt x="0" y="2031"/>
                </a:lnTo>
                <a:lnTo>
                  <a:pt x="0" y="0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39" name="Rectangle 99"/>
          <p:cNvSpPr>
            <a:spLocks noChangeArrowheads="1"/>
          </p:cNvSpPr>
          <p:nvPr/>
        </p:nvSpPr>
        <p:spPr bwMode="auto">
          <a:xfrm>
            <a:off x="1071563" y="2189163"/>
            <a:ext cx="7737475" cy="3224212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Resource Differentation	</a:t>
            </a:r>
          </a:p>
        </p:txBody>
      </p:sp>
      <p:sp>
        <p:nvSpPr>
          <p:cNvPr id="216067" name="AutoShape 3"/>
          <p:cNvSpPr>
            <a:spLocks noChangeAspect="1" noChangeArrowheads="1" noTextEdit="1"/>
          </p:cNvSpPr>
          <p:nvPr/>
        </p:nvSpPr>
        <p:spPr bwMode="auto">
          <a:xfrm>
            <a:off x="30163" y="1597025"/>
            <a:ext cx="8321675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68" name="Line 4"/>
          <p:cNvSpPr>
            <a:spLocks noChangeShapeType="1"/>
          </p:cNvSpPr>
          <p:nvPr/>
        </p:nvSpPr>
        <p:spPr bwMode="auto">
          <a:xfrm>
            <a:off x="1930400" y="5965825"/>
            <a:ext cx="5808663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69" name="Line 5"/>
          <p:cNvSpPr>
            <a:spLocks noChangeShapeType="1"/>
          </p:cNvSpPr>
          <p:nvPr/>
        </p:nvSpPr>
        <p:spPr bwMode="auto">
          <a:xfrm>
            <a:off x="1930400" y="5056188"/>
            <a:ext cx="577691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70" name="Line 6"/>
          <p:cNvSpPr>
            <a:spLocks noChangeShapeType="1"/>
          </p:cNvSpPr>
          <p:nvPr/>
        </p:nvSpPr>
        <p:spPr bwMode="auto">
          <a:xfrm>
            <a:off x="1930400" y="4143375"/>
            <a:ext cx="577691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71" name="Line 7"/>
          <p:cNvSpPr>
            <a:spLocks noChangeShapeType="1"/>
          </p:cNvSpPr>
          <p:nvPr/>
        </p:nvSpPr>
        <p:spPr bwMode="auto">
          <a:xfrm>
            <a:off x="1930400" y="3232150"/>
            <a:ext cx="577691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72" name="Line 8"/>
          <p:cNvSpPr>
            <a:spLocks noChangeShapeType="1"/>
          </p:cNvSpPr>
          <p:nvPr/>
        </p:nvSpPr>
        <p:spPr bwMode="auto">
          <a:xfrm>
            <a:off x="1930400" y="2319338"/>
            <a:ext cx="577691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73" name="Rectangle 9"/>
          <p:cNvSpPr>
            <a:spLocks noChangeArrowheads="1"/>
          </p:cNvSpPr>
          <p:nvPr/>
        </p:nvSpPr>
        <p:spPr bwMode="auto">
          <a:xfrm>
            <a:off x="2339975" y="2300288"/>
            <a:ext cx="446088" cy="3665537"/>
          </a:xfrm>
          <a:prstGeom prst="rect">
            <a:avLst/>
          </a:prstGeom>
          <a:solidFill>
            <a:srgbClr val="9999FF"/>
          </a:soli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74" name="Rectangle 10"/>
          <p:cNvSpPr>
            <a:spLocks noChangeArrowheads="1"/>
          </p:cNvSpPr>
          <p:nvPr/>
        </p:nvSpPr>
        <p:spPr bwMode="auto">
          <a:xfrm>
            <a:off x="2339975" y="4162425"/>
            <a:ext cx="446088" cy="1803400"/>
          </a:xfrm>
          <a:prstGeom prst="rect">
            <a:avLst/>
          </a:prstGeom>
          <a:solidFill>
            <a:srgbClr val="000080"/>
          </a:soli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75" name="Rectangle 11"/>
          <p:cNvSpPr>
            <a:spLocks noChangeArrowheads="1"/>
          </p:cNvSpPr>
          <p:nvPr/>
        </p:nvSpPr>
        <p:spPr bwMode="auto">
          <a:xfrm>
            <a:off x="2522538" y="6073775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 i="0">
                <a:solidFill>
                  <a:srgbClr val="000000"/>
                </a:solidFill>
                <a:latin typeface="Myriad Roman" charset="0"/>
              </a:rPr>
              <a:t>2</a:t>
            </a:r>
            <a:endParaRPr lang="en-GB" sz="3600" i="0"/>
          </a:p>
        </p:txBody>
      </p:sp>
      <p:sp>
        <p:nvSpPr>
          <p:cNvPr id="216076" name="Rectangle 12"/>
          <p:cNvSpPr>
            <a:spLocks noChangeArrowheads="1"/>
          </p:cNvSpPr>
          <p:nvPr/>
        </p:nvSpPr>
        <p:spPr bwMode="auto">
          <a:xfrm>
            <a:off x="2895600" y="2628900"/>
            <a:ext cx="446088" cy="3336925"/>
          </a:xfrm>
          <a:prstGeom prst="rect">
            <a:avLst/>
          </a:prstGeom>
          <a:solidFill>
            <a:srgbClr val="9999FF"/>
          </a:soli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77" name="Rectangle 13"/>
          <p:cNvSpPr>
            <a:spLocks noChangeArrowheads="1"/>
          </p:cNvSpPr>
          <p:nvPr/>
        </p:nvSpPr>
        <p:spPr bwMode="auto">
          <a:xfrm>
            <a:off x="2895600" y="3433763"/>
            <a:ext cx="446088" cy="2532062"/>
          </a:xfrm>
          <a:prstGeom prst="rect">
            <a:avLst/>
          </a:prstGeom>
          <a:solidFill>
            <a:srgbClr val="000080"/>
          </a:soli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78" name="Rectangle 14"/>
          <p:cNvSpPr>
            <a:spLocks noChangeArrowheads="1"/>
          </p:cNvSpPr>
          <p:nvPr/>
        </p:nvSpPr>
        <p:spPr bwMode="auto">
          <a:xfrm>
            <a:off x="2895600" y="4289425"/>
            <a:ext cx="446088" cy="1676400"/>
          </a:xfrm>
          <a:prstGeom prst="rect">
            <a:avLst/>
          </a:prstGeom>
          <a:solidFill>
            <a:srgbClr val="9999FF"/>
          </a:soli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79" name="Rectangle 15"/>
          <p:cNvSpPr>
            <a:spLocks noChangeArrowheads="1"/>
          </p:cNvSpPr>
          <p:nvPr/>
        </p:nvSpPr>
        <p:spPr bwMode="auto">
          <a:xfrm>
            <a:off x="2895600" y="5111750"/>
            <a:ext cx="446088" cy="854075"/>
          </a:xfrm>
          <a:prstGeom prst="rect">
            <a:avLst/>
          </a:prstGeom>
          <a:solidFill>
            <a:srgbClr val="000080"/>
          </a:soli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80" name="Rectangle 16"/>
          <p:cNvSpPr>
            <a:spLocks noChangeArrowheads="1"/>
          </p:cNvSpPr>
          <p:nvPr/>
        </p:nvSpPr>
        <p:spPr bwMode="auto">
          <a:xfrm>
            <a:off x="3073400" y="6069013"/>
            <a:ext cx="841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 i="0">
                <a:solidFill>
                  <a:srgbClr val="000000"/>
                </a:solidFill>
                <a:latin typeface="Myriad Roman" charset="0"/>
              </a:rPr>
              <a:t>4</a:t>
            </a:r>
            <a:endParaRPr lang="en-GB" sz="3600" i="0"/>
          </a:p>
        </p:txBody>
      </p:sp>
      <p:sp>
        <p:nvSpPr>
          <p:cNvPr id="216081" name="Rectangle 17"/>
          <p:cNvSpPr>
            <a:spLocks noChangeArrowheads="1"/>
          </p:cNvSpPr>
          <p:nvPr/>
        </p:nvSpPr>
        <p:spPr bwMode="auto">
          <a:xfrm>
            <a:off x="3449638" y="2717800"/>
            <a:ext cx="446087" cy="3248025"/>
          </a:xfrm>
          <a:prstGeom prst="rect">
            <a:avLst/>
          </a:prstGeom>
          <a:solidFill>
            <a:srgbClr val="9999FF"/>
          </a:soli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82" name="Rectangle 18"/>
          <p:cNvSpPr>
            <a:spLocks noChangeArrowheads="1"/>
          </p:cNvSpPr>
          <p:nvPr/>
        </p:nvSpPr>
        <p:spPr bwMode="auto">
          <a:xfrm>
            <a:off x="3449638" y="3133725"/>
            <a:ext cx="446087" cy="2832100"/>
          </a:xfrm>
          <a:prstGeom prst="rect">
            <a:avLst/>
          </a:prstGeom>
          <a:solidFill>
            <a:srgbClr val="000080"/>
          </a:soli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83" name="Rectangle 19"/>
          <p:cNvSpPr>
            <a:spLocks noChangeArrowheads="1"/>
          </p:cNvSpPr>
          <p:nvPr/>
        </p:nvSpPr>
        <p:spPr bwMode="auto">
          <a:xfrm>
            <a:off x="3449638" y="3533775"/>
            <a:ext cx="446087" cy="2432050"/>
          </a:xfrm>
          <a:prstGeom prst="rect">
            <a:avLst/>
          </a:prstGeom>
          <a:solidFill>
            <a:srgbClr val="9999FF"/>
          </a:soli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84" name="Rectangle 20"/>
          <p:cNvSpPr>
            <a:spLocks noChangeArrowheads="1"/>
          </p:cNvSpPr>
          <p:nvPr/>
        </p:nvSpPr>
        <p:spPr bwMode="auto">
          <a:xfrm>
            <a:off x="3449638" y="3937000"/>
            <a:ext cx="446087" cy="2028825"/>
          </a:xfrm>
          <a:prstGeom prst="rect">
            <a:avLst/>
          </a:prstGeom>
          <a:solidFill>
            <a:srgbClr val="000080"/>
          </a:soli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85" name="Rectangle 21"/>
          <p:cNvSpPr>
            <a:spLocks noChangeArrowheads="1"/>
          </p:cNvSpPr>
          <p:nvPr/>
        </p:nvSpPr>
        <p:spPr bwMode="auto">
          <a:xfrm>
            <a:off x="3449638" y="4335463"/>
            <a:ext cx="446087" cy="1630362"/>
          </a:xfrm>
          <a:prstGeom prst="rect">
            <a:avLst/>
          </a:prstGeom>
          <a:solidFill>
            <a:srgbClr val="9999FF"/>
          </a:soli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86" name="Rectangle 22"/>
          <p:cNvSpPr>
            <a:spLocks noChangeArrowheads="1"/>
          </p:cNvSpPr>
          <p:nvPr/>
        </p:nvSpPr>
        <p:spPr bwMode="auto">
          <a:xfrm>
            <a:off x="3449638" y="4743450"/>
            <a:ext cx="446087" cy="1222375"/>
          </a:xfrm>
          <a:prstGeom prst="rect">
            <a:avLst/>
          </a:prstGeom>
          <a:solidFill>
            <a:srgbClr val="000080"/>
          </a:soli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87" name="Rectangle 23"/>
          <p:cNvSpPr>
            <a:spLocks noChangeArrowheads="1"/>
          </p:cNvSpPr>
          <p:nvPr/>
        </p:nvSpPr>
        <p:spPr bwMode="auto">
          <a:xfrm>
            <a:off x="3449638" y="5156200"/>
            <a:ext cx="446087" cy="809625"/>
          </a:xfrm>
          <a:prstGeom prst="rect">
            <a:avLst/>
          </a:prstGeom>
          <a:solidFill>
            <a:srgbClr val="9999FF"/>
          </a:soli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88" name="Rectangle 24"/>
          <p:cNvSpPr>
            <a:spLocks noChangeArrowheads="1"/>
          </p:cNvSpPr>
          <p:nvPr/>
        </p:nvSpPr>
        <p:spPr bwMode="auto">
          <a:xfrm>
            <a:off x="3449638" y="5565775"/>
            <a:ext cx="446087" cy="400050"/>
          </a:xfrm>
          <a:prstGeom prst="rect">
            <a:avLst/>
          </a:prstGeom>
          <a:solidFill>
            <a:srgbClr val="000080"/>
          </a:soli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89" name="Rectangle 25"/>
          <p:cNvSpPr>
            <a:spLocks noChangeArrowheads="1"/>
          </p:cNvSpPr>
          <p:nvPr/>
        </p:nvSpPr>
        <p:spPr bwMode="auto">
          <a:xfrm>
            <a:off x="3632200" y="6073775"/>
            <a:ext cx="841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 i="0">
                <a:solidFill>
                  <a:srgbClr val="000000"/>
                </a:solidFill>
                <a:latin typeface="Myriad Roman" charset="0"/>
              </a:rPr>
              <a:t>8</a:t>
            </a:r>
            <a:endParaRPr lang="en-GB" sz="3600" i="0"/>
          </a:p>
        </p:txBody>
      </p:sp>
      <p:sp>
        <p:nvSpPr>
          <p:cNvPr id="216090" name="Rectangle 26"/>
          <p:cNvSpPr>
            <a:spLocks noChangeArrowheads="1"/>
          </p:cNvSpPr>
          <p:nvPr/>
        </p:nvSpPr>
        <p:spPr bwMode="auto">
          <a:xfrm>
            <a:off x="4006850" y="2620963"/>
            <a:ext cx="446088" cy="3344862"/>
          </a:xfrm>
          <a:prstGeom prst="rect">
            <a:avLst/>
          </a:prstGeom>
          <a:solidFill>
            <a:srgbClr val="9999FF"/>
          </a:soli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91" name="Rectangle 27"/>
          <p:cNvSpPr>
            <a:spLocks noChangeArrowheads="1"/>
          </p:cNvSpPr>
          <p:nvPr/>
        </p:nvSpPr>
        <p:spPr bwMode="auto">
          <a:xfrm>
            <a:off x="4006850" y="2711450"/>
            <a:ext cx="446088" cy="3254375"/>
          </a:xfrm>
          <a:prstGeom prst="rect">
            <a:avLst/>
          </a:prstGeom>
          <a:solidFill>
            <a:srgbClr val="000080"/>
          </a:soli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92" name="Rectangle 28"/>
          <p:cNvSpPr>
            <a:spLocks noChangeArrowheads="1"/>
          </p:cNvSpPr>
          <p:nvPr/>
        </p:nvSpPr>
        <p:spPr bwMode="auto">
          <a:xfrm>
            <a:off x="4006850" y="2890838"/>
            <a:ext cx="446088" cy="3074987"/>
          </a:xfrm>
          <a:prstGeom prst="rect">
            <a:avLst/>
          </a:prstGeom>
          <a:solidFill>
            <a:srgbClr val="9999FF"/>
          </a:soli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93" name="Rectangle 29"/>
          <p:cNvSpPr>
            <a:spLocks noChangeArrowheads="1"/>
          </p:cNvSpPr>
          <p:nvPr/>
        </p:nvSpPr>
        <p:spPr bwMode="auto">
          <a:xfrm>
            <a:off x="4006850" y="3163888"/>
            <a:ext cx="446088" cy="2801937"/>
          </a:xfrm>
          <a:prstGeom prst="rect">
            <a:avLst/>
          </a:prstGeom>
          <a:solidFill>
            <a:srgbClr val="000080"/>
          </a:soli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94" name="Rectangle 30"/>
          <p:cNvSpPr>
            <a:spLocks noChangeArrowheads="1"/>
          </p:cNvSpPr>
          <p:nvPr/>
        </p:nvSpPr>
        <p:spPr bwMode="auto">
          <a:xfrm>
            <a:off x="4006850" y="3530600"/>
            <a:ext cx="446088" cy="2435225"/>
          </a:xfrm>
          <a:prstGeom prst="rect">
            <a:avLst/>
          </a:prstGeom>
          <a:solidFill>
            <a:srgbClr val="9999FF"/>
          </a:soli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95" name="Rectangle 31"/>
          <p:cNvSpPr>
            <a:spLocks noChangeArrowheads="1"/>
          </p:cNvSpPr>
          <p:nvPr/>
        </p:nvSpPr>
        <p:spPr bwMode="auto">
          <a:xfrm>
            <a:off x="4006850" y="3989388"/>
            <a:ext cx="446088" cy="1976437"/>
          </a:xfrm>
          <a:prstGeom prst="rect">
            <a:avLst/>
          </a:prstGeom>
          <a:solidFill>
            <a:srgbClr val="000080"/>
          </a:soli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96" name="Rectangle 32"/>
          <p:cNvSpPr>
            <a:spLocks noChangeArrowheads="1"/>
          </p:cNvSpPr>
          <p:nvPr/>
        </p:nvSpPr>
        <p:spPr bwMode="auto">
          <a:xfrm>
            <a:off x="4006850" y="4572000"/>
            <a:ext cx="446088" cy="1393825"/>
          </a:xfrm>
          <a:prstGeom prst="rect">
            <a:avLst/>
          </a:prstGeom>
          <a:solidFill>
            <a:srgbClr val="9999FF"/>
          </a:soli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97" name="Rectangle 33"/>
          <p:cNvSpPr>
            <a:spLocks noChangeArrowheads="1"/>
          </p:cNvSpPr>
          <p:nvPr/>
        </p:nvSpPr>
        <p:spPr bwMode="auto">
          <a:xfrm>
            <a:off x="4006850" y="5229225"/>
            <a:ext cx="446088" cy="736600"/>
          </a:xfrm>
          <a:prstGeom prst="rect">
            <a:avLst/>
          </a:prstGeom>
          <a:solidFill>
            <a:srgbClr val="000080"/>
          </a:soli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98" name="Rectangle 34"/>
          <p:cNvSpPr>
            <a:spLocks noChangeArrowheads="1"/>
          </p:cNvSpPr>
          <p:nvPr/>
        </p:nvSpPr>
        <p:spPr bwMode="auto">
          <a:xfrm>
            <a:off x="4025900" y="6075363"/>
            <a:ext cx="3889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 i="0">
                <a:solidFill>
                  <a:srgbClr val="000000"/>
                </a:solidFill>
                <a:latin typeface="Myriad Roman" charset="0"/>
              </a:rPr>
              <a:t>8(diff)</a:t>
            </a:r>
            <a:endParaRPr lang="en-GB" sz="3600" i="0"/>
          </a:p>
        </p:txBody>
      </p:sp>
      <p:sp>
        <p:nvSpPr>
          <p:cNvPr id="216099" name="Rectangle 35"/>
          <p:cNvSpPr>
            <a:spLocks noChangeArrowheads="1"/>
          </p:cNvSpPr>
          <p:nvPr/>
        </p:nvSpPr>
        <p:spPr bwMode="auto">
          <a:xfrm>
            <a:off x="2741613" y="6226175"/>
            <a:ext cx="7413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400" i="0">
                <a:solidFill>
                  <a:srgbClr val="000000"/>
                </a:solidFill>
                <a:latin typeface="Myriad Roman" charset="0"/>
              </a:rPr>
              <a:t>OSDB-IR</a:t>
            </a:r>
            <a:endParaRPr lang="en-GB" sz="3200" i="0"/>
          </a:p>
        </p:txBody>
      </p:sp>
      <p:sp>
        <p:nvSpPr>
          <p:cNvPr id="216100" name="Rectangle 36"/>
          <p:cNvSpPr>
            <a:spLocks noChangeArrowheads="1"/>
          </p:cNvSpPr>
          <p:nvPr/>
        </p:nvSpPr>
        <p:spPr bwMode="auto">
          <a:xfrm>
            <a:off x="5127625" y="2355850"/>
            <a:ext cx="444500" cy="3609975"/>
          </a:xfrm>
          <a:prstGeom prst="rect">
            <a:avLst/>
          </a:prstGeom>
          <a:solidFill>
            <a:srgbClr val="9999FF"/>
          </a:soli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101" name="Rectangle 37"/>
          <p:cNvSpPr>
            <a:spLocks noChangeArrowheads="1"/>
          </p:cNvSpPr>
          <p:nvPr/>
        </p:nvSpPr>
        <p:spPr bwMode="auto">
          <a:xfrm>
            <a:off x="5127625" y="4162425"/>
            <a:ext cx="444500" cy="1803400"/>
          </a:xfrm>
          <a:prstGeom prst="rect">
            <a:avLst/>
          </a:prstGeom>
          <a:solidFill>
            <a:srgbClr val="000080"/>
          </a:soli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102" name="Rectangle 38"/>
          <p:cNvSpPr>
            <a:spLocks noChangeArrowheads="1"/>
          </p:cNvSpPr>
          <p:nvPr/>
        </p:nvSpPr>
        <p:spPr bwMode="auto">
          <a:xfrm>
            <a:off x="5308600" y="6073775"/>
            <a:ext cx="841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 i="0">
                <a:solidFill>
                  <a:srgbClr val="000000"/>
                </a:solidFill>
                <a:latin typeface="Myriad Roman" charset="0"/>
              </a:rPr>
              <a:t>2</a:t>
            </a:r>
            <a:endParaRPr lang="en-GB" sz="3600" i="0"/>
          </a:p>
        </p:txBody>
      </p:sp>
      <p:sp>
        <p:nvSpPr>
          <p:cNvPr id="216103" name="Rectangle 39"/>
          <p:cNvSpPr>
            <a:spLocks noChangeArrowheads="1"/>
          </p:cNvSpPr>
          <p:nvPr/>
        </p:nvSpPr>
        <p:spPr bwMode="auto">
          <a:xfrm>
            <a:off x="5684838" y="2857500"/>
            <a:ext cx="442912" cy="3108325"/>
          </a:xfrm>
          <a:prstGeom prst="rect">
            <a:avLst/>
          </a:prstGeom>
          <a:solidFill>
            <a:srgbClr val="9999FF"/>
          </a:soli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104" name="Rectangle 40"/>
          <p:cNvSpPr>
            <a:spLocks noChangeArrowheads="1"/>
          </p:cNvSpPr>
          <p:nvPr/>
        </p:nvSpPr>
        <p:spPr bwMode="auto">
          <a:xfrm>
            <a:off x="5684838" y="3641725"/>
            <a:ext cx="442912" cy="2324100"/>
          </a:xfrm>
          <a:prstGeom prst="rect">
            <a:avLst/>
          </a:prstGeom>
          <a:solidFill>
            <a:srgbClr val="000080"/>
          </a:soli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105" name="Rectangle 41"/>
          <p:cNvSpPr>
            <a:spLocks noChangeArrowheads="1"/>
          </p:cNvSpPr>
          <p:nvPr/>
        </p:nvSpPr>
        <p:spPr bwMode="auto">
          <a:xfrm>
            <a:off x="5684838" y="4406900"/>
            <a:ext cx="442912" cy="1558925"/>
          </a:xfrm>
          <a:prstGeom prst="rect">
            <a:avLst/>
          </a:prstGeom>
          <a:solidFill>
            <a:srgbClr val="9999FF"/>
          </a:soli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106" name="Rectangle 42"/>
          <p:cNvSpPr>
            <a:spLocks noChangeArrowheads="1"/>
          </p:cNvSpPr>
          <p:nvPr/>
        </p:nvSpPr>
        <p:spPr bwMode="auto">
          <a:xfrm>
            <a:off x="5684838" y="5187950"/>
            <a:ext cx="442912" cy="777875"/>
          </a:xfrm>
          <a:prstGeom prst="rect">
            <a:avLst/>
          </a:prstGeom>
          <a:solidFill>
            <a:srgbClr val="000080"/>
          </a:soli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107" name="Rectangle 43"/>
          <p:cNvSpPr>
            <a:spLocks noChangeArrowheads="1"/>
          </p:cNvSpPr>
          <p:nvPr/>
        </p:nvSpPr>
        <p:spPr bwMode="auto">
          <a:xfrm>
            <a:off x="5865813" y="6069013"/>
            <a:ext cx="841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 i="0">
                <a:solidFill>
                  <a:srgbClr val="000000"/>
                </a:solidFill>
                <a:latin typeface="Myriad Roman" charset="0"/>
              </a:rPr>
              <a:t>4</a:t>
            </a:r>
            <a:endParaRPr lang="en-GB" sz="3600" i="0"/>
          </a:p>
        </p:txBody>
      </p:sp>
      <p:sp>
        <p:nvSpPr>
          <p:cNvPr id="216108" name="Rectangle 44"/>
          <p:cNvSpPr>
            <a:spLocks noChangeArrowheads="1"/>
          </p:cNvSpPr>
          <p:nvPr/>
        </p:nvSpPr>
        <p:spPr bwMode="auto">
          <a:xfrm>
            <a:off x="6238875" y="3021013"/>
            <a:ext cx="442913" cy="2944812"/>
          </a:xfrm>
          <a:prstGeom prst="rect">
            <a:avLst/>
          </a:prstGeom>
          <a:solidFill>
            <a:srgbClr val="9999FF"/>
          </a:soli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109" name="Rectangle 45"/>
          <p:cNvSpPr>
            <a:spLocks noChangeArrowheads="1"/>
          </p:cNvSpPr>
          <p:nvPr/>
        </p:nvSpPr>
        <p:spPr bwMode="auto">
          <a:xfrm>
            <a:off x="6238875" y="3376613"/>
            <a:ext cx="442913" cy="2589212"/>
          </a:xfrm>
          <a:prstGeom prst="rect">
            <a:avLst/>
          </a:prstGeom>
          <a:solidFill>
            <a:srgbClr val="000080"/>
          </a:soli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110" name="Rectangle 46"/>
          <p:cNvSpPr>
            <a:spLocks noChangeArrowheads="1"/>
          </p:cNvSpPr>
          <p:nvPr/>
        </p:nvSpPr>
        <p:spPr bwMode="auto">
          <a:xfrm>
            <a:off x="6238875" y="3770313"/>
            <a:ext cx="442913" cy="2195512"/>
          </a:xfrm>
          <a:prstGeom prst="rect">
            <a:avLst/>
          </a:prstGeom>
          <a:solidFill>
            <a:srgbClr val="9999FF"/>
          </a:soli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111" name="Rectangle 47"/>
          <p:cNvSpPr>
            <a:spLocks noChangeArrowheads="1"/>
          </p:cNvSpPr>
          <p:nvPr/>
        </p:nvSpPr>
        <p:spPr bwMode="auto">
          <a:xfrm>
            <a:off x="6238875" y="4127500"/>
            <a:ext cx="442913" cy="1838325"/>
          </a:xfrm>
          <a:prstGeom prst="rect">
            <a:avLst/>
          </a:prstGeom>
          <a:solidFill>
            <a:srgbClr val="000080"/>
          </a:soli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112" name="Rectangle 48"/>
          <p:cNvSpPr>
            <a:spLocks noChangeArrowheads="1"/>
          </p:cNvSpPr>
          <p:nvPr/>
        </p:nvSpPr>
        <p:spPr bwMode="auto">
          <a:xfrm>
            <a:off x="6238875" y="4491038"/>
            <a:ext cx="442913" cy="1474787"/>
          </a:xfrm>
          <a:prstGeom prst="rect">
            <a:avLst/>
          </a:prstGeom>
          <a:solidFill>
            <a:srgbClr val="9999FF"/>
          </a:soli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113" name="Rectangle 49"/>
          <p:cNvSpPr>
            <a:spLocks noChangeArrowheads="1"/>
          </p:cNvSpPr>
          <p:nvPr/>
        </p:nvSpPr>
        <p:spPr bwMode="auto">
          <a:xfrm>
            <a:off x="6238875" y="4859338"/>
            <a:ext cx="442913" cy="1106487"/>
          </a:xfrm>
          <a:prstGeom prst="rect">
            <a:avLst/>
          </a:prstGeom>
          <a:solidFill>
            <a:srgbClr val="000080"/>
          </a:soli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114" name="Rectangle 50"/>
          <p:cNvSpPr>
            <a:spLocks noChangeArrowheads="1"/>
          </p:cNvSpPr>
          <p:nvPr/>
        </p:nvSpPr>
        <p:spPr bwMode="auto">
          <a:xfrm>
            <a:off x="6238875" y="5249863"/>
            <a:ext cx="442913" cy="715962"/>
          </a:xfrm>
          <a:prstGeom prst="rect">
            <a:avLst/>
          </a:prstGeom>
          <a:solidFill>
            <a:srgbClr val="9999FF"/>
          </a:soli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115" name="Rectangle 51"/>
          <p:cNvSpPr>
            <a:spLocks noChangeArrowheads="1"/>
          </p:cNvSpPr>
          <p:nvPr/>
        </p:nvSpPr>
        <p:spPr bwMode="auto">
          <a:xfrm>
            <a:off x="6238875" y="5608638"/>
            <a:ext cx="442913" cy="357187"/>
          </a:xfrm>
          <a:prstGeom prst="rect">
            <a:avLst/>
          </a:prstGeom>
          <a:solidFill>
            <a:srgbClr val="000080"/>
          </a:soli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116" name="Rectangle 52"/>
          <p:cNvSpPr>
            <a:spLocks noChangeArrowheads="1"/>
          </p:cNvSpPr>
          <p:nvPr/>
        </p:nvSpPr>
        <p:spPr bwMode="auto">
          <a:xfrm>
            <a:off x="6418263" y="6073775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 i="0">
                <a:solidFill>
                  <a:srgbClr val="000000"/>
                </a:solidFill>
                <a:latin typeface="Myriad Roman" charset="0"/>
              </a:rPr>
              <a:t>8</a:t>
            </a:r>
            <a:endParaRPr lang="en-GB" sz="3600" i="0"/>
          </a:p>
        </p:txBody>
      </p:sp>
      <p:sp>
        <p:nvSpPr>
          <p:cNvPr id="216117" name="Rectangle 53"/>
          <p:cNvSpPr>
            <a:spLocks noChangeArrowheads="1"/>
          </p:cNvSpPr>
          <p:nvPr/>
        </p:nvSpPr>
        <p:spPr bwMode="auto">
          <a:xfrm>
            <a:off x="6796088" y="3659188"/>
            <a:ext cx="442912" cy="2306637"/>
          </a:xfrm>
          <a:prstGeom prst="rect">
            <a:avLst/>
          </a:prstGeom>
          <a:solidFill>
            <a:srgbClr val="9999FF"/>
          </a:soli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118" name="Rectangle 54"/>
          <p:cNvSpPr>
            <a:spLocks noChangeArrowheads="1"/>
          </p:cNvSpPr>
          <p:nvPr/>
        </p:nvSpPr>
        <p:spPr bwMode="auto">
          <a:xfrm>
            <a:off x="6796088" y="3798888"/>
            <a:ext cx="442912" cy="2166937"/>
          </a:xfrm>
          <a:prstGeom prst="rect">
            <a:avLst/>
          </a:prstGeom>
          <a:solidFill>
            <a:srgbClr val="000080"/>
          </a:soli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119" name="Rectangle 55"/>
          <p:cNvSpPr>
            <a:spLocks noChangeArrowheads="1"/>
          </p:cNvSpPr>
          <p:nvPr/>
        </p:nvSpPr>
        <p:spPr bwMode="auto">
          <a:xfrm>
            <a:off x="6796088" y="3998913"/>
            <a:ext cx="442912" cy="1966912"/>
          </a:xfrm>
          <a:prstGeom prst="rect">
            <a:avLst/>
          </a:prstGeom>
          <a:solidFill>
            <a:srgbClr val="9999FF"/>
          </a:soli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120" name="Rectangle 56"/>
          <p:cNvSpPr>
            <a:spLocks noChangeArrowheads="1"/>
          </p:cNvSpPr>
          <p:nvPr/>
        </p:nvSpPr>
        <p:spPr bwMode="auto">
          <a:xfrm>
            <a:off x="6796088" y="4259263"/>
            <a:ext cx="442912" cy="1706562"/>
          </a:xfrm>
          <a:prstGeom prst="rect">
            <a:avLst/>
          </a:prstGeom>
          <a:solidFill>
            <a:srgbClr val="000080"/>
          </a:soli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121" name="Rectangle 57"/>
          <p:cNvSpPr>
            <a:spLocks noChangeArrowheads="1"/>
          </p:cNvSpPr>
          <p:nvPr/>
        </p:nvSpPr>
        <p:spPr bwMode="auto">
          <a:xfrm>
            <a:off x="6796088" y="4554538"/>
            <a:ext cx="442912" cy="1411287"/>
          </a:xfrm>
          <a:prstGeom prst="rect">
            <a:avLst/>
          </a:prstGeom>
          <a:solidFill>
            <a:srgbClr val="9999FF"/>
          </a:soli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122" name="Rectangle 58"/>
          <p:cNvSpPr>
            <a:spLocks noChangeArrowheads="1"/>
          </p:cNvSpPr>
          <p:nvPr/>
        </p:nvSpPr>
        <p:spPr bwMode="auto">
          <a:xfrm>
            <a:off x="6796088" y="4872038"/>
            <a:ext cx="442912" cy="1093787"/>
          </a:xfrm>
          <a:prstGeom prst="rect">
            <a:avLst/>
          </a:prstGeom>
          <a:solidFill>
            <a:srgbClr val="000080"/>
          </a:soli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123" name="Rectangle 59"/>
          <p:cNvSpPr>
            <a:spLocks noChangeArrowheads="1"/>
          </p:cNvSpPr>
          <p:nvPr/>
        </p:nvSpPr>
        <p:spPr bwMode="auto">
          <a:xfrm>
            <a:off x="6796088" y="5216525"/>
            <a:ext cx="442912" cy="749300"/>
          </a:xfrm>
          <a:prstGeom prst="rect">
            <a:avLst/>
          </a:prstGeom>
          <a:solidFill>
            <a:srgbClr val="9999FF"/>
          </a:soli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124" name="Rectangle 60"/>
          <p:cNvSpPr>
            <a:spLocks noChangeArrowheads="1"/>
          </p:cNvSpPr>
          <p:nvPr/>
        </p:nvSpPr>
        <p:spPr bwMode="auto">
          <a:xfrm>
            <a:off x="6796088" y="5548313"/>
            <a:ext cx="442912" cy="417512"/>
          </a:xfrm>
          <a:prstGeom prst="rect">
            <a:avLst/>
          </a:prstGeom>
          <a:solidFill>
            <a:srgbClr val="000080"/>
          </a:soli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125" name="Rectangle 61"/>
          <p:cNvSpPr>
            <a:spLocks noChangeArrowheads="1"/>
          </p:cNvSpPr>
          <p:nvPr/>
        </p:nvSpPr>
        <p:spPr bwMode="auto">
          <a:xfrm>
            <a:off x="6815138" y="6075363"/>
            <a:ext cx="3889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 i="0">
                <a:solidFill>
                  <a:srgbClr val="000000"/>
                </a:solidFill>
                <a:latin typeface="Myriad Roman" charset="0"/>
              </a:rPr>
              <a:t>8(diff)</a:t>
            </a:r>
            <a:endParaRPr lang="en-GB" sz="3600" i="0"/>
          </a:p>
        </p:txBody>
      </p:sp>
      <p:sp>
        <p:nvSpPr>
          <p:cNvPr id="216126" name="Rectangle 62"/>
          <p:cNvSpPr>
            <a:spLocks noChangeArrowheads="1"/>
          </p:cNvSpPr>
          <p:nvPr/>
        </p:nvSpPr>
        <p:spPr bwMode="auto">
          <a:xfrm>
            <a:off x="5380038" y="6226175"/>
            <a:ext cx="10271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400" i="0">
                <a:solidFill>
                  <a:srgbClr val="000000"/>
                </a:solidFill>
                <a:latin typeface="Myriad Roman" charset="0"/>
              </a:rPr>
              <a:t>OSDB-OLTP</a:t>
            </a:r>
            <a:endParaRPr lang="en-GB" sz="3200" i="0"/>
          </a:p>
        </p:txBody>
      </p:sp>
      <p:sp>
        <p:nvSpPr>
          <p:cNvPr id="216127" name="Freeform 63"/>
          <p:cNvSpPr>
            <a:spLocks noEditPoints="1"/>
          </p:cNvSpPr>
          <p:nvPr/>
        </p:nvSpPr>
        <p:spPr bwMode="auto">
          <a:xfrm>
            <a:off x="2511425" y="2090738"/>
            <a:ext cx="107950" cy="168275"/>
          </a:xfrm>
          <a:custGeom>
            <a:avLst/>
            <a:gdLst/>
            <a:ahLst/>
            <a:cxnLst>
              <a:cxn ang="0">
                <a:pos x="39" y="83"/>
              </a:cxn>
              <a:cxn ang="0">
                <a:pos x="39" y="71"/>
              </a:cxn>
              <a:cxn ang="0">
                <a:pos x="29" y="63"/>
              </a:cxn>
              <a:cxn ang="0">
                <a:pos x="21" y="66"/>
              </a:cxn>
              <a:cxn ang="0">
                <a:pos x="18" y="72"/>
              </a:cxn>
              <a:cxn ang="0">
                <a:pos x="13" y="66"/>
              </a:cxn>
              <a:cxn ang="0">
                <a:pos x="9" y="65"/>
              </a:cxn>
              <a:cxn ang="0">
                <a:pos x="0" y="71"/>
              </a:cxn>
              <a:cxn ang="0">
                <a:pos x="0" y="81"/>
              </a:cxn>
              <a:cxn ang="0">
                <a:pos x="6" y="84"/>
              </a:cxn>
              <a:cxn ang="0">
                <a:pos x="3" y="77"/>
              </a:cxn>
              <a:cxn ang="0">
                <a:pos x="7" y="71"/>
              </a:cxn>
              <a:cxn ang="0">
                <a:pos x="12" y="71"/>
              </a:cxn>
              <a:cxn ang="0">
                <a:pos x="16" y="81"/>
              </a:cxn>
              <a:cxn ang="0">
                <a:pos x="19" y="78"/>
              </a:cxn>
              <a:cxn ang="0">
                <a:pos x="24" y="69"/>
              </a:cxn>
              <a:cxn ang="0">
                <a:pos x="30" y="69"/>
              </a:cxn>
              <a:cxn ang="0">
                <a:pos x="36" y="77"/>
              </a:cxn>
              <a:cxn ang="0">
                <a:pos x="33" y="86"/>
              </a:cxn>
              <a:cxn ang="0">
                <a:pos x="39" y="39"/>
              </a:cxn>
              <a:cxn ang="0">
                <a:pos x="4" y="53"/>
              </a:cxn>
              <a:cxn ang="0">
                <a:pos x="4" y="45"/>
              </a:cxn>
              <a:cxn ang="0">
                <a:pos x="0" y="12"/>
              </a:cxn>
              <a:cxn ang="0">
                <a:pos x="6" y="24"/>
              </a:cxn>
              <a:cxn ang="0">
                <a:pos x="15" y="23"/>
              </a:cxn>
              <a:cxn ang="0">
                <a:pos x="18" y="18"/>
              </a:cxn>
              <a:cxn ang="0">
                <a:pos x="26" y="26"/>
              </a:cxn>
              <a:cxn ang="0">
                <a:pos x="33" y="26"/>
              </a:cxn>
              <a:cxn ang="0">
                <a:pos x="39" y="14"/>
              </a:cxn>
              <a:cxn ang="0">
                <a:pos x="36" y="3"/>
              </a:cxn>
              <a:cxn ang="0">
                <a:pos x="29" y="0"/>
              </a:cxn>
              <a:cxn ang="0">
                <a:pos x="19" y="4"/>
              </a:cxn>
              <a:cxn ang="0">
                <a:pos x="18" y="7"/>
              </a:cxn>
              <a:cxn ang="0">
                <a:pos x="9" y="1"/>
              </a:cxn>
              <a:cxn ang="0">
                <a:pos x="1" y="4"/>
              </a:cxn>
              <a:cxn ang="0">
                <a:pos x="0" y="12"/>
              </a:cxn>
              <a:cxn ang="0">
                <a:pos x="35" y="17"/>
              </a:cxn>
              <a:cxn ang="0">
                <a:pos x="29" y="21"/>
              </a:cxn>
              <a:cxn ang="0">
                <a:pos x="24" y="18"/>
              </a:cxn>
              <a:cxn ang="0">
                <a:pos x="21" y="14"/>
              </a:cxn>
              <a:cxn ang="0">
                <a:pos x="29" y="4"/>
              </a:cxn>
              <a:cxn ang="0">
                <a:pos x="35" y="7"/>
              </a:cxn>
              <a:cxn ang="0">
                <a:pos x="36" y="12"/>
              </a:cxn>
              <a:cxn ang="0">
                <a:pos x="3" y="9"/>
              </a:cxn>
              <a:cxn ang="0">
                <a:pos x="9" y="6"/>
              </a:cxn>
              <a:cxn ang="0">
                <a:pos x="16" y="12"/>
              </a:cxn>
              <a:cxn ang="0">
                <a:pos x="12" y="20"/>
              </a:cxn>
              <a:cxn ang="0">
                <a:pos x="7" y="20"/>
              </a:cxn>
              <a:cxn ang="0">
                <a:pos x="3" y="12"/>
              </a:cxn>
            </a:cxnLst>
            <a:rect l="0" t="0" r="r" b="b"/>
            <a:pathLst>
              <a:path w="39" h="87">
                <a:moveTo>
                  <a:pt x="38" y="87"/>
                </a:moveTo>
                <a:lnTo>
                  <a:pt x="38" y="87"/>
                </a:lnTo>
                <a:lnTo>
                  <a:pt x="39" y="83"/>
                </a:lnTo>
                <a:lnTo>
                  <a:pt x="39" y="77"/>
                </a:lnTo>
                <a:lnTo>
                  <a:pt x="39" y="77"/>
                </a:lnTo>
                <a:lnTo>
                  <a:pt x="39" y="71"/>
                </a:lnTo>
                <a:lnTo>
                  <a:pt x="36" y="66"/>
                </a:lnTo>
                <a:lnTo>
                  <a:pt x="33" y="63"/>
                </a:lnTo>
                <a:lnTo>
                  <a:pt x="29" y="63"/>
                </a:lnTo>
                <a:lnTo>
                  <a:pt x="29" y="63"/>
                </a:lnTo>
                <a:lnTo>
                  <a:pt x="24" y="63"/>
                </a:lnTo>
                <a:lnTo>
                  <a:pt x="21" y="66"/>
                </a:lnTo>
                <a:lnTo>
                  <a:pt x="19" y="68"/>
                </a:lnTo>
                <a:lnTo>
                  <a:pt x="18" y="72"/>
                </a:lnTo>
                <a:lnTo>
                  <a:pt x="18" y="72"/>
                </a:lnTo>
                <a:lnTo>
                  <a:pt x="18" y="72"/>
                </a:lnTo>
                <a:lnTo>
                  <a:pt x="16" y="69"/>
                </a:lnTo>
                <a:lnTo>
                  <a:pt x="13" y="66"/>
                </a:lnTo>
                <a:lnTo>
                  <a:pt x="12" y="65"/>
                </a:lnTo>
                <a:lnTo>
                  <a:pt x="9" y="65"/>
                </a:lnTo>
                <a:lnTo>
                  <a:pt x="9" y="65"/>
                </a:lnTo>
                <a:lnTo>
                  <a:pt x="4" y="65"/>
                </a:lnTo>
                <a:lnTo>
                  <a:pt x="1" y="68"/>
                </a:lnTo>
                <a:lnTo>
                  <a:pt x="0" y="71"/>
                </a:lnTo>
                <a:lnTo>
                  <a:pt x="0" y="75"/>
                </a:lnTo>
                <a:lnTo>
                  <a:pt x="0" y="75"/>
                </a:lnTo>
                <a:lnTo>
                  <a:pt x="0" y="81"/>
                </a:lnTo>
                <a:lnTo>
                  <a:pt x="3" y="86"/>
                </a:lnTo>
                <a:lnTo>
                  <a:pt x="6" y="84"/>
                </a:lnTo>
                <a:lnTo>
                  <a:pt x="6" y="84"/>
                </a:lnTo>
                <a:lnTo>
                  <a:pt x="4" y="81"/>
                </a:lnTo>
                <a:lnTo>
                  <a:pt x="3" y="77"/>
                </a:lnTo>
                <a:lnTo>
                  <a:pt x="3" y="77"/>
                </a:lnTo>
                <a:lnTo>
                  <a:pt x="4" y="74"/>
                </a:lnTo>
                <a:lnTo>
                  <a:pt x="6" y="72"/>
                </a:lnTo>
                <a:lnTo>
                  <a:pt x="7" y="71"/>
                </a:lnTo>
                <a:lnTo>
                  <a:pt x="9" y="69"/>
                </a:lnTo>
                <a:lnTo>
                  <a:pt x="9" y="69"/>
                </a:lnTo>
                <a:lnTo>
                  <a:pt x="12" y="71"/>
                </a:lnTo>
                <a:lnTo>
                  <a:pt x="15" y="72"/>
                </a:lnTo>
                <a:lnTo>
                  <a:pt x="16" y="78"/>
                </a:lnTo>
                <a:lnTo>
                  <a:pt x="16" y="81"/>
                </a:lnTo>
                <a:lnTo>
                  <a:pt x="19" y="81"/>
                </a:lnTo>
                <a:lnTo>
                  <a:pt x="19" y="78"/>
                </a:lnTo>
                <a:lnTo>
                  <a:pt x="19" y="78"/>
                </a:lnTo>
                <a:lnTo>
                  <a:pt x="21" y="75"/>
                </a:lnTo>
                <a:lnTo>
                  <a:pt x="22" y="72"/>
                </a:lnTo>
                <a:lnTo>
                  <a:pt x="24" y="69"/>
                </a:lnTo>
                <a:lnTo>
                  <a:pt x="29" y="69"/>
                </a:lnTo>
                <a:lnTo>
                  <a:pt x="29" y="69"/>
                </a:lnTo>
                <a:lnTo>
                  <a:pt x="30" y="69"/>
                </a:lnTo>
                <a:lnTo>
                  <a:pt x="33" y="71"/>
                </a:lnTo>
                <a:lnTo>
                  <a:pt x="35" y="74"/>
                </a:lnTo>
                <a:lnTo>
                  <a:pt x="36" y="77"/>
                </a:lnTo>
                <a:lnTo>
                  <a:pt x="36" y="77"/>
                </a:lnTo>
                <a:lnTo>
                  <a:pt x="35" y="83"/>
                </a:lnTo>
                <a:lnTo>
                  <a:pt x="33" y="86"/>
                </a:lnTo>
                <a:lnTo>
                  <a:pt x="38" y="87"/>
                </a:lnTo>
                <a:close/>
                <a:moveTo>
                  <a:pt x="39" y="45"/>
                </a:moveTo>
                <a:lnTo>
                  <a:pt x="39" y="39"/>
                </a:lnTo>
                <a:lnTo>
                  <a:pt x="0" y="39"/>
                </a:lnTo>
                <a:lnTo>
                  <a:pt x="0" y="44"/>
                </a:lnTo>
                <a:lnTo>
                  <a:pt x="4" y="53"/>
                </a:lnTo>
                <a:lnTo>
                  <a:pt x="9" y="51"/>
                </a:lnTo>
                <a:lnTo>
                  <a:pt x="4" y="45"/>
                </a:lnTo>
                <a:lnTo>
                  <a:pt x="4" y="45"/>
                </a:lnTo>
                <a:lnTo>
                  <a:pt x="39" y="45"/>
                </a:lnTo>
                <a:close/>
                <a:moveTo>
                  <a:pt x="0" y="12"/>
                </a:moveTo>
                <a:lnTo>
                  <a:pt x="0" y="12"/>
                </a:lnTo>
                <a:lnTo>
                  <a:pt x="0" y="17"/>
                </a:lnTo>
                <a:lnTo>
                  <a:pt x="1" y="21"/>
                </a:lnTo>
                <a:lnTo>
                  <a:pt x="6" y="24"/>
                </a:lnTo>
                <a:lnTo>
                  <a:pt x="9" y="24"/>
                </a:lnTo>
                <a:lnTo>
                  <a:pt x="9" y="24"/>
                </a:lnTo>
                <a:lnTo>
                  <a:pt x="15" y="23"/>
                </a:lnTo>
                <a:lnTo>
                  <a:pt x="18" y="18"/>
                </a:lnTo>
                <a:lnTo>
                  <a:pt x="18" y="18"/>
                </a:lnTo>
                <a:lnTo>
                  <a:pt x="18" y="18"/>
                </a:lnTo>
                <a:lnTo>
                  <a:pt x="21" y="21"/>
                </a:lnTo>
                <a:lnTo>
                  <a:pt x="22" y="24"/>
                </a:lnTo>
                <a:lnTo>
                  <a:pt x="26" y="26"/>
                </a:lnTo>
                <a:lnTo>
                  <a:pt x="29" y="26"/>
                </a:lnTo>
                <a:lnTo>
                  <a:pt x="29" y="26"/>
                </a:lnTo>
                <a:lnTo>
                  <a:pt x="33" y="26"/>
                </a:lnTo>
                <a:lnTo>
                  <a:pt x="36" y="23"/>
                </a:lnTo>
                <a:lnTo>
                  <a:pt x="39" y="18"/>
                </a:lnTo>
                <a:lnTo>
                  <a:pt x="39" y="14"/>
                </a:lnTo>
                <a:lnTo>
                  <a:pt x="39" y="14"/>
                </a:lnTo>
                <a:lnTo>
                  <a:pt x="39" y="7"/>
                </a:lnTo>
                <a:lnTo>
                  <a:pt x="36" y="3"/>
                </a:lnTo>
                <a:lnTo>
                  <a:pt x="33" y="0"/>
                </a:lnTo>
                <a:lnTo>
                  <a:pt x="29" y="0"/>
                </a:lnTo>
                <a:lnTo>
                  <a:pt x="29" y="0"/>
                </a:lnTo>
                <a:lnTo>
                  <a:pt x="26" y="0"/>
                </a:lnTo>
                <a:lnTo>
                  <a:pt x="22" y="1"/>
                </a:lnTo>
                <a:lnTo>
                  <a:pt x="19" y="4"/>
                </a:lnTo>
                <a:lnTo>
                  <a:pt x="18" y="7"/>
                </a:lnTo>
                <a:lnTo>
                  <a:pt x="18" y="7"/>
                </a:lnTo>
                <a:lnTo>
                  <a:pt x="18" y="7"/>
                </a:lnTo>
                <a:lnTo>
                  <a:pt x="16" y="4"/>
                </a:lnTo>
                <a:lnTo>
                  <a:pt x="13" y="3"/>
                </a:lnTo>
                <a:lnTo>
                  <a:pt x="9" y="1"/>
                </a:lnTo>
                <a:lnTo>
                  <a:pt x="9" y="1"/>
                </a:lnTo>
                <a:lnTo>
                  <a:pt x="6" y="1"/>
                </a:lnTo>
                <a:lnTo>
                  <a:pt x="1" y="4"/>
                </a:lnTo>
                <a:lnTo>
                  <a:pt x="0" y="7"/>
                </a:lnTo>
                <a:lnTo>
                  <a:pt x="0" y="12"/>
                </a:lnTo>
                <a:lnTo>
                  <a:pt x="0" y="12"/>
                </a:lnTo>
                <a:close/>
                <a:moveTo>
                  <a:pt x="36" y="12"/>
                </a:moveTo>
                <a:lnTo>
                  <a:pt x="36" y="12"/>
                </a:lnTo>
                <a:lnTo>
                  <a:pt x="35" y="17"/>
                </a:lnTo>
                <a:lnTo>
                  <a:pt x="33" y="18"/>
                </a:lnTo>
                <a:lnTo>
                  <a:pt x="32" y="20"/>
                </a:lnTo>
                <a:lnTo>
                  <a:pt x="29" y="21"/>
                </a:lnTo>
                <a:lnTo>
                  <a:pt x="29" y="21"/>
                </a:lnTo>
                <a:lnTo>
                  <a:pt x="26" y="20"/>
                </a:lnTo>
                <a:lnTo>
                  <a:pt x="24" y="18"/>
                </a:lnTo>
                <a:lnTo>
                  <a:pt x="21" y="17"/>
                </a:lnTo>
                <a:lnTo>
                  <a:pt x="21" y="14"/>
                </a:lnTo>
                <a:lnTo>
                  <a:pt x="21" y="14"/>
                </a:lnTo>
                <a:lnTo>
                  <a:pt x="24" y="7"/>
                </a:lnTo>
                <a:lnTo>
                  <a:pt x="26" y="6"/>
                </a:lnTo>
                <a:lnTo>
                  <a:pt x="29" y="4"/>
                </a:lnTo>
                <a:lnTo>
                  <a:pt x="29" y="4"/>
                </a:lnTo>
                <a:lnTo>
                  <a:pt x="32" y="6"/>
                </a:lnTo>
                <a:lnTo>
                  <a:pt x="35" y="7"/>
                </a:lnTo>
                <a:lnTo>
                  <a:pt x="35" y="9"/>
                </a:lnTo>
                <a:lnTo>
                  <a:pt x="36" y="12"/>
                </a:lnTo>
                <a:lnTo>
                  <a:pt x="36" y="12"/>
                </a:lnTo>
                <a:close/>
                <a:moveTo>
                  <a:pt x="3" y="12"/>
                </a:moveTo>
                <a:lnTo>
                  <a:pt x="3" y="12"/>
                </a:lnTo>
                <a:lnTo>
                  <a:pt x="3" y="9"/>
                </a:lnTo>
                <a:lnTo>
                  <a:pt x="4" y="7"/>
                </a:lnTo>
                <a:lnTo>
                  <a:pt x="9" y="6"/>
                </a:lnTo>
                <a:lnTo>
                  <a:pt x="9" y="6"/>
                </a:lnTo>
                <a:lnTo>
                  <a:pt x="12" y="6"/>
                </a:lnTo>
                <a:lnTo>
                  <a:pt x="13" y="7"/>
                </a:lnTo>
                <a:lnTo>
                  <a:pt x="16" y="12"/>
                </a:lnTo>
                <a:lnTo>
                  <a:pt x="16" y="12"/>
                </a:lnTo>
                <a:lnTo>
                  <a:pt x="13" y="18"/>
                </a:lnTo>
                <a:lnTo>
                  <a:pt x="12" y="20"/>
                </a:lnTo>
                <a:lnTo>
                  <a:pt x="9" y="20"/>
                </a:lnTo>
                <a:lnTo>
                  <a:pt x="9" y="20"/>
                </a:lnTo>
                <a:lnTo>
                  <a:pt x="7" y="20"/>
                </a:lnTo>
                <a:lnTo>
                  <a:pt x="4" y="18"/>
                </a:lnTo>
                <a:lnTo>
                  <a:pt x="3" y="15"/>
                </a:lnTo>
                <a:lnTo>
                  <a:pt x="3" y="12"/>
                </a:lnTo>
                <a:lnTo>
                  <a:pt x="3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128" name="Freeform 64"/>
          <p:cNvSpPr>
            <a:spLocks noEditPoints="1"/>
          </p:cNvSpPr>
          <p:nvPr/>
        </p:nvSpPr>
        <p:spPr bwMode="auto">
          <a:xfrm>
            <a:off x="3062288" y="2417763"/>
            <a:ext cx="114300" cy="169862"/>
          </a:xfrm>
          <a:custGeom>
            <a:avLst/>
            <a:gdLst/>
            <a:ahLst/>
            <a:cxnLst>
              <a:cxn ang="0">
                <a:pos x="36" y="80"/>
              </a:cxn>
              <a:cxn ang="0">
                <a:pos x="33" y="77"/>
              </a:cxn>
              <a:cxn ang="0">
                <a:pos x="12" y="63"/>
              </a:cxn>
              <a:cxn ang="0">
                <a:pos x="4" y="66"/>
              </a:cxn>
              <a:cxn ang="0">
                <a:pos x="0" y="75"/>
              </a:cxn>
              <a:cxn ang="0">
                <a:pos x="7" y="84"/>
              </a:cxn>
              <a:cxn ang="0">
                <a:pos x="4" y="77"/>
              </a:cxn>
              <a:cxn ang="0">
                <a:pos x="7" y="71"/>
              </a:cxn>
              <a:cxn ang="0">
                <a:pos x="12" y="69"/>
              </a:cxn>
              <a:cxn ang="0">
                <a:pos x="33" y="83"/>
              </a:cxn>
              <a:cxn ang="0">
                <a:pos x="41" y="63"/>
              </a:cxn>
              <a:cxn ang="0">
                <a:pos x="1" y="48"/>
              </a:cxn>
              <a:cxn ang="0">
                <a:pos x="10" y="56"/>
              </a:cxn>
              <a:cxn ang="0">
                <a:pos x="20" y="50"/>
              </a:cxn>
              <a:cxn ang="0">
                <a:pos x="21" y="53"/>
              </a:cxn>
              <a:cxn ang="0">
                <a:pos x="30" y="57"/>
              </a:cxn>
              <a:cxn ang="0">
                <a:pos x="38" y="54"/>
              </a:cxn>
              <a:cxn ang="0">
                <a:pos x="41" y="44"/>
              </a:cxn>
              <a:cxn ang="0">
                <a:pos x="35" y="31"/>
              </a:cxn>
              <a:cxn ang="0">
                <a:pos x="26" y="31"/>
              </a:cxn>
              <a:cxn ang="0">
                <a:pos x="20" y="39"/>
              </a:cxn>
              <a:cxn ang="0">
                <a:pos x="16" y="36"/>
              </a:cxn>
              <a:cxn ang="0">
                <a:pos x="10" y="31"/>
              </a:cxn>
              <a:cxn ang="0">
                <a:pos x="1" y="39"/>
              </a:cxn>
              <a:cxn ang="0">
                <a:pos x="38" y="44"/>
              </a:cxn>
              <a:cxn ang="0">
                <a:pos x="35" y="50"/>
              </a:cxn>
              <a:cxn ang="0">
                <a:pos x="30" y="51"/>
              </a:cxn>
              <a:cxn ang="0">
                <a:pos x="23" y="48"/>
              </a:cxn>
              <a:cxn ang="0">
                <a:pos x="24" y="37"/>
              </a:cxn>
              <a:cxn ang="0">
                <a:pos x="30" y="36"/>
              </a:cxn>
              <a:cxn ang="0">
                <a:pos x="36" y="41"/>
              </a:cxn>
              <a:cxn ang="0">
                <a:pos x="4" y="44"/>
              </a:cxn>
              <a:cxn ang="0">
                <a:pos x="6" y="39"/>
              </a:cxn>
              <a:cxn ang="0">
                <a:pos x="13" y="37"/>
              </a:cxn>
              <a:cxn ang="0">
                <a:pos x="18" y="44"/>
              </a:cxn>
              <a:cxn ang="0">
                <a:pos x="10" y="51"/>
              </a:cxn>
              <a:cxn ang="0">
                <a:pos x="6" y="48"/>
              </a:cxn>
              <a:cxn ang="0">
                <a:pos x="4" y="44"/>
              </a:cxn>
              <a:cxn ang="0">
                <a:pos x="41" y="18"/>
              </a:cxn>
              <a:cxn ang="0">
                <a:pos x="35" y="6"/>
              </a:cxn>
              <a:cxn ang="0">
                <a:pos x="27" y="1"/>
              </a:cxn>
              <a:cxn ang="0">
                <a:pos x="16" y="0"/>
              </a:cxn>
              <a:cxn ang="0">
                <a:pos x="1" y="7"/>
              </a:cxn>
              <a:cxn ang="0">
                <a:pos x="1" y="18"/>
              </a:cxn>
              <a:cxn ang="0">
                <a:pos x="13" y="25"/>
              </a:cxn>
              <a:cxn ang="0">
                <a:pos x="23" y="22"/>
              </a:cxn>
              <a:cxn ang="0">
                <a:pos x="26" y="15"/>
              </a:cxn>
              <a:cxn ang="0">
                <a:pos x="23" y="4"/>
              </a:cxn>
              <a:cxn ang="0">
                <a:pos x="33" y="10"/>
              </a:cxn>
              <a:cxn ang="0">
                <a:pos x="36" y="18"/>
              </a:cxn>
              <a:cxn ang="0">
                <a:pos x="41" y="22"/>
              </a:cxn>
              <a:cxn ang="0">
                <a:pos x="4" y="9"/>
              </a:cxn>
              <a:cxn ang="0">
                <a:pos x="16" y="4"/>
              </a:cxn>
              <a:cxn ang="0">
                <a:pos x="18" y="6"/>
              </a:cxn>
              <a:cxn ang="0">
                <a:pos x="23" y="13"/>
              </a:cxn>
              <a:cxn ang="0">
                <a:pos x="16" y="19"/>
              </a:cxn>
              <a:cxn ang="0">
                <a:pos x="10" y="19"/>
              </a:cxn>
              <a:cxn ang="0">
                <a:pos x="4" y="13"/>
              </a:cxn>
            </a:cxnLst>
            <a:rect l="0" t="0" r="r" b="b"/>
            <a:pathLst>
              <a:path w="41" h="87">
                <a:moveTo>
                  <a:pt x="41" y="63"/>
                </a:moveTo>
                <a:lnTo>
                  <a:pt x="36" y="63"/>
                </a:lnTo>
                <a:lnTo>
                  <a:pt x="36" y="80"/>
                </a:lnTo>
                <a:lnTo>
                  <a:pt x="36" y="80"/>
                </a:lnTo>
                <a:lnTo>
                  <a:pt x="33" y="77"/>
                </a:lnTo>
                <a:lnTo>
                  <a:pt x="33" y="77"/>
                </a:lnTo>
                <a:lnTo>
                  <a:pt x="23" y="68"/>
                </a:lnTo>
                <a:lnTo>
                  <a:pt x="16" y="65"/>
                </a:lnTo>
                <a:lnTo>
                  <a:pt x="12" y="63"/>
                </a:lnTo>
                <a:lnTo>
                  <a:pt x="12" y="63"/>
                </a:lnTo>
                <a:lnTo>
                  <a:pt x="7" y="65"/>
                </a:lnTo>
                <a:lnTo>
                  <a:pt x="4" y="66"/>
                </a:lnTo>
                <a:lnTo>
                  <a:pt x="1" y="71"/>
                </a:lnTo>
                <a:lnTo>
                  <a:pt x="0" y="75"/>
                </a:lnTo>
                <a:lnTo>
                  <a:pt x="0" y="75"/>
                </a:lnTo>
                <a:lnTo>
                  <a:pt x="1" y="81"/>
                </a:lnTo>
                <a:lnTo>
                  <a:pt x="4" y="86"/>
                </a:lnTo>
                <a:lnTo>
                  <a:pt x="7" y="84"/>
                </a:lnTo>
                <a:lnTo>
                  <a:pt x="7" y="84"/>
                </a:lnTo>
                <a:lnTo>
                  <a:pt x="6" y="81"/>
                </a:lnTo>
                <a:lnTo>
                  <a:pt x="4" y="77"/>
                </a:lnTo>
                <a:lnTo>
                  <a:pt x="4" y="77"/>
                </a:lnTo>
                <a:lnTo>
                  <a:pt x="6" y="72"/>
                </a:lnTo>
                <a:lnTo>
                  <a:pt x="7" y="71"/>
                </a:lnTo>
                <a:lnTo>
                  <a:pt x="9" y="69"/>
                </a:lnTo>
                <a:lnTo>
                  <a:pt x="12" y="69"/>
                </a:lnTo>
                <a:lnTo>
                  <a:pt x="12" y="69"/>
                </a:lnTo>
                <a:lnTo>
                  <a:pt x="16" y="69"/>
                </a:lnTo>
                <a:lnTo>
                  <a:pt x="21" y="72"/>
                </a:lnTo>
                <a:lnTo>
                  <a:pt x="33" y="83"/>
                </a:lnTo>
                <a:lnTo>
                  <a:pt x="36" y="87"/>
                </a:lnTo>
                <a:lnTo>
                  <a:pt x="41" y="87"/>
                </a:lnTo>
                <a:lnTo>
                  <a:pt x="41" y="63"/>
                </a:lnTo>
                <a:close/>
                <a:moveTo>
                  <a:pt x="0" y="44"/>
                </a:moveTo>
                <a:lnTo>
                  <a:pt x="0" y="44"/>
                </a:lnTo>
                <a:lnTo>
                  <a:pt x="1" y="48"/>
                </a:lnTo>
                <a:lnTo>
                  <a:pt x="3" y="53"/>
                </a:lnTo>
                <a:lnTo>
                  <a:pt x="6" y="54"/>
                </a:lnTo>
                <a:lnTo>
                  <a:pt x="10" y="56"/>
                </a:lnTo>
                <a:lnTo>
                  <a:pt x="10" y="56"/>
                </a:lnTo>
                <a:lnTo>
                  <a:pt x="15" y="54"/>
                </a:lnTo>
                <a:lnTo>
                  <a:pt x="20" y="50"/>
                </a:lnTo>
                <a:lnTo>
                  <a:pt x="20" y="50"/>
                </a:lnTo>
                <a:lnTo>
                  <a:pt x="20" y="50"/>
                </a:lnTo>
                <a:lnTo>
                  <a:pt x="21" y="53"/>
                </a:lnTo>
                <a:lnTo>
                  <a:pt x="24" y="56"/>
                </a:lnTo>
                <a:lnTo>
                  <a:pt x="27" y="57"/>
                </a:lnTo>
                <a:lnTo>
                  <a:pt x="30" y="57"/>
                </a:lnTo>
                <a:lnTo>
                  <a:pt x="30" y="57"/>
                </a:lnTo>
                <a:lnTo>
                  <a:pt x="35" y="56"/>
                </a:lnTo>
                <a:lnTo>
                  <a:pt x="38" y="54"/>
                </a:lnTo>
                <a:lnTo>
                  <a:pt x="41" y="50"/>
                </a:lnTo>
                <a:lnTo>
                  <a:pt x="41" y="44"/>
                </a:lnTo>
                <a:lnTo>
                  <a:pt x="41" y="44"/>
                </a:lnTo>
                <a:lnTo>
                  <a:pt x="41" y="39"/>
                </a:lnTo>
                <a:lnTo>
                  <a:pt x="38" y="34"/>
                </a:lnTo>
                <a:lnTo>
                  <a:pt x="35" y="31"/>
                </a:lnTo>
                <a:lnTo>
                  <a:pt x="30" y="30"/>
                </a:lnTo>
                <a:lnTo>
                  <a:pt x="30" y="30"/>
                </a:lnTo>
                <a:lnTo>
                  <a:pt x="26" y="31"/>
                </a:lnTo>
                <a:lnTo>
                  <a:pt x="23" y="33"/>
                </a:lnTo>
                <a:lnTo>
                  <a:pt x="21" y="34"/>
                </a:lnTo>
                <a:lnTo>
                  <a:pt x="20" y="39"/>
                </a:lnTo>
                <a:lnTo>
                  <a:pt x="20" y="39"/>
                </a:lnTo>
                <a:lnTo>
                  <a:pt x="20" y="39"/>
                </a:lnTo>
                <a:lnTo>
                  <a:pt x="16" y="36"/>
                </a:lnTo>
                <a:lnTo>
                  <a:pt x="15" y="33"/>
                </a:lnTo>
                <a:lnTo>
                  <a:pt x="10" y="31"/>
                </a:lnTo>
                <a:lnTo>
                  <a:pt x="10" y="31"/>
                </a:lnTo>
                <a:lnTo>
                  <a:pt x="6" y="33"/>
                </a:lnTo>
                <a:lnTo>
                  <a:pt x="3" y="34"/>
                </a:lnTo>
                <a:lnTo>
                  <a:pt x="1" y="39"/>
                </a:lnTo>
                <a:lnTo>
                  <a:pt x="0" y="44"/>
                </a:lnTo>
                <a:lnTo>
                  <a:pt x="0" y="44"/>
                </a:lnTo>
                <a:close/>
                <a:moveTo>
                  <a:pt x="38" y="44"/>
                </a:moveTo>
                <a:lnTo>
                  <a:pt x="38" y="44"/>
                </a:lnTo>
                <a:lnTo>
                  <a:pt x="36" y="47"/>
                </a:lnTo>
                <a:lnTo>
                  <a:pt x="35" y="50"/>
                </a:lnTo>
                <a:lnTo>
                  <a:pt x="32" y="51"/>
                </a:lnTo>
                <a:lnTo>
                  <a:pt x="30" y="51"/>
                </a:lnTo>
                <a:lnTo>
                  <a:pt x="30" y="51"/>
                </a:lnTo>
                <a:lnTo>
                  <a:pt x="27" y="51"/>
                </a:lnTo>
                <a:lnTo>
                  <a:pt x="24" y="50"/>
                </a:lnTo>
                <a:lnTo>
                  <a:pt x="23" y="48"/>
                </a:lnTo>
                <a:lnTo>
                  <a:pt x="21" y="45"/>
                </a:lnTo>
                <a:lnTo>
                  <a:pt x="21" y="45"/>
                </a:lnTo>
                <a:lnTo>
                  <a:pt x="24" y="37"/>
                </a:lnTo>
                <a:lnTo>
                  <a:pt x="27" y="36"/>
                </a:lnTo>
                <a:lnTo>
                  <a:pt x="30" y="36"/>
                </a:lnTo>
                <a:lnTo>
                  <a:pt x="30" y="36"/>
                </a:lnTo>
                <a:lnTo>
                  <a:pt x="33" y="36"/>
                </a:lnTo>
                <a:lnTo>
                  <a:pt x="35" y="37"/>
                </a:lnTo>
                <a:lnTo>
                  <a:pt x="36" y="41"/>
                </a:lnTo>
                <a:lnTo>
                  <a:pt x="38" y="44"/>
                </a:lnTo>
                <a:lnTo>
                  <a:pt x="38" y="44"/>
                </a:lnTo>
                <a:close/>
                <a:moveTo>
                  <a:pt x="4" y="44"/>
                </a:moveTo>
                <a:lnTo>
                  <a:pt x="4" y="44"/>
                </a:lnTo>
                <a:lnTo>
                  <a:pt x="4" y="41"/>
                </a:lnTo>
                <a:lnTo>
                  <a:pt x="6" y="39"/>
                </a:lnTo>
                <a:lnTo>
                  <a:pt x="10" y="37"/>
                </a:lnTo>
                <a:lnTo>
                  <a:pt x="10" y="37"/>
                </a:lnTo>
                <a:lnTo>
                  <a:pt x="13" y="37"/>
                </a:lnTo>
                <a:lnTo>
                  <a:pt x="15" y="39"/>
                </a:lnTo>
                <a:lnTo>
                  <a:pt x="18" y="44"/>
                </a:lnTo>
                <a:lnTo>
                  <a:pt x="18" y="44"/>
                </a:lnTo>
                <a:lnTo>
                  <a:pt x="15" y="48"/>
                </a:lnTo>
                <a:lnTo>
                  <a:pt x="13" y="50"/>
                </a:lnTo>
                <a:lnTo>
                  <a:pt x="10" y="51"/>
                </a:lnTo>
                <a:lnTo>
                  <a:pt x="10" y="51"/>
                </a:lnTo>
                <a:lnTo>
                  <a:pt x="7" y="50"/>
                </a:lnTo>
                <a:lnTo>
                  <a:pt x="6" y="48"/>
                </a:lnTo>
                <a:lnTo>
                  <a:pt x="4" y="47"/>
                </a:lnTo>
                <a:lnTo>
                  <a:pt x="4" y="44"/>
                </a:lnTo>
                <a:lnTo>
                  <a:pt x="4" y="44"/>
                </a:lnTo>
                <a:close/>
                <a:moveTo>
                  <a:pt x="41" y="22"/>
                </a:moveTo>
                <a:lnTo>
                  <a:pt x="41" y="22"/>
                </a:lnTo>
                <a:lnTo>
                  <a:pt x="41" y="18"/>
                </a:lnTo>
                <a:lnTo>
                  <a:pt x="41" y="18"/>
                </a:lnTo>
                <a:lnTo>
                  <a:pt x="39" y="12"/>
                </a:lnTo>
                <a:lnTo>
                  <a:pt x="35" y="6"/>
                </a:lnTo>
                <a:lnTo>
                  <a:pt x="35" y="6"/>
                </a:lnTo>
                <a:lnTo>
                  <a:pt x="32" y="3"/>
                </a:lnTo>
                <a:lnTo>
                  <a:pt x="27" y="1"/>
                </a:lnTo>
                <a:lnTo>
                  <a:pt x="23" y="0"/>
                </a:lnTo>
                <a:lnTo>
                  <a:pt x="16" y="0"/>
                </a:lnTo>
                <a:lnTo>
                  <a:pt x="16" y="0"/>
                </a:lnTo>
                <a:lnTo>
                  <a:pt x="10" y="0"/>
                </a:lnTo>
                <a:lnTo>
                  <a:pt x="4" y="3"/>
                </a:lnTo>
                <a:lnTo>
                  <a:pt x="1" y="7"/>
                </a:lnTo>
                <a:lnTo>
                  <a:pt x="0" y="12"/>
                </a:lnTo>
                <a:lnTo>
                  <a:pt x="0" y="12"/>
                </a:lnTo>
                <a:lnTo>
                  <a:pt x="1" y="18"/>
                </a:lnTo>
                <a:lnTo>
                  <a:pt x="4" y="22"/>
                </a:lnTo>
                <a:lnTo>
                  <a:pt x="9" y="25"/>
                </a:lnTo>
                <a:lnTo>
                  <a:pt x="13" y="25"/>
                </a:lnTo>
                <a:lnTo>
                  <a:pt x="13" y="25"/>
                </a:lnTo>
                <a:lnTo>
                  <a:pt x="20" y="25"/>
                </a:lnTo>
                <a:lnTo>
                  <a:pt x="23" y="22"/>
                </a:lnTo>
                <a:lnTo>
                  <a:pt x="26" y="19"/>
                </a:lnTo>
                <a:lnTo>
                  <a:pt x="26" y="15"/>
                </a:lnTo>
                <a:lnTo>
                  <a:pt x="26" y="15"/>
                </a:lnTo>
                <a:lnTo>
                  <a:pt x="26" y="9"/>
                </a:lnTo>
                <a:lnTo>
                  <a:pt x="23" y="4"/>
                </a:lnTo>
                <a:lnTo>
                  <a:pt x="23" y="4"/>
                </a:lnTo>
                <a:lnTo>
                  <a:pt x="23" y="4"/>
                </a:lnTo>
                <a:lnTo>
                  <a:pt x="29" y="7"/>
                </a:lnTo>
                <a:lnTo>
                  <a:pt x="33" y="10"/>
                </a:lnTo>
                <a:lnTo>
                  <a:pt x="33" y="10"/>
                </a:lnTo>
                <a:lnTo>
                  <a:pt x="35" y="13"/>
                </a:lnTo>
                <a:lnTo>
                  <a:pt x="36" y="18"/>
                </a:lnTo>
                <a:lnTo>
                  <a:pt x="36" y="18"/>
                </a:lnTo>
                <a:lnTo>
                  <a:pt x="36" y="22"/>
                </a:lnTo>
                <a:lnTo>
                  <a:pt x="41" y="22"/>
                </a:lnTo>
                <a:close/>
                <a:moveTo>
                  <a:pt x="4" y="13"/>
                </a:moveTo>
                <a:lnTo>
                  <a:pt x="4" y="13"/>
                </a:lnTo>
                <a:lnTo>
                  <a:pt x="4" y="9"/>
                </a:lnTo>
                <a:lnTo>
                  <a:pt x="7" y="7"/>
                </a:lnTo>
                <a:lnTo>
                  <a:pt x="12" y="6"/>
                </a:lnTo>
                <a:lnTo>
                  <a:pt x="16" y="4"/>
                </a:lnTo>
                <a:lnTo>
                  <a:pt x="16" y="4"/>
                </a:lnTo>
                <a:lnTo>
                  <a:pt x="18" y="6"/>
                </a:lnTo>
                <a:lnTo>
                  <a:pt x="18" y="6"/>
                </a:lnTo>
                <a:lnTo>
                  <a:pt x="21" y="9"/>
                </a:lnTo>
                <a:lnTo>
                  <a:pt x="23" y="13"/>
                </a:lnTo>
                <a:lnTo>
                  <a:pt x="23" y="13"/>
                </a:lnTo>
                <a:lnTo>
                  <a:pt x="21" y="16"/>
                </a:lnTo>
                <a:lnTo>
                  <a:pt x="20" y="18"/>
                </a:lnTo>
                <a:lnTo>
                  <a:pt x="16" y="19"/>
                </a:lnTo>
                <a:lnTo>
                  <a:pt x="13" y="21"/>
                </a:lnTo>
                <a:lnTo>
                  <a:pt x="13" y="21"/>
                </a:lnTo>
                <a:lnTo>
                  <a:pt x="10" y="19"/>
                </a:lnTo>
                <a:lnTo>
                  <a:pt x="7" y="18"/>
                </a:lnTo>
                <a:lnTo>
                  <a:pt x="4" y="16"/>
                </a:lnTo>
                <a:lnTo>
                  <a:pt x="4" y="13"/>
                </a:lnTo>
                <a:lnTo>
                  <a:pt x="4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129" name="Freeform 65"/>
          <p:cNvSpPr>
            <a:spLocks noEditPoints="1"/>
          </p:cNvSpPr>
          <p:nvPr/>
        </p:nvSpPr>
        <p:spPr bwMode="auto">
          <a:xfrm>
            <a:off x="3616325" y="2506663"/>
            <a:ext cx="114300" cy="166687"/>
          </a:xfrm>
          <a:custGeom>
            <a:avLst/>
            <a:gdLst/>
            <a:ahLst/>
            <a:cxnLst>
              <a:cxn ang="0">
                <a:pos x="37" y="78"/>
              </a:cxn>
              <a:cxn ang="0">
                <a:pos x="34" y="75"/>
              </a:cxn>
              <a:cxn ang="0">
                <a:pos x="13" y="62"/>
              </a:cxn>
              <a:cxn ang="0">
                <a:pos x="5" y="65"/>
              </a:cxn>
              <a:cxn ang="0">
                <a:pos x="0" y="74"/>
              </a:cxn>
              <a:cxn ang="0">
                <a:pos x="8" y="84"/>
              </a:cxn>
              <a:cxn ang="0">
                <a:pos x="5" y="75"/>
              </a:cxn>
              <a:cxn ang="0">
                <a:pos x="8" y="69"/>
              </a:cxn>
              <a:cxn ang="0">
                <a:pos x="13" y="68"/>
              </a:cxn>
              <a:cxn ang="0">
                <a:pos x="34" y="83"/>
              </a:cxn>
              <a:cxn ang="0">
                <a:pos x="41" y="62"/>
              </a:cxn>
              <a:cxn ang="0">
                <a:pos x="2" y="47"/>
              </a:cxn>
              <a:cxn ang="0">
                <a:pos x="11" y="54"/>
              </a:cxn>
              <a:cxn ang="0">
                <a:pos x="20" y="48"/>
              </a:cxn>
              <a:cxn ang="0">
                <a:pos x="22" y="51"/>
              </a:cxn>
              <a:cxn ang="0">
                <a:pos x="31" y="56"/>
              </a:cxn>
              <a:cxn ang="0">
                <a:pos x="38" y="53"/>
              </a:cxn>
              <a:cxn ang="0">
                <a:pos x="41" y="44"/>
              </a:cxn>
              <a:cxn ang="0">
                <a:pos x="35" y="30"/>
              </a:cxn>
              <a:cxn ang="0">
                <a:pos x="26" y="30"/>
              </a:cxn>
              <a:cxn ang="0">
                <a:pos x="20" y="38"/>
              </a:cxn>
              <a:cxn ang="0">
                <a:pos x="19" y="35"/>
              </a:cxn>
              <a:cxn ang="0">
                <a:pos x="11" y="32"/>
              </a:cxn>
              <a:cxn ang="0">
                <a:pos x="2" y="38"/>
              </a:cxn>
              <a:cxn ang="0">
                <a:pos x="38" y="42"/>
              </a:cxn>
              <a:cxn ang="0">
                <a:pos x="35" y="48"/>
              </a:cxn>
              <a:cxn ang="0">
                <a:pos x="31" y="51"/>
              </a:cxn>
              <a:cxn ang="0">
                <a:pos x="23" y="47"/>
              </a:cxn>
              <a:cxn ang="0">
                <a:pos x="25" y="38"/>
              </a:cxn>
              <a:cxn ang="0">
                <a:pos x="31" y="35"/>
              </a:cxn>
              <a:cxn ang="0">
                <a:pos x="37" y="39"/>
              </a:cxn>
              <a:cxn ang="0">
                <a:pos x="5" y="42"/>
              </a:cxn>
              <a:cxn ang="0">
                <a:pos x="6" y="38"/>
              </a:cxn>
              <a:cxn ang="0">
                <a:pos x="14" y="36"/>
              </a:cxn>
              <a:cxn ang="0">
                <a:pos x="19" y="42"/>
              </a:cxn>
              <a:cxn ang="0">
                <a:pos x="11" y="50"/>
              </a:cxn>
              <a:cxn ang="0">
                <a:pos x="6" y="48"/>
              </a:cxn>
              <a:cxn ang="0">
                <a:pos x="5" y="42"/>
              </a:cxn>
              <a:cxn ang="0">
                <a:pos x="37" y="17"/>
              </a:cxn>
              <a:cxn ang="0">
                <a:pos x="34" y="14"/>
              </a:cxn>
              <a:cxn ang="0">
                <a:pos x="13" y="0"/>
              </a:cxn>
              <a:cxn ang="0">
                <a:pos x="5" y="3"/>
              </a:cxn>
              <a:cxn ang="0">
                <a:pos x="0" y="12"/>
              </a:cxn>
              <a:cxn ang="0">
                <a:pos x="8" y="23"/>
              </a:cxn>
              <a:cxn ang="0">
                <a:pos x="5" y="14"/>
              </a:cxn>
              <a:cxn ang="0">
                <a:pos x="8" y="8"/>
              </a:cxn>
              <a:cxn ang="0">
                <a:pos x="13" y="6"/>
              </a:cxn>
              <a:cxn ang="0">
                <a:pos x="34" y="21"/>
              </a:cxn>
              <a:cxn ang="0">
                <a:pos x="41" y="0"/>
              </a:cxn>
            </a:cxnLst>
            <a:rect l="0" t="0" r="r" b="b"/>
            <a:pathLst>
              <a:path w="41" h="86">
                <a:moveTo>
                  <a:pt x="41" y="62"/>
                </a:moveTo>
                <a:lnTo>
                  <a:pt x="37" y="62"/>
                </a:lnTo>
                <a:lnTo>
                  <a:pt x="37" y="78"/>
                </a:lnTo>
                <a:lnTo>
                  <a:pt x="37" y="78"/>
                </a:lnTo>
                <a:lnTo>
                  <a:pt x="34" y="75"/>
                </a:lnTo>
                <a:lnTo>
                  <a:pt x="34" y="75"/>
                </a:lnTo>
                <a:lnTo>
                  <a:pt x="23" y="66"/>
                </a:lnTo>
                <a:lnTo>
                  <a:pt x="17" y="63"/>
                </a:lnTo>
                <a:lnTo>
                  <a:pt x="13" y="62"/>
                </a:lnTo>
                <a:lnTo>
                  <a:pt x="13" y="62"/>
                </a:lnTo>
                <a:lnTo>
                  <a:pt x="8" y="63"/>
                </a:lnTo>
                <a:lnTo>
                  <a:pt x="5" y="65"/>
                </a:lnTo>
                <a:lnTo>
                  <a:pt x="2" y="69"/>
                </a:lnTo>
                <a:lnTo>
                  <a:pt x="0" y="74"/>
                </a:lnTo>
                <a:lnTo>
                  <a:pt x="0" y="74"/>
                </a:lnTo>
                <a:lnTo>
                  <a:pt x="2" y="81"/>
                </a:lnTo>
                <a:lnTo>
                  <a:pt x="5" y="86"/>
                </a:lnTo>
                <a:lnTo>
                  <a:pt x="8" y="84"/>
                </a:lnTo>
                <a:lnTo>
                  <a:pt x="8" y="84"/>
                </a:lnTo>
                <a:lnTo>
                  <a:pt x="6" y="80"/>
                </a:lnTo>
                <a:lnTo>
                  <a:pt x="5" y="75"/>
                </a:lnTo>
                <a:lnTo>
                  <a:pt x="5" y="75"/>
                </a:lnTo>
                <a:lnTo>
                  <a:pt x="6" y="72"/>
                </a:lnTo>
                <a:lnTo>
                  <a:pt x="8" y="69"/>
                </a:lnTo>
                <a:lnTo>
                  <a:pt x="9" y="68"/>
                </a:lnTo>
                <a:lnTo>
                  <a:pt x="13" y="68"/>
                </a:lnTo>
                <a:lnTo>
                  <a:pt x="13" y="68"/>
                </a:lnTo>
                <a:lnTo>
                  <a:pt x="17" y="69"/>
                </a:lnTo>
                <a:lnTo>
                  <a:pt x="22" y="71"/>
                </a:lnTo>
                <a:lnTo>
                  <a:pt x="34" y="83"/>
                </a:lnTo>
                <a:lnTo>
                  <a:pt x="38" y="86"/>
                </a:lnTo>
                <a:lnTo>
                  <a:pt x="41" y="86"/>
                </a:lnTo>
                <a:lnTo>
                  <a:pt x="41" y="62"/>
                </a:lnTo>
                <a:close/>
                <a:moveTo>
                  <a:pt x="0" y="42"/>
                </a:moveTo>
                <a:lnTo>
                  <a:pt x="0" y="42"/>
                </a:lnTo>
                <a:lnTo>
                  <a:pt x="2" y="47"/>
                </a:lnTo>
                <a:lnTo>
                  <a:pt x="3" y="51"/>
                </a:lnTo>
                <a:lnTo>
                  <a:pt x="6" y="54"/>
                </a:lnTo>
                <a:lnTo>
                  <a:pt x="11" y="54"/>
                </a:lnTo>
                <a:lnTo>
                  <a:pt x="11" y="54"/>
                </a:lnTo>
                <a:lnTo>
                  <a:pt x="17" y="53"/>
                </a:lnTo>
                <a:lnTo>
                  <a:pt x="20" y="48"/>
                </a:lnTo>
                <a:lnTo>
                  <a:pt x="20" y="48"/>
                </a:lnTo>
                <a:lnTo>
                  <a:pt x="20" y="48"/>
                </a:lnTo>
                <a:lnTo>
                  <a:pt x="22" y="51"/>
                </a:lnTo>
                <a:lnTo>
                  <a:pt x="25" y="54"/>
                </a:lnTo>
                <a:lnTo>
                  <a:pt x="28" y="56"/>
                </a:lnTo>
                <a:lnTo>
                  <a:pt x="31" y="56"/>
                </a:lnTo>
                <a:lnTo>
                  <a:pt x="31" y="56"/>
                </a:lnTo>
                <a:lnTo>
                  <a:pt x="35" y="56"/>
                </a:lnTo>
                <a:lnTo>
                  <a:pt x="38" y="53"/>
                </a:lnTo>
                <a:lnTo>
                  <a:pt x="41" y="48"/>
                </a:lnTo>
                <a:lnTo>
                  <a:pt x="41" y="44"/>
                </a:lnTo>
                <a:lnTo>
                  <a:pt x="41" y="44"/>
                </a:lnTo>
                <a:lnTo>
                  <a:pt x="41" y="38"/>
                </a:lnTo>
                <a:lnTo>
                  <a:pt x="38" y="33"/>
                </a:lnTo>
                <a:lnTo>
                  <a:pt x="35" y="30"/>
                </a:lnTo>
                <a:lnTo>
                  <a:pt x="31" y="30"/>
                </a:lnTo>
                <a:lnTo>
                  <a:pt x="31" y="30"/>
                </a:lnTo>
                <a:lnTo>
                  <a:pt x="26" y="30"/>
                </a:lnTo>
                <a:lnTo>
                  <a:pt x="25" y="32"/>
                </a:lnTo>
                <a:lnTo>
                  <a:pt x="22" y="35"/>
                </a:lnTo>
                <a:lnTo>
                  <a:pt x="20" y="38"/>
                </a:lnTo>
                <a:lnTo>
                  <a:pt x="20" y="38"/>
                </a:lnTo>
                <a:lnTo>
                  <a:pt x="20" y="38"/>
                </a:lnTo>
                <a:lnTo>
                  <a:pt x="19" y="35"/>
                </a:lnTo>
                <a:lnTo>
                  <a:pt x="16" y="33"/>
                </a:lnTo>
                <a:lnTo>
                  <a:pt x="11" y="32"/>
                </a:lnTo>
                <a:lnTo>
                  <a:pt x="11" y="32"/>
                </a:lnTo>
                <a:lnTo>
                  <a:pt x="6" y="32"/>
                </a:lnTo>
                <a:lnTo>
                  <a:pt x="3" y="33"/>
                </a:lnTo>
                <a:lnTo>
                  <a:pt x="2" y="38"/>
                </a:lnTo>
                <a:lnTo>
                  <a:pt x="0" y="42"/>
                </a:lnTo>
                <a:lnTo>
                  <a:pt x="0" y="42"/>
                </a:lnTo>
                <a:close/>
                <a:moveTo>
                  <a:pt x="38" y="42"/>
                </a:moveTo>
                <a:lnTo>
                  <a:pt x="38" y="42"/>
                </a:lnTo>
                <a:lnTo>
                  <a:pt x="37" y="47"/>
                </a:lnTo>
                <a:lnTo>
                  <a:pt x="35" y="48"/>
                </a:lnTo>
                <a:lnTo>
                  <a:pt x="34" y="50"/>
                </a:lnTo>
                <a:lnTo>
                  <a:pt x="31" y="51"/>
                </a:lnTo>
                <a:lnTo>
                  <a:pt x="31" y="51"/>
                </a:lnTo>
                <a:lnTo>
                  <a:pt x="28" y="50"/>
                </a:lnTo>
                <a:lnTo>
                  <a:pt x="25" y="48"/>
                </a:lnTo>
                <a:lnTo>
                  <a:pt x="23" y="47"/>
                </a:lnTo>
                <a:lnTo>
                  <a:pt x="22" y="44"/>
                </a:lnTo>
                <a:lnTo>
                  <a:pt x="22" y="44"/>
                </a:lnTo>
                <a:lnTo>
                  <a:pt x="25" y="38"/>
                </a:lnTo>
                <a:lnTo>
                  <a:pt x="28" y="36"/>
                </a:lnTo>
                <a:lnTo>
                  <a:pt x="31" y="35"/>
                </a:lnTo>
                <a:lnTo>
                  <a:pt x="31" y="35"/>
                </a:lnTo>
                <a:lnTo>
                  <a:pt x="34" y="36"/>
                </a:lnTo>
                <a:lnTo>
                  <a:pt x="35" y="38"/>
                </a:lnTo>
                <a:lnTo>
                  <a:pt x="37" y="39"/>
                </a:lnTo>
                <a:lnTo>
                  <a:pt x="38" y="42"/>
                </a:lnTo>
                <a:lnTo>
                  <a:pt x="38" y="42"/>
                </a:lnTo>
                <a:close/>
                <a:moveTo>
                  <a:pt x="5" y="42"/>
                </a:moveTo>
                <a:lnTo>
                  <a:pt x="5" y="42"/>
                </a:lnTo>
                <a:lnTo>
                  <a:pt x="5" y="39"/>
                </a:lnTo>
                <a:lnTo>
                  <a:pt x="6" y="38"/>
                </a:lnTo>
                <a:lnTo>
                  <a:pt x="11" y="36"/>
                </a:lnTo>
                <a:lnTo>
                  <a:pt x="11" y="36"/>
                </a:lnTo>
                <a:lnTo>
                  <a:pt x="14" y="36"/>
                </a:lnTo>
                <a:lnTo>
                  <a:pt x="16" y="38"/>
                </a:lnTo>
                <a:lnTo>
                  <a:pt x="19" y="42"/>
                </a:lnTo>
                <a:lnTo>
                  <a:pt x="19" y="42"/>
                </a:lnTo>
                <a:lnTo>
                  <a:pt x="16" y="47"/>
                </a:lnTo>
                <a:lnTo>
                  <a:pt x="14" y="48"/>
                </a:lnTo>
                <a:lnTo>
                  <a:pt x="11" y="50"/>
                </a:lnTo>
                <a:lnTo>
                  <a:pt x="11" y="50"/>
                </a:lnTo>
                <a:lnTo>
                  <a:pt x="8" y="50"/>
                </a:lnTo>
                <a:lnTo>
                  <a:pt x="6" y="48"/>
                </a:lnTo>
                <a:lnTo>
                  <a:pt x="5" y="45"/>
                </a:lnTo>
                <a:lnTo>
                  <a:pt x="5" y="42"/>
                </a:lnTo>
                <a:lnTo>
                  <a:pt x="5" y="42"/>
                </a:lnTo>
                <a:close/>
                <a:moveTo>
                  <a:pt x="41" y="0"/>
                </a:moveTo>
                <a:lnTo>
                  <a:pt x="37" y="0"/>
                </a:lnTo>
                <a:lnTo>
                  <a:pt x="37" y="17"/>
                </a:lnTo>
                <a:lnTo>
                  <a:pt x="37" y="17"/>
                </a:lnTo>
                <a:lnTo>
                  <a:pt x="34" y="14"/>
                </a:lnTo>
                <a:lnTo>
                  <a:pt x="34" y="14"/>
                </a:lnTo>
                <a:lnTo>
                  <a:pt x="23" y="5"/>
                </a:lnTo>
                <a:lnTo>
                  <a:pt x="17" y="2"/>
                </a:lnTo>
                <a:lnTo>
                  <a:pt x="13" y="0"/>
                </a:lnTo>
                <a:lnTo>
                  <a:pt x="13" y="0"/>
                </a:lnTo>
                <a:lnTo>
                  <a:pt x="8" y="2"/>
                </a:lnTo>
                <a:lnTo>
                  <a:pt x="5" y="3"/>
                </a:lnTo>
                <a:lnTo>
                  <a:pt x="2" y="8"/>
                </a:lnTo>
                <a:lnTo>
                  <a:pt x="0" y="12"/>
                </a:lnTo>
                <a:lnTo>
                  <a:pt x="0" y="12"/>
                </a:lnTo>
                <a:lnTo>
                  <a:pt x="2" y="18"/>
                </a:lnTo>
                <a:lnTo>
                  <a:pt x="5" y="24"/>
                </a:lnTo>
                <a:lnTo>
                  <a:pt x="8" y="23"/>
                </a:lnTo>
                <a:lnTo>
                  <a:pt x="8" y="23"/>
                </a:lnTo>
                <a:lnTo>
                  <a:pt x="6" y="18"/>
                </a:lnTo>
                <a:lnTo>
                  <a:pt x="5" y="14"/>
                </a:lnTo>
                <a:lnTo>
                  <a:pt x="5" y="14"/>
                </a:lnTo>
                <a:lnTo>
                  <a:pt x="6" y="11"/>
                </a:lnTo>
                <a:lnTo>
                  <a:pt x="8" y="8"/>
                </a:lnTo>
                <a:lnTo>
                  <a:pt x="9" y="6"/>
                </a:lnTo>
                <a:lnTo>
                  <a:pt x="13" y="6"/>
                </a:lnTo>
                <a:lnTo>
                  <a:pt x="13" y="6"/>
                </a:lnTo>
                <a:lnTo>
                  <a:pt x="17" y="8"/>
                </a:lnTo>
                <a:lnTo>
                  <a:pt x="22" y="9"/>
                </a:lnTo>
                <a:lnTo>
                  <a:pt x="34" y="21"/>
                </a:lnTo>
                <a:lnTo>
                  <a:pt x="38" y="24"/>
                </a:lnTo>
                <a:lnTo>
                  <a:pt x="41" y="24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130" name="Freeform 66"/>
          <p:cNvSpPr>
            <a:spLocks noEditPoints="1"/>
          </p:cNvSpPr>
          <p:nvPr/>
        </p:nvSpPr>
        <p:spPr bwMode="auto">
          <a:xfrm>
            <a:off x="4173538" y="2408238"/>
            <a:ext cx="112712" cy="171450"/>
          </a:xfrm>
          <a:custGeom>
            <a:avLst/>
            <a:gdLst/>
            <a:ahLst/>
            <a:cxnLst>
              <a:cxn ang="0">
                <a:pos x="36" y="80"/>
              </a:cxn>
              <a:cxn ang="0">
                <a:pos x="33" y="77"/>
              </a:cxn>
              <a:cxn ang="0">
                <a:pos x="12" y="64"/>
              </a:cxn>
              <a:cxn ang="0">
                <a:pos x="3" y="67"/>
              </a:cxn>
              <a:cxn ang="0">
                <a:pos x="0" y="76"/>
              </a:cxn>
              <a:cxn ang="0">
                <a:pos x="8" y="85"/>
              </a:cxn>
              <a:cxn ang="0">
                <a:pos x="4" y="77"/>
              </a:cxn>
              <a:cxn ang="0">
                <a:pos x="6" y="71"/>
              </a:cxn>
              <a:cxn ang="0">
                <a:pos x="12" y="70"/>
              </a:cxn>
              <a:cxn ang="0">
                <a:pos x="33" y="83"/>
              </a:cxn>
              <a:cxn ang="0">
                <a:pos x="39" y="62"/>
              </a:cxn>
              <a:cxn ang="0">
                <a:pos x="41" y="49"/>
              </a:cxn>
              <a:cxn ang="0">
                <a:pos x="35" y="38"/>
              </a:cxn>
              <a:cxn ang="0">
                <a:pos x="27" y="32"/>
              </a:cxn>
              <a:cxn ang="0">
                <a:pos x="17" y="30"/>
              </a:cxn>
              <a:cxn ang="0">
                <a:pos x="1" y="38"/>
              </a:cxn>
              <a:cxn ang="0">
                <a:pos x="1" y="49"/>
              </a:cxn>
              <a:cxn ang="0">
                <a:pos x="14" y="58"/>
              </a:cxn>
              <a:cxn ang="0">
                <a:pos x="23" y="55"/>
              </a:cxn>
              <a:cxn ang="0">
                <a:pos x="26" y="46"/>
              </a:cxn>
              <a:cxn ang="0">
                <a:pos x="21" y="36"/>
              </a:cxn>
              <a:cxn ang="0">
                <a:pos x="32" y="41"/>
              </a:cxn>
              <a:cxn ang="0">
                <a:pos x="36" y="50"/>
              </a:cxn>
              <a:cxn ang="0">
                <a:pos x="41" y="53"/>
              </a:cxn>
              <a:cxn ang="0">
                <a:pos x="4" y="41"/>
              </a:cxn>
              <a:cxn ang="0">
                <a:pos x="17" y="36"/>
              </a:cxn>
              <a:cxn ang="0">
                <a:pos x="18" y="36"/>
              </a:cxn>
              <a:cxn ang="0">
                <a:pos x="23" y="44"/>
              </a:cxn>
              <a:cxn ang="0">
                <a:pos x="17" y="52"/>
              </a:cxn>
              <a:cxn ang="0">
                <a:pos x="9" y="52"/>
              </a:cxn>
              <a:cxn ang="0">
                <a:pos x="4" y="44"/>
              </a:cxn>
              <a:cxn ang="0">
                <a:pos x="41" y="14"/>
              </a:cxn>
              <a:cxn ang="0">
                <a:pos x="29" y="0"/>
              </a:cxn>
              <a:cxn ang="0">
                <a:pos x="12" y="0"/>
              </a:cxn>
              <a:cxn ang="0">
                <a:pos x="0" y="12"/>
              </a:cxn>
              <a:cxn ang="0">
                <a:pos x="4" y="23"/>
              </a:cxn>
              <a:cxn ang="0">
                <a:pos x="21" y="26"/>
              </a:cxn>
              <a:cxn ang="0">
                <a:pos x="39" y="18"/>
              </a:cxn>
              <a:cxn ang="0">
                <a:pos x="36" y="14"/>
              </a:cxn>
              <a:cxn ang="0">
                <a:pos x="32" y="18"/>
              </a:cxn>
              <a:cxn ang="0">
                <a:pos x="20" y="21"/>
              </a:cxn>
              <a:cxn ang="0">
                <a:pos x="4" y="17"/>
              </a:cxn>
              <a:cxn ang="0">
                <a:pos x="4" y="9"/>
              </a:cxn>
              <a:cxn ang="0">
                <a:pos x="20" y="5"/>
              </a:cxn>
              <a:cxn ang="0">
                <a:pos x="32" y="8"/>
              </a:cxn>
              <a:cxn ang="0">
                <a:pos x="36" y="14"/>
              </a:cxn>
            </a:cxnLst>
            <a:rect l="0" t="0" r="r" b="b"/>
            <a:pathLst>
              <a:path w="41" h="88">
                <a:moveTo>
                  <a:pt x="39" y="62"/>
                </a:moveTo>
                <a:lnTo>
                  <a:pt x="36" y="62"/>
                </a:lnTo>
                <a:lnTo>
                  <a:pt x="36" y="80"/>
                </a:lnTo>
                <a:lnTo>
                  <a:pt x="35" y="80"/>
                </a:lnTo>
                <a:lnTo>
                  <a:pt x="33" y="77"/>
                </a:lnTo>
                <a:lnTo>
                  <a:pt x="33" y="77"/>
                </a:lnTo>
                <a:lnTo>
                  <a:pt x="21" y="67"/>
                </a:lnTo>
                <a:lnTo>
                  <a:pt x="17" y="65"/>
                </a:lnTo>
                <a:lnTo>
                  <a:pt x="12" y="64"/>
                </a:lnTo>
                <a:lnTo>
                  <a:pt x="12" y="64"/>
                </a:lnTo>
                <a:lnTo>
                  <a:pt x="8" y="65"/>
                </a:lnTo>
                <a:lnTo>
                  <a:pt x="3" y="67"/>
                </a:lnTo>
                <a:lnTo>
                  <a:pt x="1" y="70"/>
                </a:lnTo>
                <a:lnTo>
                  <a:pt x="0" y="76"/>
                </a:lnTo>
                <a:lnTo>
                  <a:pt x="0" y="76"/>
                </a:lnTo>
                <a:lnTo>
                  <a:pt x="1" y="82"/>
                </a:lnTo>
                <a:lnTo>
                  <a:pt x="4" y="86"/>
                </a:lnTo>
                <a:lnTo>
                  <a:pt x="8" y="85"/>
                </a:lnTo>
                <a:lnTo>
                  <a:pt x="8" y="85"/>
                </a:lnTo>
                <a:lnTo>
                  <a:pt x="6" y="82"/>
                </a:lnTo>
                <a:lnTo>
                  <a:pt x="4" y="77"/>
                </a:lnTo>
                <a:lnTo>
                  <a:pt x="4" y="77"/>
                </a:lnTo>
                <a:lnTo>
                  <a:pt x="4" y="73"/>
                </a:lnTo>
                <a:lnTo>
                  <a:pt x="6" y="71"/>
                </a:lnTo>
                <a:lnTo>
                  <a:pt x="9" y="70"/>
                </a:lnTo>
                <a:lnTo>
                  <a:pt x="12" y="70"/>
                </a:lnTo>
                <a:lnTo>
                  <a:pt x="12" y="70"/>
                </a:lnTo>
                <a:lnTo>
                  <a:pt x="17" y="70"/>
                </a:lnTo>
                <a:lnTo>
                  <a:pt x="21" y="73"/>
                </a:lnTo>
                <a:lnTo>
                  <a:pt x="33" y="83"/>
                </a:lnTo>
                <a:lnTo>
                  <a:pt x="36" y="88"/>
                </a:lnTo>
                <a:lnTo>
                  <a:pt x="39" y="88"/>
                </a:lnTo>
                <a:lnTo>
                  <a:pt x="39" y="62"/>
                </a:lnTo>
                <a:close/>
                <a:moveTo>
                  <a:pt x="41" y="53"/>
                </a:moveTo>
                <a:lnTo>
                  <a:pt x="41" y="53"/>
                </a:lnTo>
                <a:lnTo>
                  <a:pt x="41" y="49"/>
                </a:lnTo>
                <a:lnTo>
                  <a:pt x="41" y="49"/>
                </a:lnTo>
                <a:lnTo>
                  <a:pt x="39" y="42"/>
                </a:lnTo>
                <a:lnTo>
                  <a:pt x="35" y="38"/>
                </a:lnTo>
                <a:lnTo>
                  <a:pt x="35" y="38"/>
                </a:lnTo>
                <a:lnTo>
                  <a:pt x="32" y="35"/>
                </a:lnTo>
                <a:lnTo>
                  <a:pt x="27" y="32"/>
                </a:lnTo>
                <a:lnTo>
                  <a:pt x="23" y="32"/>
                </a:lnTo>
                <a:lnTo>
                  <a:pt x="17" y="30"/>
                </a:lnTo>
                <a:lnTo>
                  <a:pt x="17" y="30"/>
                </a:lnTo>
                <a:lnTo>
                  <a:pt x="9" y="32"/>
                </a:lnTo>
                <a:lnTo>
                  <a:pt x="4" y="33"/>
                </a:lnTo>
                <a:lnTo>
                  <a:pt x="1" y="38"/>
                </a:lnTo>
                <a:lnTo>
                  <a:pt x="0" y="44"/>
                </a:lnTo>
                <a:lnTo>
                  <a:pt x="0" y="44"/>
                </a:lnTo>
                <a:lnTo>
                  <a:pt x="1" y="49"/>
                </a:lnTo>
                <a:lnTo>
                  <a:pt x="4" y="53"/>
                </a:lnTo>
                <a:lnTo>
                  <a:pt x="9" y="56"/>
                </a:lnTo>
                <a:lnTo>
                  <a:pt x="14" y="58"/>
                </a:lnTo>
                <a:lnTo>
                  <a:pt x="14" y="58"/>
                </a:lnTo>
                <a:lnTo>
                  <a:pt x="18" y="56"/>
                </a:lnTo>
                <a:lnTo>
                  <a:pt x="23" y="55"/>
                </a:lnTo>
                <a:lnTo>
                  <a:pt x="26" y="50"/>
                </a:lnTo>
                <a:lnTo>
                  <a:pt x="26" y="46"/>
                </a:lnTo>
                <a:lnTo>
                  <a:pt x="26" y="46"/>
                </a:lnTo>
                <a:lnTo>
                  <a:pt x="24" y="39"/>
                </a:lnTo>
                <a:lnTo>
                  <a:pt x="21" y="36"/>
                </a:lnTo>
                <a:lnTo>
                  <a:pt x="21" y="36"/>
                </a:lnTo>
                <a:lnTo>
                  <a:pt x="21" y="36"/>
                </a:lnTo>
                <a:lnTo>
                  <a:pt x="27" y="38"/>
                </a:lnTo>
                <a:lnTo>
                  <a:pt x="32" y="41"/>
                </a:lnTo>
                <a:lnTo>
                  <a:pt x="32" y="41"/>
                </a:lnTo>
                <a:lnTo>
                  <a:pt x="35" y="46"/>
                </a:lnTo>
                <a:lnTo>
                  <a:pt x="36" y="50"/>
                </a:lnTo>
                <a:lnTo>
                  <a:pt x="36" y="50"/>
                </a:lnTo>
                <a:lnTo>
                  <a:pt x="36" y="53"/>
                </a:lnTo>
                <a:lnTo>
                  <a:pt x="41" y="53"/>
                </a:lnTo>
                <a:close/>
                <a:moveTo>
                  <a:pt x="4" y="44"/>
                </a:moveTo>
                <a:lnTo>
                  <a:pt x="4" y="44"/>
                </a:lnTo>
                <a:lnTo>
                  <a:pt x="4" y="41"/>
                </a:lnTo>
                <a:lnTo>
                  <a:pt x="8" y="38"/>
                </a:lnTo>
                <a:lnTo>
                  <a:pt x="11" y="36"/>
                </a:lnTo>
                <a:lnTo>
                  <a:pt x="17" y="36"/>
                </a:lnTo>
                <a:lnTo>
                  <a:pt x="17" y="36"/>
                </a:lnTo>
                <a:lnTo>
                  <a:pt x="18" y="36"/>
                </a:lnTo>
                <a:lnTo>
                  <a:pt x="18" y="36"/>
                </a:lnTo>
                <a:lnTo>
                  <a:pt x="21" y="39"/>
                </a:lnTo>
                <a:lnTo>
                  <a:pt x="23" y="44"/>
                </a:lnTo>
                <a:lnTo>
                  <a:pt x="23" y="44"/>
                </a:lnTo>
                <a:lnTo>
                  <a:pt x="21" y="47"/>
                </a:lnTo>
                <a:lnTo>
                  <a:pt x="20" y="50"/>
                </a:lnTo>
                <a:lnTo>
                  <a:pt x="17" y="52"/>
                </a:lnTo>
                <a:lnTo>
                  <a:pt x="14" y="52"/>
                </a:lnTo>
                <a:lnTo>
                  <a:pt x="14" y="52"/>
                </a:lnTo>
                <a:lnTo>
                  <a:pt x="9" y="52"/>
                </a:lnTo>
                <a:lnTo>
                  <a:pt x="6" y="50"/>
                </a:lnTo>
                <a:lnTo>
                  <a:pt x="4" y="47"/>
                </a:lnTo>
                <a:lnTo>
                  <a:pt x="4" y="44"/>
                </a:lnTo>
                <a:lnTo>
                  <a:pt x="4" y="44"/>
                </a:lnTo>
                <a:close/>
                <a:moveTo>
                  <a:pt x="41" y="14"/>
                </a:moveTo>
                <a:lnTo>
                  <a:pt x="41" y="14"/>
                </a:lnTo>
                <a:lnTo>
                  <a:pt x="39" y="8"/>
                </a:lnTo>
                <a:lnTo>
                  <a:pt x="35" y="3"/>
                </a:lnTo>
                <a:lnTo>
                  <a:pt x="29" y="0"/>
                </a:lnTo>
                <a:lnTo>
                  <a:pt x="20" y="0"/>
                </a:lnTo>
                <a:lnTo>
                  <a:pt x="20" y="0"/>
                </a:lnTo>
                <a:lnTo>
                  <a:pt x="12" y="0"/>
                </a:lnTo>
                <a:lnTo>
                  <a:pt x="4" y="3"/>
                </a:lnTo>
                <a:lnTo>
                  <a:pt x="1" y="8"/>
                </a:lnTo>
                <a:lnTo>
                  <a:pt x="0" y="12"/>
                </a:lnTo>
                <a:lnTo>
                  <a:pt x="0" y="12"/>
                </a:lnTo>
                <a:lnTo>
                  <a:pt x="1" y="18"/>
                </a:lnTo>
                <a:lnTo>
                  <a:pt x="4" y="23"/>
                </a:lnTo>
                <a:lnTo>
                  <a:pt x="12" y="26"/>
                </a:lnTo>
                <a:lnTo>
                  <a:pt x="21" y="26"/>
                </a:lnTo>
                <a:lnTo>
                  <a:pt x="21" y="26"/>
                </a:lnTo>
                <a:lnTo>
                  <a:pt x="29" y="26"/>
                </a:lnTo>
                <a:lnTo>
                  <a:pt x="35" y="23"/>
                </a:lnTo>
                <a:lnTo>
                  <a:pt x="39" y="18"/>
                </a:lnTo>
                <a:lnTo>
                  <a:pt x="41" y="14"/>
                </a:lnTo>
                <a:lnTo>
                  <a:pt x="41" y="14"/>
                </a:lnTo>
                <a:close/>
                <a:moveTo>
                  <a:pt x="36" y="14"/>
                </a:moveTo>
                <a:lnTo>
                  <a:pt x="36" y="14"/>
                </a:lnTo>
                <a:lnTo>
                  <a:pt x="35" y="17"/>
                </a:lnTo>
                <a:lnTo>
                  <a:pt x="32" y="18"/>
                </a:lnTo>
                <a:lnTo>
                  <a:pt x="27" y="20"/>
                </a:lnTo>
                <a:lnTo>
                  <a:pt x="20" y="21"/>
                </a:lnTo>
                <a:lnTo>
                  <a:pt x="20" y="21"/>
                </a:lnTo>
                <a:lnTo>
                  <a:pt x="14" y="20"/>
                </a:lnTo>
                <a:lnTo>
                  <a:pt x="9" y="18"/>
                </a:lnTo>
                <a:lnTo>
                  <a:pt x="4" y="17"/>
                </a:lnTo>
                <a:lnTo>
                  <a:pt x="4" y="14"/>
                </a:lnTo>
                <a:lnTo>
                  <a:pt x="4" y="14"/>
                </a:lnTo>
                <a:lnTo>
                  <a:pt x="4" y="9"/>
                </a:lnTo>
                <a:lnTo>
                  <a:pt x="9" y="8"/>
                </a:lnTo>
                <a:lnTo>
                  <a:pt x="14" y="6"/>
                </a:lnTo>
                <a:lnTo>
                  <a:pt x="20" y="5"/>
                </a:lnTo>
                <a:lnTo>
                  <a:pt x="20" y="5"/>
                </a:lnTo>
                <a:lnTo>
                  <a:pt x="27" y="6"/>
                </a:lnTo>
                <a:lnTo>
                  <a:pt x="32" y="8"/>
                </a:lnTo>
                <a:lnTo>
                  <a:pt x="35" y="9"/>
                </a:lnTo>
                <a:lnTo>
                  <a:pt x="36" y="14"/>
                </a:lnTo>
                <a:lnTo>
                  <a:pt x="36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131" name="Freeform 67"/>
          <p:cNvSpPr>
            <a:spLocks noEditPoints="1"/>
          </p:cNvSpPr>
          <p:nvPr/>
        </p:nvSpPr>
        <p:spPr bwMode="auto">
          <a:xfrm>
            <a:off x="5297488" y="2084388"/>
            <a:ext cx="111125" cy="231775"/>
          </a:xfrm>
          <a:custGeom>
            <a:avLst/>
            <a:gdLst/>
            <a:ahLst/>
            <a:cxnLst>
              <a:cxn ang="0">
                <a:pos x="40" y="108"/>
              </a:cxn>
              <a:cxn ang="0">
                <a:pos x="33" y="95"/>
              </a:cxn>
              <a:cxn ang="0">
                <a:pos x="22" y="96"/>
              </a:cxn>
              <a:cxn ang="0">
                <a:pos x="18" y="102"/>
              </a:cxn>
              <a:cxn ang="0">
                <a:pos x="9" y="96"/>
              </a:cxn>
              <a:cxn ang="0">
                <a:pos x="0" y="102"/>
              </a:cxn>
              <a:cxn ang="0">
                <a:pos x="3" y="118"/>
              </a:cxn>
              <a:cxn ang="0">
                <a:pos x="4" y="108"/>
              </a:cxn>
              <a:cxn ang="0">
                <a:pos x="7" y="101"/>
              </a:cxn>
              <a:cxn ang="0">
                <a:pos x="15" y="104"/>
              </a:cxn>
              <a:cxn ang="0">
                <a:pos x="21" y="110"/>
              </a:cxn>
              <a:cxn ang="0">
                <a:pos x="25" y="101"/>
              </a:cxn>
              <a:cxn ang="0">
                <a:pos x="33" y="101"/>
              </a:cxn>
              <a:cxn ang="0">
                <a:pos x="34" y="115"/>
              </a:cxn>
              <a:cxn ang="0">
                <a:pos x="34" y="63"/>
              </a:cxn>
              <a:cxn ang="0">
                <a:pos x="31" y="77"/>
              </a:cxn>
              <a:cxn ang="0">
                <a:pos x="12" y="63"/>
              </a:cxn>
              <a:cxn ang="0">
                <a:pos x="0" y="75"/>
              </a:cxn>
              <a:cxn ang="0">
                <a:pos x="7" y="84"/>
              </a:cxn>
              <a:cxn ang="0">
                <a:pos x="4" y="77"/>
              </a:cxn>
              <a:cxn ang="0">
                <a:pos x="12" y="69"/>
              </a:cxn>
              <a:cxn ang="0">
                <a:pos x="33" y="83"/>
              </a:cxn>
              <a:cxn ang="0">
                <a:pos x="0" y="44"/>
              </a:cxn>
              <a:cxn ang="0">
                <a:pos x="6" y="54"/>
              </a:cxn>
              <a:cxn ang="0">
                <a:pos x="19" y="50"/>
              </a:cxn>
              <a:cxn ang="0">
                <a:pos x="24" y="56"/>
              </a:cxn>
              <a:cxn ang="0">
                <a:pos x="34" y="56"/>
              </a:cxn>
              <a:cxn ang="0">
                <a:pos x="40" y="44"/>
              </a:cxn>
              <a:cxn ang="0">
                <a:pos x="28" y="30"/>
              </a:cxn>
              <a:cxn ang="0">
                <a:pos x="21" y="35"/>
              </a:cxn>
              <a:cxn ang="0">
                <a:pos x="16" y="36"/>
              </a:cxn>
              <a:cxn ang="0">
                <a:pos x="6" y="33"/>
              </a:cxn>
              <a:cxn ang="0">
                <a:pos x="0" y="44"/>
              </a:cxn>
              <a:cxn ang="0">
                <a:pos x="34" y="50"/>
              </a:cxn>
              <a:cxn ang="0">
                <a:pos x="27" y="51"/>
              </a:cxn>
              <a:cxn ang="0">
                <a:pos x="21" y="45"/>
              </a:cxn>
              <a:cxn ang="0">
                <a:pos x="30" y="36"/>
              </a:cxn>
              <a:cxn ang="0">
                <a:pos x="36" y="44"/>
              </a:cxn>
              <a:cxn ang="0">
                <a:pos x="4" y="41"/>
              </a:cxn>
              <a:cxn ang="0">
                <a:pos x="12" y="38"/>
              </a:cxn>
              <a:cxn ang="0">
                <a:pos x="15" y="48"/>
              </a:cxn>
              <a:cxn ang="0">
                <a:pos x="7" y="50"/>
              </a:cxn>
              <a:cxn ang="0">
                <a:pos x="3" y="44"/>
              </a:cxn>
              <a:cxn ang="0">
                <a:pos x="40" y="18"/>
              </a:cxn>
              <a:cxn ang="0">
                <a:pos x="31" y="4"/>
              </a:cxn>
              <a:cxn ang="0">
                <a:pos x="16" y="0"/>
              </a:cxn>
              <a:cxn ang="0">
                <a:pos x="0" y="12"/>
              </a:cxn>
              <a:cxn ang="0">
                <a:pos x="9" y="26"/>
              </a:cxn>
              <a:cxn ang="0">
                <a:pos x="22" y="23"/>
              </a:cxn>
              <a:cxn ang="0">
                <a:pos x="24" y="9"/>
              </a:cxn>
              <a:cxn ang="0">
                <a:pos x="27" y="7"/>
              </a:cxn>
              <a:cxn ang="0">
                <a:pos x="36" y="18"/>
              </a:cxn>
              <a:cxn ang="0">
                <a:pos x="4" y="13"/>
              </a:cxn>
              <a:cxn ang="0">
                <a:pos x="10" y="6"/>
              </a:cxn>
              <a:cxn ang="0">
                <a:pos x="18" y="6"/>
              </a:cxn>
              <a:cxn ang="0">
                <a:pos x="21" y="17"/>
              </a:cxn>
              <a:cxn ang="0">
                <a:pos x="13" y="21"/>
              </a:cxn>
              <a:cxn ang="0">
                <a:pos x="4" y="13"/>
              </a:cxn>
            </a:cxnLst>
            <a:rect l="0" t="0" r="r" b="b"/>
            <a:pathLst>
              <a:path w="40" h="119">
                <a:moveTo>
                  <a:pt x="37" y="119"/>
                </a:moveTo>
                <a:lnTo>
                  <a:pt x="37" y="119"/>
                </a:lnTo>
                <a:lnTo>
                  <a:pt x="39" y="115"/>
                </a:lnTo>
                <a:lnTo>
                  <a:pt x="40" y="108"/>
                </a:lnTo>
                <a:lnTo>
                  <a:pt x="40" y="108"/>
                </a:lnTo>
                <a:lnTo>
                  <a:pt x="39" y="102"/>
                </a:lnTo>
                <a:lnTo>
                  <a:pt x="36" y="98"/>
                </a:lnTo>
                <a:lnTo>
                  <a:pt x="33" y="95"/>
                </a:lnTo>
                <a:lnTo>
                  <a:pt x="28" y="95"/>
                </a:lnTo>
                <a:lnTo>
                  <a:pt x="28" y="95"/>
                </a:lnTo>
                <a:lnTo>
                  <a:pt x="25" y="95"/>
                </a:lnTo>
                <a:lnTo>
                  <a:pt x="22" y="96"/>
                </a:lnTo>
                <a:lnTo>
                  <a:pt x="19" y="99"/>
                </a:lnTo>
                <a:lnTo>
                  <a:pt x="18" y="102"/>
                </a:lnTo>
                <a:lnTo>
                  <a:pt x="18" y="102"/>
                </a:lnTo>
                <a:lnTo>
                  <a:pt x="18" y="102"/>
                </a:lnTo>
                <a:lnTo>
                  <a:pt x="16" y="99"/>
                </a:lnTo>
                <a:lnTo>
                  <a:pt x="15" y="98"/>
                </a:lnTo>
                <a:lnTo>
                  <a:pt x="12" y="96"/>
                </a:lnTo>
                <a:lnTo>
                  <a:pt x="9" y="96"/>
                </a:lnTo>
                <a:lnTo>
                  <a:pt x="9" y="96"/>
                </a:lnTo>
                <a:lnTo>
                  <a:pt x="6" y="96"/>
                </a:lnTo>
                <a:lnTo>
                  <a:pt x="3" y="98"/>
                </a:lnTo>
                <a:lnTo>
                  <a:pt x="0" y="102"/>
                </a:lnTo>
                <a:lnTo>
                  <a:pt x="0" y="107"/>
                </a:lnTo>
                <a:lnTo>
                  <a:pt x="0" y="107"/>
                </a:lnTo>
                <a:lnTo>
                  <a:pt x="1" y="113"/>
                </a:lnTo>
                <a:lnTo>
                  <a:pt x="3" y="118"/>
                </a:lnTo>
                <a:lnTo>
                  <a:pt x="7" y="116"/>
                </a:lnTo>
                <a:lnTo>
                  <a:pt x="7" y="116"/>
                </a:lnTo>
                <a:lnTo>
                  <a:pt x="4" y="113"/>
                </a:lnTo>
                <a:lnTo>
                  <a:pt x="4" y="108"/>
                </a:lnTo>
                <a:lnTo>
                  <a:pt x="4" y="108"/>
                </a:lnTo>
                <a:lnTo>
                  <a:pt x="4" y="105"/>
                </a:lnTo>
                <a:lnTo>
                  <a:pt x="6" y="102"/>
                </a:lnTo>
                <a:lnTo>
                  <a:pt x="7" y="101"/>
                </a:lnTo>
                <a:lnTo>
                  <a:pt x="10" y="101"/>
                </a:lnTo>
                <a:lnTo>
                  <a:pt x="10" y="101"/>
                </a:lnTo>
                <a:lnTo>
                  <a:pt x="13" y="102"/>
                </a:lnTo>
                <a:lnTo>
                  <a:pt x="15" y="104"/>
                </a:lnTo>
                <a:lnTo>
                  <a:pt x="16" y="110"/>
                </a:lnTo>
                <a:lnTo>
                  <a:pt x="16" y="113"/>
                </a:lnTo>
                <a:lnTo>
                  <a:pt x="21" y="113"/>
                </a:lnTo>
                <a:lnTo>
                  <a:pt x="21" y="110"/>
                </a:lnTo>
                <a:lnTo>
                  <a:pt x="21" y="110"/>
                </a:lnTo>
                <a:lnTo>
                  <a:pt x="21" y="105"/>
                </a:lnTo>
                <a:lnTo>
                  <a:pt x="22" y="102"/>
                </a:lnTo>
                <a:lnTo>
                  <a:pt x="25" y="101"/>
                </a:lnTo>
                <a:lnTo>
                  <a:pt x="28" y="99"/>
                </a:lnTo>
                <a:lnTo>
                  <a:pt x="28" y="99"/>
                </a:lnTo>
                <a:lnTo>
                  <a:pt x="31" y="99"/>
                </a:lnTo>
                <a:lnTo>
                  <a:pt x="33" y="101"/>
                </a:lnTo>
                <a:lnTo>
                  <a:pt x="36" y="104"/>
                </a:lnTo>
                <a:lnTo>
                  <a:pt x="36" y="108"/>
                </a:lnTo>
                <a:lnTo>
                  <a:pt x="36" y="108"/>
                </a:lnTo>
                <a:lnTo>
                  <a:pt x="34" y="115"/>
                </a:lnTo>
                <a:lnTo>
                  <a:pt x="33" y="118"/>
                </a:lnTo>
                <a:lnTo>
                  <a:pt x="37" y="119"/>
                </a:lnTo>
                <a:close/>
                <a:moveTo>
                  <a:pt x="39" y="63"/>
                </a:moveTo>
                <a:lnTo>
                  <a:pt x="34" y="63"/>
                </a:lnTo>
                <a:lnTo>
                  <a:pt x="34" y="80"/>
                </a:lnTo>
                <a:lnTo>
                  <a:pt x="34" y="80"/>
                </a:lnTo>
                <a:lnTo>
                  <a:pt x="31" y="77"/>
                </a:lnTo>
                <a:lnTo>
                  <a:pt x="31" y="77"/>
                </a:lnTo>
                <a:lnTo>
                  <a:pt x="21" y="68"/>
                </a:lnTo>
                <a:lnTo>
                  <a:pt x="16" y="65"/>
                </a:lnTo>
                <a:lnTo>
                  <a:pt x="12" y="63"/>
                </a:lnTo>
                <a:lnTo>
                  <a:pt x="12" y="63"/>
                </a:lnTo>
                <a:lnTo>
                  <a:pt x="7" y="65"/>
                </a:lnTo>
                <a:lnTo>
                  <a:pt x="3" y="66"/>
                </a:lnTo>
                <a:lnTo>
                  <a:pt x="1" y="71"/>
                </a:lnTo>
                <a:lnTo>
                  <a:pt x="0" y="75"/>
                </a:lnTo>
                <a:lnTo>
                  <a:pt x="0" y="75"/>
                </a:lnTo>
                <a:lnTo>
                  <a:pt x="1" y="81"/>
                </a:lnTo>
                <a:lnTo>
                  <a:pt x="4" y="86"/>
                </a:lnTo>
                <a:lnTo>
                  <a:pt x="7" y="84"/>
                </a:lnTo>
                <a:lnTo>
                  <a:pt x="7" y="84"/>
                </a:lnTo>
                <a:lnTo>
                  <a:pt x="6" y="81"/>
                </a:lnTo>
                <a:lnTo>
                  <a:pt x="4" y="77"/>
                </a:lnTo>
                <a:lnTo>
                  <a:pt x="4" y="77"/>
                </a:lnTo>
                <a:lnTo>
                  <a:pt x="4" y="72"/>
                </a:lnTo>
                <a:lnTo>
                  <a:pt x="6" y="71"/>
                </a:lnTo>
                <a:lnTo>
                  <a:pt x="9" y="69"/>
                </a:lnTo>
                <a:lnTo>
                  <a:pt x="12" y="69"/>
                </a:lnTo>
                <a:lnTo>
                  <a:pt x="12" y="69"/>
                </a:lnTo>
                <a:lnTo>
                  <a:pt x="16" y="69"/>
                </a:lnTo>
                <a:lnTo>
                  <a:pt x="21" y="72"/>
                </a:lnTo>
                <a:lnTo>
                  <a:pt x="33" y="83"/>
                </a:lnTo>
                <a:lnTo>
                  <a:pt x="36" y="87"/>
                </a:lnTo>
                <a:lnTo>
                  <a:pt x="39" y="87"/>
                </a:lnTo>
                <a:lnTo>
                  <a:pt x="39" y="63"/>
                </a:lnTo>
                <a:close/>
                <a:moveTo>
                  <a:pt x="0" y="44"/>
                </a:moveTo>
                <a:lnTo>
                  <a:pt x="0" y="44"/>
                </a:lnTo>
                <a:lnTo>
                  <a:pt x="0" y="48"/>
                </a:lnTo>
                <a:lnTo>
                  <a:pt x="3" y="53"/>
                </a:lnTo>
                <a:lnTo>
                  <a:pt x="6" y="54"/>
                </a:lnTo>
                <a:lnTo>
                  <a:pt x="10" y="56"/>
                </a:lnTo>
                <a:lnTo>
                  <a:pt x="10" y="56"/>
                </a:lnTo>
                <a:lnTo>
                  <a:pt x="15" y="54"/>
                </a:lnTo>
                <a:lnTo>
                  <a:pt x="19" y="50"/>
                </a:lnTo>
                <a:lnTo>
                  <a:pt x="19" y="50"/>
                </a:lnTo>
                <a:lnTo>
                  <a:pt x="19" y="50"/>
                </a:lnTo>
                <a:lnTo>
                  <a:pt x="21" y="53"/>
                </a:lnTo>
                <a:lnTo>
                  <a:pt x="24" y="56"/>
                </a:lnTo>
                <a:lnTo>
                  <a:pt x="27" y="57"/>
                </a:lnTo>
                <a:lnTo>
                  <a:pt x="30" y="57"/>
                </a:lnTo>
                <a:lnTo>
                  <a:pt x="30" y="57"/>
                </a:lnTo>
                <a:lnTo>
                  <a:pt x="34" y="56"/>
                </a:lnTo>
                <a:lnTo>
                  <a:pt x="37" y="54"/>
                </a:lnTo>
                <a:lnTo>
                  <a:pt x="39" y="50"/>
                </a:lnTo>
                <a:lnTo>
                  <a:pt x="40" y="44"/>
                </a:lnTo>
                <a:lnTo>
                  <a:pt x="40" y="44"/>
                </a:lnTo>
                <a:lnTo>
                  <a:pt x="39" y="39"/>
                </a:lnTo>
                <a:lnTo>
                  <a:pt x="37" y="35"/>
                </a:lnTo>
                <a:lnTo>
                  <a:pt x="33" y="32"/>
                </a:lnTo>
                <a:lnTo>
                  <a:pt x="28" y="30"/>
                </a:lnTo>
                <a:lnTo>
                  <a:pt x="28" y="30"/>
                </a:lnTo>
                <a:lnTo>
                  <a:pt x="25" y="32"/>
                </a:lnTo>
                <a:lnTo>
                  <a:pt x="22" y="33"/>
                </a:lnTo>
                <a:lnTo>
                  <a:pt x="21" y="35"/>
                </a:lnTo>
                <a:lnTo>
                  <a:pt x="19" y="39"/>
                </a:lnTo>
                <a:lnTo>
                  <a:pt x="18" y="39"/>
                </a:lnTo>
                <a:lnTo>
                  <a:pt x="18" y="39"/>
                </a:lnTo>
                <a:lnTo>
                  <a:pt x="16" y="36"/>
                </a:lnTo>
                <a:lnTo>
                  <a:pt x="15" y="33"/>
                </a:lnTo>
                <a:lnTo>
                  <a:pt x="9" y="32"/>
                </a:lnTo>
                <a:lnTo>
                  <a:pt x="9" y="32"/>
                </a:lnTo>
                <a:lnTo>
                  <a:pt x="6" y="33"/>
                </a:lnTo>
                <a:lnTo>
                  <a:pt x="3" y="35"/>
                </a:lnTo>
                <a:lnTo>
                  <a:pt x="0" y="39"/>
                </a:lnTo>
                <a:lnTo>
                  <a:pt x="0" y="44"/>
                </a:lnTo>
                <a:lnTo>
                  <a:pt x="0" y="44"/>
                </a:lnTo>
                <a:close/>
                <a:moveTo>
                  <a:pt x="36" y="44"/>
                </a:moveTo>
                <a:lnTo>
                  <a:pt x="36" y="44"/>
                </a:lnTo>
                <a:lnTo>
                  <a:pt x="36" y="47"/>
                </a:lnTo>
                <a:lnTo>
                  <a:pt x="34" y="50"/>
                </a:lnTo>
                <a:lnTo>
                  <a:pt x="31" y="51"/>
                </a:lnTo>
                <a:lnTo>
                  <a:pt x="28" y="51"/>
                </a:lnTo>
                <a:lnTo>
                  <a:pt x="28" y="51"/>
                </a:lnTo>
                <a:lnTo>
                  <a:pt x="27" y="51"/>
                </a:lnTo>
                <a:lnTo>
                  <a:pt x="24" y="50"/>
                </a:lnTo>
                <a:lnTo>
                  <a:pt x="22" y="48"/>
                </a:lnTo>
                <a:lnTo>
                  <a:pt x="21" y="45"/>
                </a:lnTo>
                <a:lnTo>
                  <a:pt x="21" y="45"/>
                </a:lnTo>
                <a:lnTo>
                  <a:pt x="24" y="38"/>
                </a:lnTo>
                <a:lnTo>
                  <a:pt x="27" y="36"/>
                </a:lnTo>
                <a:lnTo>
                  <a:pt x="30" y="36"/>
                </a:lnTo>
                <a:lnTo>
                  <a:pt x="30" y="36"/>
                </a:lnTo>
                <a:lnTo>
                  <a:pt x="31" y="36"/>
                </a:lnTo>
                <a:lnTo>
                  <a:pt x="34" y="38"/>
                </a:lnTo>
                <a:lnTo>
                  <a:pt x="36" y="41"/>
                </a:lnTo>
                <a:lnTo>
                  <a:pt x="36" y="44"/>
                </a:lnTo>
                <a:lnTo>
                  <a:pt x="36" y="44"/>
                </a:lnTo>
                <a:close/>
                <a:moveTo>
                  <a:pt x="3" y="44"/>
                </a:moveTo>
                <a:lnTo>
                  <a:pt x="3" y="44"/>
                </a:lnTo>
                <a:lnTo>
                  <a:pt x="4" y="41"/>
                </a:lnTo>
                <a:lnTo>
                  <a:pt x="6" y="39"/>
                </a:lnTo>
                <a:lnTo>
                  <a:pt x="10" y="38"/>
                </a:lnTo>
                <a:lnTo>
                  <a:pt x="10" y="38"/>
                </a:lnTo>
                <a:lnTo>
                  <a:pt x="12" y="38"/>
                </a:lnTo>
                <a:lnTo>
                  <a:pt x="15" y="39"/>
                </a:lnTo>
                <a:lnTo>
                  <a:pt x="16" y="44"/>
                </a:lnTo>
                <a:lnTo>
                  <a:pt x="16" y="44"/>
                </a:lnTo>
                <a:lnTo>
                  <a:pt x="15" y="48"/>
                </a:lnTo>
                <a:lnTo>
                  <a:pt x="12" y="50"/>
                </a:lnTo>
                <a:lnTo>
                  <a:pt x="10" y="51"/>
                </a:lnTo>
                <a:lnTo>
                  <a:pt x="10" y="51"/>
                </a:lnTo>
                <a:lnTo>
                  <a:pt x="7" y="50"/>
                </a:lnTo>
                <a:lnTo>
                  <a:pt x="6" y="48"/>
                </a:lnTo>
                <a:lnTo>
                  <a:pt x="4" y="47"/>
                </a:lnTo>
                <a:lnTo>
                  <a:pt x="3" y="44"/>
                </a:lnTo>
                <a:lnTo>
                  <a:pt x="3" y="44"/>
                </a:lnTo>
                <a:close/>
                <a:moveTo>
                  <a:pt x="40" y="23"/>
                </a:moveTo>
                <a:lnTo>
                  <a:pt x="40" y="23"/>
                </a:lnTo>
                <a:lnTo>
                  <a:pt x="40" y="18"/>
                </a:lnTo>
                <a:lnTo>
                  <a:pt x="40" y="18"/>
                </a:lnTo>
                <a:lnTo>
                  <a:pt x="37" y="12"/>
                </a:lnTo>
                <a:lnTo>
                  <a:pt x="34" y="6"/>
                </a:lnTo>
                <a:lnTo>
                  <a:pt x="34" y="6"/>
                </a:lnTo>
                <a:lnTo>
                  <a:pt x="31" y="4"/>
                </a:lnTo>
                <a:lnTo>
                  <a:pt x="27" y="1"/>
                </a:lnTo>
                <a:lnTo>
                  <a:pt x="22" y="0"/>
                </a:lnTo>
                <a:lnTo>
                  <a:pt x="16" y="0"/>
                </a:lnTo>
                <a:lnTo>
                  <a:pt x="16" y="0"/>
                </a:lnTo>
                <a:lnTo>
                  <a:pt x="9" y="0"/>
                </a:lnTo>
                <a:lnTo>
                  <a:pt x="4" y="3"/>
                </a:lnTo>
                <a:lnTo>
                  <a:pt x="1" y="7"/>
                </a:lnTo>
                <a:lnTo>
                  <a:pt x="0" y="12"/>
                </a:lnTo>
                <a:lnTo>
                  <a:pt x="0" y="12"/>
                </a:lnTo>
                <a:lnTo>
                  <a:pt x="1" y="18"/>
                </a:lnTo>
                <a:lnTo>
                  <a:pt x="4" y="23"/>
                </a:lnTo>
                <a:lnTo>
                  <a:pt x="9" y="26"/>
                </a:lnTo>
                <a:lnTo>
                  <a:pt x="13" y="26"/>
                </a:lnTo>
                <a:lnTo>
                  <a:pt x="13" y="26"/>
                </a:lnTo>
                <a:lnTo>
                  <a:pt x="18" y="26"/>
                </a:lnTo>
                <a:lnTo>
                  <a:pt x="22" y="23"/>
                </a:lnTo>
                <a:lnTo>
                  <a:pt x="25" y="20"/>
                </a:lnTo>
                <a:lnTo>
                  <a:pt x="25" y="15"/>
                </a:lnTo>
                <a:lnTo>
                  <a:pt x="25" y="15"/>
                </a:lnTo>
                <a:lnTo>
                  <a:pt x="24" y="9"/>
                </a:lnTo>
                <a:lnTo>
                  <a:pt x="21" y="4"/>
                </a:lnTo>
                <a:lnTo>
                  <a:pt x="21" y="4"/>
                </a:lnTo>
                <a:lnTo>
                  <a:pt x="21" y="4"/>
                </a:lnTo>
                <a:lnTo>
                  <a:pt x="27" y="7"/>
                </a:lnTo>
                <a:lnTo>
                  <a:pt x="31" y="10"/>
                </a:lnTo>
                <a:lnTo>
                  <a:pt x="31" y="10"/>
                </a:lnTo>
                <a:lnTo>
                  <a:pt x="34" y="13"/>
                </a:lnTo>
                <a:lnTo>
                  <a:pt x="36" y="18"/>
                </a:lnTo>
                <a:lnTo>
                  <a:pt x="36" y="18"/>
                </a:lnTo>
                <a:lnTo>
                  <a:pt x="36" y="23"/>
                </a:lnTo>
                <a:lnTo>
                  <a:pt x="40" y="23"/>
                </a:lnTo>
                <a:close/>
                <a:moveTo>
                  <a:pt x="4" y="13"/>
                </a:moveTo>
                <a:lnTo>
                  <a:pt x="4" y="13"/>
                </a:lnTo>
                <a:lnTo>
                  <a:pt x="4" y="9"/>
                </a:lnTo>
                <a:lnTo>
                  <a:pt x="7" y="7"/>
                </a:lnTo>
                <a:lnTo>
                  <a:pt x="10" y="6"/>
                </a:lnTo>
                <a:lnTo>
                  <a:pt x="15" y="4"/>
                </a:lnTo>
                <a:lnTo>
                  <a:pt x="15" y="4"/>
                </a:lnTo>
                <a:lnTo>
                  <a:pt x="18" y="6"/>
                </a:lnTo>
                <a:lnTo>
                  <a:pt x="18" y="6"/>
                </a:lnTo>
                <a:lnTo>
                  <a:pt x="21" y="9"/>
                </a:lnTo>
                <a:lnTo>
                  <a:pt x="21" y="13"/>
                </a:lnTo>
                <a:lnTo>
                  <a:pt x="21" y="13"/>
                </a:lnTo>
                <a:lnTo>
                  <a:pt x="21" y="17"/>
                </a:lnTo>
                <a:lnTo>
                  <a:pt x="19" y="18"/>
                </a:lnTo>
                <a:lnTo>
                  <a:pt x="16" y="20"/>
                </a:lnTo>
                <a:lnTo>
                  <a:pt x="13" y="21"/>
                </a:lnTo>
                <a:lnTo>
                  <a:pt x="13" y="21"/>
                </a:lnTo>
                <a:lnTo>
                  <a:pt x="9" y="20"/>
                </a:lnTo>
                <a:lnTo>
                  <a:pt x="6" y="18"/>
                </a:lnTo>
                <a:lnTo>
                  <a:pt x="4" y="17"/>
                </a:lnTo>
                <a:lnTo>
                  <a:pt x="4" y="13"/>
                </a:lnTo>
                <a:lnTo>
                  <a:pt x="4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132" name="Freeform 68"/>
          <p:cNvSpPr>
            <a:spLocks noEditPoints="1"/>
          </p:cNvSpPr>
          <p:nvPr/>
        </p:nvSpPr>
        <p:spPr bwMode="auto">
          <a:xfrm>
            <a:off x="5851525" y="2587625"/>
            <a:ext cx="112713" cy="225425"/>
          </a:xfrm>
          <a:custGeom>
            <a:avLst/>
            <a:gdLst/>
            <a:ahLst/>
            <a:cxnLst>
              <a:cxn ang="0">
                <a:pos x="36" y="109"/>
              </a:cxn>
              <a:cxn ang="0">
                <a:pos x="17" y="94"/>
              </a:cxn>
              <a:cxn ang="0">
                <a:pos x="3" y="95"/>
              </a:cxn>
              <a:cxn ang="0">
                <a:pos x="2" y="110"/>
              </a:cxn>
              <a:cxn ang="0">
                <a:pos x="6" y="110"/>
              </a:cxn>
              <a:cxn ang="0">
                <a:pos x="8" y="100"/>
              </a:cxn>
              <a:cxn ang="0">
                <a:pos x="17" y="100"/>
              </a:cxn>
              <a:cxn ang="0">
                <a:pos x="41" y="116"/>
              </a:cxn>
              <a:cxn ang="0">
                <a:pos x="2" y="77"/>
              </a:cxn>
              <a:cxn ang="0">
                <a:pos x="11" y="85"/>
              </a:cxn>
              <a:cxn ang="0">
                <a:pos x="20" y="79"/>
              </a:cxn>
              <a:cxn ang="0">
                <a:pos x="30" y="86"/>
              </a:cxn>
              <a:cxn ang="0">
                <a:pos x="39" y="79"/>
              </a:cxn>
              <a:cxn ang="0">
                <a:pos x="38" y="64"/>
              </a:cxn>
              <a:cxn ang="0">
                <a:pos x="26" y="61"/>
              </a:cxn>
              <a:cxn ang="0">
                <a:pos x="20" y="68"/>
              </a:cxn>
              <a:cxn ang="0">
                <a:pos x="9" y="62"/>
              </a:cxn>
              <a:cxn ang="0">
                <a:pos x="2" y="68"/>
              </a:cxn>
              <a:cxn ang="0">
                <a:pos x="36" y="73"/>
              </a:cxn>
              <a:cxn ang="0">
                <a:pos x="29" y="82"/>
              </a:cxn>
              <a:cxn ang="0">
                <a:pos x="23" y="77"/>
              </a:cxn>
              <a:cxn ang="0">
                <a:pos x="27" y="67"/>
              </a:cxn>
              <a:cxn ang="0">
                <a:pos x="35" y="68"/>
              </a:cxn>
              <a:cxn ang="0">
                <a:pos x="5" y="73"/>
              </a:cxn>
              <a:cxn ang="0">
                <a:pos x="11" y="67"/>
              </a:cxn>
              <a:cxn ang="0">
                <a:pos x="18" y="73"/>
              </a:cxn>
              <a:cxn ang="0">
                <a:pos x="11" y="80"/>
              </a:cxn>
              <a:cxn ang="0">
                <a:pos x="5" y="76"/>
              </a:cxn>
              <a:cxn ang="0">
                <a:pos x="38" y="55"/>
              </a:cxn>
              <a:cxn ang="0">
                <a:pos x="39" y="39"/>
              </a:cxn>
              <a:cxn ang="0">
                <a:pos x="29" y="30"/>
              </a:cxn>
              <a:cxn ang="0">
                <a:pos x="20" y="39"/>
              </a:cxn>
              <a:cxn ang="0">
                <a:pos x="15" y="33"/>
              </a:cxn>
              <a:cxn ang="0">
                <a:pos x="6" y="33"/>
              </a:cxn>
              <a:cxn ang="0">
                <a:pos x="0" y="44"/>
              </a:cxn>
              <a:cxn ang="0">
                <a:pos x="8" y="53"/>
              </a:cxn>
              <a:cxn ang="0">
                <a:pos x="5" y="41"/>
              </a:cxn>
              <a:cxn ang="0">
                <a:pos x="11" y="38"/>
              </a:cxn>
              <a:cxn ang="0">
                <a:pos x="17" y="50"/>
              </a:cxn>
              <a:cxn ang="0">
                <a:pos x="21" y="42"/>
              </a:cxn>
              <a:cxn ang="0">
                <a:pos x="29" y="36"/>
              </a:cxn>
              <a:cxn ang="0">
                <a:pos x="36" y="45"/>
              </a:cxn>
              <a:cxn ang="0">
                <a:pos x="38" y="55"/>
              </a:cxn>
              <a:cxn ang="0">
                <a:pos x="41" y="14"/>
              </a:cxn>
              <a:cxn ang="0">
                <a:pos x="33" y="0"/>
              </a:cxn>
              <a:cxn ang="0">
                <a:pos x="23" y="2"/>
              </a:cxn>
              <a:cxn ang="0">
                <a:pos x="18" y="9"/>
              </a:cxn>
              <a:cxn ang="0">
                <a:pos x="9" y="2"/>
              </a:cxn>
              <a:cxn ang="0">
                <a:pos x="2" y="8"/>
              </a:cxn>
              <a:cxn ang="0">
                <a:pos x="3" y="23"/>
              </a:cxn>
              <a:cxn ang="0">
                <a:pos x="5" y="14"/>
              </a:cxn>
              <a:cxn ang="0">
                <a:pos x="8" y="8"/>
              </a:cxn>
              <a:cxn ang="0">
                <a:pos x="15" y="9"/>
              </a:cxn>
              <a:cxn ang="0">
                <a:pos x="21" y="15"/>
              </a:cxn>
              <a:cxn ang="0">
                <a:pos x="26" y="6"/>
              </a:cxn>
              <a:cxn ang="0">
                <a:pos x="33" y="8"/>
              </a:cxn>
              <a:cxn ang="0">
                <a:pos x="36" y="20"/>
              </a:cxn>
            </a:cxnLst>
            <a:rect l="0" t="0" r="r" b="b"/>
            <a:pathLst>
              <a:path w="41" h="116">
                <a:moveTo>
                  <a:pt x="41" y="92"/>
                </a:moveTo>
                <a:lnTo>
                  <a:pt x="36" y="92"/>
                </a:lnTo>
                <a:lnTo>
                  <a:pt x="36" y="109"/>
                </a:lnTo>
                <a:lnTo>
                  <a:pt x="36" y="109"/>
                </a:lnTo>
                <a:lnTo>
                  <a:pt x="33" y="106"/>
                </a:lnTo>
                <a:lnTo>
                  <a:pt x="33" y="106"/>
                </a:lnTo>
                <a:lnTo>
                  <a:pt x="21" y="97"/>
                </a:lnTo>
                <a:lnTo>
                  <a:pt x="17" y="94"/>
                </a:lnTo>
                <a:lnTo>
                  <a:pt x="12" y="92"/>
                </a:lnTo>
                <a:lnTo>
                  <a:pt x="12" y="92"/>
                </a:lnTo>
                <a:lnTo>
                  <a:pt x="8" y="94"/>
                </a:lnTo>
                <a:lnTo>
                  <a:pt x="3" y="95"/>
                </a:lnTo>
                <a:lnTo>
                  <a:pt x="2" y="100"/>
                </a:lnTo>
                <a:lnTo>
                  <a:pt x="0" y="104"/>
                </a:lnTo>
                <a:lnTo>
                  <a:pt x="0" y="104"/>
                </a:lnTo>
                <a:lnTo>
                  <a:pt x="2" y="110"/>
                </a:lnTo>
                <a:lnTo>
                  <a:pt x="5" y="116"/>
                </a:lnTo>
                <a:lnTo>
                  <a:pt x="8" y="115"/>
                </a:lnTo>
                <a:lnTo>
                  <a:pt x="8" y="115"/>
                </a:lnTo>
                <a:lnTo>
                  <a:pt x="6" y="110"/>
                </a:lnTo>
                <a:lnTo>
                  <a:pt x="5" y="106"/>
                </a:lnTo>
                <a:lnTo>
                  <a:pt x="5" y="106"/>
                </a:lnTo>
                <a:lnTo>
                  <a:pt x="5" y="103"/>
                </a:lnTo>
                <a:lnTo>
                  <a:pt x="8" y="100"/>
                </a:lnTo>
                <a:lnTo>
                  <a:pt x="9" y="98"/>
                </a:lnTo>
                <a:lnTo>
                  <a:pt x="12" y="98"/>
                </a:lnTo>
                <a:lnTo>
                  <a:pt x="12" y="98"/>
                </a:lnTo>
                <a:lnTo>
                  <a:pt x="17" y="100"/>
                </a:lnTo>
                <a:lnTo>
                  <a:pt x="21" y="101"/>
                </a:lnTo>
                <a:lnTo>
                  <a:pt x="33" y="113"/>
                </a:lnTo>
                <a:lnTo>
                  <a:pt x="36" y="116"/>
                </a:lnTo>
                <a:lnTo>
                  <a:pt x="41" y="116"/>
                </a:lnTo>
                <a:lnTo>
                  <a:pt x="41" y="92"/>
                </a:lnTo>
                <a:close/>
                <a:moveTo>
                  <a:pt x="0" y="73"/>
                </a:moveTo>
                <a:lnTo>
                  <a:pt x="0" y="73"/>
                </a:lnTo>
                <a:lnTo>
                  <a:pt x="2" y="77"/>
                </a:lnTo>
                <a:lnTo>
                  <a:pt x="3" y="82"/>
                </a:lnTo>
                <a:lnTo>
                  <a:pt x="6" y="85"/>
                </a:lnTo>
                <a:lnTo>
                  <a:pt x="11" y="85"/>
                </a:lnTo>
                <a:lnTo>
                  <a:pt x="11" y="85"/>
                </a:lnTo>
                <a:lnTo>
                  <a:pt x="15" y="83"/>
                </a:lnTo>
                <a:lnTo>
                  <a:pt x="20" y="79"/>
                </a:lnTo>
                <a:lnTo>
                  <a:pt x="20" y="79"/>
                </a:lnTo>
                <a:lnTo>
                  <a:pt x="20" y="79"/>
                </a:lnTo>
                <a:lnTo>
                  <a:pt x="21" y="82"/>
                </a:lnTo>
                <a:lnTo>
                  <a:pt x="24" y="85"/>
                </a:lnTo>
                <a:lnTo>
                  <a:pt x="27" y="86"/>
                </a:lnTo>
                <a:lnTo>
                  <a:pt x="30" y="86"/>
                </a:lnTo>
                <a:lnTo>
                  <a:pt x="30" y="86"/>
                </a:lnTo>
                <a:lnTo>
                  <a:pt x="35" y="86"/>
                </a:lnTo>
                <a:lnTo>
                  <a:pt x="38" y="83"/>
                </a:lnTo>
                <a:lnTo>
                  <a:pt x="39" y="79"/>
                </a:lnTo>
                <a:lnTo>
                  <a:pt x="41" y="73"/>
                </a:lnTo>
                <a:lnTo>
                  <a:pt x="41" y="73"/>
                </a:lnTo>
                <a:lnTo>
                  <a:pt x="39" y="68"/>
                </a:lnTo>
                <a:lnTo>
                  <a:pt x="38" y="64"/>
                </a:lnTo>
                <a:lnTo>
                  <a:pt x="35" y="61"/>
                </a:lnTo>
                <a:lnTo>
                  <a:pt x="29" y="61"/>
                </a:lnTo>
                <a:lnTo>
                  <a:pt x="29" y="61"/>
                </a:lnTo>
                <a:lnTo>
                  <a:pt x="26" y="61"/>
                </a:lnTo>
                <a:lnTo>
                  <a:pt x="23" y="62"/>
                </a:lnTo>
                <a:lnTo>
                  <a:pt x="21" y="65"/>
                </a:lnTo>
                <a:lnTo>
                  <a:pt x="20" y="68"/>
                </a:lnTo>
                <a:lnTo>
                  <a:pt x="20" y="68"/>
                </a:lnTo>
                <a:lnTo>
                  <a:pt x="20" y="68"/>
                </a:lnTo>
                <a:lnTo>
                  <a:pt x="17" y="65"/>
                </a:lnTo>
                <a:lnTo>
                  <a:pt x="15" y="64"/>
                </a:lnTo>
                <a:lnTo>
                  <a:pt x="9" y="62"/>
                </a:lnTo>
                <a:lnTo>
                  <a:pt x="9" y="62"/>
                </a:lnTo>
                <a:lnTo>
                  <a:pt x="6" y="62"/>
                </a:lnTo>
                <a:lnTo>
                  <a:pt x="3" y="64"/>
                </a:lnTo>
                <a:lnTo>
                  <a:pt x="2" y="68"/>
                </a:lnTo>
                <a:lnTo>
                  <a:pt x="0" y="73"/>
                </a:lnTo>
                <a:lnTo>
                  <a:pt x="0" y="73"/>
                </a:lnTo>
                <a:close/>
                <a:moveTo>
                  <a:pt x="36" y="73"/>
                </a:moveTo>
                <a:lnTo>
                  <a:pt x="36" y="73"/>
                </a:lnTo>
                <a:lnTo>
                  <a:pt x="36" y="77"/>
                </a:lnTo>
                <a:lnTo>
                  <a:pt x="35" y="79"/>
                </a:lnTo>
                <a:lnTo>
                  <a:pt x="32" y="80"/>
                </a:lnTo>
                <a:lnTo>
                  <a:pt x="29" y="82"/>
                </a:lnTo>
                <a:lnTo>
                  <a:pt x="29" y="82"/>
                </a:lnTo>
                <a:lnTo>
                  <a:pt x="27" y="80"/>
                </a:lnTo>
                <a:lnTo>
                  <a:pt x="24" y="79"/>
                </a:lnTo>
                <a:lnTo>
                  <a:pt x="23" y="77"/>
                </a:lnTo>
                <a:lnTo>
                  <a:pt x="21" y="74"/>
                </a:lnTo>
                <a:lnTo>
                  <a:pt x="21" y="74"/>
                </a:lnTo>
                <a:lnTo>
                  <a:pt x="24" y="68"/>
                </a:lnTo>
                <a:lnTo>
                  <a:pt x="27" y="67"/>
                </a:lnTo>
                <a:lnTo>
                  <a:pt x="30" y="65"/>
                </a:lnTo>
                <a:lnTo>
                  <a:pt x="30" y="65"/>
                </a:lnTo>
                <a:lnTo>
                  <a:pt x="33" y="67"/>
                </a:lnTo>
                <a:lnTo>
                  <a:pt x="35" y="68"/>
                </a:lnTo>
                <a:lnTo>
                  <a:pt x="36" y="70"/>
                </a:lnTo>
                <a:lnTo>
                  <a:pt x="36" y="73"/>
                </a:lnTo>
                <a:lnTo>
                  <a:pt x="36" y="73"/>
                </a:lnTo>
                <a:close/>
                <a:moveTo>
                  <a:pt x="5" y="73"/>
                </a:moveTo>
                <a:lnTo>
                  <a:pt x="5" y="73"/>
                </a:lnTo>
                <a:lnTo>
                  <a:pt x="5" y="70"/>
                </a:lnTo>
                <a:lnTo>
                  <a:pt x="6" y="68"/>
                </a:lnTo>
                <a:lnTo>
                  <a:pt x="11" y="67"/>
                </a:lnTo>
                <a:lnTo>
                  <a:pt x="11" y="67"/>
                </a:lnTo>
                <a:lnTo>
                  <a:pt x="12" y="67"/>
                </a:lnTo>
                <a:lnTo>
                  <a:pt x="15" y="68"/>
                </a:lnTo>
                <a:lnTo>
                  <a:pt x="18" y="73"/>
                </a:lnTo>
                <a:lnTo>
                  <a:pt x="18" y="73"/>
                </a:lnTo>
                <a:lnTo>
                  <a:pt x="15" y="77"/>
                </a:lnTo>
                <a:lnTo>
                  <a:pt x="14" y="79"/>
                </a:lnTo>
                <a:lnTo>
                  <a:pt x="11" y="80"/>
                </a:lnTo>
                <a:lnTo>
                  <a:pt x="11" y="80"/>
                </a:lnTo>
                <a:lnTo>
                  <a:pt x="8" y="79"/>
                </a:lnTo>
                <a:lnTo>
                  <a:pt x="6" y="79"/>
                </a:lnTo>
                <a:lnTo>
                  <a:pt x="5" y="76"/>
                </a:lnTo>
                <a:lnTo>
                  <a:pt x="5" y="73"/>
                </a:lnTo>
                <a:lnTo>
                  <a:pt x="5" y="73"/>
                </a:lnTo>
                <a:close/>
                <a:moveTo>
                  <a:pt x="38" y="55"/>
                </a:moveTo>
                <a:lnTo>
                  <a:pt x="38" y="55"/>
                </a:lnTo>
                <a:lnTo>
                  <a:pt x="39" y="52"/>
                </a:lnTo>
                <a:lnTo>
                  <a:pt x="41" y="45"/>
                </a:lnTo>
                <a:lnTo>
                  <a:pt x="41" y="45"/>
                </a:lnTo>
                <a:lnTo>
                  <a:pt x="39" y="39"/>
                </a:lnTo>
                <a:lnTo>
                  <a:pt x="38" y="35"/>
                </a:lnTo>
                <a:lnTo>
                  <a:pt x="33" y="32"/>
                </a:lnTo>
                <a:lnTo>
                  <a:pt x="29" y="30"/>
                </a:lnTo>
                <a:lnTo>
                  <a:pt x="29" y="30"/>
                </a:lnTo>
                <a:lnTo>
                  <a:pt x="26" y="32"/>
                </a:lnTo>
                <a:lnTo>
                  <a:pt x="23" y="33"/>
                </a:lnTo>
                <a:lnTo>
                  <a:pt x="20" y="36"/>
                </a:lnTo>
                <a:lnTo>
                  <a:pt x="20" y="39"/>
                </a:lnTo>
                <a:lnTo>
                  <a:pt x="18" y="39"/>
                </a:lnTo>
                <a:lnTo>
                  <a:pt x="18" y="39"/>
                </a:lnTo>
                <a:lnTo>
                  <a:pt x="17" y="36"/>
                </a:lnTo>
                <a:lnTo>
                  <a:pt x="15" y="33"/>
                </a:lnTo>
                <a:lnTo>
                  <a:pt x="12" y="33"/>
                </a:lnTo>
                <a:lnTo>
                  <a:pt x="9" y="32"/>
                </a:lnTo>
                <a:lnTo>
                  <a:pt x="9" y="32"/>
                </a:lnTo>
                <a:lnTo>
                  <a:pt x="6" y="33"/>
                </a:lnTo>
                <a:lnTo>
                  <a:pt x="3" y="35"/>
                </a:lnTo>
                <a:lnTo>
                  <a:pt x="2" y="38"/>
                </a:lnTo>
                <a:lnTo>
                  <a:pt x="0" y="44"/>
                </a:lnTo>
                <a:lnTo>
                  <a:pt x="0" y="44"/>
                </a:lnTo>
                <a:lnTo>
                  <a:pt x="2" y="50"/>
                </a:lnTo>
                <a:lnTo>
                  <a:pt x="3" y="55"/>
                </a:lnTo>
                <a:lnTo>
                  <a:pt x="8" y="53"/>
                </a:lnTo>
                <a:lnTo>
                  <a:pt x="8" y="53"/>
                </a:lnTo>
                <a:lnTo>
                  <a:pt x="5" y="48"/>
                </a:lnTo>
                <a:lnTo>
                  <a:pt x="5" y="44"/>
                </a:lnTo>
                <a:lnTo>
                  <a:pt x="5" y="44"/>
                </a:lnTo>
                <a:lnTo>
                  <a:pt x="5" y="41"/>
                </a:lnTo>
                <a:lnTo>
                  <a:pt x="6" y="39"/>
                </a:lnTo>
                <a:lnTo>
                  <a:pt x="8" y="38"/>
                </a:lnTo>
                <a:lnTo>
                  <a:pt x="11" y="38"/>
                </a:lnTo>
                <a:lnTo>
                  <a:pt x="11" y="38"/>
                </a:lnTo>
                <a:lnTo>
                  <a:pt x="14" y="38"/>
                </a:lnTo>
                <a:lnTo>
                  <a:pt x="15" y="41"/>
                </a:lnTo>
                <a:lnTo>
                  <a:pt x="17" y="47"/>
                </a:lnTo>
                <a:lnTo>
                  <a:pt x="17" y="50"/>
                </a:lnTo>
                <a:lnTo>
                  <a:pt x="21" y="50"/>
                </a:lnTo>
                <a:lnTo>
                  <a:pt x="21" y="47"/>
                </a:lnTo>
                <a:lnTo>
                  <a:pt x="21" y="47"/>
                </a:lnTo>
                <a:lnTo>
                  <a:pt x="21" y="42"/>
                </a:lnTo>
                <a:lnTo>
                  <a:pt x="23" y="39"/>
                </a:lnTo>
                <a:lnTo>
                  <a:pt x="26" y="36"/>
                </a:lnTo>
                <a:lnTo>
                  <a:pt x="29" y="36"/>
                </a:lnTo>
                <a:lnTo>
                  <a:pt x="29" y="36"/>
                </a:lnTo>
                <a:lnTo>
                  <a:pt x="32" y="36"/>
                </a:lnTo>
                <a:lnTo>
                  <a:pt x="33" y="38"/>
                </a:lnTo>
                <a:lnTo>
                  <a:pt x="36" y="41"/>
                </a:lnTo>
                <a:lnTo>
                  <a:pt x="36" y="45"/>
                </a:lnTo>
                <a:lnTo>
                  <a:pt x="36" y="45"/>
                </a:lnTo>
                <a:lnTo>
                  <a:pt x="36" y="50"/>
                </a:lnTo>
                <a:lnTo>
                  <a:pt x="35" y="55"/>
                </a:lnTo>
                <a:lnTo>
                  <a:pt x="38" y="55"/>
                </a:lnTo>
                <a:close/>
                <a:moveTo>
                  <a:pt x="38" y="24"/>
                </a:moveTo>
                <a:lnTo>
                  <a:pt x="38" y="24"/>
                </a:lnTo>
                <a:lnTo>
                  <a:pt x="39" y="20"/>
                </a:lnTo>
                <a:lnTo>
                  <a:pt x="41" y="14"/>
                </a:lnTo>
                <a:lnTo>
                  <a:pt x="41" y="14"/>
                </a:lnTo>
                <a:lnTo>
                  <a:pt x="39" y="8"/>
                </a:lnTo>
                <a:lnTo>
                  <a:pt x="38" y="3"/>
                </a:lnTo>
                <a:lnTo>
                  <a:pt x="33" y="0"/>
                </a:lnTo>
                <a:lnTo>
                  <a:pt x="29" y="0"/>
                </a:lnTo>
                <a:lnTo>
                  <a:pt x="29" y="0"/>
                </a:lnTo>
                <a:lnTo>
                  <a:pt x="26" y="0"/>
                </a:lnTo>
                <a:lnTo>
                  <a:pt x="23" y="2"/>
                </a:lnTo>
                <a:lnTo>
                  <a:pt x="20" y="5"/>
                </a:lnTo>
                <a:lnTo>
                  <a:pt x="20" y="9"/>
                </a:lnTo>
                <a:lnTo>
                  <a:pt x="18" y="9"/>
                </a:lnTo>
                <a:lnTo>
                  <a:pt x="18" y="9"/>
                </a:lnTo>
                <a:lnTo>
                  <a:pt x="17" y="5"/>
                </a:lnTo>
                <a:lnTo>
                  <a:pt x="15" y="3"/>
                </a:lnTo>
                <a:lnTo>
                  <a:pt x="12" y="2"/>
                </a:lnTo>
                <a:lnTo>
                  <a:pt x="9" y="2"/>
                </a:lnTo>
                <a:lnTo>
                  <a:pt x="9" y="2"/>
                </a:lnTo>
                <a:lnTo>
                  <a:pt x="6" y="2"/>
                </a:lnTo>
                <a:lnTo>
                  <a:pt x="3" y="5"/>
                </a:lnTo>
                <a:lnTo>
                  <a:pt x="2" y="8"/>
                </a:lnTo>
                <a:lnTo>
                  <a:pt x="0" y="12"/>
                </a:lnTo>
                <a:lnTo>
                  <a:pt x="0" y="12"/>
                </a:lnTo>
                <a:lnTo>
                  <a:pt x="2" y="18"/>
                </a:lnTo>
                <a:lnTo>
                  <a:pt x="3" y="23"/>
                </a:lnTo>
                <a:lnTo>
                  <a:pt x="8" y="21"/>
                </a:lnTo>
                <a:lnTo>
                  <a:pt x="8" y="21"/>
                </a:lnTo>
                <a:lnTo>
                  <a:pt x="5" y="18"/>
                </a:lnTo>
                <a:lnTo>
                  <a:pt x="5" y="14"/>
                </a:lnTo>
                <a:lnTo>
                  <a:pt x="5" y="14"/>
                </a:lnTo>
                <a:lnTo>
                  <a:pt x="5" y="11"/>
                </a:lnTo>
                <a:lnTo>
                  <a:pt x="6" y="8"/>
                </a:lnTo>
                <a:lnTo>
                  <a:pt x="8" y="8"/>
                </a:lnTo>
                <a:lnTo>
                  <a:pt x="11" y="6"/>
                </a:lnTo>
                <a:lnTo>
                  <a:pt x="11" y="6"/>
                </a:lnTo>
                <a:lnTo>
                  <a:pt x="14" y="8"/>
                </a:lnTo>
                <a:lnTo>
                  <a:pt x="15" y="9"/>
                </a:lnTo>
                <a:lnTo>
                  <a:pt x="17" y="15"/>
                </a:lnTo>
                <a:lnTo>
                  <a:pt x="17" y="18"/>
                </a:lnTo>
                <a:lnTo>
                  <a:pt x="21" y="18"/>
                </a:lnTo>
                <a:lnTo>
                  <a:pt x="21" y="15"/>
                </a:lnTo>
                <a:lnTo>
                  <a:pt x="21" y="15"/>
                </a:lnTo>
                <a:lnTo>
                  <a:pt x="21" y="12"/>
                </a:lnTo>
                <a:lnTo>
                  <a:pt x="23" y="8"/>
                </a:lnTo>
                <a:lnTo>
                  <a:pt x="26" y="6"/>
                </a:lnTo>
                <a:lnTo>
                  <a:pt x="29" y="5"/>
                </a:lnTo>
                <a:lnTo>
                  <a:pt x="29" y="5"/>
                </a:lnTo>
                <a:lnTo>
                  <a:pt x="32" y="6"/>
                </a:lnTo>
                <a:lnTo>
                  <a:pt x="33" y="8"/>
                </a:lnTo>
                <a:lnTo>
                  <a:pt x="36" y="9"/>
                </a:lnTo>
                <a:lnTo>
                  <a:pt x="36" y="14"/>
                </a:lnTo>
                <a:lnTo>
                  <a:pt x="36" y="14"/>
                </a:lnTo>
                <a:lnTo>
                  <a:pt x="36" y="20"/>
                </a:lnTo>
                <a:lnTo>
                  <a:pt x="35" y="23"/>
                </a:lnTo>
                <a:lnTo>
                  <a:pt x="38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133" name="Freeform 69"/>
          <p:cNvSpPr>
            <a:spLocks noEditPoints="1"/>
          </p:cNvSpPr>
          <p:nvPr/>
        </p:nvSpPr>
        <p:spPr bwMode="auto">
          <a:xfrm>
            <a:off x="6407150" y="2752725"/>
            <a:ext cx="111125" cy="225425"/>
          </a:xfrm>
          <a:custGeom>
            <a:avLst/>
            <a:gdLst/>
            <a:ahLst/>
            <a:cxnLst>
              <a:cxn ang="0">
                <a:pos x="34" y="108"/>
              </a:cxn>
              <a:cxn ang="0">
                <a:pos x="16" y="93"/>
              </a:cxn>
              <a:cxn ang="0">
                <a:pos x="3" y="95"/>
              </a:cxn>
              <a:cxn ang="0">
                <a:pos x="1" y="111"/>
              </a:cxn>
              <a:cxn ang="0">
                <a:pos x="4" y="110"/>
              </a:cxn>
              <a:cxn ang="0">
                <a:pos x="6" y="99"/>
              </a:cxn>
              <a:cxn ang="0">
                <a:pos x="16" y="99"/>
              </a:cxn>
              <a:cxn ang="0">
                <a:pos x="39" y="116"/>
              </a:cxn>
              <a:cxn ang="0">
                <a:pos x="0" y="68"/>
              </a:cxn>
              <a:cxn ang="0">
                <a:pos x="6" y="80"/>
              </a:cxn>
              <a:cxn ang="0">
                <a:pos x="24" y="86"/>
              </a:cxn>
              <a:cxn ang="0">
                <a:pos x="39" y="78"/>
              </a:cxn>
              <a:cxn ang="0">
                <a:pos x="36" y="63"/>
              </a:cxn>
              <a:cxn ang="0">
                <a:pos x="21" y="60"/>
              </a:cxn>
              <a:cxn ang="0">
                <a:pos x="13" y="71"/>
              </a:cxn>
              <a:cxn ang="0">
                <a:pos x="18" y="81"/>
              </a:cxn>
              <a:cxn ang="0">
                <a:pos x="4" y="68"/>
              </a:cxn>
              <a:cxn ang="0">
                <a:pos x="36" y="72"/>
              </a:cxn>
              <a:cxn ang="0">
                <a:pos x="28" y="81"/>
              </a:cxn>
              <a:cxn ang="0">
                <a:pos x="22" y="81"/>
              </a:cxn>
              <a:cxn ang="0">
                <a:pos x="18" y="69"/>
              </a:cxn>
              <a:cxn ang="0">
                <a:pos x="27" y="65"/>
              </a:cxn>
              <a:cxn ang="0">
                <a:pos x="36" y="72"/>
              </a:cxn>
              <a:cxn ang="0">
                <a:pos x="0" y="46"/>
              </a:cxn>
              <a:cxn ang="0">
                <a:pos x="10" y="54"/>
              </a:cxn>
              <a:cxn ang="0">
                <a:pos x="19" y="48"/>
              </a:cxn>
              <a:cxn ang="0">
                <a:pos x="30" y="55"/>
              </a:cxn>
              <a:cxn ang="0">
                <a:pos x="39" y="48"/>
              </a:cxn>
              <a:cxn ang="0">
                <a:pos x="37" y="33"/>
              </a:cxn>
              <a:cxn ang="0">
                <a:pos x="25" y="30"/>
              </a:cxn>
              <a:cxn ang="0">
                <a:pos x="18" y="36"/>
              </a:cxn>
              <a:cxn ang="0">
                <a:pos x="9" y="30"/>
              </a:cxn>
              <a:cxn ang="0">
                <a:pos x="0" y="36"/>
              </a:cxn>
              <a:cxn ang="0">
                <a:pos x="36" y="42"/>
              </a:cxn>
              <a:cxn ang="0">
                <a:pos x="28" y="49"/>
              </a:cxn>
              <a:cxn ang="0">
                <a:pos x="22" y="45"/>
              </a:cxn>
              <a:cxn ang="0">
                <a:pos x="25" y="34"/>
              </a:cxn>
              <a:cxn ang="0">
                <a:pos x="34" y="36"/>
              </a:cxn>
              <a:cxn ang="0">
                <a:pos x="3" y="42"/>
              </a:cxn>
              <a:cxn ang="0">
                <a:pos x="10" y="34"/>
              </a:cxn>
              <a:cxn ang="0">
                <a:pos x="16" y="40"/>
              </a:cxn>
              <a:cxn ang="0">
                <a:pos x="9" y="48"/>
              </a:cxn>
              <a:cxn ang="0">
                <a:pos x="4" y="45"/>
              </a:cxn>
              <a:cxn ang="0">
                <a:pos x="0" y="19"/>
              </a:cxn>
              <a:cxn ang="0">
                <a:pos x="18" y="16"/>
              </a:cxn>
              <a:cxn ang="0">
                <a:pos x="27" y="4"/>
              </a:cxn>
              <a:cxn ang="0">
                <a:pos x="34" y="10"/>
              </a:cxn>
              <a:cxn ang="0">
                <a:pos x="33" y="22"/>
              </a:cxn>
              <a:cxn ang="0">
                <a:pos x="40" y="15"/>
              </a:cxn>
              <a:cxn ang="0">
                <a:pos x="31" y="1"/>
              </a:cxn>
              <a:cxn ang="0">
                <a:pos x="21" y="1"/>
              </a:cxn>
              <a:cxn ang="0">
                <a:pos x="15" y="13"/>
              </a:cxn>
              <a:cxn ang="0">
                <a:pos x="4" y="0"/>
              </a:cxn>
            </a:cxnLst>
            <a:rect l="0" t="0" r="r" b="b"/>
            <a:pathLst>
              <a:path w="40" h="116">
                <a:moveTo>
                  <a:pt x="39" y="92"/>
                </a:moveTo>
                <a:lnTo>
                  <a:pt x="34" y="92"/>
                </a:lnTo>
                <a:lnTo>
                  <a:pt x="34" y="108"/>
                </a:lnTo>
                <a:lnTo>
                  <a:pt x="34" y="108"/>
                </a:lnTo>
                <a:lnTo>
                  <a:pt x="31" y="105"/>
                </a:lnTo>
                <a:lnTo>
                  <a:pt x="31" y="105"/>
                </a:lnTo>
                <a:lnTo>
                  <a:pt x="21" y="96"/>
                </a:lnTo>
                <a:lnTo>
                  <a:pt x="16" y="93"/>
                </a:lnTo>
                <a:lnTo>
                  <a:pt x="10" y="92"/>
                </a:lnTo>
                <a:lnTo>
                  <a:pt x="10" y="92"/>
                </a:lnTo>
                <a:lnTo>
                  <a:pt x="7" y="93"/>
                </a:lnTo>
                <a:lnTo>
                  <a:pt x="3" y="95"/>
                </a:lnTo>
                <a:lnTo>
                  <a:pt x="0" y="99"/>
                </a:lnTo>
                <a:lnTo>
                  <a:pt x="0" y="104"/>
                </a:lnTo>
                <a:lnTo>
                  <a:pt x="0" y="104"/>
                </a:lnTo>
                <a:lnTo>
                  <a:pt x="1" y="111"/>
                </a:lnTo>
                <a:lnTo>
                  <a:pt x="3" y="116"/>
                </a:lnTo>
                <a:lnTo>
                  <a:pt x="7" y="114"/>
                </a:lnTo>
                <a:lnTo>
                  <a:pt x="7" y="114"/>
                </a:lnTo>
                <a:lnTo>
                  <a:pt x="4" y="110"/>
                </a:lnTo>
                <a:lnTo>
                  <a:pt x="4" y="105"/>
                </a:lnTo>
                <a:lnTo>
                  <a:pt x="4" y="105"/>
                </a:lnTo>
                <a:lnTo>
                  <a:pt x="4" y="102"/>
                </a:lnTo>
                <a:lnTo>
                  <a:pt x="6" y="99"/>
                </a:lnTo>
                <a:lnTo>
                  <a:pt x="9" y="98"/>
                </a:lnTo>
                <a:lnTo>
                  <a:pt x="12" y="98"/>
                </a:lnTo>
                <a:lnTo>
                  <a:pt x="12" y="98"/>
                </a:lnTo>
                <a:lnTo>
                  <a:pt x="16" y="99"/>
                </a:lnTo>
                <a:lnTo>
                  <a:pt x="21" y="101"/>
                </a:lnTo>
                <a:lnTo>
                  <a:pt x="31" y="113"/>
                </a:lnTo>
                <a:lnTo>
                  <a:pt x="36" y="116"/>
                </a:lnTo>
                <a:lnTo>
                  <a:pt x="39" y="116"/>
                </a:lnTo>
                <a:lnTo>
                  <a:pt x="39" y="92"/>
                </a:lnTo>
                <a:close/>
                <a:moveTo>
                  <a:pt x="0" y="63"/>
                </a:moveTo>
                <a:lnTo>
                  <a:pt x="0" y="63"/>
                </a:lnTo>
                <a:lnTo>
                  <a:pt x="0" y="68"/>
                </a:lnTo>
                <a:lnTo>
                  <a:pt x="0" y="68"/>
                </a:lnTo>
                <a:lnTo>
                  <a:pt x="1" y="74"/>
                </a:lnTo>
                <a:lnTo>
                  <a:pt x="6" y="80"/>
                </a:lnTo>
                <a:lnTo>
                  <a:pt x="6" y="80"/>
                </a:lnTo>
                <a:lnTo>
                  <a:pt x="9" y="83"/>
                </a:lnTo>
                <a:lnTo>
                  <a:pt x="13" y="84"/>
                </a:lnTo>
                <a:lnTo>
                  <a:pt x="18" y="86"/>
                </a:lnTo>
                <a:lnTo>
                  <a:pt x="24" y="86"/>
                </a:lnTo>
                <a:lnTo>
                  <a:pt x="24" y="86"/>
                </a:lnTo>
                <a:lnTo>
                  <a:pt x="30" y="86"/>
                </a:lnTo>
                <a:lnTo>
                  <a:pt x="36" y="83"/>
                </a:lnTo>
                <a:lnTo>
                  <a:pt x="39" y="78"/>
                </a:lnTo>
                <a:lnTo>
                  <a:pt x="40" y="72"/>
                </a:lnTo>
                <a:lnTo>
                  <a:pt x="40" y="72"/>
                </a:lnTo>
                <a:lnTo>
                  <a:pt x="39" y="68"/>
                </a:lnTo>
                <a:lnTo>
                  <a:pt x="36" y="63"/>
                </a:lnTo>
                <a:lnTo>
                  <a:pt x="31" y="60"/>
                </a:lnTo>
                <a:lnTo>
                  <a:pt x="25" y="60"/>
                </a:lnTo>
                <a:lnTo>
                  <a:pt x="25" y="60"/>
                </a:lnTo>
                <a:lnTo>
                  <a:pt x="21" y="60"/>
                </a:lnTo>
                <a:lnTo>
                  <a:pt x="16" y="63"/>
                </a:lnTo>
                <a:lnTo>
                  <a:pt x="15" y="66"/>
                </a:lnTo>
                <a:lnTo>
                  <a:pt x="13" y="71"/>
                </a:lnTo>
                <a:lnTo>
                  <a:pt x="13" y="71"/>
                </a:lnTo>
                <a:lnTo>
                  <a:pt x="15" y="77"/>
                </a:lnTo>
                <a:lnTo>
                  <a:pt x="18" y="81"/>
                </a:lnTo>
                <a:lnTo>
                  <a:pt x="18" y="81"/>
                </a:lnTo>
                <a:lnTo>
                  <a:pt x="18" y="81"/>
                </a:lnTo>
                <a:lnTo>
                  <a:pt x="13" y="80"/>
                </a:lnTo>
                <a:lnTo>
                  <a:pt x="9" y="77"/>
                </a:lnTo>
                <a:lnTo>
                  <a:pt x="6" y="72"/>
                </a:lnTo>
                <a:lnTo>
                  <a:pt x="4" y="68"/>
                </a:lnTo>
                <a:lnTo>
                  <a:pt x="4" y="68"/>
                </a:lnTo>
                <a:lnTo>
                  <a:pt x="4" y="63"/>
                </a:lnTo>
                <a:lnTo>
                  <a:pt x="0" y="63"/>
                </a:lnTo>
                <a:close/>
                <a:moveTo>
                  <a:pt x="36" y="72"/>
                </a:moveTo>
                <a:lnTo>
                  <a:pt x="36" y="72"/>
                </a:lnTo>
                <a:lnTo>
                  <a:pt x="34" y="77"/>
                </a:lnTo>
                <a:lnTo>
                  <a:pt x="33" y="78"/>
                </a:lnTo>
                <a:lnTo>
                  <a:pt x="28" y="81"/>
                </a:lnTo>
                <a:lnTo>
                  <a:pt x="24" y="81"/>
                </a:lnTo>
                <a:lnTo>
                  <a:pt x="24" y="81"/>
                </a:lnTo>
                <a:lnTo>
                  <a:pt x="22" y="81"/>
                </a:lnTo>
                <a:lnTo>
                  <a:pt x="22" y="81"/>
                </a:lnTo>
                <a:lnTo>
                  <a:pt x="19" y="77"/>
                </a:lnTo>
                <a:lnTo>
                  <a:pt x="18" y="72"/>
                </a:lnTo>
                <a:lnTo>
                  <a:pt x="18" y="72"/>
                </a:lnTo>
                <a:lnTo>
                  <a:pt x="18" y="69"/>
                </a:lnTo>
                <a:lnTo>
                  <a:pt x="19" y="68"/>
                </a:lnTo>
                <a:lnTo>
                  <a:pt x="22" y="65"/>
                </a:lnTo>
                <a:lnTo>
                  <a:pt x="27" y="65"/>
                </a:lnTo>
                <a:lnTo>
                  <a:pt x="27" y="65"/>
                </a:lnTo>
                <a:lnTo>
                  <a:pt x="30" y="65"/>
                </a:lnTo>
                <a:lnTo>
                  <a:pt x="33" y="66"/>
                </a:lnTo>
                <a:lnTo>
                  <a:pt x="34" y="69"/>
                </a:lnTo>
                <a:lnTo>
                  <a:pt x="36" y="72"/>
                </a:lnTo>
                <a:lnTo>
                  <a:pt x="36" y="72"/>
                </a:lnTo>
                <a:close/>
                <a:moveTo>
                  <a:pt x="0" y="42"/>
                </a:moveTo>
                <a:lnTo>
                  <a:pt x="0" y="42"/>
                </a:lnTo>
                <a:lnTo>
                  <a:pt x="0" y="46"/>
                </a:lnTo>
                <a:lnTo>
                  <a:pt x="3" y="49"/>
                </a:lnTo>
                <a:lnTo>
                  <a:pt x="6" y="52"/>
                </a:lnTo>
                <a:lnTo>
                  <a:pt x="10" y="54"/>
                </a:lnTo>
                <a:lnTo>
                  <a:pt x="10" y="54"/>
                </a:lnTo>
                <a:lnTo>
                  <a:pt x="15" y="52"/>
                </a:lnTo>
                <a:lnTo>
                  <a:pt x="19" y="48"/>
                </a:lnTo>
                <a:lnTo>
                  <a:pt x="19" y="48"/>
                </a:lnTo>
                <a:lnTo>
                  <a:pt x="19" y="48"/>
                </a:lnTo>
                <a:lnTo>
                  <a:pt x="21" y="51"/>
                </a:lnTo>
                <a:lnTo>
                  <a:pt x="22" y="52"/>
                </a:lnTo>
                <a:lnTo>
                  <a:pt x="25" y="54"/>
                </a:lnTo>
                <a:lnTo>
                  <a:pt x="30" y="55"/>
                </a:lnTo>
                <a:lnTo>
                  <a:pt x="30" y="55"/>
                </a:lnTo>
                <a:lnTo>
                  <a:pt x="33" y="54"/>
                </a:lnTo>
                <a:lnTo>
                  <a:pt x="37" y="51"/>
                </a:lnTo>
                <a:lnTo>
                  <a:pt x="39" y="48"/>
                </a:lnTo>
                <a:lnTo>
                  <a:pt x="40" y="42"/>
                </a:lnTo>
                <a:lnTo>
                  <a:pt x="40" y="42"/>
                </a:lnTo>
                <a:lnTo>
                  <a:pt x="39" y="37"/>
                </a:lnTo>
                <a:lnTo>
                  <a:pt x="37" y="33"/>
                </a:lnTo>
                <a:lnTo>
                  <a:pt x="33" y="30"/>
                </a:lnTo>
                <a:lnTo>
                  <a:pt x="28" y="28"/>
                </a:lnTo>
                <a:lnTo>
                  <a:pt x="28" y="28"/>
                </a:lnTo>
                <a:lnTo>
                  <a:pt x="25" y="30"/>
                </a:lnTo>
                <a:lnTo>
                  <a:pt x="22" y="31"/>
                </a:lnTo>
                <a:lnTo>
                  <a:pt x="21" y="33"/>
                </a:lnTo>
                <a:lnTo>
                  <a:pt x="18" y="36"/>
                </a:lnTo>
                <a:lnTo>
                  <a:pt x="18" y="36"/>
                </a:lnTo>
                <a:lnTo>
                  <a:pt x="18" y="36"/>
                </a:lnTo>
                <a:lnTo>
                  <a:pt x="16" y="33"/>
                </a:lnTo>
                <a:lnTo>
                  <a:pt x="13" y="31"/>
                </a:lnTo>
                <a:lnTo>
                  <a:pt x="9" y="30"/>
                </a:lnTo>
                <a:lnTo>
                  <a:pt x="9" y="30"/>
                </a:lnTo>
                <a:lnTo>
                  <a:pt x="6" y="31"/>
                </a:lnTo>
                <a:lnTo>
                  <a:pt x="3" y="33"/>
                </a:lnTo>
                <a:lnTo>
                  <a:pt x="0" y="36"/>
                </a:lnTo>
                <a:lnTo>
                  <a:pt x="0" y="42"/>
                </a:lnTo>
                <a:lnTo>
                  <a:pt x="0" y="42"/>
                </a:lnTo>
                <a:close/>
                <a:moveTo>
                  <a:pt x="36" y="42"/>
                </a:moveTo>
                <a:lnTo>
                  <a:pt x="36" y="42"/>
                </a:lnTo>
                <a:lnTo>
                  <a:pt x="36" y="45"/>
                </a:lnTo>
                <a:lnTo>
                  <a:pt x="34" y="48"/>
                </a:lnTo>
                <a:lnTo>
                  <a:pt x="31" y="49"/>
                </a:lnTo>
                <a:lnTo>
                  <a:pt x="28" y="49"/>
                </a:lnTo>
                <a:lnTo>
                  <a:pt x="28" y="49"/>
                </a:lnTo>
                <a:lnTo>
                  <a:pt x="25" y="49"/>
                </a:lnTo>
                <a:lnTo>
                  <a:pt x="24" y="48"/>
                </a:lnTo>
                <a:lnTo>
                  <a:pt x="22" y="45"/>
                </a:lnTo>
                <a:lnTo>
                  <a:pt x="21" y="42"/>
                </a:lnTo>
                <a:lnTo>
                  <a:pt x="21" y="42"/>
                </a:lnTo>
                <a:lnTo>
                  <a:pt x="24" y="36"/>
                </a:lnTo>
                <a:lnTo>
                  <a:pt x="25" y="34"/>
                </a:lnTo>
                <a:lnTo>
                  <a:pt x="28" y="34"/>
                </a:lnTo>
                <a:lnTo>
                  <a:pt x="28" y="34"/>
                </a:lnTo>
                <a:lnTo>
                  <a:pt x="31" y="34"/>
                </a:lnTo>
                <a:lnTo>
                  <a:pt x="34" y="36"/>
                </a:lnTo>
                <a:lnTo>
                  <a:pt x="36" y="39"/>
                </a:lnTo>
                <a:lnTo>
                  <a:pt x="36" y="42"/>
                </a:lnTo>
                <a:lnTo>
                  <a:pt x="36" y="42"/>
                </a:lnTo>
                <a:close/>
                <a:moveTo>
                  <a:pt x="3" y="42"/>
                </a:moveTo>
                <a:lnTo>
                  <a:pt x="3" y="42"/>
                </a:lnTo>
                <a:lnTo>
                  <a:pt x="4" y="39"/>
                </a:lnTo>
                <a:lnTo>
                  <a:pt x="6" y="36"/>
                </a:lnTo>
                <a:lnTo>
                  <a:pt x="10" y="34"/>
                </a:lnTo>
                <a:lnTo>
                  <a:pt x="10" y="34"/>
                </a:lnTo>
                <a:lnTo>
                  <a:pt x="12" y="36"/>
                </a:lnTo>
                <a:lnTo>
                  <a:pt x="13" y="37"/>
                </a:lnTo>
                <a:lnTo>
                  <a:pt x="16" y="40"/>
                </a:lnTo>
                <a:lnTo>
                  <a:pt x="16" y="40"/>
                </a:lnTo>
                <a:lnTo>
                  <a:pt x="15" y="46"/>
                </a:lnTo>
                <a:lnTo>
                  <a:pt x="12" y="48"/>
                </a:lnTo>
                <a:lnTo>
                  <a:pt x="9" y="48"/>
                </a:lnTo>
                <a:lnTo>
                  <a:pt x="9" y="48"/>
                </a:lnTo>
                <a:lnTo>
                  <a:pt x="7" y="48"/>
                </a:lnTo>
                <a:lnTo>
                  <a:pt x="6" y="46"/>
                </a:lnTo>
                <a:lnTo>
                  <a:pt x="4" y="45"/>
                </a:lnTo>
                <a:lnTo>
                  <a:pt x="3" y="42"/>
                </a:lnTo>
                <a:lnTo>
                  <a:pt x="3" y="42"/>
                </a:lnTo>
                <a:close/>
                <a:moveTo>
                  <a:pt x="0" y="0"/>
                </a:moveTo>
                <a:lnTo>
                  <a:pt x="0" y="19"/>
                </a:lnTo>
                <a:lnTo>
                  <a:pt x="19" y="21"/>
                </a:lnTo>
                <a:lnTo>
                  <a:pt x="19" y="21"/>
                </a:lnTo>
                <a:lnTo>
                  <a:pt x="18" y="16"/>
                </a:lnTo>
                <a:lnTo>
                  <a:pt x="18" y="16"/>
                </a:lnTo>
                <a:lnTo>
                  <a:pt x="19" y="12"/>
                </a:lnTo>
                <a:lnTo>
                  <a:pt x="21" y="7"/>
                </a:lnTo>
                <a:lnTo>
                  <a:pt x="24" y="6"/>
                </a:lnTo>
                <a:lnTo>
                  <a:pt x="27" y="4"/>
                </a:lnTo>
                <a:lnTo>
                  <a:pt x="27" y="4"/>
                </a:lnTo>
                <a:lnTo>
                  <a:pt x="30" y="6"/>
                </a:lnTo>
                <a:lnTo>
                  <a:pt x="33" y="7"/>
                </a:lnTo>
                <a:lnTo>
                  <a:pt x="34" y="10"/>
                </a:lnTo>
                <a:lnTo>
                  <a:pt x="36" y="15"/>
                </a:lnTo>
                <a:lnTo>
                  <a:pt x="36" y="15"/>
                </a:lnTo>
                <a:lnTo>
                  <a:pt x="34" y="19"/>
                </a:lnTo>
                <a:lnTo>
                  <a:pt x="33" y="22"/>
                </a:lnTo>
                <a:lnTo>
                  <a:pt x="37" y="24"/>
                </a:lnTo>
                <a:lnTo>
                  <a:pt x="37" y="24"/>
                </a:lnTo>
                <a:lnTo>
                  <a:pt x="39" y="19"/>
                </a:lnTo>
                <a:lnTo>
                  <a:pt x="40" y="15"/>
                </a:lnTo>
                <a:lnTo>
                  <a:pt x="40" y="15"/>
                </a:lnTo>
                <a:lnTo>
                  <a:pt x="39" y="9"/>
                </a:lnTo>
                <a:lnTo>
                  <a:pt x="36" y="4"/>
                </a:lnTo>
                <a:lnTo>
                  <a:pt x="31" y="1"/>
                </a:lnTo>
                <a:lnTo>
                  <a:pt x="27" y="0"/>
                </a:lnTo>
                <a:lnTo>
                  <a:pt x="27" y="0"/>
                </a:lnTo>
                <a:lnTo>
                  <a:pt x="22" y="0"/>
                </a:lnTo>
                <a:lnTo>
                  <a:pt x="21" y="1"/>
                </a:lnTo>
                <a:lnTo>
                  <a:pt x="16" y="6"/>
                </a:lnTo>
                <a:lnTo>
                  <a:pt x="16" y="6"/>
                </a:lnTo>
                <a:lnTo>
                  <a:pt x="15" y="9"/>
                </a:lnTo>
                <a:lnTo>
                  <a:pt x="15" y="13"/>
                </a:lnTo>
                <a:lnTo>
                  <a:pt x="15" y="13"/>
                </a:lnTo>
                <a:lnTo>
                  <a:pt x="15" y="16"/>
                </a:lnTo>
                <a:lnTo>
                  <a:pt x="4" y="15"/>
                </a:lnTo>
                <a:lnTo>
                  <a:pt x="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134" name="Freeform 70"/>
          <p:cNvSpPr>
            <a:spLocks noEditPoints="1"/>
          </p:cNvSpPr>
          <p:nvPr/>
        </p:nvSpPr>
        <p:spPr bwMode="auto">
          <a:xfrm>
            <a:off x="6961188" y="3382963"/>
            <a:ext cx="114300" cy="231775"/>
          </a:xfrm>
          <a:custGeom>
            <a:avLst/>
            <a:gdLst/>
            <a:ahLst/>
            <a:cxnLst>
              <a:cxn ang="0">
                <a:pos x="35" y="95"/>
              </a:cxn>
              <a:cxn ang="0">
                <a:pos x="35" y="113"/>
              </a:cxn>
              <a:cxn ang="0">
                <a:pos x="32" y="109"/>
              </a:cxn>
              <a:cxn ang="0">
                <a:pos x="17" y="97"/>
              </a:cxn>
              <a:cxn ang="0">
                <a:pos x="11" y="97"/>
              </a:cxn>
              <a:cxn ang="0">
                <a:pos x="3" y="98"/>
              </a:cxn>
              <a:cxn ang="0">
                <a:pos x="0" y="107"/>
              </a:cxn>
              <a:cxn ang="0">
                <a:pos x="2" y="115"/>
              </a:cxn>
              <a:cxn ang="0">
                <a:pos x="8" y="118"/>
              </a:cxn>
              <a:cxn ang="0">
                <a:pos x="6" y="113"/>
              </a:cxn>
              <a:cxn ang="0">
                <a:pos x="5" y="109"/>
              </a:cxn>
              <a:cxn ang="0">
                <a:pos x="6" y="103"/>
              </a:cxn>
              <a:cxn ang="0">
                <a:pos x="12" y="101"/>
              </a:cxn>
              <a:cxn ang="0">
                <a:pos x="17" y="103"/>
              </a:cxn>
              <a:cxn ang="0">
                <a:pos x="33" y="116"/>
              </a:cxn>
              <a:cxn ang="0">
                <a:pos x="39" y="119"/>
              </a:cxn>
              <a:cxn ang="0">
                <a:pos x="39" y="77"/>
              </a:cxn>
              <a:cxn ang="0">
                <a:pos x="0" y="73"/>
              </a:cxn>
              <a:cxn ang="0">
                <a:pos x="5" y="86"/>
              </a:cxn>
              <a:cxn ang="0">
                <a:pos x="6" y="77"/>
              </a:cxn>
              <a:cxn ang="0">
                <a:pos x="39" y="77"/>
              </a:cxn>
              <a:cxn ang="0">
                <a:pos x="41" y="46"/>
              </a:cxn>
              <a:cxn ang="0">
                <a:pos x="35" y="37"/>
              </a:cxn>
              <a:cxn ang="0">
                <a:pos x="20" y="32"/>
              </a:cxn>
              <a:cxn ang="0">
                <a:pos x="12" y="34"/>
              </a:cxn>
              <a:cxn ang="0">
                <a:pos x="2" y="40"/>
              </a:cxn>
              <a:cxn ang="0">
                <a:pos x="0" y="46"/>
              </a:cxn>
              <a:cxn ang="0">
                <a:pos x="5" y="55"/>
              </a:cxn>
              <a:cxn ang="0">
                <a:pos x="20" y="59"/>
              </a:cxn>
              <a:cxn ang="0">
                <a:pos x="29" y="58"/>
              </a:cxn>
              <a:cxn ang="0">
                <a:pos x="39" y="52"/>
              </a:cxn>
              <a:cxn ang="0">
                <a:pos x="41" y="46"/>
              </a:cxn>
              <a:cxn ang="0">
                <a:pos x="36" y="46"/>
              </a:cxn>
              <a:cxn ang="0">
                <a:pos x="32" y="52"/>
              </a:cxn>
              <a:cxn ang="0">
                <a:pos x="20" y="53"/>
              </a:cxn>
              <a:cxn ang="0">
                <a:pos x="14" y="53"/>
              </a:cxn>
              <a:cxn ang="0">
                <a:pos x="5" y="49"/>
              </a:cxn>
              <a:cxn ang="0">
                <a:pos x="5" y="46"/>
              </a:cxn>
              <a:cxn ang="0">
                <a:pos x="9" y="40"/>
              </a:cxn>
              <a:cxn ang="0">
                <a:pos x="20" y="38"/>
              </a:cxn>
              <a:cxn ang="0">
                <a:pos x="27" y="38"/>
              </a:cxn>
              <a:cxn ang="0">
                <a:pos x="35" y="43"/>
              </a:cxn>
              <a:cxn ang="0">
                <a:pos x="36" y="46"/>
              </a:cxn>
              <a:cxn ang="0">
                <a:pos x="29" y="6"/>
              </a:cxn>
              <a:cxn ang="0">
                <a:pos x="26" y="0"/>
              </a:cxn>
              <a:cxn ang="0">
                <a:pos x="0" y="6"/>
              </a:cxn>
              <a:cxn ang="0">
                <a:pos x="26" y="29"/>
              </a:cxn>
              <a:cxn ang="0">
                <a:pos x="29" y="11"/>
              </a:cxn>
              <a:cxn ang="0">
                <a:pos x="39" y="6"/>
              </a:cxn>
              <a:cxn ang="0">
                <a:pos x="24" y="24"/>
              </a:cxn>
              <a:cxn ang="0">
                <a:pos x="12" y="14"/>
              </a:cxn>
              <a:cxn ang="0">
                <a:pos x="6" y="11"/>
              </a:cxn>
              <a:cxn ang="0">
                <a:pos x="12" y="11"/>
              </a:cxn>
              <a:cxn ang="0">
                <a:pos x="26" y="24"/>
              </a:cxn>
            </a:cxnLst>
            <a:rect l="0" t="0" r="r" b="b"/>
            <a:pathLst>
              <a:path w="41" h="119">
                <a:moveTo>
                  <a:pt x="39" y="95"/>
                </a:moveTo>
                <a:lnTo>
                  <a:pt x="35" y="95"/>
                </a:lnTo>
                <a:lnTo>
                  <a:pt x="35" y="113"/>
                </a:lnTo>
                <a:lnTo>
                  <a:pt x="35" y="113"/>
                </a:lnTo>
                <a:lnTo>
                  <a:pt x="32" y="109"/>
                </a:lnTo>
                <a:lnTo>
                  <a:pt x="32" y="109"/>
                </a:lnTo>
                <a:lnTo>
                  <a:pt x="21" y="100"/>
                </a:lnTo>
                <a:lnTo>
                  <a:pt x="17" y="97"/>
                </a:lnTo>
                <a:lnTo>
                  <a:pt x="11" y="97"/>
                </a:lnTo>
                <a:lnTo>
                  <a:pt x="11" y="97"/>
                </a:lnTo>
                <a:lnTo>
                  <a:pt x="8" y="97"/>
                </a:lnTo>
                <a:lnTo>
                  <a:pt x="3" y="98"/>
                </a:lnTo>
                <a:lnTo>
                  <a:pt x="2" y="103"/>
                </a:lnTo>
                <a:lnTo>
                  <a:pt x="0" y="107"/>
                </a:lnTo>
                <a:lnTo>
                  <a:pt x="0" y="107"/>
                </a:lnTo>
                <a:lnTo>
                  <a:pt x="2" y="115"/>
                </a:lnTo>
                <a:lnTo>
                  <a:pt x="5" y="119"/>
                </a:lnTo>
                <a:lnTo>
                  <a:pt x="8" y="118"/>
                </a:lnTo>
                <a:lnTo>
                  <a:pt x="8" y="118"/>
                </a:lnTo>
                <a:lnTo>
                  <a:pt x="6" y="113"/>
                </a:lnTo>
                <a:lnTo>
                  <a:pt x="5" y="109"/>
                </a:lnTo>
                <a:lnTo>
                  <a:pt x="5" y="109"/>
                </a:lnTo>
                <a:lnTo>
                  <a:pt x="5" y="106"/>
                </a:lnTo>
                <a:lnTo>
                  <a:pt x="6" y="103"/>
                </a:lnTo>
                <a:lnTo>
                  <a:pt x="9" y="101"/>
                </a:lnTo>
                <a:lnTo>
                  <a:pt x="12" y="101"/>
                </a:lnTo>
                <a:lnTo>
                  <a:pt x="12" y="101"/>
                </a:lnTo>
                <a:lnTo>
                  <a:pt x="17" y="103"/>
                </a:lnTo>
                <a:lnTo>
                  <a:pt x="21" y="104"/>
                </a:lnTo>
                <a:lnTo>
                  <a:pt x="33" y="116"/>
                </a:lnTo>
                <a:lnTo>
                  <a:pt x="36" y="119"/>
                </a:lnTo>
                <a:lnTo>
                  <a:pt x="39" y="119"/>
                </a:lnTo>
                <a:lnTo>
                  <a:pt x="39" y="95"/>
                </a:lnTo>
                <a:close/>
                <a:moveTo>
                  <a:pt x="39" y="77"/>
                </a:moveTo>
                <a:lnTo>
                  <a:pt x="39" y="73"/>
                </a:lnTo>
                <a:lnTo>
                  <a:pt x="0" y="73"/>
                </a:lnTo>
                <a:lnTo>
                  <a:pt x="0" y="77"/>
                </a:lnTo>
                <a:lnTo>
                  <a:pt x="5" y="86"/>
                </a:lnTo>
                <a:lnTo>
                  <a:pt x="9" y="85"/>
                </a:lnTo>
                <a:lnTo>
                  <a:pt x="6" y="77"/>
                </a:lnTo>
                <a:lnTo>
                  <a:pt x="6" y="77"/>
                </a:lnTo>
                <a:lnTo>
                  <a:pt x="39" y="77"/>
                </a:lnTo>
                <a:close/>
                <a:moveTo>
                  <a:pt x="41" y="46"/>
                </a:moveTo>
                <a:lnTo>
                  <a:pt x="41" y="46"/>
                </a:lnTo>
                <a:lnTo>
                  <a:pt x="39" y="40"/>
                </a:lnTo>
                <a:lnTo>
                  <a:pt x="35" y="37"/>
                </a:lnTo>
                <a:lnTo>
                  <a:pt x="29" y="34"/>
                </a:lnTo>
                <a:lnTo>
                  <a:pt x="20" y="32"/>
                </a:lnTo>
                <a:lnTo>
                  <a:pt x="20" y="32"/>
                </a:lnTo>
                <a:lnTo>
                  <a:pt x="12" y="34"/>
                </a:lnTo>
                <a:lnTo>
                  <a:pt x="5" y="35"/>
                </a:lnTo>
                <a:lnTo>
                  <a:pt x="2" y="40"/>
                </a:lnTo>
                <a:lnTo>
                  <a:pt x="0" y="46"/>
                </a:lnTo>
                <a:lnTo>
                  <a:pt x="0" y="46"/>
                </a:lnTo>
                <a:lnTo>
                  <a:pt x="2" y="50"/>
                </a:lnTo>
                <a:lnTo>
                  <a:pt x="5" y="55"/>
                </a:lnTo>
                <a:lnTo>
                  <a:pt x="12" y="58"/>
                </a:lnTo>
                <a:lnTo>
                  <a:pt x="20" y="59"/>
                </a:lnTo>
                <a:lnTo>
                  <a:pt x="20" y="59"/>
                </a:lnTo>
                <a:lnTo>
                  <a:pt x="29" y="58"/>
                </a:lnTo>
                <a:lnTo>
                  <a:pt x="35" y="55"/>
                </a:lnTo>
                <a:lnTo>
                  <a:pt x="39" y="52"/>
                </a:lnTo>
                <a:lnTo>
                  <a:pt x="41" y="46"/>
                </a:lnTo>
                <a:lnTo>
                  <a:pt x="41" y="46"/>
                </a:lnTo>
                <a:close/>
                <a:moveTo>
                  <a:pt x="36" y="46"/>
                </a:moveTo>
                <a:lnTo>
                  <a:pt x="36" y="46"/>
                </a:lnTo>
                <a:lnTo>
                  <a:pt x="35" y="49"/>
                </a:lnTo>
                <a:lnTo>
                  <a:pt x="32" y="52"/>
                </a:lnTo>
                <a:lnTo>
                  <a:pt x="27" y="53"/>
                </a:lnTo>
                <a:lnTo>
                  <a:pt x="20" y="53"/>
                </a:lnTo>
                <a:lnTo>
                  <a:pt x="20" y="53"/>
                </a:lnTo>
                <a:lnTo>
                  <a:pt x="14" y="53"/>
                </a:lnTo>
                <a:lnTo>
                  <a:pt x="8" y="52"/>
                </a:lnTo>
                <a:lnTo>
                  <a:pt x="5" y="49"/>
                </a:lnTo>
                <a:lnTo>
                  <a:pt x="5" y="46"/>
                </a:lnTo>
                <a:lnTo>
                  <a:pt x="5" y="46"/>
                </a:lnTo>
                <a:lnTo>
                  <a:pt x="5" y="43"/>
                </a:lnTo>
                <a:lnTo>
                  <a:pt x="9" y="40"/>
                </a:lnTo>
                <a:lnTo>
                  <a:pt x="14" y="38"/>
                </a:lnTo>
                <a:lnTo>
                  <a:pt x="20" y="38"/>
                </a:lnTo>
                <a:lnTo>
                  <a:pt x="20" y="38"/>
                </a:lnTo>
                <a:lnTo>
                  <a:pt x="27" y="38"/>
                </a:lnTo>
                <a:lnTo>
                  <a:pt x="32" y="40"/>
                </a:lnTo>
                <a:lnTo>
                  <a:pt x="35" y="43"/>
                </a:lnTo>
                <a:lnTo>
                  <a:pt x="36" y="46"/>
                </a:lnTo>
                <a:lnTo>
                  <a:pt x="36" y="46"/>
                </a:lnTo>
                <a:close/>
                <a:moveTo>
                  <a:pt x="39" y="6"/>
                </a:moveTo>
                <a:lnTo>
                  <a:pt x="29" y="6"/>
                </a:lnTo>
                <a:lnTo>
                  <a:pt x="29" y="0"/>
                </a:lnTo>
                <a:lnTo>
                  <a:pt x="26" y="0"/>
                </a:lnTo>
                <a:lnTo>
                  <a:pt x="26" y="6"/>
                </a:lnTo>
                <a:lnTo>
                  <a:pt x="0" y="6"/>
                </a:lnTo>
                <a:lnTo>
                  <a:pt x="0" y="12"/>
                </a:lnTo>
                <a:lnTo>
                  <a:pt x="26" y="29"/>
                </a:lnTo>
                <a:lnTo>
                  <a:pt x="29" y="29"/>
                </a:lnTo>
                <a:lnTo>
                  <a:pt x="29" y="11"/>
                </a:lnTo>
                <a:lnTo>
                  <a:pt x="39" y="11"/>
                </a:lnTo>
                <a:lnTo>
                  <a:pt x="39" y="6"/>
                </a:lnTo>
                <a:close/>
                <a:moveTo>
                  <a:pt x="26" y="24"/>
                </a:moveTo>
                <a:lnTo>
                  <a:pt x="24" y="24"/>
                </a:lnTo>
                <a:lnTo>
                  <a:pt x="12" y="14"/>
                </a:lnTo>
                <a:lnTo>
                  <a:pt x="12" y="14"/>
                </a:lnTo>
                <a:lnTo>
                  <a:pt x="6" y="11"/>
                </a:lnTo>
                <a:lnTo>
                  <a:pt x="6" y="11"/>
                </a:lnTo>
                <a:lnTo>
                  <a:pt x="6" y="11"/>
                </a:lnTo>
                <a:lnTo>
                  <a:pt x="12" y="11"/>
                </a:lnTo>
                <a:lnTo>
                  <a:pt x="26" y="11"/>
                </a:lnTo>
                <a:lnTo>
                  <a:pt x="26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135" name="Rectangle 71"/>
          <p:cNvSpPr>
            <a:spLocks noChangeArrowheads="1"/>
          </p:cNvSpPr>
          <p:nvPr/>
        </p:nvSpPr>
        <p:spPr bwMode="auto">
          <a:xfrm>
            <a:off x="1498600" y="5872163"/>
            <a:ext cx="1936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100" i="0">
                <a:solidFill>
                  <a:srgbClr val="000000"/>
                </a:solidFill>
                <a:latin typeface="Myriad Roman" charset="0"/>
              </a:rPr>
              <a:t>0.0</a:t>
            </a:r>
            <a:endParaRPr lang="en-GB" i="0"/>
          </a:p>
        </p:txBody>
      </p:sp>
      <p:sp>
        <p:nvSpPr>
          <p:cNvPr id="216136" name="Rectangle 72"/>
          <p:cNvSpPr>
            <a:spLocks noChangeArrowheads="1"/>
          </p:cNvSpPr>
          <p:nvPr/>
        </p:nvSpPr>
        <p:spPr bwMode="auto">
          <a:xfrm>
            <a:off x="1506538" y="4960938"/>
            <a:ext cx="193675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100" i="0">
                <a:solidFill>
                  <a:srgbClr val="000000"/>
                </a:solidFill>
                <a:latin typeface="Myriad Roman" charset="0"/>
              </a:rPr>
              <a:t>0.5</a:t>
            </a:r>
            <a:endParaRPr lang="en-GB" i="0"/>
          </a:p>
        </p:txBody>
      </p:sp>
      <p:sp>
        <p:nvSpPr>
          <p:cNvPr id="216137" name="Rectangle 73"/>
          <p:cNvSpPr>
            <a:spLocks noChangeArrowheads="1"/>
          </p:cNvSpPr>
          <p:nvPr/>
        </p:nvSpPr>
        <p:spPr bwMode="auto">
          <a:xfrm>
            <a:off x="1498600" y="4046538"/>
            <a:ext cx="193675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100" i="0">
                <a:solidFill>
                  <a:srgbClr val="000000"/>
                </a:solidFill>
                <a:latin typeface="Myriad Roman" charset="0"/>
              </a:rPr>
              <a:t>1.0</a:t>
            </a:r>
            <a:endParaRPr lang="en-GB" i="0"/>
          </a:p>
        </p:txBody>
      </p:sp>
      <p:sp>
        <p:nvSpPr>
          <p:cNvPr id="216138" name="Rectangle 74"/>
          <p:cNvSpPr>
            <a:spLocks noChangeArrowheads="1"/>
          </p:cNvSpPr>
          <p:nvPr/>
        </p:nvSpPr>
        <p:spPr bwMode="auto">
          <a:xfrm>
            <a:off x="1506538" y="3136900"/>
            <a:ext cx="1936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100" i="0">
                <a:solidFill>
                  <a:srgbClr val="000000"/>
                </a:solidFill>
                <a:latin typeface="Myriad Roman" charset="0"/>
              </a:rPr>
              <a:t>1.5</a:t>
            </a:r>
            <a:endParaRPr lang="en-GB" i="0"/>
          </a:p>
        </p:txBody>
      </p:sp>
      <p:sp>
        <p:nvSpPr>
          <p:cNvPr id="216139" name="Rectangle 75"/>
          <p:cNvSpPr>
            <a:spLocks noChangeArrowheads="1"/>
          </p:cNvSpPr>
          <p:nvPr/>
        </p:nvSpPr>
        <p:spPr bwMode="auto">
          <a:xfrm>
            <a:off x="1498600" y="2222500"/>
            <a:ext cx="1936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100" i="0">
                <a:solidFill>
                  <a:srgbClr val="000000"/>
                </a:solidFill>
                <a:latin typeface="Myriad Roman" charset="0"/>
              </a:rPr>
              <a:t>2.0</a:t>
            </a:r>
            <a:endParaRPr lang="en-GB" i="0"/>
          </a:p>
        </p:txBody>
      </p:sp>
      <p:sp>
        <p:nvSpPr>
          <p:cNvPr id="216141" name="Rectangle 77"/>
          <p:cNvSpPr>
            <a:spLocks noChangeArrowheads="1"/>
          </p:cNvSpPr>
          <p:nvPr/>
        </p:nvSpPr>
        <p:spPr bwMode="auto">
          <a:xfrm>
            <a:off x="1641475" y="6526213"/>
            <a:ext cx="5738813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700" i="0">
                <a:solidFill>
                  <a:srgbClr val="000000"/>
                </a:solidFill>
                <a:latin typeface="Myriad Roman" charset="0"/>
              </a:rPr>
              <a:t>Simultaneous OSDB-IR and OSDB-OLTP Instances on Xen</a:t>
            </a:r>
            <a:endParaRPr lang="en-GB" sz="1700" i="0"/>
          </a:p>
        </p:txBody>
      </p:sp>
      <p:sp>
        <p:nvSpPr>
          <p:cNvPr id="216142" name="Rectangle 78"/>
          <p:cNvSpPr>
            <a:spLocks noChangeArrowheads="1"/>
          </p:cNvSpPr>
          <p:nvPr/>
        </p:nvSpPr>
        <p:spPr bwMode="auto">
          <a:xfrm>
            <a:off x="1930400" y="1763713"/>
            <a:ext cx="5776913" cy="4202112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143" name="Rectangle 79"/>
          <p:cNvSpPr>
            <a:spLocks noChangeArrowheads="1"/>
          </p:cNvSpPr>
          <p:nvPr/>
        </p:nvSpPr>
        <p:spPr bwMode="auto">
          <a:xfrm rot="-5400000">
            <a:off x="-1164431" y="3785394"/>
            <a:ext cx="43846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700" i="0">
                <a:solidFill>
                  <a:srgbClr val="000000"/>
                </a:solidFill>
                <a:latin typeface="Myriad Roman" charset="0"/>
              </a:rPr>
              <a:t>Aggregate throughput relative to one instance</a:t>
            </a:r>
            <a:endParaRPr lang="en-GB" sz="1700" i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x86 CPU virtualization 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8150"/>
            <a:ext cx="86868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/>
              <a:t>Xen runs in ring 0 (most privileged)</a:t>
            </a:r>
          </a:p>
          <a:p>
            <a:pPr>
              <a:lnSpc>
                <a:spcPct val="90000"/>
              </a:lnSpc>
            </a:pPr>
            <a:r>
              <a:rPr lang="en-GB"/>
              <a:t>Ring 1/2 for guest OS, 3 for user-space</a:t>
            </a:r>
          </a:p>
          <a:p>
            <a:pPr lvl="1">
              <a:lnSpc>
                <a:spcPct val="90000"/>
              </a:lnSpc>
            </a:pPr>
            <a:r>
              <a:rPr lang="en-GB"/>
              <a:t>GPF if guest attempts to use privileged instr</a:t>
            </a:r>
          </a:p>
          <a:p>
            <a:pPr>
              <a:lnSpc>
                <a:spcPct val="90000"/>
              </a:lnSpc>
            </a:pPr>
            <a:r>
              <a:rPr lang="en-GB"/>
              <a:t>Xen lives in top 64MB of linear addr space</a:t>
            </a:r>
          </a:p>
          <a:p>
            <a:pPr lvl="1">
              <a:lnSpc>
                <a:spcPct val="90000"/>
              </a:lnSpc>
            </a:pPr>
            <a:r>
              <a:rPr lang="en-GB"/>
              <a:t>Segmentation used to protect Xen as switching page tables too slow on standard x86</a:t>
            </a:r>
          </a:p>
          <a:p>
            <a:pPr>
              <a:lnSpc>
                <a:spcPct val="90000"/>
              </a:lnSpc>
            </a:pPr>
            <a:r>
              <a:rPr lang="en-GB"/>
              <a:t>Hypercalls jump to Xen in ring 0</a:t>
            </a:r>
          </a:p>
          <a:p>
            <a:pPr>
              <a:lnSpc>
                <a:spcPct val="90000"/>
              </a:lnSpc>
            </a:pPr>
            <a:r>
              <a:rPr lang="en-GB"/>
              <a:t>Guest OS may install ‘fast trap’ handler</a:t>
            </a:r>
          </a:p>
          <a:p>
            <a:pPr lvl="1">
              <a:lnSpc>
                <a:spcPct val="90000"/>
              </a:lnSpc>
            </a:pPr>
            <a:r>
              <a:rPr lang="en-GB"/>
              <a:t>Direct user-space to guest OS system calls</a:t>
            </a:r>
          </a:p>
          <a:p>
            <a:pPr>
              <a:lnSpc>
                <a:spcPct val="90000"/>
              </a:lnSpc>
            </a:pPr>
            <a:r>
              <a:rPr lang="en-GB"/>
              <a:t>MMU virtualisation: shadow vs. direct-mode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MMU Virtualizion : Shadow-Mode</a:t>
            </a:r>
          </a:p>
        </p:txBody>
      </p:sp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3681413" y="5878513"/>
            <a:ext cx="1209675" cy="604837"/>
          </a:xfrm>
          <a:prstGeom prst="rect">
            <a:avLst/>
          </a:prstGeom>
          <a:noFill/>
          <a:ln w="174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901" name="Rectangle 5"/>
          <p:cNvSpPr>
            <a:spLocks noChangeArrowheads="1"/>
          </p:cNvSpPr>
          <p:nvPr/>
        </p:nvSpPr>
        <p:spPr bwMode="auto">
          <a:xfrm>
            <a:off x="3833813" y="5999163"/>
            <a:ext cx="8794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900" i="0">
                <a:solidFill>
                  <a:srgbClr val="000000"/>
                </a:solidFill>
                <a:latin typeface="Myriad Roman" charset="0"/>
              </a:rPr>
              <a:t>MMU</a:t>
            </a:r>
            <a:endParaRPr lang="en-GB" i="0"/>
          </a:p>
        </p:txBody>
      </p:sp>
      <p:sp>
        <p:nvSpPr>
          <p:cNvPr id="208902" name="Rectangle 6"/>
          <p:cNvSpPr>
            <a:spLocks noChangeArrowheads="1"/>
          </p:cNvSpPr>
          <p:nvPr/>
        </p:nvSpPr>
        <p:spPr bwMode="auto">
          <a:xfrm>
            <a:off x="1439863" y="3532188"/>
            <a:ext cx="16097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i="0">
                <a:solidFill>
                  <a:srgbClr val="000000"/>
                </a:solidFill>
                <a:latin typeface="Myriad Roman" charset="0"/>
              </a:rPr>
              <a:t>Accessed &amp;</a:t>
            </a:r>
            <a:endParaRPr lang="en-GB" i="0"/>
          </a:p>
        </p:txBody>
      </p:sp>
      <p:sp>
        <p:nvSpPr>
          <p:cNvPr id="208903" name="Rectangle 7"/>
          <p:cNvSpPr>
            <a:spLocks noChangeArrowheads="1"/>
          </p:cNvSpPr>
          <p:nvPr/>
        </p:nvSpPr>
        <p:spPr bwMode="auto">
          <a:xfrm>
            <a:off x="1673225" y="3819525"/>
            <a:ext cx="11350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i="0">
                <a:solidFill>
                  <a:srgbClr val="000000"/>
                </a:solidFill>
                <a:latin typeface="Myriad Roman" charset="0"/>
              </a:rPr>
              <a:t>dirty bits</a:t>
            </a:r>
            <a:endParaRPr lang="en-GB" i="0"/>
          </a:p>
        </p:txBody>
      </p:sp>
      <p:sp>
        <p:nvSpPr>
          <p:cNvPr id="208904" name="Freeform 8"/>
          <p:cNvSpPr>
            <a:spLocks noEditPoints="1"/>
          </p:cNvSpPr>
          <p:nvPr/>
        </p:nvSpPr>
        <p:spPr bwMode="auto">
          <a:xfrm>
            <a:off x="1566863" y="3460750"/>
            <a:ext cx="5740400" cy="2116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6" y="0"/>
              </a:cxn>
              <a:cxn ang="0">
                <a:pos x="0" y="1333"/>
              </a:cxn>
              <a:cxn ang="0">
                <a:pos x="3616" y="1333"/>
              </a:cxn>
            </a:cxnLst>
            <a:rect l="0" t="0" r="r" b="b"/>
            <a:pathLst>
              <a:path w="3616" h="1333">
                <a:moveTo>
                  <a:pt x="0" y="0"/>
                </a:moveTo>
                <a:lnTo>
                  <a:pt x="3616" y="0"/>
                </a:lnTo>
                <a:moveTo>
                  <a:pt x="0" y="1333"/>
                </a:moveTo>
                <a:lnTo>
                  <a:pt x="3616" y="1333"/>
                </a:lnTo>
              </a:path>
            </a:pathLst>
          </a:custGeom>
          <a:noFill/>
          <a:ln w="17526" cap="flat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905" name="Line 9"/>
          <p:cNvSpPr>
            <a:spLocks noChangeShapeType="1"/>
          </p:cNvSpPr>
          <p:nvPr/>
        </p:nvSpPr>
        <p:spPr bwMode="auto">
          <a:xfrm flipH="1" flipV="1">
            <a:off x="2322513" y="2252663"/>
            <a:ext cx="998537" cy="227012"/>
          </a:xfrm>
          <a:prstGeom prst="line">
            <a:avLst/>
          </a:prstGeom>
          <a:noFill/>
          <a:ln w="174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906" name="Freeform 10"/>
          <p:cNvSpPr>
            <a:spLocks/>
          </p:cNvSpPr>
          <p:nvPr/>
        </p:nvSpPr>
        <p:spPr bwMode="auto">
          <a:xfrm>
            <a:off x="2355850" y="2252663"/>
            <a:ext cx="242888" cy="117475"/>
          </a:xfrm>
          <a:custGeom>
            <a:avLst/>
            <a:gdLst/>
            <a:ahLst/>
            <a:cxnLst>
              <a:cxn ang="0">
                <a:pos x="153" y="0"/>
              </a:cxn>
              <a:cxn ang="0">
                <a:pos x="0" y="5"/>
              </a:cxn>
              <a:cxn ang="0">
                <a:pos x="138" y="74"/>
              </a:cxn>
              <a:cxn ang="0">
                <a:pos x="153" y="0"/>
              </a:cxn>
              <a:cxn ang="0">
                <a:pos x="153" y="0"/>
              </a:cxn>
            </a:cxnLst>
            <a:rect l="0" t="0" r="r" b="b"/>
            <a:pathLst>
              <a:path w="153" h="74">
                <a:moveTo>
                  <a:pt x="153" y="0"/>
                </a:moveTo>
                <a:lnTo>
                  <a:pt x="0" y="5"/>
                </a:lnTo>
                <a:lnTo>
                  <a:pt x="138" y="74"/>
                </a:lnTo>
                <a:lnTo>
                  <a:pt x="153" y="0"/>
                </a:lnTo>
                <a:lnTo>
                  <a:pt x="153" y="0"/>
                </a:lnTo>
                <a:close/>
              </a:path>
            </a:pathLst>
          </a:custGeom>
          <a:solidFill>
            <a:srgbClr val="000000"/>
          </a:solidFill>
          <a:ln w="1746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907" name="Line 11"/>
          <p:cNvSpPr>
            <a:spLocks noChangeShapeType="1"/>
          </p:cNvSpPr>
          <p:nvPr/>
        </p:nvSpPr>
        <p:spPr bwMode="auto">
          <a:xfrm flipV="1">
            <a:off x="2322513" y="2705100"/>
            <a:ext cx="830262" cy="303213"/>
          </a:xfrm>
          <a:prstGeom prst="line">
            <a:avLst/>
          </a:prstGeom>
          <a:noFill/>
          <a:ln w="174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908" name="Freeform 12"/>
          <p:cNvSpPr>
            <a:spLocks/>
          </p:cNvSpPr>
          <p:nvPr/>
        </p:nvSpPr>
        <p:spPr bwMode="auto">
          <a:xfrm>
            <a:off x="2876550" y="2722563"/>
            <a:ext cx="242888" cy="134937"/>
          </a:xfrm>
          <a:custGeom>
            <a:avLst/>
            <a:gdLst/>
            <a:ahLst/>
            <a:cxnLst>
              <a:cxn ang="0">
                <a:pos x="26" y="85"/>
              </a:cxn>
              <a:cxn ang="0">
                <a:pos x="153" y="0"/>
              </a:cxn>
              <a:cxn ang="0">
                <a:pos x="0" y="16"/>
              </a:cxn>
              <a:cxn ang="0">
                <a:pos x="26" y="85"/>
              </a:cxn>
              <a:cxn ang="0">
                <a:pos x="26" y="85"/>
              </a:cxn>
            </a:cxnLst>
            <a:rect l="0" t="0" r="r" b="b"/>
            <a:pathLst>
              <a:path w="153" h="85">
                <a:moveTo>
                  <a:pt x="26" y="85"/>
                </a:moveTo>
                <a:lnTo>
                  <a:pt x="153" y="0"/>
                </a:lnTo>
                <a:lnTo>
                  <a:pt x="0" y="16"/>
                </a:lnTo>
                <a:lnTo>
                  <a:pt x="26" y="85"/>
                </a:lnTo>
                <a:lnTo>
                  <a:pt x="26" y="85"/>
                </a:lnTo>
                <a:close/>
              </a:path>
            </a:pathLst>
          </a:custGeom>
          <a:solidFill>
            <a:srgbClr val="000000"/>
          </a:solidFill>
          <a:ln w="1746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909" name="Freeform 13"/>
          <p:cNvSpPr>
            <a:spLocks noEditPoints="1"/>
          </p:cNvSpPr>
          <p:nvPr/>
        </p:nvSpPr>
        <p:spPr bwMode="auto">
          <a:xfrm>
            <a:off x="3228975" y="1949450"/>
            <a:ext cx="2114550" cy="3022600"/>
          </a:xfrm>
          <a:custGeom>
            <a:avLst/>
            <a:gdLst/>
            <a:ahLst/>
            <a:cxnLst>
              <a:cxn ang="0">
                <a:pos x="476" y="1333"/>
              </a:cxn>
              <a:cxn ang="0">
                <a:pos x="856" y="1333"/>
              </a:cxn>
              <a:cxn ang="0">
                <a:pos x="856" y="1523"/>
              </a:cxn>
              <a:cxn ang="0">
                <a:pos x="476" y="1523"/>
              </a:cxn>
              <a:cxn ang="0">
                <a:pos x="476" y="1333"/>
              </a:cxn>
              <a:cxn ang="0">
                <a:pos x="571" y="1523"/>
              </a:cxn>
              <a:cxn ang="0">
                <a:pos x="190" y="1714"/>
              </a:cxn>
              <a:cxn ang="0">
                <a:pos x="666" y="1523"/>
              </a:cxn>
              <a:cxn ang="0">
                <a:pos x="666" y="1714"/>
              </a:cxn>
              <a:cxn ang="0">
                <a:pos x="761" y="1523"/>
              </a:cxn>
              <a:cxn ang="0">
                <a:pos x="1142" y="1714"/>
              </a:cxn>
              <a:cxn ang="0">
                <a:pos x="476" y="1714"/>
              </a:cxn>
              <a:cxn ang="0">
                <a:pos x="856" y="1714"/>
              </a:cxn>
              <a:cxn ang="0">
                <a:pos x="856" y="1904"/>
              </a:cxn>
              <a:cxn ang="0">
                <a:pos x="476" y="1904"/>
              </a:cxn>
              <a:cxn ang="0">
                <a:pos x="476" y="1714"/>
              </a:cxn>
              <a:cxn ang="0">
                <a:pos x="952" y="1714"/>
              </a:cxn>
              <a:cxn ang="0">
                <a:pos x="1332" y="1714"/>
              </a:cxn>
              <a:cxn ang="0">
                <a:pos x="1332" y="1904"/>
              </a:cxn>
              <a:cxn ang="0">
                <a:pos x="952" y="1904"/>
              </a:cxn>
              <a:cxn ang="0">
                <a:pos x="952" y="1714"/>
              </a:cxn>
              <a:cxn ang="0">
                <a:pos x="0" y="1714"/>
              </a:cxn>
              <a:cxn ang="0">
                <a:pos x="381" y="1714"/>
              </a:cxn>
              <a:cxn ang="0">
                <a:pos x="381" y="1904"/>
              </a:cxn>
              <a:cxn ang="0">
                <a:pos x="0" y="1904"/>
              </a:cxn>
              <a:cxn ang="0">
                <a:pos x="0" y="1714"/>
              </a:cxn>
              <a:cxn ang="0">
                <a:pos x="476" y="0"/>
              </a:cxn>
              <a:cxn ang="0">
                <a:pos x="856" y="0"/>
              </a:cxn>
              <a:cxn ang="0">
                <a:pos x="856" y="191"/>
              </a:cxn>
              <a:cxn ang="0">
                <a:pos x="476" y="191"/>
              </a:cxn>
              <a:cxn ang="0">
                <a:pos x="476" y="0"/>
              </a:cxn>
              <a:cxn ang="0">
                <a:pos x="571" y="191"/>
              </a:cxn>
              <a:cxn ang="0">
                <a:pos x="190" y="381"/>
              </a:cxn>
              <a:cxn ang="0">
                <a:pos x="666" y="191"/>
              </a:cxn>
              <a:cxn ang="0">
                <a:pos x="666" y="381"/>
              </a:cxn>
              <a:cxn ang="0">
                <a:pos x="761" y="191"/>
              </a:cxn>
              <a:cxn ang="0">
                <a:pos x="1142" y="381"/>
              </a:cxn>
              <a:cxn ang="0">
                <a:pos x="476" y="381"/>
              </a:cxn>
              <a:cxn ang="0">
                <a:pos x="856" y="381"/>
              </a:cxn>
              <a:cxn ang="0">
                <a:pos x="856" y="572"/>
              </a:cxn>
              <a:cxn ang="0">
                <a:pos x="476" y="572"/>
              </a:cxn>
              <a:cxn ang="0">
                <a:pos x="476" y="381"/>
              </a:cxn>
              <a:cxn ang="0">
                <a:pos x="0" y="381"/>
              </a:cxn>
              <a:cxn ang="0">
                <a:pos x="381" y="381"/>
              </a:cxn>
              <a:cxn ang="0">
                <a:pos x="381" y="572"/>
              </a:cxn>
              <a:cxn ang="0">
                <a:pos x="0" y="572"/>
              </a:cxn>
              <a:cxn ang="0">
                <a:pos x="0" y="381"/>
              </a:cxn>
              <a:cxn ang="0">
                <a:pos x="952" y="381"/>
              </a:cxn>
              <a:cxn ang="0">
                <a:pos x="1332" y="381"/>
              </a:cxn>
              <a:cxn ang="0">
                <a:pos x="1332" y="572"/>
              </a:cxn>
              <a:cxn ang="0">
                <a:pos x="952" y="572"/>
              </a:cxn>
              <a:cxn ang="0">
                <a:pos x="952" y="381"/>
              </a:cxn>
            </a:cxnLst>
            <a:rect l="0" t="0" r="r" b="b"/>
            <a:pathLst>
              <a:path w="1332" h="1904">
                <a:moveTo>
                  <a:pt x="476" y="1333"/>
                </a:moveTo>
                <a:lnTo>
                  <a:pt x="856" y="1333"/>
                </a:lnTo>
                <a:lnTo>
                  <a:pt x="856" y="1523"/>
                </a:lnTo>
                <a:lnTo>
                  <a:pt x="476" y="1523"/>
                </a:lnTo>
                <a:lnTo>
                  <a:pt x="476" y="1333"/>
                </a:lnTo>
                <a:moveTo>
                  <a:pt x="571" y="1523"/>
                </a:moveTo>
                <a:lnTo>
                  <a:pt x="190" y="1714"/>
                </a:lnTo>
                <a:moveTo>
                  <a:pt x="666" y="1523"/>
                </a:moveTo>
                <a:lnTo>
                  <a:pt x="666" y="1714"/>
                </a:lnTo>
                <a:moveTo>
                  <a:pt x="761" y="1523"/>
                </a:moveTo>
                <a:lnTo>
                  <a:pt x="1142" y="1714"/>
                </a:lnTo>
                <a:moveTo>
                  <a:pt x="476" y="1714"/>
                </a:moveTo>
                <a:lnTo>
                  <a:pt x="856" y="1714"/>
                </a:lnTo>
                <a:lnTo>
                  <a:pt x="856" y="1904"/>
                </a:lnTo>
                <a:lnTo>
                  <a:pt x="476" y="1904"/>
                </a:lnTo>
                <a:lnTo>
                  <a:pt x="476" y="1714"/>
                </a:lnTo>
                <a:moveTo>
                  <a:pt x="952" y="1714"/>
                </a:moveTo>
                <a:lnTo>
                  <a:pt x="1332" y="1714"/>
                </a:lnTo>
                <a:lnTo>
                  <a:pt x="1332" y="1904"/>
                </a:lnTo>
                <a:lnTo>
                  <a:pt x="952" y="1904"/>
                </a:lnTo>
                <a:lnTo>
                  <a:pt x="952" y="1714"/>
                </a:lnTo>
                <a:moveTo>
                  <a:pt x="0" y="1714"/>
                </a:moveTo>
                <a:lnTo>
                  <a:pt x="381" y="1714"/>
                </a:lnTo>
                <a:lnTo>
                  <a:pt x="381" y="1904"/>
                </a:lnTo>
                <a:lnTo>
                  <a:pt x="0" y="1904"/>
                </a:lnTo>
                <a:lnTo>
                  <a:pt x="0" y="1714"/>
                </a:lnTo>
                <a:moveTo>
                  <a:pt x="476" y="0"/>
                </a:moveTo>
                <a:lnTo>
                  <a:pt x="856" y="0"/>
                </a:lnTo>
                <a:lnTo>
                  <a:pt x="856" y="191"/>
                </a:lnTo>
                <a:lnTo>
                  <a:pt x="476" y="191"/>
                </a:lnTo>
                <a:lnTo>
                  <a:pt x="476" y="0"/>
                </a:lnTo>
                <a:moveTo>
                  <a:pt x="571" y="191"/>
                </a:moveTo>
                <a:lnTo>
                  <a:pt x="190" y="381"/>
                </a:lnTo>
                <a:moveTo>
                  <a:pt x="666" y="191"/>
                </a:moveTo>
                <a:lnTo>
                  <a:pt x="666" y="381"/>
                </a:lnTo>
                <a:moveTo>
                  <a:pt x="761" y="191"/>
                </a:moveTo>
                <a:lnTo>
                  <a:pt x="1142" y="381"/>
                </a:lnTo>
                <a:moveTo>
                  <a:pt x="476" y="381"/>
                </a:moveTo>
                <a:lnTo>
                  <a:pt x="856" y="381"/>
                </a:lnTo>
                <a:lnTo>
                  <a:pt x="856" y="572"/>
                </a:lnTo>
                <a:lnTo>
                  <a:pt x="476" y="572"/>
                </a:lnTo>
                <a:lnTo>
                  <a:pt x="476" y="381"/>
                </a:lnTo>
                <a:moveTo>
                  <a:pt x="0" y="381"/>
                </a:moveTo>
                <a:lnTo>
                  <a:pt x="381" y="381"/>
                </a:lnTo>
                <a:lnTo>
                  <a:pt x="381" y="572"/>
                </a:lnTo>
                <a:lnTo>
                  <a:pt x="0" y="572"/>
                </a:lnTo>
                <a:lnTo>
                  <a:pt x="0" y="381"/>
                </a:lnTo>
                <a:moveTo>
                  <a:pt x="952" y="381"/>
                </a:moveTo>
                <a:lnTo>
                  <a:pt x="1332" y="381"/>
                </a:lnTo>
                <a:lnTo>
                  <a:pt x="1332" y="572"/>
                </a:lnTo>
                <a:lnTo>
                  <a:pt x="952" y="572"/>
                </a:lnTo>
                <a:lnTo>
                  <a:pt x="952" y="381"/>
                </a:lnTo>
              </a:path>
            </a:pathLst>
          </a:custGeom>
          <a:noFill/>
          <a:ln w="1746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910" name="Freeform 14"/>
          <p:cNvSpPr>
            <a:spLocks/>
          </p:cNvSpPr>
          <p:nvPr/>
        </p:nvSpPr>
        <p:spPr bwMode="auto">
          <a:xfrm>
            <a:off x="3078163" y="2857500"/>
            <a:ext cx="301625" cy="1812925"/>
          </a:xfrm>
          <a:custGeom>
            <a:avLst/>
            <a:gdLst/>
            <a:ahLst/>
            <a:cxnLst>
              <a:cxn ang="0">
                <a:pos x="190" y="1142"/>
              </a:cxn>
              <a:cxn ang="0">
                <a:pos x="190" y="1142"/>
              </a:cxn>
              <a:cxn ang="0">
                <a:pos x="185" y="1136"/>
              </a:cxn>
              <a:cxn ang="0">
                <a:pos x="180" y="1131"/>
              </a:cxn>
              <a:cxn ang="0">
                <a:pos x="174" y="1115"/>
              </a:cxn>
              <a:cxn ang="0">
                <a:pos x="164" y="1099"/>
              </a:cxn>
              <a:cxn ang="0">
                <a:pos x="153" y="1078"/>
              </a:cxn>
              <a:cxn ang="0">
                <a:pos x="137" y="1057"/>
              </a:cxn>
              <a:cxn ang="0">
                <a:pos x="121" y="1031"/>
              </a:cxn>
              <a:cxn ang="0">
                <a:pos x="106" y="999"/>
              </a:cxn>
              <a:cxn ang="0">
                <a:pos x="90" y="967"/>
              </a:cxn>
              <a:cxn ang="0">
                <a:pos x="74" y="935"/>
              </a:cxn>
              <a:cxn ang="0">
                <a:pos x="63" y="898"/>
              </a:cxn>
              <a:cxn ang="0">
                <a:pos x="47" y="861"/>
              </a:cxn>
              <a:cxn ang="0">
                <a:pos x="37" y="824"/>
              </a:cxn>
              <a:cxn ang="0">
                <a:pos x="26" y="782"/>
              </a:cxn>
              <a:cxn ang="0">
                <a:pos x="16" y="734"/>
              </a:cxn>
              <a:cxn ang="0">
                <a:pos x="5" y="682"/>
              </a:cxn>
              <a:cxn ang="0">
                <a:pos x="0" y="629"/>
              </a:cxn>
              <a:cxn ang="0">
                <a:pos x="0" y="571"/>
              </a:cxn>
              <a:cxn ang="0">
                <a:pos x="0" y="512"/>
              </a:cxn>
              <a:cxn ang="0">
                <a:pos x="5" y="460"/>
              </a:cxn>
              <a:cxn ang="0">
                <a:pos x="16" y="412"/>
              </a:cxn>
              <a:cxn ang="0">
                <a:pos x="26" y="364"/>
              </a:cxn>
              <a:cxn ang="0">
                <a:pos x="37" y="322"/>
              </a:cxn>
              <a:cxn ang="0">
                <a:pos x="47" y="280"/>
              </a:cxn>
              <a:cxn ang="0">
                <a:pos x="63" y="243"/>
              </a:cxn>
              <a:cxn ang="0">
                <a:pos x="74" y="206"/>
              </a:cxn>
              <a:cxn ang="0">
                <a:pos x="90" y="174"/>
              </a:cxn>
              <a:cxn ang="0">
                <a:pos x="106" y="142"/>
              </a:cxn>
              <a:cxn ang="0">
                <a:pos x="121" y="116"/>
              </a:cxn>
              <a:cxn ang="0">
                <a:pos x="137" y="89"/>
              </a:cxn>
              <a:cxn ang="0">
                <a:pos x="153" y="63"/>
              </a:cxn>
              <a:cxn ang="0">
                <a:pos x="164" y="42"/>
              </a:cxn>
              <a:cxn ang="0">
                <a:pos x="174" y="26"/>
              </a:cxn>
              <a:cxn ang="0">
                <a:pos x="190" y="0"/>
              </a:cxn>
            </a:cxnLst>
            <a:rect l="0" t="0" r="r" b="b"/>
            <a:pathLst>
              <a:path w="190" h="1142">
                <a:moveTo>
                  <a:pt x="190" y="1142"/>
                </a:moveTo>
                <a:lnTo>
                  <a:pt x="190" y="1142"/>
                </a:lnTo>
                <a:lnTo>
                  <a:pt x="185" y="1136"/>
                </a:lnTo>
                <a:lnTo>
                  <a:pt x="180" y="1131"/>
                </a:lnTo>
                <a:lnTo>
                  <a:pt x="174" y="1115"/>
                </a:lnTo>
                <a:lnTo>
                  <a:pt x="164" y="1099"/>
                </a:lnTo>
                <a:lnTo>
                  <a:pt x="153" y="1078"/>
                </a:lnTo>
                <a:lnTo>
                  <a:pt x="137" y="1057"/>
                </a:lnTo>
                <a:lnTo>
                  <a:pt x="121" y="1031"/>
                </a:lnTo>
                <a:lnTo>
                  <a:pt x="106" y="999"/>
                </a:lnTo>
                <a:lnTo>
                  <a:pt x="90" y="967"/>
                </a:lnTo>
                <a:lnTo>
                  <a:pt x="74" y="935"/>
                </a:lnTo>
                <a:lnTo>
                  <a:pt x="63" y="898"/>
                </a:lnTo>
                <a:lnTo>
                  <a:pt x="47" y="861"/>
                </a:lnTo>
                <a:lnTo>
                  <a:pt x="37" y="824"/>
                </a:lnTo>
                <a:lnTo>
                  <a:pt x="26" y="782"/>
                </a:lnTo>
                <a:lnTo>
                  <a:pt x="16" y="734"/>
                </a:lnTo>
                <a:lnTo>
                  <a:pt x="5" y="682"/>
                </a:lnTo>
                <a:lnTo>
                  <a:pt x="0" y="629"/>
                </a:lnTo>
                <a:lnTo>
                  <a:pt x="0" y="571"/>
                </a:lnTo>
                <a:lnTo>
                  <a:pt x="0" y="512"/>
                </a:lnTo>
                <a:lnTo>
                  <a:pt x="5" y="460"/>
                </a:lnTo>
                <a:lnTo>
                  <a:pt x="16" y="412"/>
                </a:lnTo>
                <a:lnTo>
                  <a:pt x="26" y="364"/>
                </a:lnTo>
                <a:lnTo>
                  <a:pt x="37" y="322"/>
                </a:lnTo>
                <a:lnTo>
                  <a:pt x="47" y="280"/>
                </a:lnTo>
                <a:lnTo>
                  <a:pt x="63" y="243"/>
                </a:lnTo>
                <a:lnTo>
                  <a:pt x="74" y="206"/>
                </a:lnTo>
                <a:lnTo>
                  <a:pt x="90" y="174"/>
                </a:lnTo>
                <a:lnTo>
                  <a:pt x="106" y="142"/>
                </a:lnTo>
                <a:lnTo>
                  <a:pt x="121" y="116"/>
                </a:lnTo>
                <a:lnTo>
                  <a:pt x="137" y="89"/>
                </a:lnTo>
                <a:lnTo>
                  <a:pt x="153" y="63"/>
                </a:lnTo>
                <a:lnTo>
                  <a:pt x="164" y="42"/>
                </a:lnTo>
                <a:lnTo>
                  <a:pt x="174" y="26"/>
                </a:lnTo>
                <a:lnTo>
                  <a:pt x="190" y="0"/>
                </a:lnTo>
              </a:path>
            </a:pathLst>
          </a:custGeom>
          <a:noFill/>
          <a:ln w="17463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911" name="Freeform 15"/>
          <p:cNvSpPr>
            <a:spLocks/>
          </p:cNvSpPr>
          <p:nvPr/>
        </p:nvSpPr>
        <p:spPr bwMode="auto">
          <a:xfrm>
            <a:off x="3178175" y="2890838"/>
            <a:ext cx="185738" cy="234950"/>
          </a:xfrm>
          <a:custGeom>
            <a:avLst/>
            <a:gdLst/>
            <a:ahLst/>
            <a:cxnLst>
              <a:cxn ang="0">
                <a:pos x="69" y="148"/>
              </a:cxn>
              <a:cxn ang="0">
                <a:pos x="117" y="0"/>
              </a:cxn>
              <a:cxn ang="0">
                <a:pos x="0" y="105"/>
              </a:cxn>
              <a:cxn ang="0">
                <a:pos x="69" y="148"/>
              </a:cxn>
              <a:cxn ang="0">
                <a:pos x="69" y="148"/>
              </a:cxn>
            </a:cxnLst>
            <a:rect l="0" t="0" r="r" b="b"/>
            <a:pathLst>
              <a:path w="117" h="148">
                <a:moveTo>
                  <a:pt x="69" y="148"/>
                </a:moveTo>
                <a:lnTo>
                  <a:pt x="117" y="0"/>
                </a:lnTo>
                <a:lnTo>
                  <a:pt x="0" y="105"/>
                </a:lnTo>
                <a:lnTo>
                  <a:pt x="69" y="148"/>
                </a:lnTo>
                <a:lnTo>
                  <a:pt x="69" y="148"/>
                </a:lnTo>
                <a:close/>
              </a:path>
            </a:pathLst>
          </a:custGeom>
          <a:solidFill>
            <a:srgbClr val="000000"/>
          </a:solidFill>
          <a:ln w="1746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912" name="Freeform 16"/>
          <p:cNvSpPr>
            <a:spLocks/>
          </p:cNvSpPr>
          <p:nvPr/>
        </p:nvSpPr>
        <p:spPr bwMode="auto">
          <a:xfrm>
            <a:off x="3354388" y="2857500"/>
            <a:ext cx="303212" cy="1812925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16" y="5"/>
              </a:cxn>
              <a:cxn ang="0">
                <a:pos x="21" y="5"/>
              </a:cxn>
              <a:cxn ang="0">
                <a:pos x="27" y="15"/>
              </a:cxn>
              <a:cxn ang="0">
                <a:pos x="32" y="26"/>
              </a:cxn>
              <a:cxn ang="0">
                <a:pos x="43" y="42"/>
              </a:cxn>
              <a:cxn ang="0">
                <a:pos x="53" y="63"/>
              </a:cxn>
              <a:cxn ang="0">
                <a:pos x="64" y="89"/>
              </a:cxn>
              <a:cxn ang="0">
                <a:pos x="80" y="116"/>
              </a:cxn>
              <a:cxn ang="0">
                <a:pos x="95" y="142"/>
              </a:cxn>
              <a:cxn ang="0">
                <a:pos x="111" y="174"/>
              </a:cxn>
              <a:cxn ang="0">
                <a:pos x="122" y="206"/>
              </a:cxn>
              <a:cxn ang="0">
                <a:pos x="138" y="243"/>
              </a:cxn>
              <a:cxn ang="0">
                <a:pos x="148" y="280"/>
              </a:cxn>
              <a:cxn ang="0">
                <a:pos x="159" y="322"/>
              </a:cxn>
              <a:cxn ang="0">
                <a:pos x="169" y="364"/>
              </a:cxn>
              <a:cxn ang="0">
                <a:pos x="180" y="412"/>
              </a:cxn>
              <a:cxn ang="0">
                <a:pos x="185" y="460"/>
              </a:cxn>
              <a:cxn ang="0">
                <a:pos x="191" y="512"/>
              </a:cxn>
              <a:cxn ang="0">
                <a:pos x="191" y="571"/>
              </a:cxn>
              <a:cxn ang="0">
                <a:pos x="191" y="629"/>
              </a:cxn>
              <a:cxn ang="0">
                <a:pos x="185" y="682"/>
              </a:cxn>
              <a:cxn ang="0">
                <a:pos x="175" y="734"/>
              </a:cxn>
              <a:cxn ang="0">
                <a:pos x="164" y="782"/>
              </a:cxn>
              <a:cxn ang="0">
                <a:pos x="154" y="824"/>
              </a:cxn>
              <a:cxn ang="0">
                <a:pos x="143" y="861"/>
              </a:cxn>
              <a:cxn ang="0">
                <a:pos x="127" y="898"/>
              </a:cxn>
              <a:cxn ang="0">
                <a:pos x="111" y="935"/>
              </a:cxn>
              <a:cxn ang="0">
                <a:pos x="101" y="967"/>
              </a:cxn>
              <a:cxn ang="0">
                <a:pos x="80" y="999"/>
              </a:cxn>
              <a:cxn ang="0">
                <a:pos x="69" y="1031"/>
              </a:cxn>
              <a:cxn ang="0">
                <a:pos x="53" y="1057"/>
              </a:cxn>
              <a:cxn ang="0">
                <a:pos x="37" y="1078"/>
              </a:cxn>
              <a:cxn ang="0">
                <a:pos x="27" y="1099"/>
              </a:cxn>
              <a:cxn ang="0">
                <a:pos x="16" y="1115"/>
              </a:cxn>
              <a:cxn ang="0">
                <a:pos x="0" y="1142"/>
              </a:cxn>
            </a:cxnLst>
            <a:rect l="0" t="0" r="r" b="b"/>
            <a:pathLst>
              <a:path w="191" h="1142">
                <a:moveTo>
                  <a:pt x="16" y="0"/>
                </a:moveTo>
                <a:lnTo>
                  <a:pt x="16" y="5"/>
                </a:lnTo>
                <a:lnTo>
                  <a:pt x="21" y="5"/>
                </a:lnTo>
                <a:lnTo>
                  <a:pt x="27" y="15"/>
                </a:lnTo>
                <a:lnTo>
                  <a:pt x="32" y="26"/>
                </a:lnTo>
                <a:lnTo>
                  <a:pt x="43" y="42"/>
                </a:lnTo>
                <a:lnTo>
                  <a:pt x="53" y="63"/>
                </a:lnTo>
                <a:lnTo>
                  <a:pt x="64" y="89"/>
                </a:lnTo>
                <a:lnTo>
                  <a:pt x="80" y="116"/>
                </a:lnTo>
                <a:lnTo>
                  <a:pt x="95" y="142"/>
                </a:lnTo>
                <a:lnTo>
                  <a:pt x="111" y="174"/>
                </a:lnTo>
                <a:lnTo>
                  <a:pt x="122" y="206"/>
                </a:lnTo>
                <a:lnTo>
                  <a:pt x="138" y="243"/>
                </a:lnTo>
                <a:lnTo>
                  <a:pt x="148" y="280"/>
                </a:lnTo>
                <a:lnTo>
                  <a:pt x="159" y="322"/>
                </a:lnTo>
                <a:lnTo>
                  <a:pt x="169" y="364"/>
                </a:lnTo>
                <a:lnTo>
                  <a:pt x="180" y="412"/>
                </a:lnTo>
                <a:lnTo>
                  <a:pt x="185" y="460"/>
                </a:lnTo>
                <a:lnTo>
                  <a:pt x="191" y="512"/>
                </a:lnTo>
                <a:lnTo>
                  <a:pt x="191" y="571"/>
                </a:lnTo>
                <a:lnTo>
                  <a:pt x="191" y="629"/>
                </a:lnTo>
                <a:lnTo>
                  <a:pt x="185" y="682"/>
                </a:lnTo>
                <a:lnTo>
                  <a:pt x="175" y="734"/>
                </a:lnTo>
                <a:lnTo>
                  <a:pt x="164" y="782"/>
                </a:lnTo>
                <a:lnTo>
                  <a:pt x="154" y="824"/>
                </a:lnTo>
                <a:lnTo>
                  <a:pt x="143" y="861"/>
                </a:lnTo>
                <a:lnTo>
                  <a:pt x="127" y="898"/>
                </a:lnTo>
                <a:lnTo>
                  <a:pt x="111" y="935"/>
                </a:lnTo>
                <a:lnTo>
                  <a:pt x="101" y="967"/>
                </a:lnTo>
                <a:lnTo>
                  <a:pt x="80" y="999"/>
                </a:lnTo>
                <a:lnTo>
                  <a:pt x="69" y="1031"/>
                </a:lnTo>
                <a:lnTo>
                  <a:pt x="53" y="1057"/>
                </a:lnTo>
                <a:lnTo>
                  <a:pt x="37" y="1078"/>
                </a:lnTo>
                <a:lnTo>
                  <a:pt x="27" y="1099"/>
                </a:lnTo>
                <a:lnTo>
                  <a:pt x="16" y="1115"/>
                </a:lnTo>
                <a:lnTo>
                  <a:pt x="0" y="1142"/>
                </a:lnTo>
              </a:path>
            </a:pathLst>
          </a:custGeom>
          <a:noFill/>
          <a:ln w="17463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913" name="Freeform 17"/>
          <p:cNvSpPr>
            <a:spLocks/>
          </p:cNvSpPr>
          <p:nvPr/>
        </p:nvSpPr>
        <p:spPr bwMode="auto">
          <a:xfrm>
            <a:off x="3371850" y="4410075"/>
            <a:ext cx="176213" cy="234950"/>
          </a:xfrm>
          <a:custGeom>
            <a:avLst/>
            <a:gdLst/>
            <a:ahLst/>
            <a:cxnLst>
              <a:cxn ang="0">
                <a:pos x="47" y="0"/>
              </a:cxn>
              <a:cxn ang="0">
                <a:pos x="0" y="148"/>
              </a:cxn>
              <a:cxn ang="0">
                <a:pos x="111" y="37"/>
              </a:cxn>
              <a:cxn ang="0">
                <a:pos x="47" y="0"/>
              </a:cxn>
              <a:cxn ang="0">
                <a:pos x="47" y="0"/>
              </a:cxn>
            </a:cxnLst>
            <a:rect l="0" t="0" r="r" b="b"/>
            <a:pathLst>
              <a:path w="111" h="148">
                <a:moveTo>
                  <a:pt x="47" y="0"/>
                </a:moveTo>
                <a:lnTo>
                  <a:pt x="0" y="148"/>
                </a:lnTo>
                <a:lnTo>
                  <a:pt x="111" y="37"/>
                </a:lnTo>
                <a:lnTo>
                  <a:pt x="47" y="0"/>
                </a:lnTo>
                <a:lnTo>
                  <a:pt x="47" y="0"/>
                </a:lnTo>
                <a:close/>
              </a:path>
            </a:pathLst>
          </a:custGeom>
          <a:solidFill>
            <a:srgbClr val="000000"/>
          </a:solidFill>
          <a:ln w="1746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914" name="Freeform 18"/>
          <p:cNvSpPr>
            <a:spLocks/>
          </p:cNvSpPr>
          <p:nvPr/>
        </p:nvSpPr>
        <p:spPr bwMode="auto">
          <a:xfrm>
            <a:off x="4286250" y="4216400"/>
            <a:ext cx="301625" cy="1662113"/>
          </a:xfrm>
          <a:custGeom>
            <a:avLst/>
            <a:gdLst/>
            <a:ahLst/>
            <a:cxnLst>
              <a:cxn ang="0">
                <a:pos x="0" y="1047"/>
              </a:cxn>
              <a:cxn ang="0">
                <a:pos x="0" y="1047"/>
              </a:cxn>
              <a:cxn ang="0">
                <a:pos x="5" y="1042"/>
              </a:cxn>
              <a:cxn ang="0">
                <a:pos x="11" y="1036"/>
              </a:cxn>
              <a:cxn ang="0">
                <a:pos x="16" y="1026"/>
              </a:cxn>
              <a:cxn ang="0">
                <a:pos x="27" y="1015"/>
              </a:cxn>
              <a:cxn ang="0">
                <a:pos x="37" y="999"/>
              </a:cxn>
              <a:cxn ang="0">
                <a:pos x="53" y="984"/>
              </a:cxn>
              <a:cxn ang="0">
                <a:pos x="69" y="962"/>
              </a:cxn>
              <a:cxn ang="0">
                <a:pos x="85" y="936"/>
              </a:cxn>
              <a:cxn ang="0">
                <a:pos x="101" y="915"/>
              </a:cxn>
              <a:cxn ang="0">
                <a:pos x="116" y="888"/>
              </a:cxn>
              <a:cxn ang="0">
                <a:pos x="127" y="857"/>
              </a:cxn>
              <a:cxn ang="0">
                <a:pos x="143" y="825"/>
              </a:cxn>
              <a:cxn ang="0">
                <a:pos x="153" y="793"/>
              </a:cxn>
              <a:cxn ang="0">
                <a:pos x="164" y="756"/>
              </a:cxn>
              <a:cxn ang="0">
                <a:pos x="175" y="719"/>
              </a:cxn>
              <a:cxn ang="0">
                <a:pos x="185" y="672"/>
              </a:cxn>
              <a:cxn ang="0">
                <a:pos x="190" y="624"/>
              </a:cxn>
              <a:cxn ang="0">
                <a:pos x="190" y="571"/>
              </a:cxn>
              <a:cxn ang="0">
                <a:pos x="190" y="518"/>
              </a:cxn>
              <a:cxn ang="0">
                <a:pos x="185" y="471"/>
              </a:cxn>
              <a:cxn ang="0">
                <a:pos x="175" y="423"/>
              </a:cxn>
              <a:cxn ang="0">
                <a:pos x="164" y="376"/>
              </a:cxn>
              <a:cxn ang="0">
                <a:pos x="153" y="333"/>
              </a:cxn>
              <a:cxn ang="0">
                <a:pos x="143" y="291"/>
              </a:cxn>
              <a:cxn ang="0">
                <a:pos x="127" y="254"/>
              </a:cxn>
              <a:cxn ang="0">
                <a:pos x="116" y="217"/>
              </a:cxn>
              <a:cxn ang="0">
                <a:pos x="101" y="185"/>
              </a:cxn>
              <a:cxn ang="0">
                <a:pos x="85" y="153"/>
              </a:cxn>
              <a:cxn ang="0">
                <a:pos x="69" y="122"/>
              </a:cxn>
              <a:cxn ang="0">
                <a:pos x="53" y="95"/>
              </a:cxn>
              <a:cxn ang="0">
                <a:pos x="37" y="69"/>
              </a:cxn>
              <a:cxn ang="0">
                <a:pos x="27" y="48"/>
              </a:cxn>
              <a:cxn ang="0">
                <a:pos x="16" y="32"/>
              </a:cxn>
              <a:cxn ang="0">
                <a:pos x="0" y="0"/>
              </a:cxn>
            </a:cxnLst>
            <a:rect l="0" t="0" r="r" b="b"/>
            <a:pathLst>
              <a:path w="190" h="1047">
                <a:moveTo>
                  <a:pt x="0" y="1047"/>
                </a:moveTo>
                <a:lnTo>
                  <a:pt x="0" y="1047"/>
                </a:lnTo>
                <a:lnTo>
                  <a:pt x="5" y="1042"/>
                </a:lnTo>
                <a:lnTo>
                  <a:pt x="11" y="1036"/>
                </a:lnTo>
                <a:lnTo>
                  <a:pt x="16" y="1026"/>
                </a:lnTo>
                <a:lnTo>
                  <a:pt x="27" y="1015"/>
                </a:lnTo>
                <a:lnTo>
                  <a:pt x="37" y="999"/>
                </a:lnTo>
                <a:lnTo>
                  <a:pt x="53" y="984"/>
                </a:lnTo>
                <a:lnTo>
                  <a:pt x="69" y="962"/>
                </a:lnTo>
                <a:lnTo>
                  <a:pt x="85" y="936"/>
                </a:lnTo>
                <a:lnTo>
                  <a:pt x="101" y="915"/>
                </a:lnTo>
                <a:lnTo>
                  <a:pt x="116" y="888"/>
                </a:lnTo>
                <a:lnTo>
                  <a:pt x="127" y="857"/>
                </a:lnTo>
                <a:lnTo>
                  <a:pt x="143" y="825"/>
                </a:lnTo>
                <a:lnTo>
                  <a:pt x="153" y="793"/>
                </a:lnTo>
                <a:lnTo>
                  <a:pt x="164" y="756"/>
                </a:lnTo>
                <a:lnTo>
                  <a:pt x="175" y="719"/>
                </a:lnTo>
                <a:lnTo>
                  <a:pt x="185" y="672"/>
                </a:lnTo>
                <a:lnTo>
                  <a:pt x="190" y="624"/>
                </a:lnTo>
                <a:lnTo>
                  <a:pt x="190" y="571"/>
                </a:lnTo>
                <a:lnTo>
                  <a:pt x="190" y="518"/>
                </a:lnTo>
                <a:lnTo>
                  <a:pt x="185" y="471"/>
                </a:lnTo>
                <a:lnTo>
                  <a:pt x="175" y="423"/>
                </a:lnTo>
                <a:lnTo>
                  <a:pt x="164" y="376"/>
                </a:lnTo>
                <a:lnTo>
                  <a:pt x="153" y="333"/>
                </a:lnTo>
                <a:lnTo>
                  <a:pt x="143" y="291"/>
                </a:lnTo>
                <a:lnTo>
                  <a:pt x="127" y="254"/>
                </a:lnTo>
                <a:lnTo>
                  <a:pt x="116" y="217"/>
                </a:lnTo>
                <a:lnTo>
                  <a:pt x="101" y="185"/>
                </a:lnTo>
                <a:lnTo>
                  <a:pt x="85" y="153"/>
                </a:lnTo>
                <a:lnTo>
                  <a:pt x="69" y="122"/>
                </a:lnTo>
                <a:lnTo>
                  <a:pt x="53" y="95"/>
                </a:lnTo>
                <a:lnTo>
                  <a:pt x="37" y="69"/>
                </a:lnTo>
                <a:lnTo>
                  <a:pt x="27" y="48"/>
                </a:lnTo>
                <a:lnTo>
                  <a:pt x="16" y="32"/>
                </a:lnTo>
                <a:lnTo>
                  <a:pt x="0" y="0"/>
                </a:lnTo>
              </a:path>
            </a:pathLst>
          </a:custGeom>
          <a:noFill/>
          <a:ln w="17463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915" name="Freeform 19"/>
          <p:cNvSpPr>
            <a:spLocks/>
          </p:cNvSpPr>
          <p:nvPr/>
        </p:nvSpPr>
        <p:spPr bwMode="auto">
          <a:xfrm>
            <a:off x="4303713" y="4249738"/>
            <a:ext cx="166687" cy="234950"/>
          </a:xfrm>
          <a:custGeom>
            <a:avLst/>
            <a:gdLst/>
            <a:ahLst/>
            <a:cxnLst>
              <a:cxn ang="0">
                <a:pos x="105" y="111"/>
              </a:cxn>
              <a:cxn ang="0">
                <a:pos x="0" y="0"/>
              </a:cxn>
              <a:cxn ang="0">
                <a:pos x="42" y="148"/>
              </a:cxn>
              <a:cxn ang="0">
                <a:pos x="105" y="111"/>
              </a:cxn>
              <a:cxn ang="0">
                <a:pos x="105" y="111"/>
              </a:cxn>
            </a:cxnLst>
            <a:rect l="0" t="0" r="r" b="b"/>
            <a:pathLst>
              <a:path w="105" h="148">
                <a:moveTo>
                  <a:pt x="105" y="111"/>
                </a:moveTo>
                <a:lnTo>
                  <a:pt x="0" y="0"/>
                </a:lnTo>
                <a:lnTo>
                  <a:pt x="42" y="148"/>
                </a:lnTo>
                <a:lnTo>
                  <a:pt x="105" y="111"/>
                </a:lnTo>
                <a:lnTo>
                  <a:pt x="105" y="111"/>
                </a:lnTo>
                <a:close/>
              </a:path>
            </a:pathLst>
          </a:custGeom>
          <a:solidFill>
            <a:srgbClr val="000000"/>
          </a:solidFill>
          <a:ln w="1746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916" name="Rectangle 20"/>
          <p:cNvSpPr>
            <a:spLocks noChangeArrowheads="1"/>
          </p:cNvSpPr>
          <p:nvPr/>
        </p:nvSpPr>
        <p:spPr bwMode="auto">
          <a:xfrm>
            <a:off x="6099175" y="2974975"/>
            <a:ext cx="161448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900" i="0">
                <a:solidFill>
                  <a:srgbClr val="000000"/>
                </a:solidFill>
                <a:latin typeface="Myriad Roman" charset="0"/>
              </a:rPr>
              <a:t>Guest OS</a:t>
            </a:r>
            <a:endParaRPr lang="en-GB" i="0"/>
          </a:p>
        </p:txBody>
      </p:sp>
      <p:sp>
        <p:nvSpPr>
          <p:cNvPr id="208917" name="Rectangle 21"/>
          <p:cNvSpPr>
            <a:spLocks noChangeArrowheads="1"/>
          </p:cNvSpPr>
          <p:nvPr/>
        </p:nvSpPr>
        <p:spPr bwMode="auto">
          <a:xfrm>
            <a:off x="6099175" y="5092700"/>
            <a:ext cx="85883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900" i="0">
                <a:solidFill>
                  <a:srgbClr val="000000"/>
                </a:solidFill>
                <a:latin typeface="Myriad Roman" charset="0"/>
              </a:rPr>
              <a:t>VMM</a:t>
            </a:r>
            <a:endParaRPr lang="en-GB" i="0"/>
          </a:p>
        </p:txBody>
      </p:sp>
      <p:sp>
        <p:nvSpPr>
          <p:cNvPr id="208918" name="Rectangle 22"/>
          <p:cNvSpPr>
            <a:spLocks noChangeArrowheads="1"/>
          </p:cNvSpPr>
          <p:nvPr/>
        </p:nvSpPr>
        <p:spPr bwMode="auto">
          <a:xfrm>
            <a:off x="6099175" y="5694363"/>
            <a:ext cx="159702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900" i="0">
                <a:solidFill>
                  <a:srgbClr val="000000"/>
                </a:solidFill>
                <a:latin typeface="Myriad Roman" charset="0"/>
              </a:rPr>
              <a:t>Hardware</a:t>
            </a:r>
            <a:endParaRPr lang="en-GB" i="0"/>
          </a:p>
        </p:txBody>
      </p:sp>
      <p:sp>
        <p:nvSpPr>
          <p:cNvPr id="208919" name="Rectangle 23"/>
          <p:cNvSpPr>
            <a:spLocks noChangeArrowheads="1"/>
          </p:cNvSpPr>
          <p:nvPr/>
        </p:nvSpPr>
        <p:spPr bwMode="auto">
          <a:xfrm>
            <a:off x="1400175" y="2982913"/>
            <a:ext cx="16271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i="0">
                <a:solidFill>
                  <a:srgbClr val="000000"/>
                </a:solidFill>
                <a:latin typeface="Myriad Roman" charset="0"/>
              </a:rPr>
              <a:t>guest writes</a:t>
            </a:r>
            <a:endParaRPr lang="en-GB" i="0"/>
          </a:p>
        </p:txBody>
      </p:sp>
      <p:sp>
        <p:nvSpPr>
          <p:cNvPr id="208920" name="Rectangle 24"/>
          <p:cNvSpPr>
            <a:spLocks noChangeArrowheads="1"/>
          </p:cNvSpPr>
          <p:nvPr/>
        </p:nvSpPr>
        <p:spPr bwMode="auto">
          <a:xfrm>
            <a:off x="1416050" y="1911350"/>
            <a:ext cx="15938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i="0">
                <a:solidFill>
                  <a:srgbClr val="000000"/>
                </a:solidFill>
                <a:latin typeface="Myriad Roman" charset="0"/>
              </a:rPr>
              <a:t>guest reads</a:t>
            </a:r>
            <a:endParaRPr lang="en-GB" i="0"/>
          </a:p>
        </p:txBody>
      </p:sp>
      <p:sp>
        <p:nvSpPr>
          <p:cNvPr id="208921" name="Rectangle 25"/>
          <p:cNvSpPr>
            <a:spLocks noChangeArrowheads="1"/>
          </p:cNvSpPr>
          <p:nvPr/>
        </p:nvSpPr>
        <p:spPr bwMode="auto">
          <a:xfrm>
            <a:off x="4891088" y="1985963"/>
            <a:ext cx="35782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i="0">
                <a:solidFill>
                  <a:srgbClr val="000000"/>
                </a:solidFill>
                <a:latin typeface="Myriad Roman" charset="0"/>
              </a:rPr>
              <a:t>Virtual → Pseudo-physical</a:t>
            </a:r>
            <a:endParaRPr lang="en-GB" i="0"/>
          </a:p>
        </p:txBody>
      </p:sp>
      <p:sp>
        <p:nvSpPr>
          <p:cNvPr id="208922" name="Rectangle 26"/>
          <p:cNvSpPr>
            <a:spLocks noChangeArrowheads="1"/>
          </p:cNvSpPr>
          <p:nvPr/>
        </p:nvSpPr>
        <p:spPr bwMode="auto">
          <a:xfrm>
            <a:off x="4891088" y="4252913"/>
            <a:ext cx="25685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i="0">
                <a:solidFill>
                  <a:srgbClr val="000000"/>
                </a:solidFill>
                <a:latin typeface="Myriad Roman" charset="0"/>
              </a:rPr>
              <a:t>Virtual </a:t>
            </a:r>
            <a:r>
              <a:rPr lang="en-GB" i="0">
                <a:solidFill>
                  <a:srgbClr val="000000"/>
                </a:solidFill>
              </a:rPr>
              <a:t>→</a:t>
            </a:r>
            <a:r>
              <a:rPr lang="en-GB" i="0"/>
              <a:t> </a:t>
            </a:r>
            <a:r>
              <a:rPr lang="en-GB" i="0">
                <a:solidFill>
                  <a:srgbClr val="000000"/>
                </a:solidFill>
                <a:latin typeface="Myriad Roman" charset="0"/>
              </a:rPr>
              <a:t> Machine</a:t>
            </a:r>
          </a:p>
        </p:txBody>
      </p:sp>
      <p:sp>
        <p:nvSpPr>
          <p:cNvPr id="208923" name="Rectangle 27"/>
          <p:cNvSpPr>
            <a:spLocks noChangeArrowheads="1"/>
          </p:cNvSpPr>
          <p:nvPr/>
        </p:nvSpPr>
        <p:spPr bwMode="auto">
          <a:xfrm>
            <a:off x="3671888" y="3536950"/>
            <a:ext cx="11366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i="0">
                <a:solidFill>
                  <a:srgbClr val="000000"/>
                </a:solidFill>
                <a:latin typeface="Myriad Roman" charset="0"/>
              </a:rPr>
              <a:t>Updates</a:t>
            </a:r>
            <a:endParaRPr lang="en-GB" i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MMU Virtualization : Direct-Mode </a:t>
            </a:r>
          </a:p>
        </p:txBody>
      </p:sp>
      <p:sp>
        <p:nvSpPr>
          <p:cNvPr id="343043" name="Rectangle 3"/>
          <p:cNvSpPr>
            <a:spLocks noChangeArrowheads="1"/>
          </p:cNvSpPr>
          <p:nvPr/>
        </p:nvSpPr>
        <p:spPr bwMode="auto">
          <a:xfrm>
            <a:off x="3678238" y="5918200"/>
            <a:ext cx="1206500" cy="603250"/>
          </a:xfrm>
          <a:prstGeom prst="rect">
            <a:avLst/>
          </a:prstGeom>
          <a:noFill/>
          <a:ln w="174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3044" name="Rectangle 4"/>
          <p:cNvSpPr>
            <a:spLocks noChangeArrowheads="1"/>
          </p:cNvSpPr>
          <p:nvPr/>
        </p:nvSpPr>
        <p:spPr bwMode="auto">
          <a:xfrm>
            <a:off x="3827463" y="6045200"/>
            <a:ext cx="8794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900" i="0">
                <a:solidFill>
                  <a:srgbClr val="000000"/>
                </a:solidFill>
                <a:latin typeface="Myriad Roman" charset="0"/>
              </a:rPr>
              <a:t>MMU</a:t>
            </a:r>
            <a:endParaRPr lang="en-GB" i="0"/>
          </a:p>
        </p:txBody>
      </p:sp>
      <p:sp>
        <p:nvSpPr>
          <p:cNvPr id="343045" name="Freeform 5"/>
          <p:cNvSpPr>
            <a:spLocks noEditPoints="1"/>
          </p:cNvSpPr>
          <p:nvPr/>
        </p:nvSpPr>
        <p:spPr bwMode="auto">
          <a:xfrm>
            <a:off x="1568450" y="3471863"/>
            <a:ext cx="5727700" cy="21447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08" y="0"/>
              </a:cxn>
              <a:cxn ang="0">
                <a:pos x="0" y="1329"/>
              </a:cxn>
              <a:cxn ang="0">
                <a:pos x="3608" y="1329"/>
              </a:cxn>
            </a:cxnLst>
            <a:rect l="0" t="0" r="r" b="b"/>
            <a:pathLst>
              <a:path w="3608" h="1329">
                <a:moveTo>
                  <a:pt x="0" y="0"/>
                </a:moveTo>
                <a:lnTo>
                  <a:pt x="3608" y="0"/>
                </a:lnTo>
                <a:moveTo>
                  <a:pt x="0" y="1329"/>
                </a:moveTo>
                <a:lnTo>
                  <a:pt x="3608" y="1329"/>
                </a:lnTo>
              </a:path>
            </a:pathLst>
          </a:custGeom>
          <a:noFill/>
          <a:ln w="17526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3046" name="Freeform 6"/>
          <p:cNvSpPr>
            <a:spLocks/>
          </p:cNvSpPr>
          <p:nvPr/>
        </p:nvSpPr>
        <p:spPr bwMode="auto">
          <a:xfrm>
            <a:off x="2155825" y="2511425"/>
            <a:ext cx="914400" cy="4635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" y="292"/>
              </a:cxn>
            </a:cxnLst>
            <a:rect l="0" t="0" r="r" b="b"/>
            <a:pathLst>
              <a:path w="576" h="292">
                <a:moveTo>
                  <a:pt x="0" y="0"/>
                </a:moveTo>
                <a:lnTo>
                  <a:pt x="576" y="292"/>
                </a:lnTo>
              </a:path>
            </a:pathLst>
          </a:custGeom>
          <a:solidFill>
            <a:srgbClr val="FFFFFF"/>
          </a:solidFill>
          <a:ln w="25400" cap="flat">
            <a:solidFill>
              <a:schemeClr val="accent1"/>
            </a:solidFill>
            <a:prstDash val="dash"/>
            <a:miter lim="800000"/>
            <a:headEnd/>
            <a:tailEnd type="arrow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43047" name="Freeform 7"/>
          <p:cNvSpPr>
            <a:spLocks/>
          </p:cNvSpPr>
          <p:nvPr/>
        </p:nvSpPr>
        <p:spPr bwMode="auto">
          <a:xfrm>
            <a:off x="2128838" y="2143125"/>
            <a:ext cx="1033462" cy="566738"/>
          </a:xfrm>
          <a:custGeom>
            <a:avLst/>
            <a:gdLst/>
            <a:ahLst/>
            <a:cxnLst>
              <a:cxn ang="0">
                <a:pos x="651" y="357"/>
              </a:cxn>
              <a:cxn ang="0">
                <a:pos x="0" y="0"/>
              </a:cxn>
            </a:cxnLst>
            <a:rect l="0" t="0" r="r" b="b"/>
            <a:pathLst>
              <a:path w="651" h="357">
                <a:moveTo>
                  <a:pt x="651" y="357"/>
                </a:moveTo>
                <a:lnTo>
                  <a:pt x="0" y="0"/>
                </a:lnTo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 type="arrow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43049" name="Rectangle 9"/>
          <p:cNvSpPr>
            <a:spLocks noChangeArrowheads="1"/>
          </p:cNvSpPr>
          <p:nvPr/>
        </p:nvSpPr>
        <p:spPr bwMode="auto">
          <a:xfrm>
            <a:off x="6088063" y="3030538"/>
            <a:ext cx="1614487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900" i="0">
                <a:solidFill>
                  <a:srgbClr val="000000"/>
                </a:solidFill>
                <a:latin typeface="Myriad Roman" charset="0"/>
              </a:rPr>
              <a:t>Guest OS</a:t>
            </a:r>
            <a:endParaRPr lang="en-GB" i="0"/>
          </a:p>
        </p:txBody>
      </p:sp>
      <p:sp>
        <p:nvSpPr>
          <p:cNvPr id="343050" name="Rectangle 10"/>
          <p:cNvSpPr>
            <a:spLocks noChangeArrowheads="1"/>
          </p:cNvSpPr>
          <p:nvPr/>
        </p:nvSpPr>
        <p:spPr bwMode="auto">
          <a:xfrm>
            <a:off x="6088063" y="5140325"/>
            <a:ext cx="1616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900" i="0">
                <a:solidFill>
                  <a:srgbClr val="000000"/>
                </a:solidFill>
                <a:latin typeface="Myriad Roman" charset="0"/>
              </a:rPr>
              <a:t>Xen VMM</a:t>
            </a:r>
            <a:endParaRPr lang="en-GB" i="0"/>
          </a:p>
        </p:txBody>
      </p:sp>
      <p:sp>
        <p:nvSpPr>
          <p:cNvPr id="343051" name="Rectangle 11"/>
          <p:cNvSpPr>
            <a:spLocks noChangeArrowheads="1"/>
          </p:cNvSpPr>
          <p:nvPr/>
        </p:nvSpPr>
        <p:spPr bwMode="auto">
          <a:xfrm>
            <a:off x="6088063" y="5743575"/>
            <a:ext cx="159702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900" i="0">
                <a:solidFill>
                  <a:srgbClr val="000000"/>
                </a:solidFill>
                <a:latin typeface="Myriad Roman" charset="0"/>
              </a:rPr>
              <a:t>Hardware</a:t>
            </a:r>
            <a:endParaRPr lang="en-GB" i="0"/>
          </a:p>
        </p:txBody>
      </p:sp>
      <p:sp>
        <p:nvSpPr>
          <p:cNvPr id="343053" name="Rectangle 13"/>
          <p:cNvSpPr>
            <a:spLocks noChangeArrowheads="1"/>
          </p:cNvSpPr>
          <p:nvPr/>
        </p:nvSpPr>
        <p:spPr bwMode="auto">
          <a:xfrm>
            <a:off x="749300" y="2595563"/>
            <a:ext cx="16271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i="0">
                <a:solidFill>
                  <a:srgbClr val="000000"/>
                </a:solidFill>
                <a:latin typeface="Myriad Roman" charset="0"/>
              </a:rPr>
              <a:t>guest writes</a:t>
            </a:r>
            <a:endParaRPr lang="en-GB" i="0"/>
          </a:p>
        </p:txBody>
      </p:sp>
      <p:sp>
        <p:nvSpPr>
          <p:cNvPr id="343054" name="Rectangle 14"/>
          <p:cNvSpPr>
            <a:spLocks noChangeArrowheads="1"/>
          </p:cNvSpPr>
          <p:nvPr/>
        </p:nvSpPr>
        <p:spPr bwMode="auto">
          <a:xfrm>
            <a:off x="746125" y="1736725"/>
            <a:ext cx="15938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i="0">
                <a:solidFill>
                  <a:srgbClr val="000000"/>
                </a:solidFill>
                <a:latin typeface="Myriad Roman" charset="0"/>
              </a:rPr>
              <a:t>guest reads</a:t>
            </a:r>
            <a:endParaRPr lang="en-GB" i="0"/>
          </a:p>
        </p:txBody>
      </p:sp>
      <p:sp>
        <p:nvSpPr>
          <p:cNvPr id="343055" name="Rectangle 15"/>
          <p:cNvSpPr>
            <a:spLocks noChangeArrowheads="1"/>
          </p:cNvSpPr>
          <p:nvPr/>
        </p:nvSpPr>
        <p:spPr bwMode="auto">
          <a:xfrm>
            <a:off x="4732338" y="2335213"/>
            <a:ext cx="24923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i="0">
                <a:solidFill>
                  <a:srgbClr val="000000"/>
                </a:solidFill>
                <a:latin typeface="Myriad Roman" charset="0"/>
              </a:rPr>
              <a:t>Virtual → Machine</a:t>
            </a:r>
            <a:endParaRPr lang="en-GB" i="0"/>
          </a:p>
        </p:txBody>
      </p:sp>
      <p:sp>
        <p:nvSpPr>
          <p:cNvPr id="343056" name="Rectangle 16"/>
          <p:cNvSpPr>
            <a:spLocks noChangeArrowheads="1"/>
          </p:cNvSpPr>
          <p:nvPr/>
        </p:nvSpPr>
        <p:spPr bwMode="auto">
          <a:xfrm>
            <a:off x="3995738" y="2170113"/>
            <a:ext cx="576262" cy="3238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i="0"/>
          </a:p>
        </p:txBody>
      </p:sp>
      <p:sp>
        <p:nvSpPr>
          <p:cNvPr id="343057" name="Rectangle 17"/>
          <p:cNvSpPr>
            <a:spLocks noChangeArrowheads="1"/>
          </p:cNvSpPr>
          <p:nvPr/>
        </p:nvSpPr>
        <p:spPr bwMode="auto">
          <a:xfrm>
            <a:off x="3995738" y="2817813"/>
            <a:ext cx="576262" cy="3238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i="0"/>
          </a:p>
        </p:txBody>
      </p:sp>
      <p:sp>
        <p:nvSpPr>
          <p:cNvPr id="343058" name="Rectangle 18"/>
          <p:cNvSpPr>
            <a:spLocks noChangeArrowheads="1"/>
          </p:cNvSpPr>
          <p:nvPr/>
        </p:nvSpPr>
        <p:spPr bwMode="auto">
          <a:xfrm>
            <a:off x="4751388" y="2817813"/>
            <a:ext cx="576262" cy="3238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i="0"/>
          </a:p>
        </p:txBody>
      </p:sp>
      <p:sp>
        <p:nvSpPr>
          <p:cNvPr id="343059" name="Rectangle 19"/>
          <p:cNvSpPr>
            <a:spLocks noChangeArrowheads="1"/>
          </p:cNvSpPr>
          <p:nvPr/>
        </p:nvSpPr>
        <p:spPr bwMode="auto">
          <a:xfrm>
            <a:off x="3203575" y="2817813"/>
            <a:ext cx="576263" cy="3238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i="0"/>
          </a:p>
        </p:txBody>
      </p:sp>
      <p:sp>
        <p:nvSpPr>
          <p:cNvPr id="343060" name="Line 20"/>
          <p:cNvSpPr>
            <a:spLocks noChangeShapeType="1"/>
          </p:cNvSpPr>
          <p:nvPr/>
        </p:nvSpPr>
        <p:spPr bwMode="auto">
          <a:xfrm>
            <a:off x="4289425" y="2493963"/>
            <a:ext cx="0" cy="323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3061" name="Line 21"/>
          <p:cNvSpPr>
            <a:spLocks noChangeShapeType="1"/>
          </p:cNvSpPr>
          <p:nvPr/>
        </p:nvSpPr>
        <p:spPr bwMode="auto">
          <a:xfrm flipH="1">
            <a:off x="3460750" y="2493963"/>
            <a:ext cx="679450" cy="323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3062" name="Line 22"/>
          <p:cNvSpPr>
            <a:spLocks noChangeShapeType="1"/>
          </p:cNvSpPr>
          <p:nvPr/>
        </p:nvSpPr>
        <p:spPr bwMode="auto">
          <a:xfrm>
            <a:off x="4457700" y="2493963"/>
            <a:ext cx="582613" cy="323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3063" name="Freeform 23"/>
          <p:cNvSpPr>
            <a:spLocks/>
          </p:cNvSpPr>
          <p:nvPr/>
        </p:nvSpPr>
        <p:spPr bwMode="auto">
          <a:xfrm>
            <a:off x="4260850" y="2284413"/>
            <a:ext cx="527050" cy="36306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3" y="1043"/>
              </a:cxn>
              <a:cxn ang="0">
                <a:pos x="13" y="2287"/>
              </a:cxn>
            </a:cxnLst>
            <a:rect l="0" t="0" r="r" b="b"/>
            <a:pathLst>
              <a:path w="332" h="2287">
                <a:moveTo>
                  <a:pt x="0" y="0"/>
                </a:moveTo>
                <a:cubicBezTo>
                  <a:pt x="54" y="174"/>
                  <a:pt x="332" y="399"/>
                  <a:pt x="323" y="1043"/>
                </a:cubicBezTo>
                <a:cubicBezTo>
                  <a:pt x="314" y="1687"/>
                  <a:pt x="78" y="2028"/>
                  <a:pt x="13" y="2287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arrow" w="lg" len="lg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yppt">
  <a:themeElements>
    <a:clrScheme name="mypp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mypp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ypp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pp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pp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pp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pp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pp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pp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yppt">
  <a:themeElements>
    <a:clrScheme name="1_mypp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myppt">
      <a:majorFont>
        <a:latin typeface="Arial Black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mypp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ypp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ypp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ypp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ypp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ypp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ypp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Z:\doc\inputs\myppt.pot</Template>
  <TotalTime>29838</TotalTime>
  <Words>2439</Words>
  <Application>Microsoft PowerPoint</Application>
  <PresentationFormat>On-screen Show (4:3)</PresentationFormat>
  <Paragraphs>708</Paragraphs>
  <Slides>69</Slides>
  <Notes>24</Notes>
  <HiddenSlides>8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2" baseType="lpstr">
      <vt:lpstr>myppt</vt:lpstr>
      <vt:lpstr>1_myppt</vt:lpstr>
      <vt:lpstr>Photo Editor Photo</vt:lpstr>
      <vt:lpstr>Xen  and the Art of                                                                                                                 Virtualization</vt:lpstr>
      <vt:lpstr>Outline</vt:lpstr>
      <vt:lpstr>Virtualization Overview</vt:lpstr>
      <vt:lpstr>Virtualization in the Enterprise</vt:lpstr>
      <vt:lpstr>Xen Today : 2.0 Features</vt:lpstr>
      <vt:lpstr>Para-Virtualization in Xen</vt:lpstr>
      <vt:lpstr>x86 CPU virtualization </vt:lpstr>
      <vt:lpstr>MMU Virtualizion : Shadow-Mode</vt:lpstr>
      <vt:lpstr>MMU Virtualization : Direct-Mode </vt:lpstr>
      <vt:lpstr>Para-Virtualizing the MMU</vt:lpstr>
      <vt:lpstr>MMU Micro-Benchmarks</vt:lpstr>
      <vt:lpstr>Queued Update Interface (Xen 1.2)</vt:lpstr>
      <vt:lpstr>Writeable Page Tables : 1 – write fault </vt:lpstr>
      <vt:lpstr>Writeable Page Tables : 2 - Unhook</vt:lpstr>
      <vt:lpstr>Writeable Page Tables : 3 - First Use</vt:lpstr>
      <vt:lpstr>Writeable Page Tables : 4 – Re-hook</vt:lpstr>
      <vt:lpstr>I/O Architecture</vt:lpstr>
      <vt:lpstr>Xen 2.0 Architecture</vt:lpstr>
      <vt:lpstr>System Performance</vt:lpstr>
      <vt:lpstr>TCP results</vt:lpstr>
      <vt:lpstr>Scalability</vt:lpstr>
      <vt:lpstr>Xen 3.0 Architecture</vt:lpstr>
      <vt:lpstr>3.0 Headline Features</vt:lpstr>
      <vt:lpstr>x86_64</vt:lpstr>
      <vt:lpstr>SMP Guest OSes</vt:lpstr>
      <vt:lpstr>VT-x / Pacifica</vt:lpstr>
      <vt:lpstr>VM Relocation : Motivation</vt:lpstr>
      <vt:lpstr>Assumptions</vt:lpstr>
      <vt:lpstr>Challenges</vt:lpstr>
      <vt:lpstr>Relocation Strategy</vt:lpstr>
      <vt:lpstr>Relocation Strategy</vt:lpstr>
      <vt:lpstr>Pre-Copy Migration: Round 1</vt:lpstr>
      <vt:lpstr>Pre-Copy Migration: Round 1</vt:lpstr>
      <vt:lpstr>Pre-Copy Migration: Round 1</vt:lpstr>
      <vt:lpstr>Pre-Copy Migration: Round 1</vt:lpstr>
      <vt:lpstr>Pre-Copy Migration: Round 1</vt:lpstr>
      <vt:lpstr>Pre-Copy Migration: Round 2</vt:lpstr>
      <vt:lpstr>Pre-Copy Migration: Round 2</vt:lpstr>
      <vt:lpstr>Pre-Copy Migration: Round 2</vt:lpstr>
      <vt:lpstr>Pre-Copy Migration: Round 2</vt:lpstr>
      <vt:lpstr>Pre-Copy Migration: Round 2</vt:lpstr>
      <vt:lpstr>Pre-Copy Migration: Final</vt:lpstr>
      <vt:lpstr>Writable Working Set</vt:lpstr>
      <vt:lpstr>Writable Working Set</vt:lpstr>
      <vt:lpstr>Page Dirtying Rate</vt:lpstr>
      <vt:lpstr>Writable Working Set</vt:lpstr>
      <vt:lpstr>PostgreSQL/OLTP down-time</vt:lpstr>
      <vt:lpstr>CINT2000 down-time </vt:lpstr>
      <vt:lpstr>Rate Limited Relocation</vt:lpstr>
      <vt:lpstr>Web Server Relocation </vt:lpstr>
      <vt:lpstr>Iterative Progress: SPECWeb</vt:lpstr>
      <vt:lpstr>Iterative Progress: Quake3</vt:lpstr>
      <vt:lpstr>Quake 3 Server relocation</vt:lpstr>
      <vt:lpstr>Relocation Transparency</vt:lpstr>
      <vt:lpstr>Relocation Notification</vt:lpstr>
      <vt:lpstr>Extensions</vt:lpstr>
      <vt:lpstr>Research Roadmap</vt:lpstr>
      <vt:lpstr>Xen Supporters</vt:lpstr>
      <vt:lpstr>Conclusions</vt:lpstr>
      <vt:lpstr>Thanks!</vt:lpstr>
      <vt:lpstr>Backup slides</vt:lpstr>
      <vt:lpstr>Research Roadmap</vt:lpstr>
      <vt:lpstr>Isolated Driver VMs</vt:lpstr>
      <vt:lpstr>Segmentation Support</vt:lpstr>
      <vt:lpstr>Device Channel Interface</vt:lpstr>
      <vt:lpstr>Live migration for clusters</vt:lpstr>
      <vt:lpstr>Scalability</vt:lpstr>
      <vt:lpstr>Scalability</vt:lpstr>
      <vt:lpstr>Resource Differentation </vt:lpstr>
    </vt:vector>
  </TitlesOfParts>
  <Company>University of Cambridge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Access Technologies:</dc:title>
  <dc:creator>iap10</dc:creator>
  <cp:lastModifiedBy>Ken Birman</cp:lastModifiedBy>
  <cp:revision>154</cp:revision>
  <dcterms:created xsi:type="dcterms:W3CDTF">1999-10-28T00:07:25Z</dcterms:created>
  <dcterms:modified xsi:type="dcterms:W3CDTF">2009-03-18T15:35:15Z</dcterms:modified>
</cp:coreProperties>
</file>