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332" r:id="rId2"/>
    <p:sldId id="333" r:id="rId3"/>
    <p:sldId id="334" r:id="rId4"/>
    <p:sldId id="335" r:id="rId5"/>
    <p:sldId id="340" r:id="rId6"/>
    <p:sldId id="375" r:id="rId7"/>
    <p:sldId id="336" r:id="rId8"/>
    <p:sldId id="337" r:id="rId9"/>
    <p:sldId id="338" r:id="rId10"/>
    <p:sldId id="339" r:id="rId11"/>
    <p:sldId id="341" r:id="rId12"/>
    <p:sldId id="342" r:id="rId13"/>
    <p:sldId id="343" r:id="rId14"/>
    <p:sldId id="355" r:id="rId15"/>
    <p:sldId id="357" r:id="rId16"/>
    <p:sldId id="358" r:id="rId17"/>
    <p:sldId id="356" r:id="rId18"/>
    <p:sldId id="344" r:id="rId19"/>
    <p:sldId id="345" r:id="rId20"/>
    <p:sldId id="353" r:id="rId21"/>
    <p:sldId id="354" r:id="rId22"/>
    <p:sldId id="346" r:id="rId23"/>
    <p:sldId id="347" r:id="rId24"/>
    <p:sldId id="376" r:id="rId25"/>
    <p:sldId id="377" r:id="rId26"/>
    <p:sldId id="351" r:id="rId27"/>
    <p:sldId id="348" r:id="rId28"/>
    <p:sldId id="359" r:id="rId29"/>
    <p:sldId id="349" r:id="rId30"/>
    <p:sldId id="350" r:id="rId31"/>
    <p:sldId id="360" r:id="rId32"/>
    <p:sldId id="361" r:id="rId33"/>
    <p:sldId id="362" r:id="rId34"/>
    <p:sldId id="363" r:id="rId35"/>
    <p:sldId id="364" r:id="rId36"/>
    <p:sldId id="366" r:id="rId37"/>
    <p:sldId id="365" r:id="rId38"/>
    <p:sldId id="367" r:id="rId39"/>
    <p:sldId id="368" r:id="rId40"/>
    <p:sldId id="369" r:id="rId41"/>
    <p:sldId id="370" r:id="rId42"/>
    <p:sldId id="371" r:id="rId43"/>
    <p:sldId id="372" r:id="rId44"/>
    <p:sldId id="373" r:id="rId45"/>
    <p:sldId id="374" r:id="rId4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1FF"/>
    <a:srgbClr val="0000FF"/>
    <a:srgbClr val="7D7D7D"/>
    <a:srgbClr val="FF0000"/>
    <a:srgbClr val="009900"/>
    <a:srgbClr val="008200"/>
    <a:srgbClr val="CC66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2" autoAdjust="0"/>
    <p:restoredTop sz="88644" autoAdjust="0"/>
  </p:normalViewPr>
  <p:slideViewPr>
    <p:cSldViewPr>
      <p:cViewPr varScale="1">
        <p:scale>
          <a:sx n="116" d="100"/>
          <a:sy n="116" d="100"/>
        </p:scale>
        <p:origin x="-1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BF31720-DF7D-460D-A3BD-35A5FDE0689B}" type="datetimeFigureOut">
              <a:rPr lang="en-US" smtClean="0"/>
              <a:pPr/>
              <a:t>3/20/2009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35A8110-F5FB-4250-8BDB-17305AE306E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3686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3687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04A060F9-F3EC-4507-A4E7-A48FE6B4FB7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A0F5D-43AF-4F49-B27E-DF0F04B3DEFD}" type="slidenum">
              <a:rPr lang="en-US"/>
              <a:pPr/>
              <a:t>14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E18DA-1AC0-49D2-BC7C-1611BE1C0F79}" type="slidenum">
              <a:rPr lang="en-US"/>
              <a:pPr/>
              <a:t>15</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2F10E-A874-4E7D-BAF3-04C5B2897593}" type="slidenum">
              <a:rPr lang="en-US"/>
              <a:pPr/>
              <a:t>16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FD3EB-E14D-495A-AEA4-A10019B44886}" type="slidenum">
              <a:rPr lang="en-US"/>
              <a:pPr/>
              <a:t>20</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lvl="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D8DBD-4518-425F-ABFA-DA7DFA5A8155}" type="slidenum">
              <a:rPr lang="en-US"/>
              <a:pPr/>
              <a:t>21</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44F359-699E-4FD6-9BCD-AC42C707A7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AACC4-ED5B-4514-9B25-CC0826B226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65FF2-177E-4EBF-B7E6-DF7BEFB53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lstStyle>
            <a:lvl1pPr>
              <a:defRPr>
                <a:solidFill>
                  <a:srgbClr val="0000FF"/>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B7948-9FBC-4AFF-AE59-0A500BF826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54BB-6E51-4756-B209-CEC81CE4D1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2F6EF-AD74-49EE-98CE-3CBF788194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8B3B3-9DA1-4A22-8936-59F84DF8E4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E332B-C41A-4A2C-AD95-1F239DBB58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DA6C9-C3CE-4F06-89CC-79DBEFE865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29E4E-EB71-4712-8435-FC8193D274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A8E1A66-BD02-468F-8B1B-50F371C089B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FF7FAF-35CE-4FA1-8C2A-77CECB4AAEC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oleObject" Target="../embeddings/Microsoft_Office_Word_97_-_2003_Document1.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Microsoft_Office_Word_97_-_2003_Document2.doc"/></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ientrymail.com/famousdeaddb/ramsey.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ientrymail.com/famousdeaddb/ramsey.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owasp.org/index.php/Image:Main_the_middle.JPG"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Phishing, Spoofing</a:t>
            </a:r>
            <a:br>
              <a:rPr lang="en-US" dirty="0" smtClean="0"/>
            </a:br>
            <a:r>
              <a:rPr lang="en-US" dirty="0" smtClean="0"/>
              <a:t>In-Flight Editing</a:t>
            </a:r>
            <a:endParaRPr lang="en-US" dirty="0"/>
          </a:p>
        </p:txBody>
      </p:sp>
      <p:sp>
        <p:nvSpPr>
          <p:cNvPr id="3" name="Subtitle 2"/>
          <p:cNvSpPr>
            <a:spLocks noGrp="1"/>
          </p:cNvSpPr>
          <p:nvPr>
            <p:ph type="subTitle" idx="1"/>
          </p:nvPr>
        </p:nvSpPr>
        <p:spPr/>
        <p:txBody>
          <a:bodyPr/>
          <a:lstStyle/>
          <a:p>
            <a:r>
              <a:rPr lang="en-US" dirty="0" smtClean="0"/>
              <a:t>Ken Birman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p:sp>
        <p:nvSpPr>
          <p:cNvPr id="3" name="Content Placeholder 2"/>
          <p:cNvSpPr>
            <a:spLocks noGrp="1"/>
          </p:cNvSpPr>
          <p:nvPr>
            <p:ph idx="1"/>
          </p:nvPr>
        </p:nvSpPr>
        <p:spPr/>
        <p:txBody>
          <a:bodyPr>
            <a:normAutofit/>
          </a:bodyPr>
          <a:lstStyle/>
          <a:p>
            <a:r>
              <a:rPr lang="en-US" dirty="0" smtClean="0"/>
              <a:t>In fact, when you talk to an IP address on the Internet, </a:t>
            </a:r>
            <a:r>
              <a:rPr lang="en-US" b="1" i="1" dirty="0" smtClean="0">
                <a:solidFill>
                  <a:srgbClr val="C00000"/>
                </a:solidFill>
              </a:rPr>
              <a:t>you have no </a:t>
            </a:r>
            <a:r>
              <a:rPr lang="en-US" b="1" i="1" dirty="0" smtClean="0">
                <a:solidFill>
                  <a:srgbClr val="C00000"/>
                </a:solidFill>
              </a:rPr>
              <a:t>way </a:t>
            </a:r>
            <a:r>
              <a:rPr lang="en-US" b="1" i="1" dirty="0" smtClean="0">
                <a:solidFill>
                  <a:srgbClr val="C00000"/>
                </a:solidFill>
              </a:rPr>
              <a:t>to be sure </a:t>
            </a:r>
            <a:r>
              <a:rPr lang="en-US" b="1" i="1" dirty="0" smtClean="0">
                <a:solidFill>
                  <a:srgbClr val="C00000"/>
                </a:solidFill>
              </a:rPr>
              <a:t>who you </a:t>
            </a:r>
            <a:r>
              <a:rPr lang="en-US" b="1" i="1" dirty="0" smtClean="0">
                <a:solidFill>
                  <a:srgbClr val="C00000"/>
                </a:solidFill>
              </a:rPr>
              <a:t>are talking </a:t>
            </a:r>
            <a:r>
              <a:rPr lang="en-US" b="1" i="1" dirty="0" smtClean="0">
                <a:solidFill>
                  <a:srgbClr val="C00000"/>
                </a:solidFill>
              </a:rPr>
              <a:t>to!</a:t>
            </a:r>
            <a:endParaRPr lang="en-US" b="1" i="1" dirty="0" smtClean="0">
              <a:solidFill>
                <a:srgbClr val="C00000"/>
              </a:solidFill>
            </a:endParaRPr>
          </a:p>
          <a:p>
            <a:pPr lvl="1"/>
            <a:r>
              <a:rPr lang="en-US" dirty="0" smtClean="0"/>
              <a:t>All you know is that the router is sending traffic to some site (perhaps incorrectly)</a:t>
            </a:r>
          </a:p>
          <a:p>
            <a:pPr lvl="1"/>
            <a:r>
              <a:rPr lang="en-US" dirty="0" smtClean="0"/>
              <a:t>It could even be duplicating the traffic and sending a copy to some other site entirely (basis of NSA covert program called “</a:t>
            </a:r>
            <a:r>
              <a:rPr lang="en-US" dirty="0" err="1" smtClean="0"/>
              <a:t>Eschalon</a:t>
            </a:r>
            <a:r>
              <a:rPr lang="en-US" dirty="0" smtClean="0"/>
              <a:t>”)</a:t>
            </a:r>
          </a:p>
          <a:p>
            <a:pPr lvl="2"/>
            <a:r>
              <a:rPr lang="en-US" dirty="0" smtClean="0"/>
              <a:t>Widely reported by </a:t>
            </a:r>
            <a:r>
              <a:rPr lang="en-US" dirty="0" err="1" smtClean="0"/>
              <a:t>cnn</a:t>
            </a:r>
            <a:r>
              <a:rPr lang="en-US" dirty="0" smtClean="0"/>
              <a:t>, fox, others</a:t>
            </a:r>
          </a:p>
          <a:p>
            <a:pPr lvl="2"/>
            <a:r>
              <a:rPr lang="en-US" dirty="0" smtClean="0"/>
              <a:t>NSA is apparently “trawling” for interesting web traffic, phone traffic, etc precisely this way</a:t>
            </a:r>
          </a:p>
          <a:p>
            <a:pPr lvl="2"/>
            <a:r>
              <a:rPr lang="en-US" dirty="0" smtClean="0"/>
              <a:t>Legality not at all clear</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 for layers 1-3!</a:t>
            </a:r>
            <a:endParaRPr lang="en-US" dirty="0"/>
          </a:p>
        </p:txBody>
      </p:sp>
      <p:sp>
        <p:nvSpPr>
          <p:cNvPr id="3" name="Content Placeholder 2"/>
          <p:cNvSpPr>
            <a:spLocks noGrp="1"/>
          </p:cNvSpPr>
          <p:nvPr>
            <p:ph idx="1"/>
          </p:nvPr>
        </p:nvSpPr>
        <p:spPr/>
        <p:txBody>
          <a:bodyPr/>
          <a:lstStyle/>
          <a:p>
            <a:r>
              <a:rPr lang="en-US" dirty="0" smtClean="0"/>
              <a:t>This is also why spam is so hard to pin down</a:t>
            </a:r>
          </a:p>
          <a:p>
            <a:pPr lvl="1"/>
            <a:r>
              <a:rPr lang="en-US" dirty="0" smtClean="0"/>
              <a:t>You know that the “From” field of an email can easily be forged – basically, it just contains text</a:t>
            </a:r>
          </a:p>
          <a:p>
            <a:pPr lvl="1"/>
            <a:r>
              <a:rPr lang="en-US" dirty="0" smtClean="0"/>
              <a:t>But in fact the originating IP address can also be faked!</a:t>
            </a:r>
          </a:p>
          <a:p>
            <a:pPr lvl="1"/>
            <a:endParaRPr lang="en-US" dirty="0" smtClean="0"/>
          </a:p>
          <a:p>
            <a:r>
              <a:rPr lang="en-US" dirty="0" smtClean="0"/>
              <a:t>Thought question</a:t>
            </a:r>
          </a:p>
          <a:p>
            <a:pPr lvl="1"/>
            <a:r>
              <a:rPr lang="en-US" i="1" dirty="0" smtClean="0"/>
              <a:t>Why can’t we tell that a message has a fake “from” address in it, at the Internet level?</a:t>
            </a:r>
          </a:p>
          <a:p>
            <a:pPr lvl="1">
              <a:buNone/>
            </a:pP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p:sp>
        <p:nvSpPr>
          <p:cNvPr id="3" name="Content Placeholder 2"/>
          <p:cNvSpPr>
            <a:spLocks noGrp="1"/>
          </p:cNvSpPr>
          <p:nvPr>
            <p:ph idx="1"/>
          </p:nvPr>
        </p:nvSpPr>
        <p:spPr/>
        <p:txBody>
          <a:bodyPr/>
          <a:lstStyle/>
          <a:p>
            <a:r>
              <a:rPr lang="en-US" dirty="0" smtClean="0"/>
              <a:t>Even something as simple as “afcu.org” poses challenges: </a:t>
            </a:r>
          </a:p>
          <a:p>
            <a:pPr lvl="1"/>
            <a:r>
              <a:rPr lang="en-US" dirty="0" smtClean="0"/>
              <a:t>How can I know what it’s true IP address is?</a:t>
            </a:r>
          </a:p>
          <a:p>
            <a:pPr lvl="1"/>
            <a:r>
              <a:rPr lang="en-US" dirty="0" smtClean="0"/>
              <a:t>And even if I do know, how can I know I’m really talking to afcu.org and not a middleman?</a:t>
            </a:r>
          </a:p>
          <a:p>
            <a:pPr lvl="1">
              <a:buNone/>
            </a:pP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out the PKI!</a:t>
            </a:r>
            <a:endParaRPr lang="en-US" dirty="0"/>
          </a:p>
        </p:txBody>
      </p:sp>
      <p:sp>
        <p:nvSpPr>
          <p:cNvPr id="3" name="Content Placeholder 2"/>
          <p:cNvSpPr>
            <a:spLocks noGrp="1"/>
          </p:cNvSpPr>
          <p:nvPr>
            <p:ph idx="1"/>
          </p:nvPr>
        </p:nvSpPr>
        <p:spPr/>
        <p:txBody>
          <a:bodyPr/>
          <a:lstStyle/>
          <a:p>
            <a:r>
              <a:rPr lang="en-US" dirty="0" smtClean="0"/>
              <a:t>Last time we saw a plausible answer to this</a:t>
            </a:r>
          </a:p>
          <a:p>
            <a:pPr lvl="1"/>
            <a:r>
              <a:rPr lang="en-US" dirty="0" smtClean="0"/>
              <a:t>I trust Microsoft</a:t>
            </a:r>
          </a:p>
          <a:p>
            <a:pPr lvl="1"/>
            <a:r>
              <a:rPr lang="en-US" dirty="0" smtClean="0"/>
              <a:t>It trusts </a:t>
            </a:r>
            <a:r>
              <a:rPr lang="en-US" dirty="0" err="1" smtClean="0"/>
              <a:t>Verisign</a:t>
            </a:r>
            <a:endParaRPr lang="en-US" dirty="0" smtClean="0"/>
          </a:p>
          <a:p>
            <a:pPr lvl="1"/>
            <a:r>
              <a:rPr lang="en-US" dirty="0" err="1" smtClean="0"/>
              <a:t>Verisign</a:t>
            </a:r>
            <a:r>
              <a:rPr lang="en-US" dirty="0" smtClean="0"/>
              <a:t> says that such-and-such is a certificate for afcu.org</a:t>
            </a:r>
          </a:p>
          <a:p>
            <a:pPr lvl="1"/>
            <a:r>
              <a:rPr lang="en-US" dirty="0" smtClean="0"/>
              <a:t>Certificate has a public key in it</a:t>
            </a:r>
          </a:p>
          <a:p>
            <a:pPr lvl="1"/>
            <a:endParaRPr lang="en-US" dirty="0" smtClean="0"/>
          </a:p>
          <a:p>
            <a:r>
              <a:rPr lang="en-US" dirty="0" smtClean="0"/>
              <a:t>So if afcu.org is for real, I can establish a secure connection to it, right?</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70D30D5-F932-488A-BB2D-DB53CBDABBFB}" type="slidenum">
              <a:rPr lang="en-US"/>
              <a:pPr/>
              <a:t>14</a:t>
            </a:fld>
            <a:endParaRPr lang="en-US"/>
          </a:p>
        </p:txBody>
      </p:sp>
      <p:sp>
        <p:nvSpPr>
          <p:cNvPr id="177154" name="Rectangle 2"/>
          <p:cNvSpPr>
            <a:spLocks noGrp="1" noChangeArrowheads="1"/>
          </p:cNvSpPr>
          <p:nvPr>
            <p:ph type="title"/>
          </p:nvPr>
        </p:nvSpPr>
        <p:spPr/>
        <p:txBody>
          <a:bodyPr/>
          <a:lstStyle/>
          <a:p>
            <a:r>
              <a:rPr lang="en-US"/>
              <a:t>Trusted Password Window</a:t>
            </a:r>
          </a:p>
        </p:txBody>
      </p:sp>
      <p:sp>
        <p:nvSpPr>
          <p:cNvPr id="177155" name="Rectangle 3"/>
          <p:cNvSpPr>
            <a:spLocks noGrp="1" noChangeArrowheads="1"/>
          </p:cNvSpPr>
          <p:nvPr>
            <p:ph type="body" idx="1"/>
          </p:nvPr>
        </p:nvSpPr>
        <p:spPr>
          <a:xfrm>
            <a:off x="3276600" y="1676400"/>
            <a:ext cx="5867400" cy="4495800"/>
          </a:xfrm>
        </p:spPr>
        <p:txBody>
          <a:bodyPr/>
          <a:lstStyle/>
          <a:p>
            <a:pPr>
              <a:lnSpc>
                <a:spcPct val="90000"/>
              </a:lnSpc>
            </a:pPr>
            <a:r>
              <a:rPr lang="en-US" sz="2400" dirty="0"/>
              <a:t>Dedicated window </a:t>
            </a:r>
          </a:p>
          <a:p>
            <a:pPr>
              <a:lnSpc>
                <a:spcPct val="90000"/>
              </a:lnSpc>
            </a:pPr>
            <a:r>
              <a:rPr lang="en-US" sz="2400" dirty="0"/>
              <a:t>Trusted path </a:t>
            </a:r>
            <a:r>
              <a:rPr lang="en-US" sz="2400" dirty="0" smtClean="0"/>
              <a:t>customization</a:t>
            </a:r>
            <a:endParaRPr lang="en-US" sz="2400" dirty="0"/>
          </a:p>
          <a:p>
            <a:pPr>
              <a:lnSpc>
                <a:spcPct val="90000"/>
              </a:lnSpc>
            </a:pPr>
            <a:r>
              <a:rPr lang="en-US" sz="2400" dirty="0"/>
              <a:t>Random photo assigned or chosen</a:t>
            </a:r>
          </a:p>
          <a:p>
            <a:pPr>
              <a:lnSpc>
                <a:spcPct val="90000"/>
              </a:lnSpc>
            </a:pPr>
            <a:r>
              <a:rPr lang="en-US" sz="2400" dirty="0"/>
              <a:t>Image stored in browser</a:t>
            </a:r>
          </a:p>
          <a:p>
            <a:pPr>
              <a:lnSpc>
                <a:spcPct val="90000"/>
              </a:lnSpc>
            </a:pPr>
            <a:r>
              <a:rPr lang="en-US" sz="2400" dirty="0"/>
              <a:t>Image overlaid across window </a:t>
            </a:r>
          </a:p>
          <a:p>
            <a:pPr>
              <a:lnSpc>
                <a:spcPct val="90000"/>
              </a:lnSpc>
            </a:pPr>
            <a:r>
              <a:rPr lang="en-US" sz="2400" dirty="0"/>
              <a:t>User recognizes image first</a:t>
            </a:r>
          </a:p>
          <a:p>
            <a:pPr lvl="1">
              <a:lnSpc>
                <a:spcPct val="90000"/>
              </a:lnSpc>
            </a:pPr>
            <a:r>
              <a:rPr lang="en-US" sz="2000" dirty="0"/>
              <a:t>then enters password </a:t>
            </a:r>
          </a:p>
          <a:p>
            <a:pPr>
              <a:lnSpc>
                <a:spcPct val="90000"/>
              </a:lnSpc>
            </a:pPr>
            <a:r>
              <a:rPr lang="en-US" sz="2400" dirty="0"/>
              <a:t>Password not sent to server</a:t>
            </a:r>
            <a:endParaRPr lang="en-US" sz="2800" dirty="0"/>
          </a:p>
          <a:p>
            <a:pPr>
              <a:lnSpc>
                <a:spcPct val="90000"/>
              </a:lnSpc>
              <a:buFont typeface="Wingdings" pitchFamily="2" charset="2"/>
              <a:buNone/>
            </a:pPr>
            <a:endParaRPr lang="en-US" sz="2800" dirty="0" smtClean="0"/>
          </a:p>
          <a:p>
            <a:pPr>
              <a:lnSpc>
                <a:spcPct val="90000"/>
              </a:lnSpc>
              <a:buFont typeface="Wingdings" pitchFamily="2" charset="2"/>
              <a:buNone/>
            </a:pPr>
            <a:r>
              <a:rPr lang="en-US" sz="2800" dirty="0" smtClean="0"/>
              <a:t>Basis for what are called “Secure browser skins”</a:t>
            </a:r>
            <a:endParaRPr lang="en-US" sz="2800" dirty="0"/>
          </a:p>
          <a:p>
            <a:pPr>
              <a:lnSpc>
                <a:spcPct val="90000"/>
              </a:lnSpc>
            </a:pPr>
            <a:endParaRPr lang="en-US" sz="2800" dirty="0"/>
          </a:p>
        </p:txBody>
      </p:sp>
      <p:pic>
        <p:nvPicPr>
          <p:cNvPr id="177157" name="Picture 5" descr="&#10;Picture 5.pdf                                                  0012A05Dclone                          B8A9EEAE:"/>
          <p:cNvPicPr>
            <a:picLocks noChangeAspect="1" noChangeArrowheads="1"/>
          </p:cNvPicPr>
          <p:nvPr/>
        </p:nvPicPr>
        <p:blipFill>
          <a:blip r:embed="rId3"/>
          <a:srcRect/>
          <a:stretch>
            <a:fillRect/>
          </a:stretch>
        </p:blipFill>
        <p:spPr bwMode="auto">
          <a:xfrm>
            <a:off x="381000" y="1600200"/>
            <a:ext cx="2717800" cy="3365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7688B32B-6158-4CFE-82E2-E8C1433B144D}" type="slidenum">
              <a:rPr lang="en-US"/>
              <a:pPr/>
              <a:t>15</a:t>
            </a:fld>
            <a:endParaRPr lang="en-US"/>
          </a:p>
        </p:txBody>
      </p:sp>
      <p:sp>
        <p:nvSpPr>
          <p:cNvPr id="180226" name="Rectangle 2"/>
          <p:cNvSpPr>
            <a:spLocks noGrp="1" noChangeArrowheads="1"/>
          </p:cNvSpPr>
          <p:nvPr>
            <p:ph type="title"/>
          </p:nvPr>
        </p:nvSpPr>
        <p:spPr/>
        <p:txBody>
          <a:bodyPr/>
          <a:lstStyle/>
          <a:p>
            <a:r>
              <a:rPr lang="en-US"/>
              <a:t>Browser Generated Images</a:t>
            </a:r>
          </a:p>
        </p:txBody>
      </p:sp>
      <p:graphicFrame>
        <p:nvGraphicFramePr>
          <p:cNvPr id="180227" name="Object 3"/>
          <p:cNvGraphicFramePr>
            <a:graphicFrameLocks noChangeAspect="1"/>
          </p:cNvGraphicFramePr>
          <p:nvPr>
            <p:ph type="body" idx="1"/>
          </p:nvPr>
        </p:nvGraphicFramePr>
        <p:xfrm>
          <a:off x="1447800" y="1828800"/>
          <a:ext cx="1219200" cy="1219200"/>
        </p:xfrm>
        <a:graphic>
          <a:graphicData uri="http://schemas.openxmlformats.org/presentationml/2006/ole">
            <p:oleObj spid="_x0000_s24578" name="Document" r:id="rId4" imgW="2438740" imgH="2438740" progId="Word.Document.8">
              <p:embed/>
            </p:oleObj>
          </a:graphicData>
        </a:graphic>
      </p:graphicFrame>
      <p:pic>
        <p:nvPicPr>
          <p:cNvPr id="180228" name="Picture 4" descr="trustedhash_color.jpg                                          0012A05Dclone                          B8A9EEAE:"/>
          <p:cNvPicPr>
            <a:picLocks noChangeAspect="1" noChangeArrowheads="1"/>
          </p:cNvPicPr>
          <p:nvPr/>
        </p:nvPicPr>
        <p:blipFill>
          <a:blip r:embed="rId5"/>
          <a:srcRect/>
          <a:stretch>
            <a:fillRect/>
          </a:stretch>
        </p:blipFill>
        <p:spPr bwMode="auto">
          <a:xfrm>
            <a:off x="1371600" y="3505200"/>
            <a:ext cx="1371600" cy="1574800"/>
          </a:xfrm>
          <a:prstGeom prst="rect">
            <a:avLst/>
          </a:prstGeom>
          <a:noFill/>
        </p:spPr>
      </p:pic>
      <p:pic>
        <p:nvPicPr>
          <p:cNvPr id="180229" name="Picture 5" descr=" skin1.jpg                                                      0012A05Dclone                          B8A9EEAE:"/>
          <p:cNvPicPr>
            <a:picLocks noChangeAspect="1" noChangeArrowheads="1"/>
          </p:cNvPicPr>
          <p:nvPr/>
        </p:nvPicPr>
        <p:blipFill>
          <a:blip r:embed="rId6"/>
          <a:srcRect/>
          <a:stretch>
            <a:fillRect/>
          </a:stretch>
        </p:blipFill>
        <p:spPr bwMode="auto">
          <a:xfrm>
            <a:off x="3505200" y="1676400"/>
            <a:ext cx="4541838" cy="3373438"/>
          </a:xfrm>
          <a:prstGeom prst="rect">
            <a:avLst/>
          </a:prstGeom>
          <a:noFill/>
        </p:spPr>
      </p:pic>
      <p:sp>
        <p:nvSpPr>
          <p:cNvPr id="180230" name="Rectangle 6"/>
          <p:cNvSpPr>
            <a:spLocks noChangeArrowheads="1"/>
          </p:cNvSpPr>
          <p:nvPr/>
        </p:nvSpPr>
        <p:spPr bwMode="auto">
          <a:xfrm>
            <a:off x="838200" y="5562600"/>
            <a:ext cx="7427913" cy="866775"/>
          </a:xfrm>
          <a:prstGeom prst="rect">
            <a:avLst/>
          </a:prstGeom>
          <a:noFill/>
          <a:ln w="9525">
            <a:noFill/>
            <a:miter lim="800000"/>
            <a:headEnd/>
            <a:tailEnd/>
          </a:ln>
          <a:effectLst/>
        </p:spPr>
        <p:txBody>
          <a:bodyPr wrap="none">
            <a:spAutoFit/>
          </a:bodyPr>
          <a:lstStyle/>
          <a:p>
            <a:pPr>
              <a:spcBef>
                <a:spcPct val="50000"/>
              </a:spcBef>
              <a:buFont typeface="Wingdings" pitchFamily="2" charset="2"/>
              <a:buChar char="§"/>
            </a:pPr>
            <a:r>
              <a:rPr lang="en-US" sz="2000"/>
              <a:t> </a:t>
            </a:r>
            <a:r>
              <a:rPr lang="en-US" sz="2000">
                <a:latin typeface="Verdana" pitchFamily="34" charset="0"/>
              </a:rPr>
              <a:t>Browser chooses random number and generates image</a:t>
            </a:r>
          </a:p>
          <a:p>
            <a:pPr>
              <a:spcBef>
                <a:spcPct val="50000"/>
              </a:spcBef>
              <a:buFont typeface="Wingdings" pitchFamily="2" charset="2"/>
              <a:buChar char="§"/>
            </a:pPr>
            <a:r>
              <a:rPr lang="en-US" sz="2000">
                <a:latin typeface="Verdana" pitchFamily="34" charset="0"/>
              </a:rPr>
              <a:t> Can be used to modify border or web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0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0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0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DE8CE74E-B767-4CCD-BE32-2488F338FAF3}" type="slidenum">
              <a:rPr lang="en-US"/>
              <a:pPr/>
              <a:t>16</a:t>
            </a:fld>
            <a:endParaRPr lang="en-US"/>
          </a:p>
        </p:txBody>
      </p:sp>
      <p:sp>
        <p:nvSpPr>
          <p:cNvPr id="181250" name="Rectangle 2"/>
          <p:cNvSpPr>
            <a:spLocks noGrp="1" noChangeArrowheads="1"/>
          </p:cNvSpPr>
          <p:nvPr>
            <p:ph type="title"/>
          </p:nvPr>
        </p:nvSpPr>
        <p:spPr>
          <a:xfrm>
            <a:off x="457200" y="457200"/>
            <a:ext cx="8229600" cy="819912"/>
          </a:xfrm>
        </p:spPr>
        <p:txBody>
          <a:bodyPr/>
          <a:lstStyle/>
          <a:p>
            <a:r>
              <a:rPr lang="en-US" dirty="0"/>
              <a:t>Server Generated Images</a:t>
            </a:r>
          </a:p>
        </p:txBody>
      </p:sp>
      <p:graphicFrame>
        <p:nvGraphicFramePr>
          <p:cNvPr id="181251" name="Object 3"/>
          <p:cNvGraphicFramePr>
            <a:graphicFrameLocks noChangeAspect="1"/>
          </p:cNvGraphicFramePr>
          <p:nvPr>
            <p:ph type="body" idx="1"/>
          </p:nvPr>
        </p:nvGraphicFramePr>
        <p:xfrm>
          <a:off x="1828800" y="1447800"/>
          <a:ext cx="1295400" cy="1295400"/>
        </p:xfrm>
        <a:graphic>
          <a:graphicData uri="http://schemas.openxmlformats.org/presentationml/2006/ole">
            <p:oleObj spid="_x0000_s25602" name="Document" r:id="rId4" imgW="2438740" imgH="2438740" progId="Word.Document.8">
              <p:embed/>
            </p:oleObj>
          </a:graphicData>
        </a:graphic>
      </p:graphicFrame>
      <p:pic>
        <p:nvPicPr>
          <p:cNvPr id="181252" name="Picture 4" descr="Picture 13.pdf                                                 0012A05Dclone                          B8A9EEAE:"/>
          <p:cNvPicPr>
            <a:picLocks noChangeAspect="1" noChangeArrowheads="1"/>
          </p:cNvPicPr>
          <p:nvPr/>
        </p:nvPicPr>
        <p:blipFill>
          <a:blip r:embed="rId5"/>
          <a:srcRect/>
          <a:stretch>
            <a:fillRect/>
          </a:stretch>
        </p:blipFill>
        <p:spPr bwMode="auto">
          <a:xfrm>
            <a:off x="1752600" y="3124200"/>
            <a:ext cx="1571625" cy="1828800"/>
          </a:xfrm>
          <a:prstGeom prst="rect">
            <a:avLst/>
          </a:prstGeom>
          <a:noFill/>
        </p:spPr>
      </p:pic>
      <p:pic>
        <p:nvPicPr>
          <p:cNvPr id="181254" name="Picture 6" descr="web_form_spiral.tiff                                           00129958clone                          B8A9EEAE:"/>
          <p:cNvPicPr>
            <a:picLocks noChangeAspect="1" noChangeArrowheads="1"/>
          </p:cNvPicPr>
          <p:nvPr/>
        </p:nvPicPr>
        <p:blipFill>
          <a:blip r:embed="rId6"/>
          <a:srcRect/>
          <a:stretch>
            <a:fillRect/>
          </a:stretch>
        </p:blipFill>
        <p:spPr bwMode="auto">
          <a:xfrm>
            <a:off x="3733800" y="1219200"/>
            <a:ext cx="3900488" cy="4038600"/>
          </a:xfrm>
          <a:prstGeom prst="rect">
            <a:avLst/>
          </a:prstGeom>
          <a:noFill/>
        </p:spPr>
      </p:pic>
      <p:sp>
        <p:nvSpPr>
          <p:cNvPr id="181257" name="Text Box 9"/>
          <p:cNvSpPr txBox="1">
            <a:spLocks noChangeArrowheads="1"/>
          </p:cNvSpPr>
          <p:nvPr/>
        </p:nvSpPr>
        <p:spPr bwMode="auto">
          <a:xfrm>
            <a:off x="533400" y="5257800"/>
            <a:ext cx="8305800" cy="8667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sz="2000"/>
              <a:t> </a:t>
            </a:r>
            <a:r>
              <a:rPr lang="en-US" sz="2000">
                <a:latin typeface="Verdana" pitchFamily="34" charset="0"/>
              </a:rPr>
              <a:t>Server &amp; browser independently generate same image</a:t>
            </a:r>
          </a:p>
          <a:p>
            <a:pPr>
              <a:spcBef>
                <a:spcPct val="50000"/>
              </a:spcBef>
              <a:buFont typeface="Wingdings" pitchFamily="2" charset="2"/>
              <a:buChar char="§"/>
            </a:pPr>
            <a:r>
              <a:rPr lang="en-US" sz="2000">
                <a:latin typeface="Verdana" pitchFamily="34" charset="0"/>
              </a:rPr>
              <a:t> Server can customize its own page</a:t>
            </a:r>
            <a:endParaRPr 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1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1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1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With secure browser skins user is sure that</a:t>
            </a:r>
          </a:p>
          <a:p>
            <a:pPr lvl="1"/>
            <a:r>
              <a:rPr lang="en-US" dirty="0" smtClean="0"/>
              <a:t>His browser is directly connected to afcu.org</a:t>
            </a:r>
          </a:p>
          <a:p>
            <a:pPr lvl="1"/>
            <a:r>
              <a:rPr lang="en-US" dirty="0" smtClean="0"/>
              <a:t>Login connection isn’t passing through a man-in-the-middle</a:t>
            </a:r>
          </a:p>
          <a:p>
            <a:pPr lvl="1"/>
            <a:endParaRPr lang="en-US" dirty="0" smtClean="0"/>
          </a:p>
          <a:p>
            <a:r>
              <a:rPr lang="en-US" dirty="0" smtClean="0"/>
              <a:t>Key idea: </a:t>
            </a:r>
          </a:p>
          <a:p>
            <a:pPr lvl="1"/>
            <a:r>
              <a:rPr lang="en-US" dirty="0" smtClean="0"/>
              <a:t>The image is actually split between the machine your browser runs on and the remote web site</a:t>
            </a:r>
          </a:p>
          <a:p>
            <a:pPr lvl="1"/>
            <a:r>
              <a:rPr lang="en-US" dirty="0" smtClean="0"/>
              <a:t>Transmitted in a cryptographically secure form, combined in the browser itself</a:t>
            </a:r>
          </a:p>
          <a:p>
            <a:pPr lvl="1"/>
            <a:r>
              <a:rPr lang="en-US" dirty="0" smtClean="0"/>
              <a:t>But user </a:t>
            </a:r>
            <a:r>
              <a:rPr lang="en-US" i="1" dirty="0" smtClean="0"/>
              <a:t>must remember to check for the picture!</a:t>
            </a:r>
            <a:endParaRPr lang="en-US" dirty="0" smtClean="0"/>
          </a:p>
        </p:txBody>
      </p:sp>
      <p:sp>
        <p:nvSpPr>
          <p:cNvPr id="4" name="Slide Number Placeholder 3"/>
          <p:cNvSpPr>
            <a:spLocks noGrp="1"/>
          </p:cNvSpPr>
          <p:nvPr>
            <p:ph type="sldNum" sz="quarter" idx="12"/>
          </p:nvPr>
        </p:nvSpPr>
        <p:spPr/>
        <p:txBody>
          <a:bodyPr/>
          <a:lstStyle/>
          <a:p>
            <a:fld id="{B9BB7948-9FBC-4AFF-AE59-0A500BF8264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issue: Web “frames”</a:t>
            </a:r>
            <a:endParaRPr lang="en-US" dirty="0"/>
          </a:p>
        </p:txBody>
      </p:sp>
      <p:sp>
        <p:nvSpPr>
          <p:cNvPr id="3" name="Content Placeholder 2"/>
          <p:cNvSpPr>
            <a:spLocks noGrp="1"/>
          </p:cNvSpPr>
          <p:nvPr>
            <p:ph idx="1"/>
          </p:nvPr>
        </p:nvSpPr>
        <p:spPr/>
        <p:txBody>
          <a:bodyPr/>
          <a:lstStyle/>
          <a:p>
            <a:r>
              <a:rPr lang="en-US" dirty="0" smtClean="0"/>
              <a:t>A web page is really a collection of frames</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18</a:t>
            </a:fld>
            <a:endParaRPr lang="en-US"/>
          </a:p>
        </p:txBody>
      </p:sp>
      <p:pic>
        <p:nvPicPr>
          <p:cNvPr id="5" name="Picture 2"/>
          <p:cNvPicPr>
            <a:picLocks noChangeAspect="1" noChangeArrowheads="1"/>
          </p:cNvPicPr>
          <p:nvPr/>
        </p:nvPicPr>
        <p:blipFill>
          <a:blip r:embed="rId2"/>
          <a:srcRect/>
          <a:stretch>
            <a:fillRect/>
          </a:stretch>
        </p:blipFill>
        <p:spPr bwMode="auto">
          <a:xfrm>
            <a:off x="1981200" y="2362200"/>
            <a:ext cx="4419600" cy="4186573"/>
          </a:xfrm>
          <a:prstGeom prst="rect">
            <a:avLst/>
          </a:prstGeom>
          <a:noFill/>
          <a:ln w="9525">
            <a:noFill/>
            <a:miter lim="800000"/>
            <a:headEnd/>
            <a:tailEnd/>
          </a:ln>
          <a:effectLst/>
        </p:spPr>
      </p:pic>
      <p:sp>
        <p:nvSpPr>
          <p:cNvPr id="6" name="Rectangle 5"/>
          <p:cNvSpPr/>
          <p:nvPr/>
        </p:nvSpPr>
        <p:spPr>
          <a:xfrm>
            <a:off x="2057400" y="3200400"/>
            <a:ext cx="533400" cy="6858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3200400"/>
            <a:ext cx="3733800" cy="762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895600"/>
            <a:ext cx="1066800" cy="3048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4200" y="2895600"/>
            <a:ext cx="3200400" cy="3048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3352800"/>
            <a:ext cx="3733800" cy="9144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3886200"/>
            <a:ext cx="533400" cy="16764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90800" y="4267200"/>
            <a:ext cx="3733800" cy="12954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5562600"/>
            <a:ext cx="4267200" cy="990600"/>
          </a:xfrm>
          <a:prstGeom prst="rect">
            <a:avLst/>
          </a:prstGeom>
          <a:solidFill>
            <a:schemeClr val="bg1"/>
          </a:solid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is like a mini-web-page</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dirty="0" smtClean="0"/>
              <a:t>Each frame has an associated “security context”</a:t>
            </a:r>
          </a:p>
          <a:p>
            <a:pPr lvl="1"/>
            <a:r>
              <a:rPr lang="en-US" dirty="0" smtClean="0"/>
              <a:t>This is a binding to the web site the frame came from</a:t>
            </a:r>
          </a:p>
          <a:p>
            <a:pPr lvl="1"/>
            <a:r>
              <a:rPr lang="en-US" dirty="0" smtClean="0"/>
              <a:t>Normally single page won’t mix https (secure) and http (insecure) content; if it does, browser warns you</a:t>
            </a:r>
          </a:p>
          <a:p>
            <a:r>
              <a:rPr lang="en-US" dirty="0" smtClean="0"/>
              <a:t>But there are confusing cases that can be deceptive</a:t>
            </a:r>
          </a:p>
          <a:p>
            <a:pPr lvl="1"/>
            <a:r>
              <a:rPr lang="en-US" sz="2000" dirty="0" smtClean="0"/>
              <a:t>For example, perfectly nested frames with invisible borders</a:t>
            </a:r>
          </a:p>
          <a:p>
            <a:pPr lvl="1"/>
            <a:endParaRPr lang="en-US" sz="2000" dirty="0" smtClean="0"/>
          </a:p>
          <a:p>
            <a:pPr lvl="1"/>
            <a:endParaRPr lang="en-US" dirty="0" smtClean="0"/>
          </a:p>
          <a:p>
            <a:pPr lvl="1"/>
            <a:endParaRPr lang="en-US" dirty="0" smtClean="0"/>
          </a:p>
          <a:p>
            <a:pPr lvl="1"/>
            <a:endParaRPr lang="en-US" dirty="0" smtClean="0"/>
          </a:p>
          <a:p>
            <a:pPr lvl="1"/>
            <a:r>
              <a:rPr lang="en-US" sz="2000" dirty="0" smtClean="0"/>
              <a:t>On almost all modern web browsers, the inner frame runs in the security context of the outer one!  And no security warning occurs</a:t>
            </a:r>
            <a:endParaRPr lang="en-US" sz="2000"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19</a:t>
            </a:fld>
            <a:endParaRPr lang="en-US"/>
          </a:p>
        </p:txBody>
      </p:sp>
      <p:sp>
        <p:nvSpPr>
          <p:cNvPr id="5" name="Rectangle 4"/>
          <p:cNvSpPr/>
          <p:nvPr/>
        </p:nvSpPr>
        <p:spPr>
          <a:xfrm>
            <a:off x="3124200" y="4419600"/>
            <a:ext cx="2895600" cy="1447800"/>
          </a:xfrm>
          <a:prstGeom prst="rect">
            <a:avLst/>
          </a:prstGeom>
          <a:no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4495800"/>
            <a:ext cx="2743200" cy="1295400"/>
          </a:xfrm>
          <a:prstGeom prst="rect">
            <a:avLst/>
          </a:prstGeom>
          <a:noFill/>
          <a:ln w="57150">
            <a:solidFill>
              <a:srgbClr val="FD5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3657600" y="3810000"/>
            <a:ext cx="3048000" cy="381000"/>
          </a:xfrm>
          <a:prstGeom prst="wedgeRectCallout">
            <a:avLst>
              <a:gd name="adj1" fmla="val -63806"/>
              <a:gd name="adj2" fmla="val 116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Outer frame https://afcu.org</a:t>
            </a:r>
            <a:endParaRPr lang="en-US" dirty="0"/>
          </a:p>
        </p:txBody>
      </p:sp>
      <p:sp>
        <p:nvSpPr>
          <p:cNvPr id="8" name="Rectangular Callout 7"/>
          <p:cNvSpPr/>
          <p:nvPr/>
        </p:nvSpPr>
        <p:spPr>
          <a:xfrm>
            <a:off x="4953000" y="4648200"/>
            <a:ext cx="3276600" cy="533400"/>
          </a:xfrm>
          <a:prstGeom prst="wedgeRectCallout">
            <a:avLst>
              <a:gd name="adj1" fmla="val -63806"/>
              <a:gd name="adj2" fmla="val 116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Inner frame: http://spoof.com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we can build a PKI…</a:t>
            </a:r>
            <a:endParaRPr lang="en-US" dirty="0"/>
          </a:p>
        </p:txBody>
      </p:sp>
      <p:sp>
        <p:nvSpPr>
          <p:cNvPr id="3" name="Content Placeholder 2"/>
          <p:cNvSpPr>
            <a:spLocks noGrp="1"/>
          </p:cNvSpPr>
          <p:nvPr>
            <p:ph idx="1"/>
          </p:nvPr>
        </p:nvSpPr>
        <p:spPr/>
        <p:txBody>
          <a:bodyPr/>
          <a:lstStyle/>
          <a:p>
            <a:r>
              <a:rPr lang="en-US" dirty="0" smtClean="0"/>
              <a:t>Can we use it to create a secure banking platform?</a:t>
            </a:r>
          </a:p>
          <a:p>
            <a:pPr lvl="1"/>
            <a:r>
              <a:rPr lang="en-US" dirty="0" smtClean="0"/>
              <a:t>Better hope the answer is yes!</a:t>
            </a:r>
          </a:p>
          <a:p>
            <a:pPr lvl="1"/>
            <a:r>
              <a:rPr lang="en-US" dirty="0" smtClean="0"/>
              <a:t>After all: Most people are already using web banking systems at least to track their balance, and many pay their bills using them too</a:t>
            </a:r>
          </a:p>
          <a:p>
            <a:pPr lvl="1"/>
            <a:endParaRPr lang="en-US" dirty="0" smtClean="0"/>
          </a:p>
          <a:p>
            <a:r>
              <a:rPr lang="en-US" dirty="0" smtClean="0"/>
              <a:t>Today</a:t>
            </a:r>
          </a:p>
          <a:p>
            <a:pPr lvl="1"/>
            <a:r>
              <a:rPr lang="en-US" dirty="0" smtClean="0"/>
              <a:t>First look at the kinds of attacks that have been common</a:t>
            </a:r>
          </a:p>
          <a:p>
            <a:pPr lvl="1"/>
            <a:r>
              <a:rPr lang="en-US" dirty="0" smtClean="0"/>
              <a:t>Then ask if the kinds of O/S mechanisms we’ve learned about can protect against them</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302BE765-60F7-492B-9972-DBB378CC87FE}" type="slidenum">
              <a:rPr lang="en-US"/>
              <a:pPr/>
              <a:t>20</a:t>
            </a:fld>
            <a:endParaRPr lang="en-US"/>
          </a:p>
        </p:txBody>
      </p:sp>
      <p:sp>
        <p:nvSpPr>
          <p:cNvPr id="197634" name="Rectangle 2"/>
          <p:cNvSpPr>
            <a:spLocks noGrp="1" noChangeArrowheads="1"/>
          </p:cNvSpPr>
          <p:nvPr>
            <p:ph type="title"/>
          </p:nvPr>
        </p:nvSpPr>
        <p:spPr>
          <a:xfrm>
            <a:off x="381000" y="685800"/>
            <a:ext cx="9144000" cy="685800"/>
          </a:xfrm>
        </p:spPr>
        <p:txBody>
          <a:bodyPr>
            <a:normAutofit fontScale="90000"/>
          </a:bodyPr>
          <a:lstStyle/>
          <a:p>
            <a:r>
              <a:rPr lang="en-US" dirty="0"/>
              <a:t>Firefox Browser - </a:t>
            </a:r>
            <a:r>
              <a:rPr lang="en-US" dirty="0" smtClean="0"/>
              <a:t>SSL </a:t>
            </a:r>
            <a:r>
              <a:rPr lang="en-US" dirty="0"/>
              <a:t>indicators</a:t>
            </a:r>
          </a:p>
        </p:txBody>
      </p:sp>
      <p:pic>
        <p:nvPicPr>
          <p:cNvPr id="197636" name="Picture 4" descr="firefox_4_indicators.tiff                                      006C671Cclone                          B8A9EEAE:"/>
          <p:cNvPicPr>
            <a:picLocks noChangeAspect="1" noChangeArrowheads="1"/>
          </p:cNvPicPr>
          <p:nvPr/>
        </p:nvPicPr>
        <p:blipFill>
          <a:blip r:embed="rId3"/>
          <a:srcRect/>
          <a:stretch>
            <a:fillRect/>
          </a:stretch>
        </p:blipFill>
        <p:spPr bwMode="auto">
          <a:xfrm>
            <a:off x="781050" y="1892300"/>
            <a:ext cx="7581900" cy="4279900"/>
          </a:xfrm>
          <a:prstGeom prst="rect">
            <a:avLst/>
          </a:prstGeom>
          <a:noFill/>
        </p:spPr>
      </p:pic>
      <p:sp>
        <p:nvSpPr>
          <p:cNvPr id="197637" name="Rectangle 5"/>
          <p:cNvSpPr>
            <a:spLocks noChangeArrowheads="1"/>
          </p:cNvSpPr>
          <p:nvPr/>
        </p:nvSpPr>
        <p:spPr bwMode="auto">
          <a:xfrm>
            <a:off x="3505200" y="2279650"/>
            <a:ext cx="3429000" cy="304800"/>
          </a:xfrm>
          <a:prstGeom prst="rect">
            <a:avLst/>
          </a:prstGeom>
          <a:noFill/>
          <a:ln w="38100">
            <a:solidFill>
              <a:srgbClr val="FF0000"/>
            </a:solidFill>
            <a:miter lim="800000"/>
            <a:headEnd/>
            <a:tailEnd/>
          </a:ln>
          <a:effectLst/>
        </p:spPr>
        <p:txBody>
          <a:bodyPr wrap="none" anchor="ctr"/>
          <a:lstStyle/>
          <a:p>
            <a:endParaRPr lang="en-US"/>
          </a:p>
        </p:txBody>
      </p:sp>
      <p:sp>
        <p:nvSpPr>
          <p:cNvPr id="197638" name="Rectangle 6"/>
          <p:cNvSpPr>
            <a:spLocks noChangeArrowheads="1"/>
          </p:cNvSpPr>
          <p:nvPr/>
        </p:nvSpPr>
        <p:spPr bwMode="auto">
          <a:xfrm>
            <a:off x="7010400" y="2279650"/>
            <a:ext cx="533400" cy="304800"/>
          </a:xfrm>
          <a:prstGeom prst="rect">
            <a:avLst/>
          </a:prstGeom>
          <a:noFill/>
          <a:ln w="38100">
            <a:solidFill>
              <a:srgbClr val="FF0000"/>
            </a:solidFill>
            <a:miter lim="800000"/>
            <a:headEnd/>
            <a:tailEnd/>
          </a:ln>
          <a:effectLst/>
        </p:spPr>
        <p:txBody>
          <a:bodyPr wrap="none" anchor="ctr"/>
          <a:lstStyle/>
          <a:p>
            <a:endParaRPr lang="en-US"/>
          </a:p>
        </p:txBody>
      </p:sp>
      <p:sp>
        <p:nvSpPr>
          <p:cNvPr id="197639" name="Rectangle 7"/>
          <p:cNvSpPr>
            <a:spLocks noChangeArrowheads="1"/>
          </p:cNvSpPr>
          <p:nvPr/>
        </p:nvSpPr>
        <p:spPr bwMode="auto">
          <a:xfrm>
            <a:off x="6629400" y="5937250"/>
            <a:ext cx="1219200" cy="228600"/>
          </a:xfrm>
          <a:prstGeom prst="rect">
            <a:avLst/>
          </a:prstGeom>
          <a:noFill/>
          <a:ln w="38100">
            <a:solidFill>
              <a:srgbClr val="FF0000"/>
            </a:solidFill>
            <a:miter lim="800000"/>
            <a:headEnd/>
            <a:tailEnd/>
          </a:ln>
          <a:effectLst/>
        </p:spPr>
        <p:txBody>
          <a:bodyPr wrap="none" anchor="ctr"/>
          <a:lstStyle/>
          <a:p>
            <a:endParaRPr lang="en-US"/>
          </a:p>
        </p:txBody>
      </p:sp>
      <p:sp>
        <p:nvSpPr>
          <p:cNvPr id="197640" name="Rectangle 8"/>
          <p:cNvSpPr>
            <a:spLocks noChangeArrowheads="1"/>
          </p:cNvSpPr>
          <p:nvPr/>
        </p:nvSpPr>
        <p:spPr bwMode="auto">
          <a:xfrm>
            <a:off x="7848600" y="5937250"/>
            <a:ext cx="304800" cy="2286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D265928F-ACB8-41A1-9ECF-DA0292DDC928}" type="slidenum">
              <a:rPr lang="en-US"/>
              <a:pPr/>
              <a:t>21</a:t>
            </a:fld>
            <a:endParaRPr lang="en-US"/>
          </a:p>
        </p:txBody>
      </p:sp>
      <p:sp>
        <p:nvSpPr>
          <p:cNvPr id="166914" name="Rectangle 2"/>
          <p:cNvSpPr>
            <a:spLocks noGrp="1" noChangeArrowheads="1"/>
          </p:cNvSpPr>
          <p:nvPr>
            <p:ph type="title"/>
          </p:nvPr>
        </p:nvSpPr>
        <p:spPr>
          <a:xfrm>
            <a:off x="381000" y="457200"/>
            <a:ext cx="8153400" cy="685800"/>
          </a:xfrm>
        </p:spPr>
        <p:txBody>
          <a:bodyPr>
            <a:normAutofit fontScale="90000"/>
          </a:bodyPr>
          <a:lstStyle/>
          <a:p>
            <a:r>
              <a:rPr lang="en-US" dirty="0" smtClean="0"/>
              <a:t>Example: unsecure </a:t>
            </a:r>
            <a:r>
              <a:rPr lang="en-US" dirty="0"/>
              <a:t>indicators</a:t>
            </a:r>
          </a:p>
        </p:txBody>
      </p:sp>
      <p:sp>
        <p:nvSpPr>
          <p:cNvPr id="166915" name="Rectangle 3"/>
          <p:cNvSpPr>
            <a:spLocks noGrp="1" noChangeArrowheads="1"/>
          </p:cNvSpPr>
          <p:nvPr>
            <p:ph type="body" idx="1"/>
          </p:nvPr>
        </p:nvSpPr>
        <p:spPr/>
        <p:txBody>
          <a:bodyPr/>
          <a:lstStyle/>
          <a:p>
            <a:endParaRPr lang="en-US"/>
          </a:p>
          <a:p>
            <a:endParaRPr lang="en-US"/>
          </a:p>
        </p:txBody>
      </p:sp>
      <p:pic>
        <p:nvPicPr>
          <p:cNvPr id="166918" name="Picture 6" descr="spoofed_paypal_ssl.tiff                                        006C671Cclone                          B8A9EEAE:"/>
          <p:cNvPicPr>
            <a:picLocks noChangeAspect="1" noChangeArrowheads="1"/>
          </p:cNvPicPr>
          <p:nvPr/>
        </p:nvPicPr>
        <p:blipFill>
          <a:blip r:embed="rId3"/>
          <a:srcRect/>
          <a:stretch>
            <a:fillRect/>
          </a:stretch>
        </p:blipFill>
        <p:spPr bwMode="auto">
          <a:xfrm>
            <a:off x="1524000" y="1751012"/>
            <a:ext cx="6324600" cy="4421188"/>
          </a:xfrm>
          <a:prstGeom prst="rect">
            <a:avLst/>
          </a:prstGeom>
          <a:noFill/>
        </p:spPr>
      </p:pic>
      <p:sp>
        <p:nvSpPr>
          <p:cNvPr id="166919" name="Rectangle 7"/>
          <p:cNvSpPr>
            <a:spLocks noChangeArrowheads="1"/>
          </p:cNvSpPr>
          <p:nvPr/>
        </p:nvSpPr>
        <p:spPr bwMode="auto">
          <a:xfrm>
            <a:off x="6172200" y="6018212"/>
            <a:ext cx="1524000" cy="152400"/>
          </a:xfrm>
          <a:prstGeom prst="rect">
            <a:avLst/>
          </a:prstGeom>
          <a:noFill/>
          <a:ln w="38100">
            <a:solidFill>
              <a:srgbClr val="FF0000"/>
            </a:solidFill>
            <a:miter lim="800000"/>
            <a:headEnd/>
            <a:tailEnd/>
          </a:ln>
          <a:effectLst/>
        </p:spPr>
        <p:txBody>
          <a:bodyPr wrap="none" anchor="ctr"/>
          <a:lstStyle/>
          <a:p>
            <a:endParaRPr lang="en-US"/>
          </a:p>
        </p:txBody>
      </p:sp>
      <p:sp>
        <p:nvSpPr>
          <p:cNvPr id="166920" name="Rectangle 8"/>
          <p:cNvSpPr>
            <a:spLocks noChangeArrowheads="1"/>
          </p:cNvSpPr>
          <p:nvPr/>
        </p:nvSpPr>
        <p:spPr bwMode="auto">
          <a:xfrm>
            <a:off x="4038600" y="2055812"/>
            <a:ext cx="3124200" cy="3048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in Https?</a:t>
            </a:r>
            <a:endParaRPr lang="en-US" dirty="0"/>
          </a:p>
        </p:txBody>
      </p:sp>
      <p:sp>
        <p:nvSpPr>
          <p:cNvPr id="3" name="Content Placeholder 2"/>
          <p:cNvSpPr>
            <a:spLocks noGrp="1"/>
          </p:cNvSpPr>
          <p:nvPr>
            <p:ph idx="1"/>
          </p:nvPr>
        </p:nvSpPr>
        <p:spPr/>
        <p:txBody>
          <a:bodyPr/>
          <a:lstStyle/>
          <a:p>
            <a:r>
              <a:rPr lang="en-US" dirty="0" smtClean="0"/>
              <a:t>Web browser designers haven’t managed to think of every possible combination of features</a:t>
            </a:r>
          </a:p>
          <a:p>
            <a:pPr lvl="1"/>
            <a:r>
              <a:rPr lang="en-US" dirty="0" smtClean="0"/>
              <a:t>Afcu.org wanted to provide advertising on their web page for various products from the bank and its affiliates</a:t>
            </a:r>
          </a:p>
          <a:p>
            <a:pPr lvl="1"/>
            <a:r>
              <a:rPr lang="en-US" dirty="0" smtClean="0"/>
              <a:t>Also wanted to use an external hosting service for some of the image content to speed up its web site</a:t>
            </a:r>
          </a:p>
          <a:p>
            <a:r>
              <a:rPr lang="en-US" dirty="0" smtClean="0"/>
              <a:t>Constant warnings are a nuisance; people ignore them</a:t>
            </a:r>
          </a:p>
          <a:p>
            <a:pPr lvl="1"/>
            <a:r>
              <a:rPr lang="en-US" dirty="0" smtClean="0"/>
              <a:t>So… web browsers have ways to mix secure and insecure content without triggering warnings</a:t>
            </a:r>
          </a:p>
          <a:p>
            <a:pPr lvl="1"/>
            <a:r>
              <a:rPr lang="en-US" dirty="0" smtClean="0"/>
              <a:t>Could be misused by a man-in-the-middle, for example “Pretty Bad Proxy”, a deliberately evil web proxy</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22</a:t>
            </a:fld>
            <a:endParaRPr lang="en-US"/>
          </a:p>
        </p:txBody>
      </p:sp>
      <p:pic>
        <p:nvPicPr>
          <p:cNvPr id="5" name="Picture 2"/>
          <p:cNvPicPr>
            <a:picLocks noChangeAspect="1" noChangeArrowheads="1"/>
          </p:cNvPicPr>
          <p:nvPr/>
        </p:nvPicPr>
        <p:blipFill>
          <a:blip r:embed="rId2"/>
          <a:srcRect/>
          <a:stretch>
            <a:fillRect/>
          </a:stretch>
        </p:blipFill>
        <p:spPr bwMode="auto">
          <a:xfrm>
            <a:off x="6096000" y="914400"/>
            <a:ext cx="838200" cy="76562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858000" y="457200"/>
            <a:ext cx="1088382" cy="1088382"/>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5486400" y="152400"/>
            <a:ext cx="838200" cy="83820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7772400" y="228600"/>
            <a:ext cx="1219200" cy="1009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a:t>
            </a:r>
            <a:endParaRPr lang="en-US" dirty="0"/>
          </a:p>
        </p:txBody>
      </p:sp>
      <p:sp>
        <p:nvSpPr>
          <p:cNvPr id="3" name="Content Placeholder 2"/>
          <p:cNvSpPr>
            <a:spLocks noGrp="1"/>
          </p:cNvSpPr>
          <p:nvPr>
            <p:ph idx="1"/>
          </p:nvPr>
        </p:nvSpPr>
        <p:spPr/>
        <p:txBody>
          <a:bodyPr>
            <a:normAutofit lnSpcReduction="10000"/>
          </a:bodyPr>
          <a:lstStyle/>
          <a:p>
            <a:r>
              <a:rPr lang="en-US" dirty="0" smtClean="0"/>
              <a:t>You could be logged into AFCU.org securely</a:t>
            </a:r>
          </a:p>
          <a:p>
            <a:pPr lvl="1"/>
            <a:r>
              <a:rPr lang="en-US" dirty="0" smtClean="0"/>
              <a:t>Yet there could actually be an inner page that looks exactly like the AFCU.org page but is really being relayed via the man in the middle (an evil web proxy)</a:t>
            </a:r>
          </a:p>
          <a:p>
            <a:pPr lvl="1"/>
            <a:r>
              <a:rPr lang="en-US" dirty="0" smtClean="0"/>
              <a:t>And it gets to see what you type (or fake your actions), selectively routing what it wants to send to AFCU.org or to spoof.com, or even could do both</a:t>
            </a:r>
          </a:p>
          <a:p>
            <a:pPr lvl="1"/>
            <a:endParaRPr lang="en-US" dirty="0" smtClean="0"/>
          </a:p>
          <a:p>
            <a:r>
              <a:rPr lang="en-US" dirty="0" smtClean="0"/>
              <a:t>Secure browser skins would reveal this attack… but many browsers and sites don’t user browser skins</a:t>
            </a:r>
          </a:p>
          <a:p>
            <a:pPr lvl="1"/>
            <a:endParaRPr lang="en-US" dirty="0" smtClean="0"/>
          </a:p>
          <a:p>
            <a:r>
              <a:rPr lang="en-US" dirty="0" smtClean="0"/>
              <a:t>And this is just one of many such issues</a:t>
            </a:r>
          </a:p>
        </p:txBody>
      </p:sp>
      <p:sp>
        <p:nvSpPr>
          <p:cNvPr id="4" name="Slide Number Placeholder 3"/>
          <p:cNvSpPr>
            <a:spLocks noGrp="1"/>
          </p:cNvSpPr>
          <p:nvPr>
            <p:ph type="sldNum" sz="quarter" idx="12"/>
          </p:nvPr>
        </p:nvSpPr>
        <p:spPr/>
        <p:txBody>
          <a:bodyPr/>
          <a:lstStyle/>
          <a:p>
            <a:fld id="{B9BB7948-9FBC-4AFF-AE59-0A500BF82642}" type="slidenum">
              <a:rPr lang="en-US" smtClean="0"/>
              <a:pPr/>
              <a:t>23</a:t>
            </a:fld>
            <a:endParaRPr lang="en-US"/>
          </a:p>
        </p:txBody>
      </p:sp>
      <p:pic>
        <p:nvPicPr>
          <p:cNvPr id="5" name="Picture 2"/>
          <p:cNvPicPr>
            <a:picLocks noChangeAspect="1" noChangeArrowheads="1"/>
          </p:cNvPicPr>
          <p:nvPr/>
        </p:nvPicPr>
        <p:blipFill>
          <a:blip r:embed="rId2"/>
          <a:srcRect/>
          <a:stretch>
            <a:fillRect/>
          </a:stretch>
        </p:blipFill>
        <p:spPr bwMode="auto">
          <a:xfrm>
            <a:off x="6096000" y="914400"/>
            <a:ext cx="838200" cy="76562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858000" y="457200"/>
            <a:ext cx="1088382" cy="1088382"/>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5486400" y="152400"/>
            <a:ext cx="838200" cy="83820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7772400" y="228600"/>
            <a:ext cx="1219200" cy="1009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Pretty bad proxy could be asked to connect to afcu.org, perhaps even securely over https</a:t>
            </a:r>
          </a:p>
          <a:p>
            <a:pPr lvl="1"/>
            <a:r>
              <a:rPr lang="en-US" dirty="0" smtClean="0"/>
              <a:t>But it doesn’t even try</a:t>
            </a:r>
          </a:p>
          <a:p>
            <a:pPr lvl="1"/>
            <a:r>
              <a:rPr lang="en-US" dirty="0" smtClean="0"/>
              <a:t>Instead it returns an error code (“site unreachable”) and an error message (an arbitrary </a:t>
            </a:r>
            <a:r>
              <a:rPr lang="en-US" dirty="0" err="1" smtClean="0"/>
              <a:t>Javascript</a:t>
            </a:r>
            <a:r>
              <a:rPr lang="en-US" dirty="0" smtClean="0"/>
              <a:t> application)</a:t>
            </a:r>
          </a:p>
          <a:p>
            <a:pPr lvl="1"/>
            <a:r>
              <a:rPr lang="en-US" dirty="0" smtClean="0"/>
              <a:t>The </a:t>
            </a:r>
            <a:r>
              <a:rPr lang="en-US" dirty="0" err="1" smtClean="0"/>
              <a:t>Javascript</a:t>
            </a:r>
            <a:r>
              <a:rPr lang="en-US" dirty="0" smtClean="0"/>
              <a:t> creates a nested insecure window and connects to afcu.org, showing the response as if it had made the original secure connection</a:t>
            </a:r>
          </a:p>
          <a:p>
            <a:r>
              <a:rPr lang="en-US" dirty="0" smtClean="0"/>
              <a:t>User sees an error message and yet the window looks right, because browser displays afcu.org welcome screen and it looks normal… so ignores error message</a:t>
            </a:r>
          </a:p>
          <a:p>
            <a:pPr lvl="1"/>
            <a:r>
              <a:rPr lang="en-US" dirty="0" smtClean="0"/>
              <a:t>Tested… most browsers will malfunction this way</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24</a:t>
            </a:fld>
            <a:endParaRPr lang="en-US"/>
          </a:p>
        </p:txBody>
      </p:sp>
      <p:pic>
        <p:nvPicPr>
          <p:cNvPr id="56322" name="Picture 2"/>
          <p:cNvPicPr>
            <a:picLocks noChangeAspect="1" noChangeArrowheads="1"/>
          </p:cNvPicPr>
          <p:nvPr/>
        </p:nvPicPr>
        <p:blipFill>
          <a:blip r:embed="rId2"/>
          <a:srcRect/>
          <a:stretch>
            <a:fillRect/>
          </a:stretch>
        </p:blipFill>
        <p:spPr bwMode="auto">
          <a:xfrm>
            <a:off x="6096000" y="914400"/>
            <a:ext cx="838200" cy="765629"/>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print"/>
          <a:srcRect/>
          <a:stretch>
            <a:fillRect/>
          </a:stretch>
        </p:blipFill>
        <p:spPr bwMode="auto">
          <a:xfrm>
            <a:off x="6858000" y="457200"/>
            <a:ext cx="1088382" cy="1088382"/>
          </a:xfrm>
          <a:prstGeom prst="rect">
            <a:avLst/>
          </a:prstGeom>
          <a:noFill/>
          <a:ln w="9525">
            <a:noFill/>
            <a:miter lim="800000"/>
            <a:headEnd/>
            <a:tailEnd/>
          </a:ln>
          <a:effectLst/>
        </p:spPr>
      </p:pic>
      <p:pic>
        <p:nvPicPr>
          <p:cNvPr id="56324" name="Picture 4"/>
          <p:cNvPicPr>
            <a:picLocks noChangeAspect="1" noChangeArrowheads="1"/>
          </p:cNvPicPr>
          <p:nvPr/>
        </p:nvPicPr>
        <p:blipFill>
          <a:blip r:embed="rId4"/>
          <a:srcRect/>
          <a:stretch>
            <a:fillRect/>
          </a:stretch>
        </p:blipFill>
        <p:spPr bwMode="auto">
          <a:xfrm>
            <a:off x="5486400" y="152400"/>
            <a:ext cx="838200" cy="83820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5" cstate="print"/>
          <a:srcRect/>
          <a:stretch>
            <a:fillRect/>
          </a:stretch>
        </p:blipFill>
        <p:spPr bwMode="auto">
          <a:xfrm>
            <a:off x="7772400" y="228600"/>
            <a:ext cx="1219200" cy="100935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normAutofit/>
          </a:bodyPr>
          <a:lstStyle/>
          <a:p>
            <a:r>
              <a:rPr lang="en-US" dirty="0" smtClean="0"/>
              <a:t>Pretty bad proxy can also steal cookies</a:t>
            </a:r>
          </a:p>
          <a:p>
            <a:pPr lvl="1"/>
            <a:r>
              <a:rPr lang="en-US" dirty="0" smtClean="0"/>
              <a:t>Turns out that when using a proxy, browser sends cookies in the initial connection without waiting to see if the secure SSL handshake succeeds</a:t>
            </a:r>
          </a:p>
          <a:p>
            <a:pPr lvl="1"/>
            <a:r>
              <a:rPr lang="en-US" dirty="0" smtClean="0"/>
              <a:t>So bad proxy doesn’t need to even bother to connect to the remote site</a:t>
            </a:r>
          </a:p>
          <a:p>
            <a:pPr lvl="1"/>
            <a:r>
              <a:rPr lang="en-US" dirty="0" smtClean="0"/>
              <a:t>Just reads the cookie off the TCP connection</a:t>
            </a:r>
          </a:p>
          <a:p>
            <a:pPr lvl="1"/>
            <a:endParaRPr lang="en-US" dirty="0" smtClean="0"/>
          </a:p>
          <a:p>
            <a:r>
              <a:rPr lang="en-US" dirty="0" smtClean="0"/>
              <a:t>Now it can forward your cookies to any place it likes</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25</a:t>
            </a:fld>
            <a:endParaRPr lang="en-US"/>
          </a:p>
        </p:txBody>
      </p:sp>
      <p:pic>
        <p:nvPicPr>
          <p:cNvPr id="56322" name="Picture 2"/>
          <p:cNvPicPr>
            <a:picLocks noChangeAspect="1" noChangeArrowheads="1"/>
          </p:cNvPicPr>
          <p:nvPr/>
        </p:nvPicPr>
        <p:blipFill>
          <a:blip r:embed="rId2"/>
          <a:srcRect/>
          <a:stretch>
            <a:fillRect/>
          </a:stretch>
        </p:blipFill>
        <p:spPr bwMode="auto">
          <a:xfrm>
            <a:off x="6096000" y="914400"/>
            <a:ext cx="838200" cy="765629"/>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print"/>
          <a:srcRect/>
          <a:stretch>
            <a:fillRect/>
          </a:stretch>
        </p:blipFill>
        <p:spPr bwMode="auto">
          <a:xfrm>
            <a:off x="6858000" y="457200"/>
            <a:ext cx="1088382" cy="1088382"/>
          </a:xfrm>
          <a:prstGeom prst="rect">
            <a:avLst/>
          </a:prstGeom>
          <a:noFill/>
          <a:ln w="9525">
            <a:noFill/>
            <a:miter lim="800000"/>
            <a:headEnd/>
            <a:tailEnd/>
          </a:ln>
          <a:effectLst/>
        </p:spPr>
      </p:pic>
      <p:pic>
        <p:nvPicPr>
          <p:cNvPr id="56324" name="Picture 4"/>
          <p:cNvPicPr>
            <a:picLocks noChangeAspect="1" noChangeArrowheads="1"/>
          </p:cNvPicPr>
          <p:nvPr/>
        </p:nvPicPr>
        <p:blipFill>
          <a:blip r:embed="rId4"/>
          <a:srcRect/>
          <a:stretch>
            <a:fillRect/>
          </a:stretch>
        </p:blipFill>
        <p:spPr bwMode="auto">
          <a:xfrm>
            <a:off x="5486400" y="152400"/>
            <a:ext cx="838200" cy="83820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5" cstate="print"/>
          <a:srcRect/>
          <a:stretch>
            <a:fillRect/>
          </a:stretch>
        </p:blipFill>
        <p:spPr bwMode="auto">
          <a:xfrm>
            <a:off x="7772400" y="228600"/>
            <a:ext cx="1219200" cy="100935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p:sp>
        <p:nvSpPr>
          <p:cNvPr id="3" name="Content Placeholder 2"/>
          <p:cNvSpPr>
            <a:spLocks noGrp="1"/>
          </p:cNvSpPr>
          <p:nvPr>
            <p:ph idx="1"/>
          </p:nvPr>
        </p:nvSpPr>
        <p:spPr/>
        <p:txBody>
          <a:bodyPr/>
          <a:lstStyle/>
          <a:p>
            <a:r>
              <a:rPr lang="en-US" dirty="0" smtClean="0"/>
              <a:t>Somehow, the mixture of the operating system, the Internet, the web browser, and the web site has left us with a hugely complex, insecure infrastructure</a:t>
            </a:r>
          </a:p>
          <a:p>
            <a:endParaRPr lang="en-US" dirty="0" smtClean="0"/>
          </a:p>
          <a:p>
            <a:r>
              <a:rPr lang="en-US" dirty="0" smtClean="0"/>
              <a:t>Yes, we have PKIs and can make secure connections</a:t>
            </a:r>
          </a:p>
          <a:p>
            <a:pPr lvl="1"/>
            <a:r>
              <a:rPr lang="en-US" dirty="0" smtClean="0"/>
              <a:t>But who made the connection?  You, or the middleman?</a:t>
            </a:r>
          </a:p>
          <a:p>
            <a:pPr lvl="1"/>
            <a:r>
              <a:rPr lang="en-US" dirty="0" smtClean="0"/>
              <a:t>Do we have any reason for confidence that there is a direct connection from you to the bank?</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26</a:t>
            </a:fld>
            <a:endParaRPr lang="en-US"/>
          </a:p>
        </p:txBody>
      </p:sp>
      <p:pic>
        <p:nvPicPr>
          <p:cNvPr id="5" name="Picture 2"/>
          <p:cNvPicPr>
            <a:picLocks noChangeAspect="1" noChangeArrowheads="1"/>
          </p:cNvPicPr>
          <p:nvPr/>
        </p:nvPicPr>
        <p:blipFill>
          <a:blip r:embed="rId2"/>
          <a:srcRect/>
          <a:stretch>
            <a:fillRect/>
          </a:stretch>
        </p:blipFill>
        <p:spPr bwMode="auto">
          <a:xfrm>
            <a:off x="6096000" y="914400"/>
            <a:ext cx="838200" cy="76562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858000" y="457200"/>
            <a:ext cx="1088382" cy="1088382"/>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5486400" y="152400"/>
            <a:ext cx="838200" cy="83820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7772400" y="228600"/>
            <a:ext cx="1219200" cy="1009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contemporary issues</a:t>
            </a:r>
            <a:endParaRPr lang="en-US" dirty="0"/>
          </a:p>
        </p:txBody>
      </p:sp>
      <p:sp>
        <p:nvSpPr>
          <p:cNvPr id="3" name="Content Placeholder 2"/>
          <p:cNvSpPr>
            <a:spLocks noGrp="1"/>
          </p:cNvSpPr>
          <p:nvPr>
            <p:ph idx="1"/>
          </p:nvPr>
        </p:nvSpPr>
        <p:spPr/>
        <p:txBody>
          <a:bodyPr/>
          <a:lstStyle/>
          <a:p>
            <a:r>
              <a:rPr lang="en-US" dirty="0" smtClean="0"/>
              <a:t>Malware:</a:t>
            </a:r>
          </a:p>
          <a:p>
            <a:pPr lvl="1"/>
            <a:r>
              <a:rPr lang="en-US" dirty="0" smtClean="0"/>
              <a:t>Keystroke loggers: they capture every action you take and relay a script to BadGuys.com</a:t>
            </a:r>
          </a:p>
          <a:p>
            <a:pPr lvl="1"/>
            <a:r>
              <a:rPr lang="en-US" dirty="0" smtClean="0"/>
              <a:t>Famous example?  FaceBook.com “Beacon” online ad placement system</a:t>
            </a:r>
          </a:p>
          <a:p>
            <a:pPr lvl="2"/>
            <a:r>
              <a:rPr lang="en-US" dirty="0" smtClean="0"/>
              <a:t>Basically, installed an add-on (with your permission) that tracked every action you took, sending records to </a:t>
            </a:r>
            <a:r>
              <a:rPr lang="en-US" dirty="0" err="1" smtClean="0"/>
              <a:t>Facebook</a:t>
            </a:r>
            <a:endParaRPr lang="en-US" dirty="0" smtClean="0"/>
          </a:p>
          <a:p>
            <a:pPr lvl="2"/>
            <a:r>
              <a:rPr lang="en-US" dirty="0" smtClean="0"/>
              <a:t>Including actions in non-</a:t>
            </a:r>
            <a:r>
              <a:rPr lang="en-US" dirty="0" err="1" smtClean="0"/>
              <a:t>Facebook</a:t>
            </a:r>
            <a:r>
              <a:rPr lang="en-US" dirty="0" smtClean="0"/>
              <a:t> sites, like </a:t>
            </a:r>
            <a:r>
              <a:rPr lang="en-US" dirty="0" err="1" smtClean="0"/>
              <a:t>gmail</a:t>
            </a:r>
            <a:endParaRPr lang="en-US" dirty="0" smtClean="0"/>
          </a:p>
          <a:p>
            <a:pPr lvl="2"/>
            <a:r>
              <a:rPr lang="en-US" dirty="0" smtClean="0"/>
              <a:t>Then used this to optimize ad placement</a:t>
            </a:r>
          </a:p>
        </p:txBody>
      </p:sp>
      <p:sp>
        <p:nvSpPr>
          <p:cNvPr id="4" name="Slide Number Placeholder 3"/>
          <p:cNvSpPr>
            <a:spLocks noGrp="1"/>
          </p:cNvSpPr>
          <p:nvPr>
            <p:ph type="sldNum" sz="quarter" idx="12"/>
          </p:nvPr>
        </p:nvSpPr>
        <p:spPr/>
        <p:txBody>
          <a:bodyPr/>
          <a:lstStyle/>
          <a:p>
            <a:fld id="{B9BB7948-9FBC-4AFF-AE59-0A500BF8264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contemporary issues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smtClean="0"/>
              <a:t>Virtual machines</a:t>
            </a:r>
          </a:p>
          <a:p>
            <a:pPr lvl="1"/>
            <a:r>
              <a:rPr lang="en-US" dirty="0" smtClean="0"/>
              <a:t>We’ll discuss in more detail soon</a:t>
            </a:r>
          </a:p>
          <a:p>
            <a:pPr lvl="1"/>
            <a:r>
              <a:rPr lang="en-US" dirty="0" smtClean="0"/>
              <a:t>Basically, malware “virtualizes” your entire computer</a:t>
            </a:r>
          </a:p>
          <a:p>
            <a:pPr lvl="1"/>
            <a:endParaRPr lang="en-US" dirty="0" smtClean="0"/>
          </a:p>
          <a:p>
            <a:r>
              <a:rPr lang="en-US" dirty="0" smtClean="0"/>
              <a:t>Applications think they are running on a normal Windows or Linux platform… everything works</a:t>
            </a:r>
          </a:p>
          <a:p>
            <a:pPr lvl="1"/>
            <a:r>
              <a:rPr lang="en-US" dirty="0" smtClean="0"/>
              <a:t>Perhaps a tiny bit slower than usual for some operations</a:t>
            </a:r>
          </a:p>
          <a:p>
            <a:pPr lvl="1"/>
            <a:endParaRPr lang="en-US" dirty="0" smtClean="0"/>
          </a:p>
          <a:p>
            <a:r>
              <a:rPr lang="en-US" dirty="0" smtClean="0"/>
              <a:t>But in fact the machine is being watched by the virtualization layer</a:t>
            </a:r>
          </a:p>
          <a:p>
            <a:pPr lvl="1"/>
            <a:r>
              <a:rPr lang="en-US" dirty="0" smtClean="0"/>
              <a:t>It can, for example, record every bit displayed on screen, every network packet, every file on the disk</a:t>
            </a:r>
          </a:p>
          <a:p>
            <a:pPr lvl="1"/>
            <a:r>
              <a:rPr lang="en-US" dirty="0" smtClean="0"/>
              <a:t>This defeats secure browser skins unless TPM hardware is used</a:t>
            </a:r>
          </a:p>
        </p:txBody>
      </p:sp>
      <p:sp>
        <p:nvSpPr>
          <p:cNvPr id="4" name="Slide Number Placeholder 3"/>
          <p:cNvSpPr>
            <a:spLocks noGrp="1"/>
          </p:cNvSpPr>
          <p:nvPr>
            <p:ph type="sldNum" sz="quarter" idx="12"/>
          </p:nvPr>
        </p:nvSpPr>
        <p:spPr/>
        <p:txBody>
          <a:bodyPr/>
          <a:lstStyle/>
          <a:p>
            <a:fld id="{B9BB7948-9FBC-4AFF-AE59-0A500BF82642}"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contemporary issues</a:t>
            </a:r>
            <a:endParaRPr lang="en-US" dirty="0"/>
          </a:p>
        </p:txBody>
      </p:sp>
      <p:sp>
        <p:nvSpPr>
          <p:cNvPr id="3" name="Content Placeholder 2"/>
          <p:cNvSpPr>
            <a:spLocks noGrp="1"/>
          </p:cNvSpPr>
          <p:nvPr>
            <p:ph idx="1"/>
          </p:nvPr>
        </p:nvSpPr>
        <p:spPr/>
        <p:txBody>
          <a:bodyPr>
            <a:normAutofit fontScale="92500"/>
          </a:bodyPr>
          <a:lstStyle/>
          <a:p>
            <a:r>
              <a:rPr lang="en-US" dirty="0" smtClean="0"/>
              <a:t>Google Voice… the best tool ever for managing your telephone communications….. It manages voice mail, gives free transcripts of calls… includes free voice conferencing, inexpensive overseas calls, and more. You'll also be able to record and store your calls online.</a:t>
            </a:r>
          </a:p>
          <a:p>
            <a:pPr>
              <a:buNone/>
            </a:pPr>
            <a:endParaRPr lang="en-US" dirty="0" smtClean="0"/>
          </a:p>
          <a:p>
            <a:r>
              <a:rPr lang="en-US" i="1" dirty="0" smtClean="0"/>
              <a:t>But all that information will be routed through Google. Google will know everyone who called you and when they called. They'll have records of your voice mail, and because they offer free transcription, it means they'll have not just the voice, but text of your calls as well. </a:t>
            </a:r>
            <a:endParaRPr lang="en-US" dirty="0" smtClean="0"/>
          </a:p>
          <a:p>
            <a:pPr lvl="7">
              <a:buNone/>
            </a:pPr>
            <a:r>
              <a:rPr lang="en-US" sz="2400" dirty="0" smtClean="0"/>
              <a:t>				[Computerworld 3/12/2009]</a:t>
            </a:r>
            <a:endParaRPr lang="en-US" sz="2400"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banking</a:t>
            </a:r>
            <a:endParaRPr lang="en-US" dirty="0"/>
          </a:p>
        </p:txBody>
      </p:sp>
      <p:sp>
        <p:nvSpPr>
          <p:cNvPr id="3" name="Content Placeholder 2"/>
          <p:cNvSpPr>
            <a:spLocks noGrp="1"/>
          </p:cNvSpPr>
          <p:nvPr>
            <p:ph idx="1"/>
          </p:nvPr>
        </p:nvSpPr>
        <p:spPr/>
        <p:txBody>
          <a:bodyPr>
            <a:normAutofit/>
          </a:bodyPr>
          <a:lstStyle/>
          <a:p>
            <a:r>
              <a:rPr lang="en-US" dirty="0" smtClean="0"/>
              <a:t>Suppose you visit your bank’s</a:t>
            </a:r>
            <a:br>
              <a:rPr lang="en-US" dirty="0" smtClean="0"/>
            </a:br>
            <a:r>
              <a:rPr lang="en-US" dirty="0" smtClean="0"/>
              <a:t>web site… is it really your bank?</a:t>
            </a:r>
          </a:p>
          <a:p>
            <a:pPr lvl="1"/>
            <a:endParaRPr lang="en-US" dirty="0" smtClean="0"/>
          </a:p>
          <a:p>
            <a:r>
              <a:rPr lang="en-US" dirty="0" smtClean="0"/>
              <a:t>Common attacks</a:t>
            </a:r>
          </a:p>
          <a:p>
            <a:pPr lvl="1"/>
            <a:r>
              <a:rPr lang="en-US" dirty="0" smtClean="0"/>
              <a:t>In the field of computer security, </a:t>
            </a:r>
            <a:r>
              <a:rPr lang="en-US" b="1" dirty="0" smtClean="0"/>
              <a:t>phishing</a:t>
            </a:r>
            <a:r>
              <a:rPr lang="en-US" dirty="0" smtClean="0"/>
              <a:t> is the criminally fraudulent process of attempting to acquire sensitive information such as usernames, passwords and credit card details by masquerading as a trustworthy entity in an electronic communication.</a:t>
            </a:r>
          </a:p>
          <a:p>
            <a:pPr lvl="1"/>
            <a:r>
              <a:rPr lang="en-US" dirty="0" smtClean="0"/>
              <a:t>Typically involves email with incorrect hyperlinks</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791200" y="152400"/>
            <a:ext cx="3109859" cy="294588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3" name="Content Placeholder 2"/>
          <p:cNvSpPr>
            <a:spLocks noGrp="1"/>
          </p:cNvSpPr>
          <p:nvPr>
            <p:ph idx="1"/>
          </p:nvPr>
        </p:nvSpPr>
        <p:spPr/>
        <p:txBody>
          <a:bodyPr/>
          <a:lstStyle/>
          <a:p>
            <a:r>
              <a:rPr lang="en-US" dirty="0" smtClean="0"/>
              <a:t>Most telephones and laptops have GPS location chips</a:t>
            </a:r>
          </a:p>
          <a:p>
            <a:pPr lvl="1"/>
            <a:r>
              <a:rPr lang="en-US" dirty="0" smtClean="0"/>
              <a:t>We use them to get directions</a:t>
            </a:r>
          </a:p>
          <a:p>
            <a:pPr lvl="1"/>
            <a:endParaRPr lang="en-US" dirty="0" smtClean="0"/>
          </a:p>
          <a:p>
            <a:r>
              <a:rPr lang="en-US" dirty="0" smtClean="0"/>
              <a:t>But this means that the location of the machine can be continuously tracked</a:t>
            </a:r>
          </a:p>
          <a:p>
            <a:endParaRPr lang="en-US" dirty="0" smtClean="0"/>
          </a:p>
          <a:p>
            <a:r>
              <a:rPr lang="en-US" dirty="0" smtClean="0"/>
              <a:t>Google (and other companies) will know</a:t>
            </a:r>
          </a:p>
          <a:p>
            <a:pPr lvl="1"/>
            <a:r>
              <a:rPr lang="en-US" dirty="0" smtClean="0"/>
              <a:t>Where you were.  Who was with you.   Who you phoned.  What you talked about.  </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a:t>
            </a:r>
            <a:endParaRPr lang="en-US" dirty="0"/>
          </a:p>
        </p:txBody>
      </p:sp>
      <p:sp>
        <p:nvSpPr>
          <p:cNvPr id="3" name="Content Placeholder 2"/>
          <p:cNvSpPr>
            <a:spLocks noGrp="1"/>
          </p:cNvSpPr>
          <p:nvPr>
            <p:ph idx="1"/>
          </p:nvPr>
        </p:nvSpPr>
        <p:spPr/>
        <p:txBody>
          <a:bodyPr/>
          <a:lstStyle/>
          <a:p>
            <a:r>
              <a:rPr lang="en-US" dirty="0" smtClean="0"/>
              <a:t>We explicitly agree to let </a:t>
            </a:r>
            <a:r>
              <a:rPr lang="en-US" dirty="0" err="1" smtClean="0"/>
              <a:t>Facebook</a:t>
            </a:r>
            <a:r>
              <a:rPr lang="en-US" dirty="0" smtClean="0"/>
              <a:t> run Beacon or to let Google Voice play these roles!</a:t>
            </a:r>
          </a:p>
          <a:p>
            <a:pPr lvl="1"/>
            <a:r>
              <a:rPr lang="en-US" dirty="0" smtClean="0"/>
              <a:t>When you think of implications you get outraged</a:t>
            </a:r>
          </a:p>
          <a:p>
            <a:pPr lvl="1"/>
            <a:r>
              <a:rPr lang="en-US" dirty="0" smtClean="0"/>
              <a:t>But when the “user agreement” pops up you sign without even reading it</a:t>
            </a:r>
          </a:p>
          <a:p>
            <a:pPr lvl="1"/>
            <a:endParaRPr lang="en-US" dirty="0" smtClean="0"/>
          </a:p>
          <a:p>
            <a:r>
              <a:rPr lang="en-US" dirty="0" smtClean="0"/>
              <a:t>Reasoning?  Would Google really be spying on me?</a:t>
            </a:r>
          </a:p>
          <a:p>
            <a:pPr lvl="1"/>
            <a:r>
              <a:rPr lang="en-US" dirty="0" smtClean="0"/>
              <a:t>Get real!</a:t>
            </a:r>
          </a:p>
          <a:p>
            <a:pPr lvl="1"/>
            <a:endParaRPr lang="en-US" dirty="0" smtClean="0"/>
          </a:p>
          <a:p>
            <a:r>
              <a:rPr lang="en-US" dirty="0" smtClean="0"/>
              <a:t>But of course some people really </a:t>
            </a:r>
            <a:r>
              <a:rPr lang="en-US" i="1" dirty="0" smtClean="0"/>
              <a:t>do </a:t>
            </a:r>
            <a:r>
              <a:rPr lang="en-US" dirty="0" smtClean="0"/>
              <a:t>spy on others…</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recent spying scandals</a:t>
            </a:r>
            <a:endParaRPr lang="en-US" dirty="0"/>
          </a:p>
        </p:txBody>
      </p:sp>
      <p:sp>
        <p:nvSpPr>
          <p:cNvPr id="3" name="Content Placeholder 2"/>
          <p:cNvSpPr>
            <a:spLocks noGrp="1"/>
          </p:cNvSpPr>
          <p:nvPr>
            <p:ph idx="1"/>
          </p:nvPr>
        </p:nvSpPr>
        <p:spPr/>
        <p:txBody>
          <a:bodyPr/>
          <a:lstStyle/>
          <a:p>
            <a:r>
              <a:rPr lang="en-US" dirty="0" smtClean="0"/>
              <a:t>Hackers apparently broke into computer used by Vice President Cheney during 2007</a:t>
            </a:r>
          </a:p>
          <a:p>
            <a:pPr lvl="1"/>
            <a:r>
              <a:rPr lang="en-US" dirty="0" smtClean="0"/>
              <a:t>And more broadly into a number of military computers</a:t>
            </a:r>
          </a:p>
          <a:p>
            <a:pPr lvl="1"/>
            <a:endParaRPr lang="en-US" dirty="0" smtClean="0"/>
          </a:p>
          <a:p>
            <a:r>
              <a:rPr lang="en-US" dirty="0" smtClean="0"/>
              <a:t>Corporate espionage increasingly common and serious</a:t>
            </a:r>
          </a:p>
          <a:p>
            <a:pPr lvl="1"/>
            <a:r>
              <a:rPr lang="en-US" dirty="0" smtClean="0"/>
              <a:t>No need to plant bugs: just bug the guy’s computer</a:t>
            </a:r>
          </a:p>
          <a:p>
            <a:pPr lvl="1"/>
            <a:r>
              <a:rPr lang="en-US" dirty="0" smtClean="0"/>
              <a:t>By some estimates, 70% or more of all computers have at least some form of serious virus/malware on them, and this includes computers used in military and intelligence settings</a:t>
            </a:r>
          </a:p>
        </p:txBody>
      </p:sp>
      <p:sp>
        <p:nvSpPr>
          <p:cNvPr id="4" name="Slide Number Placeholder 3"/>
          <p:cNvSpPr>
            <a:spLocks noGrp="1"/>
          </p:cNvSpPr>
          <p:nvPr>
            <p:ph type="sldNum" sz="quarter" idx="12"/>
          </p:nvPr>
        </p:nvSpPr>
        <p:spPr/>
        <p:txBody>
          <a:bodyPr/>
          <a:lstStyle/>
          <a:p>
            <a:fld id="{B9BB7948-9FBC-4AFF-AE59-0A500BF82642}"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Could we build a secure O/S?</a:t>
            </a:r>
            <a:endParaRPr lang="en-US" dirty="0"/>
          </a:p>
        </p:txBody>
      </p:sp>
      <p:sp>
        <p:nvSpPr>
          <p:cNvPr id="3" name="Content Placeholder 2"/>
          <p:cNvSpPr>
            <a:spLocks noGrp="1"/>
          </p:cNvSpPr>
          <p:nvPr>
            <p:ph idx="1"/>
          </p:nvPr>
        </p:nvSpPr>
        <p:spPr/>
        <p:txBody>
          <a:bodyPr/>
          <a:lstStyle/>
          <a:p>
            <a:r>
              <a:rPr lang="en-US" dirty="0" smtClean="0"/>
              <a:t>A major area for research</a:t>
            </a:r>
          </a:p>
          <a:p>
            <a:pPr lvl="1"/>
            <a:r>
              <a:rPr lang="en-US" dirty="0" smtClean="0"/>
              <a:t>Like it or not, we’re displacing medical records, financial systems, corporate activities onto computers</a:t>
            </a:r>
          </a:p>
          <a:p>
            <a:pPr lvl="1"/>
            <a:r>
              <a:rPr lang="en-US" dirty="0" smtClean="0"/>
              <a:t>We need to be able to trust the solutions</a:t>
            </a:r>
          </a:p>
          <a:p>
            <a:pPr lvl="1"/>
            <a:r>
              <a:rPr lang="en-US" dirty="0" smtClean="0"/>
              <a:t>Clearly we can’t today</a:t>
            </a:r>
          </a:p>
          <a:p>
            <a:pPr lvl="1"/>
            <a:endParaRPr lang="en-US" dirty="0" smtClean="0"/>
          </a:p>
          <a:p>
            <a:r>
              <a:rPr lang="en-US" dirty="0" smtClean="0"/>
              <a:t>How might a secure O/S work?</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the TPM</a:t>
            </a:r>
            <a:endParaRPr lang="en-US" dirty="0"/>
          </a:p>
        </p:txBody>
      </p:sp>
      <p:sp>
        <p:nvSpPr>
          <p:cNvPr id="3" name="Content Placeholder 2"/>
          <p:cNvSpPr>
            <a:spLocks noGrp="1"/>
          </p:cNvSpPr>
          <p:nvPr>
            <p:ph idx="1"/>
          </p:nvPr>
        </p:nvSpPr>
        <p:spPr/>
        <p:txBody>
          <a:bodyPr/>
          <a:lstStyle/>
          <a:p>
            <a:r>
              <a:rPr lang="en-US" dirty="0" smtClean="0"/>
              <a:t>TPM gives us a</a:t>
            </a:r>
          </a:p>
          <a:p>
            <a:pPr lvl="1"/>
            <a:r>
              <a:rPr lang="en-US" dirty="0" smtClean="0"/>
              <a:t>Guaranteed “safe” place to store secret keys</a:t>
            </a:r>
          </a:p>
          <a:p>
            <a:pPr lvl="1"/>
            <a:r>
              <a:rPr lang="en-US" dirty="0" smtClean="0"/>
              <a:t>Way to encrypt or sign data securely</a:t>
            </a:r>
          </a:p>
          <a:p>
            <a:pPr lvl="1"/>
            <a:r>
              <a:rPr lang="en-US" dirty="0" smtClean="0"/>
              <a:t>Way to execute code that can’t be virtualized or spoofed</a:t>
            </a:r>
          </a:p>
          <a:p>
            <a:pPr lvl="1"/>
            <a:endParaRPr lang="en-US" dirty="0" smtClean="0"/>
          </a:p>
          <a:p>
            <a:r>
              <a:rPr lang="en-US" dirty="0" smtClean="0"/>
              <a:t>Sirer: Nexus kernel</a:t>
            </a:r>
          </a:p>
          <a:p>
            <a:pPr lvl="1"/>
            <a:r>
              <a:rPr lang="en-US" dirty="0" smtClean="0"/>
              <a:t>A small, easily audited software module that exploits the TPM to offer various services</a:t>
            </a:r>
          </a:p>
          <a:p>
            <a:pPr lvl="1"/>
            <a:r>
              <a:rPr lang="en-US" dirty="0" smtClean="0"/>
              <a:t>Goal is to know what software is really running on a machine and that you are really talking to that software, not some form of malware spoofing it</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hard?</a:t>
            </a:r>
            <a:endParaRPr lang="en-US" dirty="0"/>
          </a:p>
        </p:txBody>
      </p:sp>
      <p:sp>
        <p:nvSpPr>
          <p:cNvPr id="3" name="Content Placeholder 2"/>
          <p:cNvSpPr>
            <a:spLocks noGrp="1"/>
          </p:cNvSpPr>
          <p:nvPr>
            <p:ph idx="1"/>
          </p:nvPr>
        </p:nvSpPr>
        <p:spPr/>
        <p:txBody>
          <a:bodyPr/>
          <a:lstStyle/>
          <a:p>
            <a:r>
              <a:rPr lang="en-US" dirty="0" smtClean="0"/>
              <a:t>One issue is the sheer size of modern systems</a:t>
            </a:r>
          </a:p>
          <a:p>
            <a:pPr lvl="1"/>
            <a:r>
              <a:rPr lang="en-US" dirty="0" smtClean="0"/>
              <a:t>Systems like Windows Vista and Linux have tens of millions of lines of code</a:t>
            </a:r>
          </a:p>
          <a:p>
            <a:pPr lvl="1"/>
            <a:r>
              <a:rPr lang="en-US" dirty="0" smtClean="0"/>
              <a:t>Internet adds tens of millions of lines more</a:t>
            </a:r>
          </a:p>
          <a:p>
            <a:pPr lvl="1"/>
            <a:r>
              <a:rPr lang="en-US" dirty="0" smtClean="0"/>
              <a:t>Built by armies of developers, many revisions and patches for every module.  Some are “evil developers”</a:t>
            </a:r>
          </a:p>
          <a:p>
            <a:pPr lvl="1"/>
            <a:endParaRPr lang="en-US" dirty="0" smtClean="0"/>
          </a:p>
          <a:p>
            <a:r>
              <a:rPr lang="en-US" dirty="0" smtClean="0"/>
              <a:t>Effect of this?</a:t>
            </a:r>
          </a:p>
          <a:p>
            <a:pPr lvl="1"/>
            <a:r>
              <a:rPr lang="en-US" dirty="0" smtClean="0"/>
              <a:t>In some sense, every computer is running a unique mixture of software</a:t>
            </a:r>
          </a:p>
          <a:p>
            <a:pPr lvl="1"/>
            <a:r>
              <a:rPr lang="en-US" dirty="0" smtClean="0"/>
              <a:t>Even knowing what it runs won’t give much confidence!</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Enemy?</a:t>
            </a:r>
            <a:endParaRPr lang="en-US" dirty="0"/>
          </a:p>
        </p:txBody>
      </p:sp>
      <p:sp>
        <p:nvSpPr>
          <p:cNvPr id="3" name="Content Placeholder 2"/>
          <p:cNvSpPr>
            <a:spLocks noGrp="1"/>
          </p:cNvSpPr>
          <p:nvPr>
            <p:ph idx="1"/>
          </p:nvPr>
        </p:nvSpPr>
        <p:spPr/>
        <p:txBody>
          <a:bodyPr>
            <a:normAutofit lnSpcReduction="10000"/>
          </a:bodyPr>
          <a:lstStyle/>
          <a:p>
            <a:r>
              <a:rPr lang="en-US" dirty="0" smtClean="0"/>
              <a:t>We’ve noticed that ad placement is a kind of economic enemy: creates incentives for companies to spy</a:t>
            </a:r>
          </a:p>
          <a:p>
            <a:endParaRPr lang="en-US" dirty="0" smtClean="0"/>
          </a:p>
          <a:p>
            <a:r>
              <a:rPr lang="en-US" dirty="0" smtClean="0"/>
              <a:t>But there are other kinds of actors too</a:t>
            </a:r>
          </a:p>
          <a:p>
            <a:pPr lvl="1"/>
            <a:r>
              <a:rPr lang="en-US" dirty="0" smtClean="0"/>
              <a:t>Nation-state competitors </a:t>
            </a:r>
          </a:p>
          <a:p>
            <a:pPr lvl="1"/>
            <a:r>
              <a:rPr lang="en-US" dirty="0" smtClean="0"/>
              <a:t>Russian mafia</a:t>
            </a:r>
          </a:p>
          <a:p>
            <a:pPr lvl="1"/>
            <a:r>
              <a:rPr lang="en-US" dirty="0" smtClean="0"/>
              <a:t>Corporate competitors</a:t>
            </a:r>
          </a:p>
          <a:p>
            <a:pPr lvl="1"/>
            <a:r>
              <a:rPr lang="en-US" dirty="0" smtClean="0"/>
              <a:t>Disgruntled ex’s</a:t>
            </a:r>
          </a:p>
          <a:p>
            <a:pPr lvl="1"/>
            <a:r>
              <a:rPr lang="en-US" dirty="0" smtClean="0"/>
              <a:t>Counter terrorism organizations</a:t>
            </a:r>
          </a:p>
          <a:p>
            <a:pPr lvl="1"/>
            <a:r>
              <a:rPr lang="en-US" dirty="0" smtClean="0"/>
              <a:t>Moms and Dads trying to monitor the sites their little bunny has been visiting…</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a:t>
            </a:r>
            <a:endParaRPr lang="en-US" dirty="0"/>
          </a:p>
        </p:txBody>
      </p:sp>
      <p:sp>
        <p:nvSpPr>
          <p:cNvPr id="3" name="Content Placeholder 2"/>
          <p:cNvSpPr>
            <a:spLocks noGrp="1"/>
          </p:cNvSpPr>
          <p:nvPr>
            <p:ph idx="1"/>
          </p:nvPr>
        </p:nvSpPr>
        <p:spPr/>
        <p:txBody>
          <a:bodyPr/>
          <a:lstStyle/>
          <a:p>
            <a:r>
              <a:rPr lang="en-US" dirty="0" smtClean="0"/>
              <a:t>Even with perfect, “clean-room” development</a:t>
            </a:r>
          </a:p>
          <a:p>
            <a:pPr lvl="1"/>
            <a:r>
              <a:rPr lang="en-US" dirty="0" smtClean="0"/>
              <a:t>Most software remains buggy</a:t>
            </a:r>
          </a:p>
          <a:p>
            <a:pPr lvl="1"/>
            <a:r>
              <a:rPr lang="en-US" dirty="0" smtClean="0"/>
              <a:t>New software?  Perhaps 1 bug per 1000 lines</a:t>
            </a:r>
          </a:p>
          <a:p>
            <a:pPr lvl="1"/>
            <a:r>
              <a:rPr lang="en-US" dirty="0" smtClean="0"/>
              <a:t>Mature?  Perhaps 1 bug in 10,000 lines</a:t>
            </a:r>
          </a:p>
          <a:p>
            <a:pPr lvl="1"/>
            <a:endParaRPr lang="en-US" dirty="0" smtClean="0"/>
          </a:p>
          <a:p>
            <a:r>
              <a:rPr lang="en-US" dirty="0" smtClean="0"/>
              <a:t>There are also configuration errors, features that can be misused or tricked, and user-approved malware</a:t>
            </a:r>
          </a:p>
          <a:p>
            <a:endParaRPr lang="en-US" dirty="0" smtClean="0"/>
          </a:p>
          <a:p>
            <a:r>
              <a:rPr lang="en-US" dirty="0" smtClean="0"/>
              <a:t>So even with Nexus one has to wonder if the problem can actually be resolved</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Phishing and Spoofing are a serious problem</a:t>
            </a:r>
          </a:p>
          <a:p>
            <a:endParaRPr lang="en-US" dirty="0" smtClean="0"/>
          </a:p>
          <a:p>
            <a:r>
              <a:rPr lang="en-US" dirty="0" smtClean="0"/>
              <a:t>This problem leads us down a path to a deeper and broader problem</a:t>
            </a:r>
          </a:p>
          <a:p>
            <a:endParaRPr lang="en-US" dirty="0" smtClean="0"/>
          </a:p>
          <a:p>
            <a:r>
              <a:rPr lang="en-US" dirty="0" smtClean="0"/>
              <a:t>Only rational conclusion is that the problem just can’t be solved today</a:t>
            </a:r>
          </a:p>
          <a:p>
            <a:endParaRPr lang="en-US" dirty="0" smtClean="0"/>
          </a:p>
          <a:p>
            <a:r>
              <a:rPr lang="en-US" dirty="0" smtClean="0"/>
              <a:t>So anything we put on computers is at risk and will be at risk for the foreseeable future, like it or not.</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p:txBody>
          <a:bodyPr>
            <a:normAutofit/>
          </a:bodyPr>
          <a:lstStyle/>
          <a:p>
            <a:r>
              <a:rPr lang="en-US" dirty="0" smtClean="0"/>
              <a:t>The issue is that for cost reasons, banking, medical records, business applications are moving to the web</a:t>
            </a:r>
          </a:p>
          <a:p>
            <a:pPr lvl="1"/>
            <a:r>
              <a:rPr lang="en-US" dirty="0" smtClean="0"/>
              <a:t>These need to be secure, otherwise crooks will steal your money,  sell your medical records to insurance companies and spy on your business transactions</a:t>
            </a:r>
          </a:p>
          <a:p>
            <a:pPr lvl="1"/>
            <a:r>
              <a:rPr lang="en-US" dirty="0" smtClean="0"/>
              <a:t>Not even clear what things are legal and what aren’t!</a:t>
            </a:r>
          </a:p>
          <a:p>
            <a:pPr lvl="1"/>
            <a:endParaRPr lang="en-US" dirty="0" smtClean="0"/>
          </a:p>
          <a:p>
            <a:r>
              <a:rPr lang="en-US" dirty="0" smtClean="0"/>
              <a:t>Are we actually entitled to privacy on the web?</a:t>
            </a:r>
          </a:p>
          <a:p>
            <a:pPr lvl="1"/>
            <a:r>
              <a:rPr lang="en-US" dirty="0" smtClean="0"/>
              <a:t>Many people think so… but nobody has yet asked the Supreme Court to weigh in on this</a:t>
            </a:r>
          </a:p>
          <a:p>
            <a:pPr lvl="1"/>
            <a:r>
              <a:rPr lang="en-US" dirty="0" smtClean="0"/>
              <a:t>Google gathering all the data they can in the mean time</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Spoofing</a:t>
            </a:r>
            <a:endParaRPr lang="en-US" dirty="0"/>
          </a:p>
        </p:txBody>
      </p:sp>
      <p:sp>
        <p:nvSpPr>
          <p:cNvPr id="3" name="Content Placeholder 2"/>
          <p:cNvSpPr>
            <a:spLocks noGrp="1"/>
          </p:cNvSpPr>
          <p:nvPr>
            <p:ph idx="1"/>
          </p:nvPr>
        </p:nvSpPr>
        <p:spPr/>
        <p:txBody>
          <a:bodyPr/>
          <a:lstStyle/>
          <a:p>
            <a:r>
              <a:rPr lang="en-US" b="1" dirty="0" smtClean="0"/>
              <a:t>Website spoofing</a:t>
            </a:r>
            <a:r>
              <a:rPr lang="en-US" dirty="0" smtClean="0"/>
              <a:t> is the act of creating a website, as a hoax, with the intention of misleading readers that the website has been created by a different person or organization. Normally, the website will adopt the design of the target website and sometimes has a similar URL.</a:t>
            </a:r>
          </a:p>
          <a:p>
            <a:r>
              <a:rPr lang="en-US" dirty="0" smtClean="0"/>
              <a:t>For example, a </a:t>
            </a:r>
            <a:r>
              <a:rPr lang="en-US" dirty="0" err="1" smtClean="0"/>
              <a:t>spoofer</a:t>
            </a:r>
            <a:r>
              <a:rPr lang="en-US" dirty="0" smtClean="0"/>
              <a:t> might try to become a man in the middle</a:t>
            </a:r>
          </a:p>
          <a:p>
            <a:pPr lvl="1"/>
            <a:r>
              <a:rPr lang="en-US" dirty="0" err="1" smtClean="0"/>
              <a:t>Spoofer</a:t>
            </a:r>
            <a:r>
              <a:rPr lang="en-US" dirty="0" smtClean="0"/>
              <a:t> attempts to log into your bank</a:t>
            </a:r>
          </a:p>
          <a:p>
            <a:pPr lvl="1"/>
            <a:r>
              <a:rPr lang="en-US" dirty="0" smtClean="0"/>
              <a:t>It passes you the bank’s web page, and passes the bank what you type.  But it actually sees everything</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Lessig</a:t>
            </a:r>
            <a:r>
              <a:rPr lang="en-US" dirty="0" smtClean="0"/>
              <a:t>: East code </a:t>
            </a:r>
            <a:r>
              <a:rPr lang="en-US" dirty="0" err="1" smtClean="0"/>
              <a:t>vs</a:t>
            </a:r>
            <a:r>
              <a:rPr lang="en-US" dirty="0" smtClean="0"/>
              <a:t> West code</a:t>
            </a:r>
            <a:endParaRPr lang="en-US" dirty="0"/>
          </a:p>
        </p:txBody>
      </p:sp>
      <p:sp>
        <p:nvSpPr>
          <p:cNvPr id="3" name="Content Placeholder 2"/>
          <p:cNvSpPr>
            <a:spLocks noGrp="1"/>
          </p:cNvSpPr>
          <p:nvPr>
            <p:ph idx="1"/>
          </p:nvPr>
        </p:nvSpPr>
        <p:spPr/>
        <p:txBody>
          <a:bodyPr/>
          <a:lstStyle/>
          <a:p>
            <a:r>
              <a:rPr lang="en-US" dirty="0" smtClean="0"/>
              <a:t>Lawrence </a:t>
            </a:r>
            <a:r>
              <a:rPr lang="en-US" dirty="0" err="1" smtClean="0"/>
              <a:t>Lessig</a:t>
            </a:r>
            <a:r>
              <a:rPr lang="en-US" dirty="0" smtClean="0"/>
              <a:t> writes about web challenges</a:t>
            </a:r>
          </a:p>
          <a:p>
            <a:endParaRPr lang="en-US" dirty="0" smtClean="0"/>
          </a:p>
          <a:p>
            <a:r>
              <a:rPr lang="en-US" dirty="0" smtClean="0"/>
              <a:t>He points out that there is a kind of arms race</a:t>
            </a:r>
          </a:p>
          <a:p>
            <a:pPr lvl="1"/>
            <a:r>
              <a:rPr lang="en-US" dirty="0" smtClean="0"/>
              <a:t>East code: laws and other regulation</a:t>
            </a:r>
          </a:p>
          <a:p>
            <a:pPr lvl="1"/>
            <a:r>
              <a:rPr lang="en-US" dirty="0" smtClean="0"/>
              <a:t>West code: technology</a:t>
            </a:r>
          </a:p>
          <a:p>
            <a:pPr lvl="1"/>
            <a:endParaRPr lang="en-US" dirty="0" smtClean="0"/>
          </a:p>
          <a:p>
            <a:r>
              <a:rPr lang="en-US" dirty="0" smtClean="0"/>
              <a:t>Technology often outstrips the law</a:t>
            </a:r>
          </a:p>
          <a:p>
            <a:r>
              <a:rPr lang="en-US" dirty="0" smtClean="0"/>
              <a:t>Meanwhile many laws are basically meaningless because unenforceable.</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19912"/>
          </a:xfrm>
        </p:spPr>
        <p:txBody>
          <a:bodyPr>
            <a:normAutofit/>
          </a:bodyPr>
          <a:lstStyle/>
          <a:p>
            <a:r>
              <a:rPr lang="en-US" dirty="0" smtClean="0"/>
              <a:t>West Code runs amok</a:t>
            </a:r>
            <a:endParaRPr lang="en-US" dirty="0"/>
          </a:p>
        </p:txBody>
      </p:sp>
      <p:sp>
        <p:nvSpPr>
          <p:cNvPr id="3" name="Content Placeholder 2"/>
          <p:cNvSpPr>
            <a:spLocks noGrp="1"/>
          </p:cNvSpPr>
          <p:nvPr>
            <p:ph idx="1"/>
          </p:nvPr>
        </p:nvSpPr>
        <p:spPr/>
        <p:txBody>
          <a:bodyPr>
            <a:normAutofit/>
          </a:bodyPr>
          <a:lstStyle/>
          <a:p>
            <a:r>
              <a:rPr lang="en-US" dirty="0" smtClean="0"/>
              <a:t>We probably all agree that dealing in child porn is disgusting, illegal and should be, too</a:t>
            </a:r>
          </a:p>
          <a:p>
            <a:endParaRPr lang="en-US" dirty="0" smtClean="0"/>
          </a:p>
          <a:p>
            <a:r>
              <a:rPr lang="en-US" dirty="0" smtClean="0"/>
              <a:t>But suppose that Sheriff Smith seizes your computer on a tip and searches it.  He finds offensive content.</a:t>
            </a:r>
          </a:p>
          <a:p>
            <a:pPr lvl="1"/>
            <a:r>
              <a:rPr lang="en-US" dirty="0" smtClean="0"/>
              <a:t>Can he be sure you put it there?</a:t>
            </a:r>
          </a:p>
          <a:p>
            <a:pPr lvl="1"/>
            <a:r>
              <a:rPr lang="en-US" dirty="0" smtClean="0"/>
              <a:t>What if your computer was “tricked” into downloading it, for example by a malicious </a:t>
            </a:r>
            <a:r>
              <a:rPr lang="en-US" dirty="0" err="1" smtClean="0"/>
              <a:t>Javascript</a:t>
            </a:r>
            <a:r>
              <a:rPr lang="en-US" dirty="0" smtClean="0"/>
              <a:t> application, or an evil web site, or a computer virus?</a:t>
            </a:r>
          </a:p>
          <a:p>
            <a:pPr lvl="1"/>
            <a:r>
              <a:rPr lang="en-US" dirty="0" smtClean="0"/>
              <a:t>Can we hold you responsible if you didn’t know you were doing it?  </a:t>
            </a:r>
          </a:p>
        </p:txBody>
      </p:sp>
      <p:sp>
        <p:nvSpPr>
          <p:cNvPr id="4" name="Slide Number Placeholder 3"/>
          <p:cNvSpPr>
            <a:spLocks noGrp="1"/>
          </p:cNvSpPr>
          <p:nvPr>
            <p:ph type="sldNum" sz="quarter" idx="12"/>
          </p:nvPr>
        </p:nvSpPr>
        <p:spPr/>
        <p:txBody>
          <a:bodyPr/>
          <a:lstStyle/>
          <a:p>
            <a:fld id="{B9BB7948-9FBC-4AFF-AE59-0A500BF82642}" type="slidenum">
              <a:rPr lang="en-US" smtClean="0"/>
              <a:pPr/>
              <a:t>41</a:t>
            </a:fld>
            <a:endParaRPr lang="en-US"/>
          </a:p>
        </p:txBody>
      </p:sp>
      <p:pic>
        <p:nvPicPr>
          <p:cNvPr id="350210" name="Picture 2" descr="See full size image">
            <a:hlinkClick r:id="rId2"/>
          </p:cNvPr>
          <p:cNvPicPr>
            <a:picLocks noChangeAspect="1" noChangeArrowheads="1"/>
          </p:cNvPicPr>
          <p:nvPr/>
        </p:nvPicPr>
        <p:blipFill>
          <a:blip r:embed="rId3"/>
          <a:srcRect/>
          <a:stretch>
            <a:fillRect/>
          </a:stretch>
        </p:blipFill>
        <p:spPr bwMode="auto">
          <a:xfrm>
            <a:off x="6934200" y="2133600"/>
            <a:ext cx="857250" cy="762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t>
            </a:r>
            <a:r>
              <a:rPr lang="en-US" smtClean="0"/>
              <a:t>Code Derails</a:t>
            </a:r>
            <a:endParaRPr lang="en-US" dirty="0"/>
          </a:p>
        </p:txBody>
      </p:sp>
      <p:sp>
        <p:nvSpPr>
          <p:cNvPr id="3" name="Content Placeholder 2"/>
          <p:cNvSpPr>
            <a:spLocks noGrp="1"/>
          </p:cNvSpPr>
          <p:nvPr>
            <p:ph idx="1"/>
          </p:nvPr>
        </p:nvSpPr>
        <p:spPr/>
        <p:txBody>
          <a:bodyPr>
            <a:normAutofit lnSpcReduction="10000"/>
          </a:bodyPr>
          <a:lstStyle/>
          <a:p>
            <a:r>
              <a:rPr lang="en-US" dirty="0" smtClean="0"/>
              <a:t>Congress passes a law</a:t>
            </a:r>
          </a:p>
          <a:p>
            <a:pPr lvl="1"/>
            <a:r>
              <a:rPr lang="en-US" dirty="0" smtClean="0"/>
              <a:t>“No ISP should transport child pornography images”</a:t>
            </a:r>
          </a:p>
          <a:p>
            <a:pPr lvl="1"/>
            <a:endParaRPr lang="en-US" dirty="0" smtClean="0"/>
          </a:p>
          <a:p>
            <a:r>
              <a:rPr lang="en-US" dirty="0" smtClean="0"/>
              <a:t>Images on the Internet are</a:t>
            </a:r>
          </a:p>
          <a:p>
            <a:pPr lvl="1"/>
            <a:r>
              <a:rPr lang="en-US" dirty="0" smtClean="0"/>
              <a:t>Broken into packets: little chunks of data</a:t>
            </a:r>
          </a:p>
          <a:p>
            <a:pPr lvl="1"/>
            <a:r>
              <a:rPr lang="en-US" dirty="0" smtClean="0"/>
              <a:t>When you see a packet how can you tell what image it came from?</a:t>
            </a:r>
          </a:p>
          <a:p>
            <a:pPr lvl="1"/>
            <a:r>
              <a:rPr lang="en-US" dirty="0" smtClean="0"/>
              <a:t>Data is also often encrypted</a:t>
            </a:r>
          </a:p>
          <a:p>
            <a:pPr lvl="1"/>
            <a:endParaRPr lang="en-US" dirty="0" smtClean="0"/>
          </a:p>
          <a:p>
            <a:r>
              <a:rPr lang="en-US" dirty="0" smtClean="0"/>
              <a:t>So: can we hold an ISP responsible for something it didn’t know it was doing?</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42</a:t>
            </a:fld>
            <a:endParaRPr lang="en-US"/>
          </a:p>
        </p:txBody>
      </p:sp>
      <p:pic>
        <p:nvPicPr>
          <p:cNvPr id="5" name="Picture 2" descr="See full size image">
            <a:hlinkClick r:id="rId2"/>
          </p:cNvPr>
          <p:cNvPicPr>
            <a:picLocks noChangeAspect="1" noChangeArrowheads="1"/>
          </p:cNvPicPr>
          <p:nvPr/>
        </p:nvPicPr>
        <p:blipFill>
          <a:blip r:embed="rId3"/>
          <a:srcRect/>
          <a:stretch>
            <a:fillRect/>
          </a:stretch>
        </p:blipFill>
        <p:spPr bwMode="auto">
          <a:xfrm>
            <a:off x="7162800" y="990600"/>
            <a:ext cx="857250" cy="762000"/>
          </a:xfrm>
          <a:prstGeom prst="rect">
            <a:avLst/>
          </a:prstGeom>
          <a:noFill/>
        </p:spPr>
      </p:pic>
      <p:sp>
        <p:nvSpPr>
          <p:cNvPr id="6" name="Rectangle 5"/>
          <p:cNvSpPr/>
          <p:nvPr/>
        </p:nvSpPr>
        <p:spPr>
          <a:xfrm>
            <a:off x="6858000" y="685800"/>
            <a:ext cx="1676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524000"/>
            <a:ext cx="1676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914400"/>
            <a:ext cx="533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0" y="1066800"/>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See full size image">
            <a:hlinkClick r:id="rId2"/>
          </p:cNvPr>
          <p:cNvPicPr>
            <a:picLocks noChangeAspect="1" noChangeArrowheads="1"/>
          </p:cNvPicPr>
          <p:nvPr/>
        </p:nvPicPr>
        <p:blipFill>
          <a:blip r:embed="rId3"/>
          <a:srcRect/>
          <a:stretch>
            <a:fillRect/>
          </a:stretch>
        </p:blipFill>
        <p:spPr bwMode="auto">
          <a:xfrm>
            <a:off x="7162800" y="990600"/>
            <a:ext cx="85725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0"/>
                                  </p:stCondLst>
                                  <p:childTnLst>
                                    <p:animEffect transition="out" filter="fade">
                                      <p:cBhvr>
                                        <p:cTn id="6" dur="5000"/>
                                        <p:tgtEl>
                                          <p:spTgt spid="10"/>
                                        </p:tgtEl>
                                      </p:cBhvr>
                                    </p:animEffect>
                                    <p:set>
                                      <p:cBhvr>
                                        <p:cTn id="7"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Modern web is simultaneously simple… and complex</a:t>
            </a:r>
          </a:p>
          <a:p>
            <a:pPr lvl="1"/>
            <a:r>
              <a:rPr lang="en-US" dirty="0" smtClean="0"/>
              <a:t>Simple in the sense that we get very sophisticated results from what are basically very simple actions that run fast and in parallel</a:t>
            </a:r>
          </a:p>
          <a:p>
            <a:pPr lvl="1"/>
            <a:r>
              <a:rPr lang="en-US" dirty="0" smtClean="0"/>
              <a:t>Scale by massive “brute force”</a:t>
            </a:r>
          </a:p>
          <a:p>
            <a:pPr lvl="1"/>
            <a:endParaRPr lang="en-US" dirty="0" smtClean="0"/>
          </a:p>
          <a:p>
            <a:r>
              <a:rPr lang="en-US" dirty="0" smtClean="0"/>
              <a:t>But on the other hand, it doesn’t provide meaningful guarantees</a:t>
            </a:r>
          </a:p>
          <a:p>
            <a:pPr lvl="1"/>
            <a:r>
              <a:rPr lang="en-US" dirty="0" smtClean="0"/>
              <a:t>We can’t really know if things are working correctly</a:t>
            </a:r>
          </a:p>
          <a:p>
            <a:pPr lvl="1"/>
            <a:r>
              <a:rPr lang="en-US" dirty="0" smtClean="0"/>
              <a:t>Not even a defined concept!</a:t>
            </a:r>
          </a:p>
          <a:p>
            <a:pPr lvl="1"/>
            <a:r>
              <a:rPr lang="en-US" dirty="0" smtClean="0"/>
              <a:t>And certainly can’t preserve privacy, security</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Yet the world is moving to rely more and more on this insecure, not private, not reliable infrastructure</a:t>
            </a:r>
          </a:p>
          <a:p>
            <a:endParaRPr lang="en-US" dirty="0" smtClean="0"/>
          </a:p>
          <a:p>
            <a:r>
              <a:rPr lang="en-US" dirty="0" smtClean="0"/>
              <a:t>Laws can probably help… but beware unenforceable laws that just cause trouble!</a:t>
            </a:r>
          </a:p>
          <a:p>
            <a:endParaRPr lang="en-US" dirty="0" smtClean="0"/>
          </a:p>
          <a:p>
            <a:r>
              <a:rPr lang="en-US" dirty="0" smtClean="0"/>
              <a:t>Technology could do better… but for 40 years trends have always favored features first,  fancy properties later or never</a:t>
            </a:r>
          </a:p>
          <a:p>
            <a:pPr lvl="1"/>
            <a:r>
              <a:rPr lang="en-US" dirty="0" smtClean="0"/>
              <a:t>Usually never…</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Privacy</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r>
              <a:rPr lang="en-US" dirty="0" smtClean="0"/>
              <a:t>Scott McNealy (CEO of Sun Microsystems):</a:t>
            </a:r>
          </a:p>
          <a:p>
            <a:pPr lvl="1"/>
            <a:r>
              <a:rPr lang="en-US" b="1" i="1" dirty="0" smtClean="0">
                <a:solidFill>
                  <a:srgbClr val="C00000"/>
                </a:solidFill>
              </a:rPr>
              <a:t>You have zero privacy anyway.  Get over it. </a:t>
            </a:r>
            <a:r>
              <a:rPr lang="en-US" dirty="0" smtClean="0"/>
              <a:t>[1/26/1999]</a:t>
            </a:r>
          </a:p>
          <a:p>
            <a:pPr lvl="1"/>
            <a:endParaRPr lang="en-US" dirty="0" smtClean="0"/>
          </a:p>
          <a:p>
            <a:r>
              <a:rPr lang="en-US" dirty="0" smtClean="0"/>
              <a:t>Brian Bershad (Lab Director, Google Seattle):</a:t>
            </a:r>
          </a:p>
          <a:p>
            <a:pPr lvl="1"/>
            <a:r>
              <a:rPr lang="en-US" b="1" i="1" dirty="0" smtClean="0">
                <a:solidFill>
                  <a:srgbClr val="C00000"/>
                </a:solidFill>
              </a:rPr>
              <a:t>Everything we do is legal.  If you don’t like the law, change the law. </a:t>
            </a:r>
            <a:r>
              <a:rPr lang="en-US" dirty="0" smtClean="0"/>
              <a:t>[visit to Cornell, 2007]</a:t>
            </a:r>
          </a:p>
          <a:p>
            <a:pPr lvl="1"/>
            <a:endParaRPr lang="en-US" i="1" dirty="0" smtClean="0"/>
          </a:p>
          <a:p>
            <a:r>
              <a:rPr lang="en-US" dirty="0" smtClean="0"/>
              <a:t>Lawrence </a:t>
            </a:r>
            <a:r>
              <a:rPr lang="en-US" dirty="0" err="1" smtClean="0"/>
              <a:t>Lessig</a:t>
            </a:r>
            <a:r>
              <a:rPr lang="en-US" dirty="0" smtClean="0"/>
              <a:t> (Professor of Law, Stanford)</a:t>
            </a:r>
          </a:p>
          <a:p>
            <a:pPr lvl="1"/>
            <a:r>
              <a:rPr lang="en-US" b="1" i="1" dirty="0" smtClean="0">
                <a:solidFill>
                  <a:srgbClr val="C00000"/>
                </a:solidFill>
              </a:rPr>
              <a:t>A free culture has been our past, but it will only be our future if we change the path we are on right now. </a:t>
            </a:r>
          </a:p>
          <a:p>
            <a:pPr lvl="1"/>
            <a:endParaRPr lang="en-US" dirty="0" smtClean="0"/>
          </a:p>
        </p:txBody>
      </p:sp>
      <p:sp>
        <p:nvSpPr>
          <p:cNvPr id="4" name="Slide Number Placeholder 3"/>
          <p:cNvSpPr>
            <a:spLocks noGrp="1"/>
          </p:cNvSpPr>
          <p:nvPr>
            <p:ph type="sldNum" sz="quarter" idx="12"/>
          </p:nvPr>
        </p:nvSpPr>
        <p:spPr/>
        <p:txBody>
          <a:bodyPr/>
          <a:lstStyle/>
          <a:p>
            <a:fld id="{B9BB7948-9FBC-4AFF-AE59-0A500BF82642}" type="slidenum">
              <a:rPr lang="en-US" smtClean="0"/>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 man in the middle</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B9BB7948-9FBC-4AFF-AE59-0A500BF82642}" type="slidenum">
              <a:rPr lang="en-US" smtClean="0"/>
              <a:pPr/>
              <a:t>5</a:t>
            </a:fld>
            <a:endParaRPr lang="en-US"/>
          </a:p>
        </p:txBody>
      </p:sp>
      <p:pic>
        <p:nvPicPr>
          <p:cNvPr id="2050" name="Picture 2" descr="Image:main_the_middle.JPG">
            <a:hlinkClick r:id="rId2" tooltip="Image:main_the_middle.JPG"/>
          </p:cNvPr>
          <p:cNvPicPr>
            <a:picLocks noChangeAspect="1" noChangeArrowheads="1"/>
          </p:cNvPicPr>
          <p:nvPr/>
        </p:nvPicPr>
        <p:blipFill>
          <a:blip r:embed="rId3"/>
          <a:srcRect/>
          <a:stretch>
            <a:fillRect/>
          </a:stretch>
        </p:blipFill>
        <p:spPr bwMode="auto">
          <a:xfrm>
            <a:off x="2057400" y="2438400"/>
            <a:ext cx="5419725" cy="3009901"/>
          </a:xfrm>
          <a:prstGeom prst="rect">
            <a:avLst/>
          </a:prstGeom>
          <a:noFill/>
        </p:spPr>
      </p:pic>
      <p:pic>
        <p:nvPicPr>
          <p:cNvPr id="2052" name="Picture 4" descr="Season 4, Episode #7, Musings of a Cigarette Smoking Man...best episode ever"/>
          <p:cNvPicPr>
            <a:picLocks noChangeAspect="1" noChangeArrowheads="1"/>
          </p:cNvPicPr>
          <p:nvPr/>
        </p:nvPicPr>
        <p:blipFill>
          <a:blip r:embed="rId4">
            <a:lum bright="48000"/>
          </a:blip>
          <a:srcRect/>
          <a:stretch>
            <a:fillRect/>
          </a:stretch>
        </p:blipFill>
        <p:spPr bwMode="auto">
          <a:xfrm>
            <a:off x="5562600" y="4419600"/>
            <a:ext cx="1066800" cy="157544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 man in the middle</a:t>
            </a:r>
            <a:endParaRPr lang="en-US" dirty="0">
              <a:solidFill>
                <a:srgbClr val="0000FF"/>
              </a:solidFill>
            </a:endParaRPr>
          </a:p>
        </p:txBody>
      </p:sp>
      <p:sp>
        <p:nvSpPr>
          <p:cNvPr id="6" name="Content Placeholder 5"/>
          <p:cNvSpPr>
            <a:spLocks noGrp="1"/>
          </p:cNvSpPr>
          <p:nvPr>
            <p:ph idx="1"/>
          </p:nvPr>
        </p:nvSpPr>
        <p:spPr/>
        <p:txBody>
          <a:bodyPr/>
          <a:lstStyle/>
          <a:p>
            <a:r>
              <a:rPr lang="en-US" dirty="0" smtClean="0"/>
              <a:t>What could he do?</a:t>
            </a:r>
          </a:p>
          <a:p>
            <a:pPr lvl="1"/>
            <a:r>
              <a:rPr lang="en-US" dirty="0" smtClean="0"/>
              <a:t>He could “act on your behalf,” relaying pages from the bank to you and keystrokes from you to the bank</a:t>
            </a:r>
          </a:p>
          <a:p>
            <a:pPr lvl="1"/>
            <a:r>
              <a:rPr lang="en-US" dirty="0" smtClean="0"/>
              <a:t>He could modify pages in flight, adding or modifying URLs, tucking </a:t>
            </a:r>
            <a:r>
              <a:rPr lang="en-US" dirty="0" err="1" smtClean="0"/>
              <a:t>Javascript</a:t>
            </a:r>
            <a:r>
              <a:rPr lang="en-US" dirty="0" smtClean="0"/>
              <a:t> code in spots where you’ll run it but won’t realize it’s running</a:t>
            </a:r>
          </a:p>
          <a:p>
            <a:pPr lvl="1"/>
            <a:r>
              <a:rPr lang="en-US" dirty="0" smtClean="0"/>
              <a:t>He could just watch</a:t>
            </a:r>
          </a:p>
          <a:p>
            <a:pPr lvl="1"/>
            <a:endParaRPr lang="en-US" dirty="0" smtClean="0"/>
          </a:p>
          <a:p>
            <a:r>
              <a:rPr lang="en-US" dirty="0" smtClean="0"/>
              <a:t>Clearly none of this is good!</a:t>
            </a:r>
          </a:p>
        </p:txBody>
      </p:sp>
      <p:sp>
        <p:nvSpPr>
          <p:cNvPr id="4" name="Slide Number Placeholder 3"/>
          <p:cNvSpPr>
            <a:spLocks noGrp="1"/>
          </p:cNvSpPr>
          <p:nvPr>
            <p:ph type="sldNum" sz="quarter" idx="12"/>
          </p:nvPr>
        </p:nvSpPr>
        <p:spPr/>
        <p:txBody>
          <a:bodyPr/>
          <a:lstStyle/>
          <a:p>
            <a:fld id="{B9BB7948-9FBC-4AFF-AE59-0A500BF82642}" type="slidenum">
              <a:rPr lang="en-US" smtClean="0"/>
              <a:pPr/>
              <a:t>6</a:t>
            </a:fld>
            <a:endParaRPr lang="en-US"/>
          </a:p>
        </p:txBody>
      </p:sp>
      <p:pic>
        <p:nvPicPr>
          <p:cNvPr id="2052" name="Picture 4" descr="Season 4, Episode #7, Musings of a Cigarette Smoking Man...best episode ever"/>
          <p:cNvPicPr>
            <a:picLocks noChangeAspect="1" noChangeArrowheads="1"/>
          </p:cNvPicPr>
          <p:nvPr/>
        </p:nvPicPr>
        <p:blipFill>
          <a:blip r:embed="rId2">
            <a:lum bright="48000"/>
          </a:blip>
          <a:srcRect/>
          <a:stretch>
            <a:fillRect/>
          </a:stretch>
        </p:blipFill>
        <p:spPr bwMode="auto">
          <a:xfrm>
            <a:off x="7543800" y="457200"/>
            <a:ext cx="1066800" cy="15754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this really happen</a:t>
            </a:r>
            <a:r>
              <a:rPr lang="en-US" dirty="0" smtClean="0"/>
              <a: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Man in the middle could </a:t>
            </a:r>
            <a:r>
              <a:rPr lang="en-US" dirty="0" smtClean="0"/>
              <a:t>be a</a:t>
            </a:r>
            <a:br>
              <a:rPr lang="en-US" dirty="0" smtClean="0"/>
            </a:br>
            <a:r>
              <a:rPr lang="en-US" dirty="0" smtClean="0"/>
              <a:t>compromised web proxy (e.g. “</a:t>
            </a:r>
            <a:r>
              <a:rPr lang="en-US" dirty="0" smtClean="0"/>
              <a:t>pretty </a:t>
            </a:r>
            <a:r>
              <a:rPr lang="en-US" dirty="0" smtClean="0"/>
              <a:t>bad proxy”) </a:t>
            </a:r>
            <a:endParaRPr lang="en-US" dirty="0" smtClean="0"/>
          </a:p>
          <a:p>
            <a:pPr lvl="1"/>
            <a:r>
              <a:rPr lang="en-US" dirty="0" smtClean="0"/>
              <a:t>“Normal” proxy caches web pages, for performance</a:t>
            </a:r>
          </a:p>
          <a:p>
            <a:r>
              <a:rPr lang="en-US" dirty="0" smtClean="0"/>
              <a:t>If a web proxy goes bad, you would want the </a:t>
            </a:r>
            <a:r>
              <a:rPr lang="en-US" dirty="0" smtClean="0"/>
              <a:t>O/S to warn</a:t>
            </a:r>
            <a:endParaRPr lang="en-US" dirty="0" smtClean="0"/>
          </a:p>
          <a:p>
            <a:pPr lvl="1"/>
            <a:r>
              <a:rPr lang="en-US" dirty="0" smtClean="0"/>
              <a:t>DANGER: This </a:t>
            </a:r>
            <a:r>
              <a:rPr lang="en-US" dirty="0" smtClean="0"/>
              <a:t>mail isn’t really from </a:t>
            </a:r>
            <a:r>
              <a:rPr lang="en-US" dirty="0" smtClean="0"/>
              <a:t>afcu.com!</a:t>
            </a:r>
            <a:endParaRPr lang="en-US" dirty="0" smtClean="0"/>
          </a:p>
          <a:p>
            <a:pPr lvl="1"/>
            <a:r>
              <a:rPr lang="en-US" dirty="0" smtClean="0"/>
              <a:t>CAUTION: This </a:t>
            </a:r>
            <a:r>
              <a:rPr lang="en-US" dirty="0" smtClean="0"/>
              <a:t>isn’t really the afcu.com </a:t>
            </a:r>
            <a:r>
              <a:rPr lang="en-US" dirty="0" smtClean="0"/>
              <a:t>website!</a:t>
            </a:r>
            <a:endParaRPr lang="en-US" dirty="0" smtClean="0"/>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Question posed: How well can we do?</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7</a:t>
            </a:fld>
            <a:endParaRPr lang="en-US"/>
          </a:p>
        </p:txBody>
      </p:sp>
      <p:pic>
        <p:nvPicPr>
          <p:cNvPr id="5" name="Picture 4" descr="Season 4, Episode #7, Musings of a Cigarette Smoking Man...best episode ever"/>
          <p:cNvPicPr>
            <a:picLocks noChangeAspect="1" noChangeArrowheads="1"/>
          </p:cNvPicPr>
          <p:nvPr/>
        </p:nvPicPr>
        <p:blipFill>
          <a:blip r:embed="rId2">
            <a:lum bright="48000"/>
          </a:blip>
          <a:srcRect/>
          <a:stretch>
            <a:fillRect/>
          </a:stretch>
        </p:blipFill>
        <p:spPr bwMode="auto">
          <a:xfrm>
            <a:off x="7543800" y="457200"/>
            <a:ext cx="1066800" cy="1575443"/>
          </a:xfrm>
          <a:prstGeom prst="rect">
            <a:avLst/>
          </a:prstGeom>
          <a:noFill/>
        </p:spPr>
      </p:pic>
      <p:pic>
        <p:nvPicPr>
          <p:cNvPr id="33793" name="Picture 1" descr="C:\Program Files\Microsoft Expression\MEDIA\CAGCAT10\j0292020.wmf"/>
          <p:cNvPicPr>
            <a:picLocks noChangeAspect="1" noChangeArrowheads="1"/>
          </p:cNvPicPr>
          <p:nvPr/>
        </p:nvPicPr>
        <p:blipFill>
          <a:blip r:embed="rId3"/>
          <a:srcRect/>
          <a:stretch>
            <a:fillRect/>
          </a:stretch>
        </p:blipFill>
        <p:spPr bwMode="auto">
          <a:xfrm>
            <a:off x="685800" y="3962400"/>
            <a:ext cx="1869034" cy="1773936"/>
          </a:xfrm>
          <a:prstGeom prst="rect">
            <a:avLst/>
          </a:prstGeom>
          <a:noFill/>
        </p:spPr>
      </p:pic>
      <p:pic>
        <p:nvPicPr>
          <p:cNvPr id="33799" name="Picture 7" descr="C:\Users\ken\AppData\Local\Microsoft\Windows\Temporary Internet Files\Content.IE5\96KIG3R0\MCj04247900000[1].wmf"/>
          <p:cNvPicPr>
            <a:picLocks noChangeAspect="1" noChangeArrowheads="1"/>
          </p:cNvPicPr>
          <p:nvPr/>
        </p:nvPicPr>
        <p:blipFill>
          <a:blip r:embed="rId4"/>
          <a:srcRect/>
          <a:stretch>
            <a:fillRect/>
          </a:stretch>
        </p:blipFill>
        <p:spPr bwMode="auto">
          <a:xfrm>
            <a:off x="3352800" y="4495800"/>
            <a:ext cx="838200" cy="872476"/>
          </a:xfrm>
          <a:prstGeom prst="rect">
            <a:avLst/>
          </a:prstGeom>
          <a:noFill/>
        </p:spPr>
      </p:pic>
      <p:cxnSp>
        <p:nvCxnSpPr>
          <p:cNvPr id="14" name="Straight Arrow Connector 13"/>
          <p:cNvCxnSpPr>
            <a:stCxn id="33799" idx="3"/>
          </p:cNvCxnSpPr>
          <p:nvPr/>
        </p:nvCxnSpPr>
        <p:spPr>
          <a:xfrm flipV="1">
            <a:off x="4191000" y="4114800"/>
            <a:ext cx="1219200" cy="817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3799" idx="3"/>
          </p:cNvCxnSpPr>
          <p:nvPr/>
        </p:nvCxnSpPr>
        <p:spPr>
          <a:xfrm flipV="1">
            <a:off x="4191000" y="4419600"/>
            <a:ext cx="2895600" cy="51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3799" idx="3"/>
          </p:cNvCxnSpPr>
          <p:nvPr/>
        </p:nvCxnSpPr>
        <p:spPr>
          <a:xfrm>
            <a:off x="4191000" y="4932038"/>
            <a:ext cx="2438400" cy="97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3799" idx="3"/>
          </p:cNvCxnSpPr>
          <p:nvPr/>
        </p:nvCxnSpPr>
        <p:spPr>
          <a:xfrm>
            <a:off x="4191000" y="4932038"/>
            <a:ext cx="1600200" cy="706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19400" y="5334000"/>
            <a:ext cx="1752600" cy="369332"/>
          </a:xfrm>
          <a:prstGeom prst="rect">
            <a:avLst/>
          </a:prstGeom>
          <a:solidFill>
            <a:srgbClr val="FFFF00"/>
          </a:solidFill>
          <a:ln>
            <a:solidFill>
              <a:schemeClr val="accent1"/>
            </a:solidFill>
          </a:ln>
        </p:spPr>
        <p:txBody>
          <a:bodyPr wrap="square" rtlCol="0">
            <a:spAutoFit/>
          </a:bodyPr>
          <a:lstStyle/>
          <a:p>
            <a:pPr algn="ctr"/>
            <a:r>
              <a:rPr lang="en-US" dirty="0" smtClean="0"/>
              <a:t>Web cache</a:t>
            </a:r>
            <a:endParaRPr lang="en-US" dirty="0"/>
          </a:p>
        </p:txBody>
      </p:sp>
      <p:cxnSp>
        <p:nvCxnSpPr>
          <p:cNvPr id="24" name="Straight Arrow Connector 23"/>
          <p:cNvCxnSpPr>
            <a:endCxn id="33799" idx="1"/>
          </p:cNvCxnSpPr>
          <p:nvPr/>
        </p:nvCxnSpPr>
        <p:spPr>
          <a:xfrm flipV="1">
            <a:off x="2590800" y="4932038"/>
            <a:ext cx="762000" cy="2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insecurity</a:t>
            </a:r>
            <a:endParaRPr lang="en-US" dirty="0"/>
          </a:p>
        </p:txBody>
      </p:sp>
      <p:sp>
        <p:nvSpPr>
          <p:cNvPr id="3" name="Content Placeholder 2"/>
          <p:cNvSpPr>
            <a:spLocks noGrp="1"/>
          </p:cNvSpPr>
          <p:nvPr>
            <p:ph idx="1"/>
          </p:nvPr>
        </p:nvSpPr>
        <p:spPr/>
        <p:txBody>
          <a:bodyPr/>
          <a:lstStyle/>
          <a:p>
            <a:r>
              <a:rPr lang="en-US" dirty="0" smtClean="0"/>
              <a:t>Recall that the Internet is</a:t>
            </a:r>
          </a:p>
          <a:p>
            <a:pPr lvl="1"/>
            <a:r>
              <a:rPr lang="en-US" dirty="0" smtClean="0"/>
              <a:t>Layered: OSI standard…</a:t>
            </a:r>
          </a:p>
          <a:p>
            <a:pPr lvl="1"/>
            <a:r>
              <a:rPr lang="en-US" dirty="0" smtClean="0"/>
              <a:t>Fiercely end-to-end: </a:t>
            </a:r>
            <a:br>
              <a:rPr lang="en-US" dirty="0" smtClean="0"/>
            </a:br>
            <a:r>
              <a:rPr lang="en-US" dirty="0" smtClean="0"/>
              <a:t>Issues like security are left for the end-points to resolve</a:t>
            </a:r>
          </a:p>
          <a:p>
            <a:pPr lvl="1"/>
            <a:endParaRPr lang="en-US" dirty="0" smtClean="0"/>
          </a:p>
          <a:p>
            <a:r>
              <a:rPr lang="en-US" dirty="0" smtClean="0"/>
              <a:t>Our problem starts with these Internet </a:t>
            </a:r>
            <a:r>
              <a:rPr lang="en-US" dirty="0" smtClean="0"/>
              <a:t>features</a:t>
            </a:r>
          </a:p>
          <a:p>
            <a:pPr lvl="1"/>
            <a:r>
              <a:rPr lang="en-US" dirty="0" smtClean="0"/>
              <a:t>If we exchange packets with afcu.org, do we really know we were talking to the right endpoint? </a:t>
            </a:r>
            <a:endParaRPr lang="en-US" dirty="0"/>
          </a:p>
        </p:txBody>
      </p:sp>
      <p:sp>
        <p:nvSpPr>
          <p:cNvPr id="4" name="Slide Number Placeholder 3"/>
          <p:cNvSpPr>
            <a:spLocks noGrp="1"/>
          </p:cNvSpPr>
          <p:nvPr>
            <p:ph type="sldNum" sz="quarter" idx="12"/>
          </p:nvPr>
        </p:nvSpPr>
        <p:spPr/>
        <p:txBody>
          <a:bodyPr/>
          <a:lstStyle/>
          <a:p>
            <a:fld id="{B9BB7948-9FBC-4AFF-AE59-0A500BF82642}" type="slidenum">
              <a:rPr lang="en-US" smtClean="0"/>
              <a:pPr/>
              <a:t>8</a:t>
            </a:fld>
            <a:endParaRPr lang="en-US"/>
          </a:p>
        </p:txBody>
      </p:sp>
      <p:grpSp>
        <p:nvGrpSpPr>
          <p:cNvPr id="44" name="Group 43"/>
          <p:cNvGrpSpPr/>
          <p:nvPr/>
        </p:nvGrpSpPr>
        <p:grpSpPr>
          <a:xfrm>
            <a:off x="5715000" y="228600"/>
            <a:ext cx="3237053" cy="2362200"/>
            <a:chOff x="1236663" y="1066800"/>
            <a:chExt cx="6216357" cy="5402263"/>
          </a:xfrm>
        </p:grpSpPr>
        <p:sp>
          <p:nvSpPr>
            <p:cNvPr id="5" name="Rectangle 2"/>
            <p:cNvSpPr>
              <a:spLocks noChangeArrowheads="1"/>
            </p:cNvSpPr>
            <p:nvPr/>
          </p:nvSpPr>
          <p:spPr bwMode="auto">
            <a:xfrm>
              <a:off x="1277938" y="1773238"/>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6" name="Text Box 4"/>
            <p:cNvSpPr txBox="1">
              <a:spLocks noChangeArrowheads="1"/>
            </p:cNvSpPr>
            <p:nvPr/>
          </p:nvSpPr>
          <p:spPr bwMode="auto">
            <a:xfrm>
              <a:off x="1236663" y="1878013"/>
              <a:ext cx="1691983"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Presentation</a:t>
              </a:r>
              <a:endParaRPr lang="en-US" sz="1000" b="1"/>
            </a:p>
          </p:txBody>
        </p:sp>
        <p:sp>
          <p:nvSpPr>
            <p:cNvPr id="7" name="Rectangle 5"/>
            <p:cNvSpPr>
              <a:spLocks noChangeArrowheads="1"/>
            </p:cNvSpPr>
            <p:nvPr/>
          </p:nvSpPr>
          <p:spPr bwMode="auto">
            <a:xfrm>
              <a:off x="1277938" y="3235325"/>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8" name="Text Box 6"/>
            <p:cNvSpPr txBox="1">
              <a:spLocks noChangeArrowheads="1"/>
            </p:cNvSpPr>
            <p:nvPr/>
          </p:nvSpPr>
          <p:spPr bwMode="auto">
            <a:xfrm>
              <a:off x="1406524" y="3340101"/>
              <a:ext cx="1384147"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Transport</a:t>
              </a:r>
              <a:endParaRPr lang="en-US" sz="1000" b="1"/>
            </a:p>
          </p:txBody>
        </p:sp>
        <p:sp>
          <p:nvSpPr>
            <p:cNvPr id="9" name="Rectangle 7"/>
            <p:cNvSpPr>
              <a:spLocks noChangeArrowheads="1"/>
            </p:cNvSpPr>
            <p:nvPr/>
          </p:nvSpPr>
          <p:spPr bwMode="auto">
            <a:xfrm>
              <a:off x="1277938" y="3986213"/>
              <a:ext cx="1577975" cy="603250"/>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10" name="Text Box 8"/>
            <p:cNvSpPr txBox="1">
              <a:spLocks noChangeArrowheads="1"/>
            </p:cNvSpPr>
            <p:nvPr/>
          </p:nvSpPr>
          <p:spPr bwMode="auto">
            <a:xfrm>
              <a:off x="1481138" y="4090988"/>
              <a:ext cx="1224072"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dirty="0"/>
                <a:t>Network</a:t>
              </a:r>
              <a:endParaRPr lang="en-US" sz="1000" b="1" dirty="0"/>
            </a:p>
          </p:txBody>
        </p:sp>
        <p:sp>
          <p:nvSpPr>
            <p:cNvPr id="11" name="Rectangle 9"/>
            <p:cNvSpPr>
              <a:spLocks noChangeArrowheads="1"/>
            </p:cNvSpPr>
            <p:nvPr/>
          </p:nvSpPr>
          <p:spPr bwMode="auto">
            <a:xfrm>
              <a:off x="1300163" y="4710113"/>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12" name="Text Box 10"/>
            <p:cNvSpPr txBox="1">
              <a:spLocks noChangeArrowheads="1"/>
            </p:cNvSpPr>
            <p:nvPr/>
          </p:nvSpPr>
          <p:spPr bwMode="auto">
            <a:xfrm>
              <a:off x="1433513" y="4813300"/>
              <a:ext cx="1347207"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Data Link</a:t>
              </a:r>
              <a:endParaRPr lang="en-US" sz="1000" b="1"/>
            </a:p>
          </p:txBody>
        </p:sp>
        <p:sp>
          <p:nvSpPr>
            <p:cNvPr id="13" name="Rectangle 11"/>
            <p:cNvSpPr>
              <a:spLocks noChangeArrowheads="1"/>
            </p:cNvSpPr>
            <p:nvPr/>
          </p:nvSpPr>
          <p:spPr bwMode="auto">
            <a:xfrm>
              <a:off x="1300163" y="5461000"/>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14" name="Text Box 12"/>
            <p:cNvSpPr txBox="1">
              <a:spLocks noChangeArrowheads="1"/>
            </p:cNvSpPr>
            <p:nvPr/>
          </p:nvSpPr>
          <p:spPr bwMode="auto">
            <a:xfrm>
              <a:off x="1495426" y="5565775"/>
              <a:ext cx="1248699"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Physical</a:t>
              </a:r>
              <a:endParaRPr lang="en-US" sz="1000" b="1"/>
            </a:p>
          </p:txBody>
        </p:sp>
        <p:sp>
          <p:nvSpPr>
            <p:cNvPr id="15" name="Rectangle 13"/>
            <p:cNvSpPr>
              <a:spLocks noChangeArrowheads="1"/>
            </p:cNvSpPr>
            <p:nvPr/>
          </p:nvSpPr>
          <p:spPr bwMode="auto">
            <a:xfrm>
              <a:off x="1300163" y="1066800"/>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16" name="Text Box 14"/>
            <p:cNvSpPr txBox="1">
              <a:spLocks noChangeArrowheads="1"/>
            </p:cNvSpPr>
            <p:nvPr/>
          </p:nvSpPr>
          <p:spPr bwMode="auto">
            <a:xfrm>
              <a:off x="1346199" y="1169988"/>
              <a:ext cx="1556536"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Application</a:t>
              </a:r>
              <a:endParaRPr lang="en-US" sz="1000" b="1"/>
            </a:p>
          </p:txBody>
        </p:sp>
        <p:sp>
          <p:nvSpPr>
            <p:cNvPr id="17" name="Rectangle 15"/>
            <p:cNvSpPr>
              <a:spLocks noChangeArrowheads="1"/>
            </p:cNvSpPr>
            <p:nvPr/>
          </p:nvSpPr>
          <p:spPr bwMode="auto">
            <a:xfrm>
              <a:off x="5800725" y="1817688"/>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18" name="Text Box 16"/>
            <p:cNvSpPr txBox="1">
              <a:spLocks noChangeArrowheads="1"/>
            </p:cNvSpPr>
            <p:nvPr/>
          </p:nvSpPr>
          <p:spPr bwMode="auto">
            <a:xfrm>
              <a:off x="5761037" y="1922463"/>
              <a:ext cx="1691983"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Presentation</a:t>
              </a:r>
              <a:endParaRPr lang="en-US" sz="1000" b="1"/>
            </a:p>
          </p:txBody>
        </p:sp>
        <p:sp>
          <p:nvSpPr>
            <p:cNvPr id="19" name="Rectangle 17"/>
            <p:cNvSpPr>
              <a:spLocks noChangeArrowheads="1"/>
            </p:cNvSpPr>
            <p:nvPr/>
          </p:nvSpPr>
          <p:spPr bwMode="auto">
            <a:xfrm>
              <a:off x="5800725" y="3279775"/>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20" name="Text Box 18"/>
            <p:cNvSpPr txBox="1">
              <a:spLocks noChangeArrowheads="1"/>
            </p:cNvSpPr>
            <p:nvPr/>
          </p:nvSpPr>
          <p:spPr bwMode="auto">
            <a:xfrm>
              <a:off x="5929312" y="3384550"/>
              <a:ext cx="1384147"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dirty="0"/>
                <a:t>Transport</a:t>
              </a:r>
              <a:endParaRPr lang="en-US" sz="1000" b="1" dirty="0"/>
            </a:p>
          </p:txBody>
        </p:sp>
        <p:sp>
          <p:nvSpPr>
            <p:cNvPr id="21" name="Rectangle 19"/>
            <p:cNvSpPr>
              <a:spLocks noChangeArrowheads="1"/>
            </p:cNvSpPr>
            <p:nvPr/>
          </p:nvSpPr>
          <p:spPr bwMode="auto">
            <a:xfrm>
              <a:off x="5800725" y="4032250"/>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22" name="Text Box 20"/>
            <p:cNvSpPr txBox="1">
              <a:spLocks noChangeArrowheads="1"/>
            </p:cNvSpPr>
            <p:nvPr/>
          </p:nvSpPr>
          <p:spPr bwMode="auto">
            <a:xfrm>
              <a:off x="6005513" y="4137025"/>
              <a:ext cx="1224072"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Network</a:t>
              </a:r>
              <a:endParaRPr lang="en-US" sz="1000" b="1"/>
            </a:p>
          </p:txBody>
        </p:sp>
        <p:sp>
          <p:nvSpPr>
            <p:cNvPr id="23" name="Rectangle 21"/>
            <p:cNvSpPr>
              <a:spLocks noChangeArrowheads="1"/>
            </p:cNvSpPr>
            <p:nvPr/>
          </p:nvSpPr>
          <p:spPr bwMode="auto">
            <a:xfrm>
              <a:off x="5822950" y="4754563"/>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24" name="Text Box 22"/>
            <p:cNvSpPr txBox="1">
              <a:spLocks noChangeArrowheads="1"/>
            </p:cNvSpPr>
            <p:nvPr/>
          </p:nvSpPr>
          <p:spPr bwMode="auto">
            <a:xfrm>
              <a:off x="5957887" y="4859339"/>
              <a:ext cx="1347207"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Data Link</a:t>
              </a:r>
              <a:endParaRPr lang="en-US" sz="1000" b="1"/>
            </a:p>
          </p:txBody>
        </p:sp>
        <p:sp>
          <p:nvSpPr>
            <p:cNvPr id="25" name="Rectangle 23"/>
            <p:cNvSpPr>
              <a:spLocks noChangeArrowheads="1"/>
            </p:cNvSpPr>
            <p:nvPr/>
          </p:nvSpPr>
          <p:spPr bwMode="auto">
            <a:xfrm>
              <a:off x="5822950" y="5507038"/>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26" name="Text Box 24"/>
            <p:cNvSpPr txBox="1">
              <a:spLocks noChangeArrowheads="1"/>
            </p:cNvSpPr>
            <p:nvPr/>
          </p:nvSpPr>
          <p:spPr bwMode="auto">
            <a:xfrm>
              <a:off x="6018212" y="5611814"/>
              <a:ext cx="1248699"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Physical</a:t>
              </a:r>
              <a:endParaRPr lang="en-US" sz="1000" b="1"/>
            </a:p>
          </p:txBody>
        </p:sp>
        <p:sp>
          <p:nvSpPr>
            <p:cNvPr id="27" name="Rectangle 25"/>
            <p:cNvSpPr>
              <a:spLocks noChangeArrowheads="1"/>
            </p:cNvSpPr>
            <p:nvPr/>
          </p:nvSpPr>
          <p:spPr bwMode="auto">
            <a:xfrm>
              <a:off x="5822950" y="1111250"/>
              <a:ext cx="1577975" cy="601663"/>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28" name="Text Box 26"/>
            <p:cNvSpPr txBox="1">
              <a:spLocks noChangeArrowheads="1"/>
            </p:cNvSpPr>
            <p:nvPr/>
          </p:nvSpPr>
          <p:spPr bwMode="auto">
            <a:xfrm>
              <a:off x="5868987" y="1216024"/>
              <a:ext cx="1556536"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Application</a:t>
              </a:r>
              <a:endParaRPr lang="en-US" sz="1000" b="1"/>
            </a:p>
          </p:txBody>
        </p:sp>
        <p:sp>
          <p:nvSpPr>
            <p:cNvPr id="29" name="Line 29"/>
            <p:cNvSpPr>
              <a:spLocks noChangeShapeType="1"/>
            </p:cNvSpPr>
            <p:nvPr/>
          </p:nvSpPr>
          <p:spPr bwMode="auto">
            <a:xfrm>
              <a:off x="2855913" y="1397000"/>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0" name="Line 30"/>
            <p:cNvSpPr>
              <a:spLocks noChangeShapeType="1"/>
            </p:cNvSpPr>
            <p:nvPr/>
          </p:nvSpPr>
          <p:spPr bwMode="auto">
            <a:xfrm>
              <a:off x="2855913" y="2073275"/>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1" name="Line 31"/>
            <p:cNvSpPr>
              <a:spLocks noChangeShapeType="1"/>
            </p:cNvSpPr>
            <p:nvPr/>
          </p:nvSpPr>
          <p:spPr bwMode="auto">
            <a:xfrm>
              <a:off x="2855913" y="3535363"/>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2" name="Line 32"/>
            <p:cNvSpPr>
              <a:spLocks noChangeShapeType="1"/>
            </p:cNvSpPr>
            <p:nvPr/>
          </p:nvSpPr>
          <p:spPr bwMode="auto">
            <a:xfrm>
              <a:off x="2855913" y="4287838"/>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3" name="Line 33"/>
            <p:cNvSpPr>
              <a:spLocks noChangeShapeType="1"/>
            </p:cNvSpPr>
            <p:nvPr/>
          </p:nvSpPr>
          <p:spPr bwMode="auto">
            <a:xfrm>
              <a:off x="2855913" y="5040313"/>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4" name="Line 34"/>
            <p:cNvSpPr>
              <a:spLocks noChangeShapeType="1"/>
            </p:cNvSpPr>
            <p:nvPr/>
          </p:nvSpPr>
          <p:spPr bwMode="auto">
            <a:xfrm>
              <a:off x="2855913" y="5792788"/>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sp>
          <p:nvSpPr>
            <p:cNvPr id="35" name="Line 35"/>
            <p:cNvSpPr>
              <a:spLocks noChangeShapeType="1"/>
            </p:cNvSpPr>
            <p:nvPr/>
          </p:nvSpPr>
          <p:spPr bwMode="auto">
            <a:xfrm>
              <a:off x="1503363" y="6469063"/>
              <a:ext cx="5637212" cy="0"/>
            </a:xfrm>
            <a:prstGeom prst="line">
              <a:avLst/>
            </a:prstGeom>
            <a:noFill/>
            <a:ln w="57150">
              <a:solidFill>
                <a:schemeClr val="tx1"/>
              </a:solidFill>
              <a:round/>
              <a:headEnd/>
              <a:tailEnd/>
            </a:ln>
          </p:spPr>
          <p:txBody>
            <a:bodyPr wrap="none" anchor="ctr"/>
            <a:lstStyle/>
            <a:p>
              <a:endParaRPr lang="en-US" sz="800" b="1"/>
            </a:p>
          </p:txBody>
        </p:sp>
        <p:sp>
          <p:nvSpPr>
            <p:cNvPr id="36" name="Line 36"/>
            <p:cNvSpPr>
              <a:spLocks noChangeShapeType="1"/>
            </p:cNvSpPr>
            <p:nvPr/>
          </p:nvSpPr>
          <p:spPr bwMode="auto">
            <a:xfrm>
              <a:off x="2028825" y="6092825"/>
              <a:ext cx="0" cy="376238"/>
            </a:xfrm>
            <a:prstGeom prst="line">
              <a:avLst/>
            </a:prstGeom>
            <a:noFill/>
            <a:ln w="57150">
              <a:solidFill>
                <a:schemeClr val="tx1"/>
              </a:solidFill>
              <a:round/>
              <a:headEnd/>
              <a:tailEnd/>
            </a:ln>
          </p:spPr>
          <p:txBody>
            <a:bodyPr wrap="none" anchor="ctr"/>
            <a:lstStyle/>
            <a:p>
              <a:endParaRPr lang="en-US" sz="800" b="1"/>
            </a:p>
          </p:txBody>
        </p:sp>
        <p:sp>
          <p:nvSpPr>
            <p:cNvPr id="37" name="Line 37"/>
            <p:cNvSpPr>
              <a:spLocks noChangeShapeType="1"/>
            </p:cNvSpPr>
            <p:nvPr/>
          </p:nvSpPr>
          <p:spPr bwMode="auto">
            <a:xfrm>
              <a:off x="6613525" y="6092825"/>
              <a:ext cx="0" cy="376238"/>
            </a:xfrm>
            <a:prstGeom prst="line">
              <a:avLst/>
            </a:prstGeom>
            <a:noFill/>
            <a:ln w="57150">
              <a:solidFill>
                <a:schemeClr val="tx1"/>
              </a:solidFill>
              <a:round/>
              <a:headEnd/>
              <a:tailEnd/>
            </a:ln>
          </p:spPr>
          <p:txBody>
            <a:bodyPr wrap="none" anchor="ctr"/>
            <a:lstStyle/>
            <a:p>
              <a:endParaRPr lang="en-US" sz="800" b="1"/>
            </a:p>
          </p:txBody>
        </p:sp>
        <p:sp>
          <p:nvSpPr>
            <p:cNvPr id="38" name="Text Box 38"/>
            <p:cNvSpPr txBox="1">
              <a:spLocks noChangeArrowheads="1"/>
            </p:cNvSpPr>
            <p:nvPr/>
          </p:nvSpPr>
          <p:spPr bwMode="auto">
            <a:xfrm>
              <a:off x="3752850" y="5946264"/>
              <a:ext cx="1224072" cy="489838"/>
            </a:xfrm>
            <a:prstGeom prst="rect">
              <a:avLst/>
            </a:prstGeom>
            <a:noFill/>
            <a:ln w="12700">
              <a:noFill/>
              <a:miter lim="800000"/>
              <a:headEnd/>
              <a:tailEnd/>
            </a:ln>
          </p:spPr>
          <p:txBody>
            <a:bodyPr wrap="square" lIns="90199" tIns="45098" rIns="90199" bIns="45098" anchor="ctr">
              <a:spAutoFit/>
            </a:bodyPr>
            <a:lstStyle/>
            <a:p>
              <a:pPr algn="ctr" defTabSz="901700" eaLnBrk="0" hangingPunct="0">
                <a:spcBef>
                  <a:spcPct val="50000"/>
                </a:spcBef>
              </a:pPr>
              <a:r>
                <a:rPr lang="en-US" sz="800" b="1" dirty="0"/>
                <a:t>Network</a:t>
              </a:r>
            </a:p>
          </p:txBody>
        </p:sp>
        <p:sp>
          <p:nvSpPr>
            <p:cNvPr id="39" name="Rectangle 39"/>
            <p:cNvSpPr>
              <a:spLocks noChangeArrowheads="1"/>
            </p:cNvSpPr>
            <p:nvPr/>
          </p:nvSpPr>
          <p:spPr bwMode="auto">
            <a:xfrm>
              <a:off x="1260475" y="2478088"/>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40" name="Text Box 40"/>
            <p:cNvSpPr txBox="1">
              <a:spLocks noChangeArrowheads="1"/>
            </p:cNvSpPr>
            <p:nvPr/>
          </p:nvSpPr>
          <p:spPr bwMode="auto">
            <a:xfrm>
              <a:off x="1492250" y="2582864"/>
              <a:ext cx="1199445"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dirty="0"/>
                <a:t>Session</a:t>
              </a:r>
              <a:endParaRPr lang="en-US" sz="1000" b="1" dirty="0"/>
            </a:p>
          </p:txBody>
        </p:sp>
        <p:sp>
          <p:nvSpPr>
            <p:cNvPr id="41" name="Rectangle 41"/>
            <p:cNvSpPr>
              <a:spLocks noChangeArrowheads="1"/>
            </p:cNvSpPr>
            <p:nvPr/>
          </p:nvSpPr>
          <p:spPr bwMode="auto">
            <a:xfrm>
              <a:off x="5783263" y="2522538"/>
              <a:ext cx="1577975" cy="601662"/>
            </a:xfrm>
            <a:prstGeom prst="rect">
              <a:avLst/>
            </a:prstGeom>
            <a:solidFill>
              <a:schemeClr val="bg1"/>
            </a:solidFill>
            <a:ln w="12700">
              <a:solidFill>
                <a:schemeClr val="tx1"/>
              </a:solidFill>
              <a:miter lim="800000"/>
              <a:headEnd/>
              <a:tailEnd/>
            </a:ln>
          </p:spPr>
          <p:txBody>
            <a:bodyPr wrap="none" anchor="ctr"/>
            <a:lstStyle/>
            <a:p>
              <a:endParaRPr lang="en-US" sz="800" b="1"/>
            </a:p>
          </p:txBody>
        </p:sp>
        <p:sp>
          <p:nvSpPr>
            <p:cNvPr id="42" name="Text Box 42"/>
            <p:cNvSpPr txBox="1">
              <a:spLocks noChangeArrowheads="1"/>
            </p:cNvSpPr>
            <p:nvPr/>
          </p:nvSpPr>
          <p:spPr bwMode="auto">
            <a:xfrm>
              <a:off x="6008686" y="2627313"/>
              <a:ext cx="1199445" cy="525032"/>
            </a:xfrm>
            <a:prstGeom prst="rect">
              <a:avLst/>
            </a:prstGeom>
            <a:noFill/>
            <a:ln w="12700">
              <a:noFill/>
              <a:miter lim="800000"/>
              <a:headEnd/>
              <a:tailEnd/>
            </a:ln>
          </p:spPr>
          <p:txBody>
            <a:bodyPr wrap="none" lIns="90199" tIns="45098" rIns="90199" bIns="45098" anchor="ctr">
              <a:spAutoFit/>
            </a:bodyPr>
            <a:lstStyle/>
            <a:p>
              <a:pPr algn="ctr" defTabSz="901700" eaLnBrk="0" hangingPunct="0">
                <a:spcBef>
                  <a:spcPct val="50000"/>
                </a:spcBef>
              </a:pPr>
              <a:r>
                <a:rPr lang="en-US" sz="900" b="1"/>
                <a:t>Session</a:t>
              </a:r>
              <a:endParaRPr lang="en-US" sz="1000" b="1"/>
            </a:p>
          </p:txBody>
        </p:sp>
        <p:sp>
          <p:nvSpPr>
            <p:cNvPr id="43" name="Line 43"/>
            <p:cNvSpPr>
              <a:spLocks noChangeShapeType="1"/>
            </p:cNvSpPr>
            <p:nvPr/>
          </p:nvSpPr>
          <p:spPr bwMode="auto">
            <a:xfrm>
              <a:off x="2838450" y="2778125"/>
              <a:ext cx="2930525" cy="0"/>
            </a:xfrm>
            <a:prstGeom prst="line">
              <a:avLst/>
            </a:prstGeom>
            <a:noFill/>
            <a:ln w="12700">
              <a:solidFill>
                <a:schemeClr val="tx1"/>
              </a:solidFill>
              <a:round/>
              <a:headEnd type="triangle" w="med" len="med"/>
              <a:tailEnd type="triangle" w="med" len="med"/>
            </a:ln>
          </p:spPr>
          <p:txBody>
            <a:bodyPr wrap="none" anchor="ctr"/>
            <a:lstStyle/>
            <a:p>
              <a:endParaRPr lang="en-US" sz="800" b="1"/>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insecurity</a:t>
            </a:r>
            <a:endParaRPr lang="en-US" dirty="0"/>
          </a:p>
        </p:txBody>
      </p:sp>
      <p:sp>
        <p:nvSpPr>
          <p:cNvPr id="3" name="Content Placeholder 2"/>
          <p:cNvSpPr>
            <a:spLocks noGrp="1"/>
          </p:cNvSpPr>
          <p:nvPr>
            <p:ph idx="1"/>
          </p:nvPr>
        </p:nvSpPr>
        <p:spPr>
          <a:xfrm>
            <a:off x="457200" y="1600200"/>
            <a:ext cx="8382000" cy="4724400"/>
          </a:xfrm>
        </p:spPr>
        <p:txBody>
          <a:bodyPr>
            <a:normAutofit lnSpcReduction="10000"/>
          </a:bodyPr>
          <a:lstStyle/>
          <a:p>
            <a:r>
              <a:rPr lang="en-US" dirty="0" smtClean="0"/>
              <a:t>At the lowest layer of the Internet are routers</a:t>
            </a:r>
          </a:p>
          <a:p>
            <a:pPr lvl="1"/>
            <a:r>
              <a:rPr lang="en-US" dirty="0" smtClean="0"/>
              <a:t>When a router boots, a configuration file tells it what IP addresses it should handle directly</a:t>
            </a:r>
          </a:p>
          <a:p>
            <a:pPr lvl="2"/>
            <a:r>
              <a:rPr lang="en-US" dirty="0" smtClean="0"/>
              <a:t>For example, perhaps this router handles traffic for Cornell.edu</a:t>
            </a:r>
          </a:p>
          <a:p>
            <a:pPr lvl="1"/>
            <a:r>
              <a:rPr lang="en-US" dirty="0" smtClean="0"/>
              <a:t>Router talks to its neighbors using a protocol called BGP</a:t>
            </a:r>
          </a:p>
          <a:p>
            <a:pPr lvl="2"/>
            <a:r>
              <a:rPr lang="en-US" dirty="0" smtClean="0"/>
              <a:t>Says “I can reach Cornell.edu”</a:t>
            </a:r>
          </a:p>
          <a:p>
            <a:pPr lvl="2"/>
            <a:r>
              <a:rPr lang="en-US" dirty="0" smtClean="0"/>
              <a:t>They tell it what IP prefixes they can reach</a:t>
            </a:r>
          </a:p>
          <a:p>
            <a:pPr lvl="2"/>
            <a:r>
              <a:rPr lang="en-US" dirty="0" smtClean="0"/>
              <a:t>Router blends, sifts, decides how to route packets to the rest of the Internet universe</a:t>
            </a:r>
          </a:p>
          <a:p>
            <a:r>
              <a:rPr lang="en-US" dirty="0" smtClean="0"/>
              <a:t>Problem?</a:t>
            </a:r>
          </a:p>
          <a:p>
            <a:pPr lvl="1"/>
            <a:r>
              <a:rPr lang="en-US" dirty="0" smtClean="0"/>
              <a:t>All of this is very trusting!  No obvious way to know if someone is lying or malfunctioning</a:t>
            </a:r>
          </a:p>
        </p:txBody>
      </p:sp>
      <p:sp>
        <p:nvSpPr>
          <p:cNvPr id="4" name="Slide Number Placeholder 3"/>
          <p:cNvSpPr>
            <a:spLocks noGrp="1"/>
          </p:cNvSpPr>
          <p:nvPr>
            <p:ph type="sldNum" sz="quarter" idx="12"/>
          </p:nvPr>
        </p:nvSpPr>
        <p:spPr/>
        <p:txBody>
          <a:bodyPr/>
          <a:lstStyle/>
          <a:p>
            <a:fld id="{B9BB7948-9FBC-4AFF-AE59-0A500BF82642}"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4992</TotalTime>
  <Words>2828</Words>
  <Application>Microsoft Office PowerPoint</Application>
  <PresentationFormat>On-screen Show (4:3)</PresentationFormat>
  <Paragraphs>386</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Flow</vt:lpstr>
      <vt:lpstr>Document</vt:lpstr>
      <vt:lpstr>Phishing, Spoofing In-Flight Editing</vt:lpstr>
      <vt:lpstr>OK, we can build a PKI…</vt:lpstr>
      <vt:lpstr>Online banking</vt:lpstr>
      <vt:lpstr>Spoofing</vt:lpstr>
      <vt:lpstr>A man in the middle</vt:lpstr>
      <vt:lpstr>A man in the middle</vt:lpstr>
      <vt:lpstr>Can this really happen?</vt:lpstr>
      <vt:lpstr>Layers of insecurity</vt:lpstr>
      <vt:lpstr>Physical insecurity</vt:lpstr>
      <vt:lpstr>Implication?</vt:lpstr>
      <vt:lpstr>So much for layers 1-3!</vt:lpstr>
      <vt:lpstr>Implication?</vt:lpstr>
      <vt:lpstr>Roll out the PKI!</vt:lpstr>
      <vt:lpstr>Trusted Password Window</vt:lpstr>
      <vt:lpstr>Browser Generated Images</vt:lpstr>
      <vt:lpstr>Server Generated Images</vt:lpstr>
      <vt:lpstr>Objective</vt:lpstr>
      <vt:lpstr>A new issue: Web “frames”</vt:lpstr>
      <vt:lpstr>Frame is like a mini-web-page</vt:lpstr>
      <vt:lpstr>Firefox Browser - SSL indicators</vt:lpstr>
      <vt:lpstr>Example: unsecure indicators</vt:lpstr>
      <vt:lpstr>Http in Https?</vt:lpstr>
      <vt:lpstr>Consequence?</vt:lpstr>
      <vt:lpstr>Other issues</vt:lpstr>
      <vt:lpstr>Other issues</vt:lpstr>
      <vt:lpstr>Implication?</vt:lpstr>
      <vt:lpstr>More contemporary issues</vt:lpstr>
      <vt:lpstr>More contemporary issues</vt:lpstr>
      <vt:lpstr>More contemporary issues</vt:lpstr>
      <vt:lpstr>GPS</vt:lpstr>
      <vt:lpstr>Opt-In</vt:lpstr>
      <vt:lpstr>Major recent spying scandals</vt:lpstr>
      <vt:lpstr>Could we build a secure O/S?</vt:lpstr>
      <vt:lpstr>Start with the TPM</vt:lpstr>
      <vt:lpstr>What makes this hard?</vt:lpstr>
      <vt:lpstr>The Enemy?</vt:lpstr>
      <vt:lpstr>Bugs</vt:lpstr>
      <vt:lpstr>Summary</vt:lpstr>
      <vt:lpstr>Who cares?</vt:lpstr>
      <vt:lpstr>Lessig: East code vs West code</vt:lpstr>
      <vt:lpstr>West Code runs amok</vt:lpstr>
      <vt:lpstr>East Code Derails</vt:lpstr>
      <vt:lpstr>Bottom Line?</vt:lpstr>
      <vt:lpstr>Bottom Line?</vt:lpstr>
      <vt:lpstr>Future of Privacy</vt:lpstr>
    </vt:vector>
  </TitlesOfParts>
  <Company>Cornell University 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Support for Concurrency</dc:title>
  <dc:creator>Ranveer Chandra</dc:creator>
  <cp:lastModifiedBy>Ken Birman</cp:lastModifiedBy>
  <cp:revision>178</cp:revision>
  <dcterms:created xsi:type="dcterms:W3CDTF">2005-02-09T03:28:32Z</dcterms:created>
  <dcterms:modified xsi:type="dcterms:W3CDTF">2009-03-20T12:34:15Z</dcterms:modified>
</cp:coreProperties>
</file>