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7" r:id="rId12"/>
    <p:sldId id="308" r:id="rId13"/>
    <p:sldId id="266" r:id="rId14"/>
    <p:sldId id="289" r:id="rId15"/>
    <p:sldId id="267" r:id="rId16"/>
    <p:sldId id="294" r:id="rId17"/>
    <p:sldId id="268" r:id="rId18"/>
    <p:sldId id="295" r:id="rId19"/>
    <p:sldId id="296" r:id="rId20"/>
    <p:sldId id="310" r:id="rId21"/>
    <p:sldId id="309" r:id="rId22"/>
    <p:sldId id="297" r:id="rId23"/>
    <p:sldId id="290" r:id="rId24"/>
    <p:sldId id="311" r:id="rId25"/>
    <p:sldId id="292" r:id="rId26"/>
    <p:sldId id="301" r:id="rId27"/>
    <p:sldId id="302" r:id="rId28"/>
    <p:sldId id="303" r:id="rId29"/>
    <p:sldId id="304" r:id="rId30"/>
    <p:sldId id="306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4BFF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741EB3D-AB4D-4825-B4CF-8A5586CAFD67}" type="datetimeFigureOut">
              <a:rPr lang="en-US" smtClean="0"/>
              <a:pPr/>
              <a:t>1/25/2009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90A86B2-7300-4AEF-A10A-DB0F8E059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CDDB1-4F72-473F-9637-214E981E02A0}" type="datetimeFigureOut">
              <a:rPr lang="fr-FR" smtClean="0"/>
              <a:pPr/>
              <a:t>25/01/2009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0FCCD9-7302-4B99-AE54-6B805AC96DB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5AE21-1D87-4694-BEC9-1E785545BCCA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734" y="4577238"/>
            <a:ext cx="5347547" cy="4340543"/>
          </a:xfrm>
          <a:ln/>
        </p:spPr>
        <p:txBody>
          <a:bodyPr lIns="95141" tIns="47571" rIns="95141" bIns="47571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633368D-5E8B-4F0D-8A83-5E61AB196E7F}" type="slidenum">
              <a:rPr lang="en-US"/>
              <a:pPr/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3775" cy="36020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1576"/>
            <a:ext cx="5365353" cy="431882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18C9E9-D856-4CA0-B34F-2C512D54C3C7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3775" cy="360203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1576"/>
            <a:ext cx="5365353" cy="431882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8B6DB5A-12D9-4A7F-9B83-620E8F1BEC08}" type="slidenum">
              <a:rPr lang="en-US"/>
              <a:pPr/>
              <a:t>28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3775" cy="36020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1576"/>
            <a:ext cx="5365353" cy="431882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36D-84AE-45D7-8159-EDB2560D2367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9CA1-53D0-46B5-997C-9AF01F6F2B76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651C-5F06-463F-8277-2D47714C206F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5C-EEAB-4DCE-A49A-143FBE03BF3A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A726-C7FF-40FE-A44A-67FE15EE0821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4F93-9823-494C-93E2-4DE7CCE50A4F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A0F1-3156-44A8-85CD-D577EFAAFF8B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1892-E8AD-4998-9119-BE83B5DDF661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BFC22-BDAE-4053-8030-67817E57AE9D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B420-A411-4888-9B6A-69258E82CBCE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21E-D2F0-4F28-9F17-6040C468CA98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7838C-D588-433C-AD84-7094052EAE48}" type="datetime1">
              <a:rPr lang="en-US" smtClean="0"/>
              <a:pPr/>
              <a:t>1/25/2009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hyperlink" Target="http://img.alibaba.com/photo/10862217/Tak_A_Number_System_Ticket_Dispenser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2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hyperlink" Target="http://www.a-suivre.org/usa/IMG/jpg/WheresWaldo.jpg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://lh4.ggpht.com/_A6x5BF6Pp0s/RuN9KmNCI1I/AAAAAAAABwc/SCqvPUxMHvw/P1020703.JPG" TargetMode="External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.alibaba.com/photo/10862217/Tak_A_Number_System_Ticket_Dispens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a-suivre.org/usa/IMG/jpg/WheresWald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4BFF9C"/>
                </a:solidFill>
              </a:rPr>
              <a:t>Critical Sections with lots of Threads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Ken </a:t>
            </a:r>
            <a:r>
              <a:rPr lang="en-US" dirty="0" err="1" smtClean="0"/>
              <a:t>Birman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Bakery Algorithm: Issues?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if we don’t know how many threads might be running?</a:t>
            </a:r>
          </a:p>
          <a:p>
            <a:pPr lvl="1">
              <a:lnSpc>
                <a:spcPct val="90000"/>
              </a:lnSpc>
            </a:pPr>
            <a:r>
              <a:rPr lang="en-US"/>
              <a:t>The algorithm depends on having an agreed upon value for N</a:t>
            </a:r>
          </a:p>
          <a:p>
            <a:pPr lvl="1">
              <a:lnSpc>
                <a:spcPct val="90000"/>
              </a:lnSpc>
            </a:pPr>
            <a:r>
              <a:rPr lang="en-US"/>
              <a:t>Somehow would need a way to adjust N when a thread is created or one goes away</a:t>
            </a:r>
          </a:p>
          <a:p>
            <a:pPr>
              <a:lnSpc>
                <a:spcPct val="90000"/>
              </a:lnSpc>
            </a:pPr>
            <a:r>
              <a:rPr lang="en-US"/>
              <a:t>Also, technically speaking, ticket can overflow!</a:t>
            </a:r>
          </a:p>
          <a:p>
            <a:pPr lvl="1">
              <a:lnSpc>
                <a:spcPct val="90000"/>
              </a:lnSpc>
            </a:pPr>
            <a:r>
              <a:rPr lang="en-US"/>
              <a:t>Solution: Change code so that if ticket is “too big”, set it back to zero and try again.</a:t>
            </a:r>
          </a:p>
        </p:txBody>
      </p:sp>
      <p:pic>
        <p:nvPicPr>
          <p:cNvPr id="4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5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Eliminating overflow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19812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do </a:t>
            </a:r>
            <a:r>
              <a:rPr lang="en-US" sz="2400" dirty="0"/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     ticket[</a:t>
            </a:r>
            <a:r>
              <a:rPr lang="en-US" sz="2400" dirty="0" err="1"/>
              <a:t>i</a:t>
            </a:r>
            <a:r>
              <a:rPr lang="en-US" sz="2400" dirty="0"/>
              <a:t>] = 0;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     choosing[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] = true;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     ticket[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] = max(ticket[0], … </a:t>
            </a:r>
            <a:r>
              <a:rPr lang="en-US" sz="2400" dirty="0" smtClean="0">
                <a:solidFill>
                  <a:srgbClr val="0000FF"/>
                </a:solidFill>
              </a:rPr>
              <a:t>ticket[N-1</a:t>
            </a:r>
            <a:r>
              <a:rPr lang="en-US" sz="2400" dirty="0">
                <a:solidFill>
                  <a:srgbClr val="0000FF"/>
                </a:solidFill>
              </a:rPr>
              <a:t>])+1;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     choosing[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] = false;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} while(ticket[</a:t>
            </a:r>
            <a:r>
              <a:rPr lang="en-US" sz="2400" dirty="0" err="1"/>
              <a:t>i</a:t>
            </a:r>
            <a:r>
              <a:rPr lang="en-US" sz="2400" dirty="0"/>
              <a:t>] &gt;= MAXIMUM</a:t>
            </a:r>
            <a:r>
              <a:rPr lang="en-US" sz="2400" dirty="0" smtClean="0"/>
              <a:t>);</a:t>
            </a:r>
            <a:endParaRPr lang="en-US" sz="2400" dirty="0"/>
          </a:p>
        </p:txBody>
      </p:sp>
      <p:pic>
        <p:nvPicPr>
          <p:cNvPr id="6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7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Adjusting N</a:t>
            </a:r>
            <a:endParaRPr lang="fr-B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won’t happen often</a:t>
            </a:r>
          </a:p>
          <a:p>
            <a:endParaRPr lang="en-US" dirty="0" smtClean="0"/>
          </a:p>
          <a:p>
            <a:r>
              <a:rPr lang="en-US" dirty="0" smtClean="0"/>
              <a:t>Simplest: brute force!</a:t>
            </a:r>
          </a:p>
          <a:p>
            <a:pPr lvl="1"/>
            <a:r>
              <a:rPr lang="en-US" dirty="0" smtClean="0"/>
              <a:t>Disable threading temporarily </a:t>
            </a:r>
          </a:p>
          <a:p>
            <a:pPr lvl="1"/>
            <a:r>
              <a:rPr lang="en-US" dirty="0" smtClean="0"/>
              <a:t>Then change N, reallocate array of tickets, initialize to 0</a:t>
            </a:r>
          </a:p>
          <a:p>
            <a:pPr lvl="1"/>
            <a:r>
              <a:rPr lang="en-US" dirty="0" smtClean="0"/>
              <a:t>Then restart the threads package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a crude solution is the best way to go…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Final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srgbClr val="0000FF"/>
                </a:solidFill>
              </a:rPr>
              <a:t> ticket[N];   /* Important: Disable thread scheduling when changing N */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boolean</a:t>
            </a:r>
            <a:r>
              <a:rPr lang="en-US" sz="1600" dirty="0">
                <a:solidFill>
                  <a:srgbClr val="0000FF"/>
                </a:solidFill>
              </a:rPr>
              <a:t> choosing[N] = false;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1981200"/>
            <a:ext cx="624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1600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600" dirty="0" err="1" smtClean="0">
                <a:solidFill>
                  <a:srgbClr val="0000FF"/>
                </a:solidFill>
              </a:rPr>
              <a:t>CSEnter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do 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     ticket[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 = 0;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     choosing[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 = true;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     ticket[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 = max(ticket[0], … ticket[N-1])+1;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     choosing[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 = false;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} while(ticket[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 &gt;= MAXIMUM);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for(k </a:t>
            </a:r>
            <a:r>
              <a:rPr lang="en-US" sz="1400" dirty="0">
                <a:solidFill>
                  <a:srgbClr val="0000FF"/>
                </a:solidFill>
              </a:rPr>
              <a:t>= 0; </a:t>
            </a:r>
            <a:r>
              <a:rPr lang="en-US" sz="1400" dirty="0" smtClean="0">
                <a:solidFill>
                  <a:srgbClr val="0000FF"/>
                </a:solidFill>
              </a:rPr>
              <a:t>k </a:t>
            </a:r>
            <a:r>
              <a:rPr lang="en-US" sz="1400" dirty="0">
                <a:solidFill>
                  <a:srgbClr val="0000FF"/>
                </a:solidFill>
              </a:rPr>
              <a:t>&lt; N; </a:t>
            </a:r>
            <a:r>
              <a:rPr lang="en-US" sz="1400" dirty="0" smtClean="0">
                <a:solidFill>
                  <a:srgbClr val="0000FF"/>
                </a:solidFill>
              </a:rPr>
              <a:t>k++) </a:t>
            </a:r>
            <a:r>
              <a:rPr lang="en-US" sz="1400" dirty="0">
                <a:solidFill>
                  <a:srgbClr val="0000FF"/>
                </a:solidFill>
              </a:rPr>
              <a:t>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while(choosing[k]) </a:t>
            </a:r>
            <a:r>
              <a:rPr lang="en-US" sz="1400" dirty="0">
                <a:solidFill>
                  <a:srgbClr val="0000FF"/>
                </a:solidFill>
              </a:rPr>
              <a:t>continue;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while(ticket[k] </a:t>
            </a:r>
            <a:r>
              <a:rPr lang="en-US" sz="1400" dirty="0">
                <a:solidFill>
                  <a:srgbClr val="0000FF"/>
                </a:solidFill>
              </a:rPr>
              <a:t>&amp;&amp; (</a:t>
            </a:r>
            <a:r>
              <a:rPr lang="en-US" sz="1400" dirty="0" smtClean="0">
                <a:solidFill>
                  <a:srgbClr val="0000FF"/>
                </a:solidFill>
              </a:rPr>
              <a:t>ticket[k],</a:t>
            </a:r>
            <a:r>
              <a:rPr lang="en-US" sz="1400" dirty="0">
                <a:solidFill>
                  <a:srgbClr val="0000FF"/>
                </a:solidFill>
              </a:rPr>
              <a:t>k</a:t>
            </a:r>
            <a:r>
              <a:rPr lang="en-US" sz="1400" dirty="0" smtClean="0">
                <a:solidFill>
                  <a:srgbClr val="0000FF"/>
                </a:solidFill>
              </a:rPr>
              <a:t>) </a:t>
            </a:r>
            <a:r>
              <a:rPr lang="en-US" sz="1400" dirty="0">
                <a:solidFill>
                  <a:srgbClr val="0000FF"/>
                </a:solidFill>
              </a:rPr>
              <a:t>&lt; (ticket[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],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))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FF"/>
                </a:solidFill>
              </a:rPr>
              <a:t>continue;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}</a:t>
            </a:r>
            <a:endParaRPr lang="en-US" sz="14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019800" y="2057400"/>
            <a:ext cx="2590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0000FF"/>
                </a:solidFill>
              </a:rPr>
              <a:t>CSExit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ticket[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] = 0;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  <p:pic>
        <p:nvPicPr>
          <p:cNvPr id="6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7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Getting Real</a:t>
            </a:r>
            <a:r>
              <a:rPr lang="fr-BE" dirty="0" smtClean="0"/>
              <a:t>…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pPr algn="r"/>
            <a:r>
              <a:rPr lang="en-US" sz="3600" dirty="0" smtClean="0"/>
              <a:t>Bakery Algorithm is really theory... A lesson in thinking about concurrency </a:t>
            </a:r>
            <a:endParaRPr lang="fr-BE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Synchronization in real systems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Few real </a:t>
            </a:r>
            <a:r>
              <a:rPr lang="en-US" sz="2800" dirty="0"/>
              <a:t>systems actually use algorithms such as the bakery </a:t>
            </a:r>
            <a:r>
              <a:rPr lang="en-US" sz="2800" dirty="0" smtClean="0"/>
              <a:t>algorithm</a:t>
            </a:r>
          </a:p>
          <a:p>
            <a:pPr lvl="1"/>
            <a:r>
              <a:rPr lang="en-US" dirty="0" smtClean="0"/>
              <a:t>In fact we learned because it helps us “think about” synchronization in a clear way</a:t>
            </a:r>
          </a:p>
          <a:p>
            <a:pPr lvl="1"/>
            <a:r>
              <a:rPr lang="en-US" dirty="0" smtClean="0"/>
              <a:t>Real systems avoid that style of “busy waiting” although, with </a:t>
            </a:r>
            <a:r>
              <a:rPr lang="en-US" dirty="0" err="1" smtClean="0"/>
              <a:t>multicore</a:t>
            </a:r>
            <a:r>
              <a:rPr lang="en-US" dirty="0" smtClean="0"/>
              <a:t> machines, it may be coming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 with Hardware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(</a:t>
            </a:r>
            <a:r>
              <a:rPr lang="en-US" dirty="0" err="1" smtClean="0"/>
              <a:t>multicore</a:t>
            </a:r>
            <a:r>
              <a:rPr lang="en-US" dirty="0" smtClean="0"/>
              <a:t>) platforms demand some kind of synchronization down in the O/S kernel</a:t>
            </a:r>
          </a:p>
          <a:p>
            <a:pPr lvl="1"/>
            <a:r>
              <a:rPr lang="en-US" dirty="0" smtClean="0"/>
              <a:t>Needs to map directly to machine instructions</a:t>
            </a:r>
          </a:p>
          <a:p>
            <a:pPr lvl="1"/>
            <a:r>
              <a:rPr lang="en-US" dirty="0" smtClean="0"/>
              <a:t>Usually exploits some form of “test and set” instruction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kind of instruction is also available in user code, but user-level applications would rarely employ it</a:t>
            </a:r>
          </a:p>
          <a:p>
            <a:pPr lvl="1"/>
            <a:r>
              <a:rPr lang="en-US" dirty="0" smtClean="0"/>
              <a:t>In applications user’s build, there is usually some kind of language-level support for synchronization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343400" y="44196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343400" y="2209800"/>
            <a:ext cx="4191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sz="4000">
                <a:solidFill>
                  <a:srgbClr val="0000FF"/>
                </a:solidFill>
              </a:rPr>
              <a:t>Critical Sections with Atomic Hardware Primitives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343400" y="1447800"/>
            <a:ext cx="4338638" cy="4525963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400" b="1" u="sng" dirty="0">
                <a:latin typeface="Comic Sans MS" pitchFamily="66" charset="0"/>
              </a:rPr>
              <a:t>Process </a:t>
            </a:r>
            <a:r>
              <a:rPr lang="en-US" sz="2400" b="1" u="sng" dirty="0" err="1">
                <a:latin typeface="Comic Sans MS" pitchFamily="66" charset="0"/>
              </a:rPr>
              <a:t>i</a:t>
            </a:r>
            <a:endParaRPr lang="en-US" sz="2400" b="1" u="sng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400" b="1" u="sng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While(</a:t>
            </a:r>
            <a:r>
              <a:rPr lang="en-US" sz="2400" dirty="0" err="1">
                <a:solidFill>
                  <a:schemeClr val="bg1"/>
                </a:solidFill>
                <a:latin typeface="Comic Sans MS" pitchFamily="66" charset="0"/>
              </a:rPr>
              <a:t>test_and_set</a:t>
            </a: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(&amp;lock));</a:t>
            </a:r>
          </a:p>
          <a:p>
            <a:pPr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Comic Sans MS" pitchFamily="66" charset="0"/>
              </a:rPr>
              <a:t>Critical Section</a:t>
            </a:r>
          </a:p>
          <a:p>
            <a:pPr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lock = false;</a:t>
            </a:r>
          </a:p>
          <a:p>
            <a:pPr>
              <a:buFontTx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" y="1768475"/>
            <a:ext cx="336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Share: int lock;</a:t>
            </a:r>
          </a:p>
          <a:p>
            <a:r>
              <a:rPr lang="en-US" sz="2400">
                <a:latin typeface="Comic Sans MS" pitchFamily="66" charset="0"/>
              </a:rPr>
              <a:t>Initialize: lock = false;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909638" y="5791200"/>
            <a:ext cx="735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Problem: Does not satisfy liveness (bounded waiting)</a:t>
            </a:r>
          </a:p>
          <a:p>
            <a:pPr algn="ctr"/>
            <a:r>
              <a:rPr lang="en-US" sz="2400"/>
              <a:t>(see book for correct solution)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81000" y="3276600"/>
            <a:ext cx="3657600" cy="1447800"/>
          </a:xfrm>
          <a:prstGeom prst="wedgeRectCallout">
            <a:avLst>
              <a:gd name="adj1" fmla="val 92449"/>
              <a:gd name="adj2" fmla="val -8684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Assumes that test_and_set is compiled to a special hardware instruction that sets the lock and returns the OLD value (true: locked; false: unlocked)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Higher level constructs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special instructions available, many O/S designers prefer to implement a synchronization abstraction using the special instructions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Makes the O/S more portable (not all machines use the same set of instructions)</a:t>
            </a:r>
          </a:p>
          <a:p>
            <a:pPr lvl="1"/>
            <a:r>
              <a:rPr lang="en-US" dirty="0" smtClean="0"/>
              <a:t>Help’s us think about synchronization in </a:t>
            </a:r>
            <a:r>
              <a:rPr lang="en-US" dirty="0" err="1" smtClean="0"/>
              <a:t>higer</a:t>
            </a:r>
            <a:r>
              <a:rPr lang="en-US" dirty="0" smtClean="0"/>
              <a:t>-level terms, rather than needing to think about hardware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66CC"/>
                </a:solidFill>
              </a:rPr>
              <a:t>Mutex</a:t>
            </a:r>
            <a:r>
              <a:rPr lang="en-US" dirty="0" smtClean="0">
                <a:solidFill>
                  <a:srgbClr val="0066CC"/>
                </a:solidFill>
              </a:rPr>
              <a:t> variables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A special kind of </a:t>
            </a:r>
            <a:r>
              <a:rPr lang="en-US" dirty="0" smtClean="0"/>
              <a:t>variable</a:t>
            </a:r>
          </a:p>
          <a:p>
            <a:pPr lvl="1">
              <a:buNone/>
            </a:pPr>
            <a:r>
              <a:rPr lang="en-US" dirty="0" err="1" smtClean="0"/>
              <a:t>Mutex</a:t>
            </a:r>
            <a:r>
              <a:rPr lang="en-US" dirty="0" smtClean="0"/>
              <a:t> x = new </a:t>
            </a:r>
            <a:r>
              <a:rPr lang="en-US" dirty="0" err="1" smtClean="0"/>
              <a:t>Mutex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Implemented as a semaphore initialized to 1 (next slide)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operations:</a:t>
            </a:r>
          </a:p>
          <a:p>
            <a:pPr lvl="1">
              <a:buNone/>
            </a:pPr>
            <a:r>
              <a:rPr lang="en-US" dirty="0" err="1" smtClean="0"/>
              <a:t>x.acquire</a:t>
            </a:r>
            <a:r>
              <a:rPr lang="en-US" dirty="0" smtClean="0"/>
              <a:t>()   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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wait until x &gt; 0, then set x = x-1 and continue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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err="1" smtClean="0"/>
              <a:t>x.release</a:t>
            </a:r>
            <a:r>
              <a:rPr lang="en-US" dirty="0" smtClean="0"/>
              <a:t>()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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x = x+1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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257800" y="2743200"/>
            <a:ext cx="3810000" cy="1066800"/>
          </a:xfrm>
          <a:prstGeom prst="wedgeRectCallout">
            <a:avLst>
              <a:gd name="adj1" fmla="val -111115"/>
              <a:gd name="adj2" fmla="val 1031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Symbol"/>
              </a:rPr>
              <a:t> </a:t>
            </a:r>
            <a:r>
              <a:rPr lang="en-US" b="1" dirty="0" err="1" smtClean="0">
                <a:solidFill>
                  <a:srgbClr val="C00000"/>
                </a:solidFill>
              </a:rPr>
              <a:t>stmts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 </a:t>
            </a:r>
            <a:r>
              <a:rPr lang="en-US" b="1" dirty="0" smtClean="0">
                <a:solidFill>
                  <a:srgbClr val="0066CC"/>
                </a:solidFill>
                <a:sym typeface="Symbol"/>
              </a:rPr>
              <a:t/>
            </a:r>
            <a:br>
              <a:rPr lang="en-US" b="1" dirty="0" smtClean="0">
                <a:solidFill>
                  <a:srgbClr val="0066CC"/>
                </a:solidFill>
                <a:sym typeface="Symbol"/>
              </a:rPr>
            </a:br>
            <a:r>
              <a:rPr lang="en-US" b="1" dirty="0" smtClean="0">
                <a:solidFill>
                  <a:srgbClr val="0066CC"/>
                </a:solidFill>
              </a:rPr>
              <a:t>performs statements </a:t>
            </a:r>
            <a:r>
              <a:rPr lang="en-US" b="1" i="1" dirty="0" smtClean="0">
                <a:solidFill>
                  <a:srgbClr val="0066CC"/>
                </a:solidFill>
              </a:rPr>
              <a:t>atomically</a:t>
            </a:r>
            <a:endParaRPr lang="fr-BE" b="1" i="1" dirty="0">
              <a:solidFill>
                <a:srgbClr val="0066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Refresher: Deker’s Algorithm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Assumes two threads, numbered 0 and 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2179638"/>
            <a:ext cx="43434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CSEnter(int i)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int J = i^1;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inside[i] = true;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turn = J;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while(inside[J] &amp;&amp; turn == J)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continue;</a:t>
            </a:r>
            <a:r>
              <a:rPr lang="en-US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419600" y="2179638"/>
            <a:ext cx="40386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CSExit(int i)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inside[i] = false;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Semaphores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a semaphore is a form of </a:t>
            </a:r>
            <a:r>
              <a:rPr lang="en-US" dirty="0" err="1" smtClean="0"/>
              <a:t>Mutex</a:t>
            </a:r>
            <a:r>
              <a:rPr lang="en-US" dirty="0" smtClean="0"/>
              <a:t> initialized to some integer value greater than 1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Semaphore  </a:t>
            </a:r>
            <a:r>
              <a:rPr lang="en-US" dirty="0" err="1" smtClean="0"/>
              <a:t>max_readers</a:t>
            </a:r>
            <a:r>
              <a:rPr lang="en-US" dirty="0" smtClean="0"/>
              <a:t> = new Semaphore(3);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r>
              <a:rPr lang="en-US" dirty="0" err="1" smtClean="0"/>
              <a:t>max_reader.acquire</a:t>
            </a:r>
            <a:r>
              <a:rPr lang="en-US" dirty="0" smtClean="0"/>
              <a:t>();	// counts down, then blocks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r>
              <a:rPr lang="en-US" dirty="0" err="1" smtClean="0"/>
              <a:t>max_reader.release</a:t>
            </a:r>
            <a:r>
              <a:rPr lang="en-US" dirty="0" smtClean="0"/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remark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smtClean="0"/>
              <a:t>was first to introduce </a:t>
            </a:r>
            <a:r>
              <a:rPr lang="en-US" i="1" dirty="0" smtClean="0"/>
              <a:t>semaphores </a:t>
            </a:r>
            <a:r>
              <a:rPr lang="en-US" dirty="0" smtClean="0"/>
              <a:t>with operations</a:t>
            </a:r>
            <a:endParaRPr lang="en-US" dirty="0" smtClean="0"/>
          </a:p>
          <a:p>
            <a:pPr lvl="1"/>
            <a:r>
              <a:rPr lang="en-US" dirty="0" smtClean="0"/>
              <a:t>P(x) – </a:t>
            </a:r>
            <a:r>
              <a:rPr lang="en-US" i="1" dirty="0" err="1" smtClean="0"/>
              <a:t>passeren</a:t>
            </a:r>
            <a:endParaRPr lang="en-US" i="1" dirty="0" smtClean="0"/>
          </a:p>
          <a:p>
            <a:pPr lvl="1"/>
            <a:r>
              <a:rPr lang="en-US" dirty="0" smtClean="0"/>
              <a:t>V(x) – </a:t>
            </a:r>
            <a:r>
              <a:rPr lang="en-US" i="1" dirty="0" err="1" smtClean="0"/>
              <a:t>verhogan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Book calls them</a:t>
            </a:r>
          </a:p>
          <a:p>
            <a:pPr lvl="1"/>
            <a:r>
              <a:rPr lang="en-US" dirty="0" err="1" smtClean="0"/>
              <a:t>x.wait</a:t>
            </a:r>
            <a:r>
              <a:rPr lang="en-US" dirty="0" smtClean="0"/>
              <a:t>() </a:t>
            </a:r>
          </a:p>
          <a:p>
            <a:pPr lvl="1"/>
            <a:r>
              <a:rPr lang="en-US" dirty="0" err="1" smtClean="0"/>
              <a:t>X.signal</a:t>
            </a:r>
            <a:r>
              <a:rPr lang="en-US" dirty="0" smtClean="0"/>
              <a:t>()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We’re focusing on Java because you are more likely to use Java in your career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Definition: </a:t>
            </a:r>
            <a:r>
              <a:rPr lang="en-US" i="1" dirty="0" smtClean="0">
                <a:solidFill>
                  <a:srgbClr val="0066CC"/>
                </a:solidFill>
              </a:rPr>
              <a:t>atomically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Means “this code must (somehow) execute without interruptions</a:t>
            </a:r>
          </a:p>
          <a:p>
            <a:pPr lvl="1"/>
            <a:r>
              <a:rPr lang="en-US" dirty="0" smtClean="0"/>
              <a:t>O/S implementer would need to find a way to implement the atomic portion</a:t>
            </a:r>
            <a:endParaRPr lang="fr-BE" dirty="0" smtClean="0"/>
          </a:p>
          <a:p>
            <a:pPr lvl="1"/>
            <a:r>
              <a:rPr lang="en-US" dirty="0" smtClean="0"/>
              <a:t>Perhaps using special instructions</a:t>
            </a:r>
          </a:p>
          <a:p>
            <a:pPr lvl="1"/>
            <a:r>
              <a:rPr lang="en-US" dirty="0" smtClean="0"/>
              <a:t>Perhaps by disabling interrupts (if there is just one core)</a:t>
            </a:r>
          </a:p>
          <a:p>
            <a:pPr lvl="1"/>
            <a:r>
              <a:rPr lang="en-US" dirty="0" smtClean="0"/>
              <a:t>Perhaps some other tricky scheme…</a:t>
            </a:r>
          </a:p>
          <a:p>
            <a:r>
              <a:rPr lang="en-US" dirty="0" smtClean="0"/>
              <a:t>Idea is to separate the “behavior” required from the best way of supporting that behavior on a particular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Mutex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dirty="0" smtClean="0">
                <a:solidFill>
                  <a:srgbClr val="0000FF"/>
                </a:solidFill>
              </a:rPr>
              <a:t>Critical Sections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r>
              <a:rPr lang="en-US" dirty="0" smtClean="0"/>
              <a:t>;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/>
              <a:t>CSEnter</a:t>
            </a:r>
            <a:r>
              <a:rPr lang="en-US" dirty="0"/>
              <a:t>() { </a:t>
            </a:r>
            <a:r>
              <a:rPr lang="en-US" dirty="0" err="1" smtClean="0"/>
              <a:t>mutex.acquire</a:t>
            </a:r>
            <a:r>
              <a:rPr lang="en-US" dirty="0" smtClean="0"/>
              <a:t>();}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err="1"/>
              <a:t>CSExit</a:t>
            </a:r>
            <a:r>
              <a:rPr lang="en-US" dirty="0"/>
              <a:t>()  { </a:t>
            </a:r>
            <a:r>
              <a:rPr lang="en-US" dirty="0" err="1" smtClean="0"/>
              <a:t>mutex.release</a:t>
            </a:r>
            <a:r>
              <a:rPr lang="en-US" dirty="0" smtClean="0"/>
              <a:t>();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you can “attempt” to acquire a </a:t>
            </a:r>
            <a:r>
              <a:rPr lang="en-US" dirty="0" err="1" smtClean="0"/>
              <a:t>mutex</a:t>
            </a:r>
            <a:r>
              <a:rPr lang="en-US" dirty="0" smtClean="0"/>
              <a:t> or semaphore</a:t>
            </a:r>
          </a:p>
          <a:p>
            <a:pPr lvl="1"/>
            <a:r>
              <a:rPr lang="en-US" dirty="0" smtClean="0"/>
              <a:t>With no timeout, either your attempt succeeds, or it throws an exception</a:t>
            </a:r>
          </a:p>
          <a:p>
            <a:pPr lvl="1"/>
            <a:r>
              <a:rPr lang="en-US" dirty="0" smtClean="0"/>
              <a:t>There is also a timer variation, where you can specify an amount of time your code is willing to wait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is used to avoid getting “stuck” waiting forever, in complex programs where many people implemented different parts of the code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Java </a:t>
            </a:r>
            <a:r>
              <a:rPr lang="en-US" i="1" dirty="0" smtClean="0">
                <a:solidFill>
                  <a:srgbClr val="0066CC"/>
                </a:solidFill>
              </a:rPr>
              <a:t>also </a:t>
            </a:r>
            <a:r>
              <a:rPr lang="en-US" dirty="0" smtClean="0">
                <a:solidFill>
                  <a:srgbClr val="0066CC"/>
                </a:solidFill>
              </a:rPr>
              <a:t>has “synchronized”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covers, the real Java synchronization mechanism is a kind of built-in lock on objects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public </a:t>
            </a:r>
            <a:r>
              <a:rPr lang="en-US" u="sng" dirty="0" smtClean="0">
                <a:latin typeface="Comic Sans MS" pitchFamily="66" charset="0"/>
              </a:rPr>
              <a:t>synchronized</a:t>
            </a:r>
            <a:r>
              <a:rPr lang="en-US" dirty="0" smtClean="0">
                <a:latin typeface="Comic Sans MS" pitchFamily="66" charset="0"/>
              </a:rPr>
              <a:t> void </a:t>
            </a:r>
            <a:r>
              <a:rPr lang="en-US" dirty="0" err="1" smtClean="0">
                <a:latin typeface="Comic Sans MS" pitchFamily="66" charset="0"/>
              </a:rPr>
              <a:t>myProcedure</a:t>
            </a:r>
            <a:r>
              <a:rPr lang="en-US" dirty="0" smtClean="0">
                <a:latin typeface="Comic Sans MS" pitchFamily="66" charset="0"/>
              </a:rPr>
              <a:t>( …)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/>
              <a:t>Can also synchronize on a variable</a:t>
            </a:r>
          </a:p>
          <a:p>
            <a:pPr lvl="1">
              <a:buNone/>
            </a:pPr>
            <a:r>
              <a:rPr lang="en-US" dirty="0" smtClean="0">
                <a:latin typeface="Comic Sans MS" pitchFamily="66" charset="0"/>
              </a:rPr>
              <a:t>public </a:t>
            </a:r>
            <a:r>
              <a:rPr lang="en-US" u="sng" dirty="0" smtClean="0">
                <a:latin typeface="Comic Sans MS" pitchFamily="66" charset="0"/>
              </a:rPr>
              <a:t>synchronized(x)</a:t>
            </a:r>
            <a:r>
              <a:rPr lang="en-US" dirty="0" smtClean="0">
                <a:latin typeface="Comic Sans MS" pitchFamily="66" charset="0"/>
              </a:rPr>
              <a:t> void </a:t>
            </a:r>
            <a:r>
              <a:rPr lang="en-US" dirty="0" err="1" smtClean="0">
                <a:latin typeface="Comic Sans MS" pitchFamily="66" charset="0"/>
              </a:rPr>
              <a:t>myProcedure</a:t>
            </a:r>
            <a:r>
              <a:rPr lang="en-US" dirty="0" smtClean="0">
                <a:latin typeface="Comic Sans MS" pitchFamily="66" charset="0"/>
              </a:rPr>
              <a:t>( …)</a:t>
            </a:r>
          </a:p>
          <a:p>
            <a:pPr lvl="1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Or even use as a statement</a:t>
            </a:r>
          </a:p>
          <a:p>
            <a:pPr lvl="1">
              <a:buNone/>
            </a:pPr>
            <a:r>
              <a:rPr lang="en-US" u="sng" dirty="0" smtClean="0">
                <a:latin typeface="Comic Sans MS" pitchFamily="66" charset="0"/>
              </a:rPr>
              <a:t>synchronized(x) </a:t>
            </a:r>
            <a:r>
              <a:rPr lang="en-US" dirty="0" smtClean="0">
                <a:latin typeface="Comic Sans MS" pitchFamily="66" charset="0"/>
              </a:rPr>
              <a:t>{ …. </a:t>
            </a:r>
            <a:r>
              <a:rPr lang="en-US" i="1" dirty="0" smtClean="0">
                <a:latin typeface="Comic Sans MS" pitchFamily="66" charset="0"/>
              </a:rPr>
              <a:t>code</a:t>
            </a:r>
            <a:r>
              <a:rPr lang="en-US" dirty="0" smtClean="0">
                <a:latin typeface="Comic Sans MS" pitchFamily="66" charset="0"/>
              </a:rPr>
              <a:t> …. }</a:t>
            </a:r>
          </a:p>
          <a:p>
            <a:pPr lvl="1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66CC"/>
                </a:solidFill>
              </a:rPr>
              <a:t>But synchronized is tricky…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0" y="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CC"/>
                </a:solidFill>
                <a:latin typeface="Trebuchet MS" pitchFamily="34" charset="0"/>
              </a:rPr>
              <a:t>Based on slide by </a:t>
            </a:r>
            <a:r>
              <a:rPr lang="en-US" dirty="0" smtClean="0">
                <a:solidFill>
                  <a:srgbClr val="0066CC"/>
                </a:solidFill>
                <a:latin typeface="Trebuchet MS" pitchFamily="34" charset="0"/>
              </a:rPr>
              <a:t>Felber, who based his on one by Grossman</a:t>
            </a:r>
            <a:endParaRPr lang="en-US" dirty="0">
              <a:solidFill>
                <a:srgbClr val="0066CC"/>
              </a:solidFill>
              <a:latin typeface="Trebuchet MS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05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deposit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withdraw</a:t>
            </a:r>
            <a:r>
              <a:rPr lang="en-US" sz="2000" b="1">
                <a:latin typeface="Courier New" pitchFamily="49" charset="0"/>
              </a:rPr>
              <a:t>(…)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balance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transfer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account </a:t>
            </a:r>
            <a:r>
              <a:rPr lang="en-US" sz="2000" b="1">
                <a:latin typeface="Courier New" pitchFamily="49" charset="0"/>
              </a:rPr>
              <a:t>from, 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amount) { </a:t>
            </a:r>
          </a:p>
          <a:p>
            <a:endParaRPr lang="en-US" sz="2000" b="1">
              <a:latin typeface="Courier New" pitchFamily="49" charset="0"/>
            </a:endParaRP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latin typeface="Courier New" pitchFamily="49" charset="0"/>
              </a:rPr>
              <a:t>   if (from.balance() &gt;= amount) {    </a:t>
            </a:r>
          </a:p>
          <a:p>
            <a:r>
              <a:rPr lang="en-US" sz="2000" b="1">
                <a:latin typeface="Courier New" pitchFamily="49" charset="0"/>
              </a:rPr>
              <a:t>     from.withdraw(amount);</a:t>
            </a:r>
          </a:p>
          <a:p>
            <a:r>
              <a:rPr lang="en-US" sz="2000" b="1">
                <a:latin typeface="Courier New" pitchFamily="49" charset="0"/>
              </a:rPr>
              <a:t>     this.deposit(amount);</a:t>
            </a:r>
          </a:p>
          <a:p>
            <a:r>
              <a:rPr lang="en-US" sz="2000" b="1">
                <a:latin typeface="Courier New" pitchFamily="49" charset="0"/>
              </a:rPr>
              <a:t>   }</a:t>
            </a:r>
          </a:p>
          <a:p>
            <a:endParaRPr lang="en-US" sz="2000" b="1">
              <a:latin typeface="Courier New" pitchFamily="49" charset="0"/>
            </a:endParaRP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1392645" name="Rectangle 5"/>
          <p:cNvSpPr>
            <a:spLocks noChangeArrowheads="1"/>
          </p:cNvSpPr>
          <p:nvPr/>
        </p:nvSpPr>
        <p:spPr bwMode="auto">
          <a:xfrm>
            <a:off x="5410200" y="3429000"/>
            <a:ext cx="3505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tx2"/>
                </a:solidFill>
                <a:latin typeface="Trebuchet MS" pitchFamily="34" charset="0"/>
              </a:rPr>
              <a:t>No concurrency control: race!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05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deposit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withdraw</a:t>
            </a:r>
            <a:r>
              <a:rPr lang="en-US" sz="2000" b="1">
                <a:latin typeface="Courier New" pitchFamily="49" charset="0"/>
              </a:rPr>
              <a:t>(…)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balance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transfer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account </a:t>
            </a:r>
            <a:r>
              <a:rPr lang="en-US" sz="2000" b="1">
                <a:latin typeface="Courier New" pitchFamily="49" charset="0"/>
              </a:rPr>
              <a:t>from, 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amount) { 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</a:t>
            </a:r>
          </a:p>
          <a:p>
            <a:r>
              <a:rPr lang="en-US" sz="2000" b="1">
                <a:latin typeface="Courier New" pitchFamily="49" charset="0"/>
              </a:rPr>
              <a:t>   if (from.balance() &gt;= amount) {    </a:t>
            </a:r>
          </a:p>
          <a:p>
            <a:r>
              <a:rPr lang="en-US" sz="2000" b="1">
                <a:latin typeface="Courier New" pitchFamily="49" charset="0"/>
              </a:rPr>
              <a:t>     from.withdraw(amount);</a:t>
            </a:r>
          </a:p>
          <a:p>
            <a:r>
              <a:rPr lang="en-US" sz="2000" b="1">
                <a:latin typeface="Courier New" pitchFamily="49" charset="0"/>
              </a:rPr>
              <a:t>     this.deposit(amount);</a:t>
            </a:r>
          </a:p>
          <a:p>
            <a:r>
              <a:rPr lang="en-US" sz="2000" b="1">
                <a:latin typeface="Courier New" pitchFamily="49" charset="0"/>
              </a:rPr>
              <a:t>   }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1394693" name="Rectangle 5"/>
          <p:cNvSpPr>
            <a:spLocks noChangeArrowheads="1"/>
          </p:cNvSpPr>
          <p:nvPr/>
        </p:nvSpPr>
        <p:spPr bwMode="auto">
          <a:xfrm>
            <a:off x="5410200" y="3429000"/>
            <a:ext cx="3505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tx2"/>
                </a:solidFill>
                <a:latin typeface="Trebuchet MS" pitchFamily="34" charset="0"/>
              </a:rPr>
              <a:t>Race!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66CC"/>
                </a:solidFill>
              </a:rPr>
              <a:t>But synchronized is tricky…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CC"/>
                </a:solidFill>
                <a:latin typeface="Trebuchet MS" pitchFamily="34" charset="0"/>
              </a:rPr>
              <a:t>Based on slide by </a:t>
            </a:r>
            <a:r>
              <a:rPr lang="en-US" dirty="0" smtClean="0">
                <a:solidFill>
                  <a:srgbClr val="0066CC"/>
                </a:solidFill>
                <a:latin typeface="Trebuchet MS" pitchFamily="34" charset="0"/>
              </a:rPr>
              <a:t>Felber, who based his on one by Grossman</a:t>
            </a:r>
            <a:endParaRPr lang="en-US" dirty="0">
              <a:solidFill>
                <a:srgbClr val="0066CC"/>
              </a:solidFill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058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deposit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withdraw</a:t>
            </a:r>
            <a:r>
              <a:rPr lang="en-US" sz="2000" b="1">
                <a:latin typeface="Courier New" pitchFamily="49" charset="0"/>
              </a:rPr>
              <a:t>(…)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balance</a:t>
            </a:r>
            <a:r>
              <a:rPr lang="en-US" sz="2000" b="1">
                <a:latin typeface="Courier New" pitchFamily="49" charset="0"/>
              </a:rPr>
              <a:t>(…)  {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 … } }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void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transfer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account </a:t>
            </a:r>
            <a:r>
              <a:rPr lang="en-US" sz="2000" b="1">
                <a:latin typeface="Courier New" pitchFamily="49" charset="0"/>
              </a:rPr>
              <a:t>from, 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amount) { </a:t>
            </a:r>
          </a:p>
          <a:p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</a:rPr>
              <a:t>this</a:t>
            </a:r>
            <a:r>
              <a:rPr lang="en-US" sz="2000" b="1">
                <a:latin typeface="Courier New" pitchFamily="49" charset="0"/>
              </a:rPr>
              <a:t>) {</a:t>
            </a:r>
          </a:p>
          <a:p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CC3300"/>
                </a:solidFill>
                <a:latin typeface="Courier New" pitchFamily="49" charset="0"/>
              </a:rPr>
              <a:t>synchronized</a:t>
            </a:r>
            <a:r>
              <a:rPr lang="en-US" sz="2000" b="1">
                <a:latin typeface="Courier New" pitchFamily="49" charset="0"/>
              </a:rPr>
              <a:t>(from) {</a:t>
            </a:r>
          </a:p>
          <a:p>
            <a:r>
              <a:rPr lang="en-US" sz="2000" b="1">
                <a:latin typeface="Courier New" pitchFamily="49" charset="0"/>
              </a:rPr>
              <a:t>   if (from.balance() &gt;= amount) {    </a:t>
            </a:r>
          </a:p>
          <a:p>
            <a:r>
              <a:rPr lang="en-US" sz="2000" b="1">
                <a:latin typeface="Courier New" pitchFamily="49" charset="0"/>
              </a:rPr>
              <a:t>     from.withdraw(amount);</a:t>
            </a:r>
          </a:p>
          <a:p>
            <a:r>
              <a:rPr lang="en-US" sz="2000" b="1">
                <a:latin typeface="Courier New" pitchFamily="49" charset="0"/>
              </a:rPr>
              <a:t>     this.deposit(amount);</a:t>
            </a:r>
          </a:p>
          <a:p>
            <a:r>
              <a:rPr lang="en-US" sz="2000" b="1">
                <a:latin typeface="Courier New" pitchFamily="49" charset="0"/>
              </a:rPr>
              <a:t>   }</a:t>
            </a:r>
          </a:p>
          <a:p>
            <a:r>
              <a:rPr lang="en-US" sz="2000" b="1">
                <a:latin typeface="Courier New" pitchFamily="49" charset="0"/>
              </a:rPr>
              <a:t>  }</a:t>
            </a:r>
          </a:p>
          <a:p>
            <a:r>
              <a:rPr lang="en-US" sz="2000" b="1">
                <a:latin typeface="Courier New" pitchFamily="49" charset="0"/>
              </a:rPr>
              <a:t> }</a:t>
            </a:r>
          </a:p>
          <a:p>
            <a:r>
              <a:rPr 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1396741" name="Rectangle 5"/>
          <p:cNvSpPr>
            <a:spLocks noChangeArrowheads="1"/>
          </p:cNvSpPr>
          <p:nvPr/>
        </p:nvSpPr>
        <p:spPr bwMode="auto">
          <a:xfrm>
            <a:off x="5410200" y="3429000"/>
            <a:ext cx="3505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tx2"/>
                </a:solidFill>
                <a:latin typeface="Trebuchet MS" pitchFamily="34" charset="0"/>
              </a:rPr>
              <a:t>Deadlock!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704088"/>
            <a:ext cx="7924800" cy="9723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But synchronized is tricky…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CC"/>
                </a:solidFill>
                <a:latin typeface="Trebuchet MS" pitchFamily="34" charset="0"/>
              </a:rPr>
              <a:t>Based on slide by </a:t>
            </a:r>
            <a:r>
              <a:rPr lang="en-US" dirty="0" smtClean="0">
                <a:solidFill>
                  <a:srgbClr val="0066CC"/>
                </a:solidFill>
                <a:latin typeface="Trebuchet MS" pitchFamily="34" charset="0"/>
              </a:rPr>
              <a:t>Felber, who based his on one by Grossman</a:t>
            </a:r>
            <a:endParaRPr lang="en-US" dirty="0">
              <a:solidFill>
                <a:srgbClr val="0066CC"/>
              </a:solidFill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CC"/>
                </a:solidFill>
              </a:rPr>
              <a:t>Yet additional options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Java object also has built-in methods:</a:t>
            </a:r>
          </a:p>
          <a:p>
            <a:pPr lvl="1"/>
            <a:r>
              <a:rPr lang="en-US" dirty="0" err="1" smtClean="0"/>
              <a:t>Obj.wait</a:t>
            </a:r>
            <a:r>
              <a:rPr lang="en-US" dirty="0" smtClean="0"/>
              <a:t>():   </a:t>
            </a:r>
            <a:r>
              <a:rPr lang="en-US" b="1" i="1" dirty="0" smtClean="0"/>
              <a:t>not semaphores!  </a:t>
            </a:r>
            <a:r>
              <a:rPr lang="en-US" dirty="0" smtClean="0"/>
              <a:t>Calling thread </a:t>
            </a:r>
            <a:r>
              <a:rPr lang="en-US" u="sng" dirty="0" smtClean="0"/>
              <a:t>always</a:t>
            </a:r>
            <a:r>
              <a:rPr lang="en-US" dirty="0" smtClean="0"/>
              <a:t> blocks</a:t>
            </a:r>
            <a:endParaRPr lang="en-US" dirty="0" smtClean="0"/>
          </a:p>
          <a:p>
            <a:pPr lvl="1"/>
            <a:r>
              <a:rPr lang="en-US" dirty="0" err="1" smtClean="0"/>
              <a:t>Obj.notify</a:t>
            </a:r>
            <a:r>
              <a:rPr lang="en-US" dirty="0" smtClean="0"/>
              <a:t>():  wakes up one blocked thread (FIFO)</a:t>
            </a:r>
          </a:p>
          <a:p>
            <a:pPr lvl="1"/>
            <a:r>
              <a:rPr lang="en-US" dirty="0" err="1" smtClean="0"/>
              <a:t>Obj.notifyAll</a:t>
            </a:r>
            <a:r>
              <a:rPr lang="en-US" dirty="0" smtClean="0"/>
              <a:t>(): wakes up all blocked threads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These are used </a:t>
            </a:r>
            <a:r>
              <a:rPr lang="en-US" dirty="0" smtClean="0"/>
              <a:t>to support </a:t>
            </a:r>
            <a:r>
              <a:rPr lang="en-US" i="1" u="sng" dirty="0" smtClean="0"/>
              <a:t>monitors</a:t>
            </a:r>
            <a:r>
              <a:rPr lang="en-US" dirty="0" smtClean="0"/>
              <a:t> (next lecture)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 sz="4000">
                <a:solidFill>
                  <a:srgbClr val="0000FF"/>
                </a:solidFill>
              </a:rPr>
              <a:t>Can we generalize to many threads?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/>
              <a:t>Obvious approach won’t work: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10000"/>
              </a:spcAft>
            </a:pPr>
            <a:endParaRPr lang="en-US" dirty="0" smtClean="0"/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Issue</a:t>
            </a:r>
            <a:r>
              <a:rPr lang="en-US" dirty="0"/>
              <a:t>: notion of “who’s turn” is next for breaking ties</a:t>
            </a:r>
            <a:endParaRPr lang="en-US" sz="36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2057400"/>
            <a:ext cx="5029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CSEnter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inside[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true;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for(J = 0; J &lt; N; J++)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while(inside[J] &amp;&amp; turn == J)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continue;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rgbClr val="0000FF"/>
                </a:solidFill>
              </a:rPr>
              <a:t>}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257800" y="2179638"/>
            <a:ext cx="32004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CSExit(int i)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inside[i] = false;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Main “take away”</a:t>
            </a:r>
            <a:endParaRPr lang="fr-BE" dirty="0">
              <a:solidFill>
                <a:srgbClr val="00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has </a:t>
            </a:r>
            <a:r>
              <a:rPr lang="en-US" dirty="0" smtClean="0"/>
              <a:t>many options for locking things</a:t>
            </a:r>
          </a:p>
          <a:p>
            <a:pPr lvl="1"/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 smtClean="0"/>
              <a:t>(binary semaphores</a:t>
            </a:r>
            <a:r>
              <a:rPr lang="en-US" smtClean="0"/>
              <a:t>): like locks</a:t>
            </a:r>
            <a:endParaRPr lang="en-US" dirty="0" smtClean="0"/>
          </a:p>
          <a:p>
            <a:pPr lvl="1"/>
            <a:r>
              <a:rPr lang="en-US" dirty="0" smtClean="0"/>
              <a:t>General semaphores</a:t>
            </a:r>
          </a:p>
          <a:p>
            <a:pPr lvl="1"/>
            <a:r>
              <a:rPr lang="en-US" dirty="0" smtClean="0"/>
              <a:t>Synchronized classes</a:t>
            </a:r>
          </a:p>
          <a:p>
            <a:pPr lvl="1"/>
            <a:r>
              <a:rPr lang="en-US" dirty="0" err="1" smtClean="0"/>
              <a:t>Object.wait</a:t>
            </a:r>
            <a:r>
              <a:rPr lang="en-US" dirty="0" smtClean="0"/>
              <a:t>/notify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Too many choices!</a:t>
            </a:r>
          </a:p>
          <a:p>
            <a:pPr lvl="1"/>
            <a:r>
              <a:rPr lang="en-US" dirty="0" smtClean="0"/>
              <a:t>What we really need to understand is how to use these to obtain correct solutions… </a:t>
            </a:r>
          </a:p>
          <a:p>
            <a:pPr lvl="1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Bakery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</a:t>
            </a:r>
            <a:r>
              <a:rPr lang="en-US" dirty="0" smtClean="0"/>
              <a:t>the (very popular) pastry </a:t>
            </a:r>
            <a:br>
              <a:rPr lang="en-US" dirty="0" smtClean="0"/>
            </a:br>
            <a:r>
              <a:rPr lang="en-US" dirty="0" smtClean="0"/>
              <a:t>shop </a:t>
            </a:r>
            <a:r>
              <a:rPr lang="en-US" dirty="0"/>
              <a:t>in Montreal’s </a:t>
            </a:r>
            <a:r>
              <a:rPr lang="fr-BE" dirty="0" smtClean="0"/>
              <a:t>Marché </a:t>
            </a:r>
            <a:r>
              <a:rPr lang="fr-BE" dirty="0" err="1" smtClean="0"/>
              <a:t>Atwater</a:t>
            </a:r>
            <a:endParaRPr lang="fr-BE" dirty="0" smtClean="0"/>
          </a:p>
          <a:p>
            <a:pPr lvl="1"/>
            <a:r>
              <a:rPr lang="en-US" dirty="0" smtClean="0"/>
              <a:t>People </a:t>
            </a:r>
            <a:r>
              <a:rPr lang="en-US" dirty="0"/>
              <a:t>take a ticket from a machine</a:t>
            </a:r>
          </a:p>
          <a:p>
            <a:pPr lvl="1"/>
            <a:r>
              <a:rPr lang="en-US" dirty="0"/>
              <a:t>If nobody is waiting, tickets don’t matter</a:t>
            </a:r>
          </a:p>
          <a:p>
            <a:pPr lvl="1"/>
            <a:r>
              <a:rPr lang="en-US" dirty="0"/>
              <a:t>When several people are waiting, ticket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</a:t>
            </a:r>
            <a:r>
              <a:rPr lang="en-US" dirty="0"/>
              <a:t>determines </a:t>
            </a:r>
            <a:r>
              <a:rPr lang="en-US" dirty="0" smtClean="0"/>
              <a:t>sequence in </a:t>
            </a:r>
            <a:r>
              <a:rPr lang="en-US" dirty="0"/>
              <a:t>which they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place their order</a:t>
            </a:r>
            <a:endParaRPr lang="en-US" dirty="0"/>
          </a:p>
        </p:txBody>
      </p:sp>
      <p:pic>
        <p:nvPicPr>
          <p:cNvPr id="62466" name="Picture 2" descr="http://lh3.ggpht.com/_A6x5BF6Pp0s/RuN9FWNCIzI/AAAAAAAABwI/c_tGnjMSbY0/s144/P10207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950" y="-22225"/>
            <a:ext cx="9525" cy="9525"/>
          </a:xfrm>
          <a:prstGeom prst="rect">
            <a:avLst/>
          </a:prstGeom>
          <a:noFill/>
        </p:spPr>
      </p:pic>
      <p:pic>
        <p:nvPicPr>
          <p:cNvPr id="62468" name="Picture 4" descr="http://lh4.ggpht.com/_A6x5BF6Pp0s/RuN9KmNCI1I/AAAAAAAABwc/SCqvPUxMHvw/s144/P1020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950" y="-22225"/>
            <a:ext cx="9525" cy="9525"/>
          </a:xfrm>
          <a:prstGeom prst="rect">
            <a:avLst/>
          </a:prstGeom>
          <a:noFill/>
        </p:spPr>
      </p:pic>
      <p:pic>
        <p:nvPicPr>
          <p:cNvPr id="62470" name="Picture 6" descr="http://lh4.ggpht.com/_A6x5BF6Pp0s/RuN9KmNCI1I/AAAAAAAABwc/SCqvPUxMHvw/s144/P1020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950" y="-22225"/>
            <a:ext cx="9525" cy="9525"/>
          </a:xfrm>
          <a:prstGeom prst="rect">
            <a:avLst/>
          </a:prstGeom>
          <a:noFill/>
        </p:spPr>
      </p:pic>
      <p:pic>
        <p:nvPicPr>
          <p:cNvPr id="62472" name="Picture 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57200"/>
            <a:ext cx="1009650" cy="762000"/>
          </a:xfrm>
          <a:prstGeom prst="rect">
            <a:avLst/>
          </a:prstGeom>
          <a:noFill/>
        </p:spPr>
      </p:pic>
      <p:pic>
        <p:nvPicPr>
          <p:cNvPr id="62474" name="Picture 10" descr="http://lh3.ggpht.com/_A6x5BF6Pp0s/RuN9FWNCIzI/AAAAAAAABwI/c_tGnjMSbY0/s576/P10207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139620"/>
            <a:ext cx="990600" cy="1489780"/>
          </a:xfrm>
          <a:prstGeom prst="rect">
            <a:avLst/>
          </a:prstGeom>
          <a:noFill/>
        </p:spPr>
      </p:pic>
      <p:pic>
        <p:nvPicPr>
          <p:cNvPr id="62476" name="Picture 12" descr="http://lh3.ggpht.com/_A6x5BF6Pp0s/RuN9MWNCI2I/AAAAAAAABwk/tbS4vIXRxyM/s800/P102070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5486400"/>
            <a:ext cx="1600200" cy="1200150"/>
          </a:xfrm>
          <a:prstGeom prst="rect">
            <a:avLst/>
          </a:prstGeom>
          <a:noFill/>
        </p:spPr>
      </p:pic>
      <p:pic>
        <p:nvPicPr>
          <p:cNvPr id="62478" name="Picture 14" descr="http://lh4.ggpht.com/_A6x5BF6Pp0s/RuN9NmNCI3I/AAAAAAAABws/VMBTxOZlCwk/s800/P10207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4953000"/>
            <a:ext cx="1981200" cy="1485900"/>
          </a:xfrm>
          <a:prstGeom prst="rect">
            <a:avLst/>
          </a:prstGeom>
          <a:noFill/>
        </p:spPr>
      </p:pic>
      <p:pic>
        <p:nvPicPr>
          <p:cNvPr id="62480" name="Picture 16" descr="http://lh5.ggpht.com/_A6x5BF6Pp0s/RuN9O2NCI4I/AAAAAAAABw0/Esd4d1zOKR8/s576/P102071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5029200"/>
            <a:ext cx="1219200" cy="1625600"/>
          </a:xfrm>
          <a:prstGeom prst="rect">
            <a:avLst/>
          </a:prstGeom>
          <a:noFill/>
        </p:spPr>
      </p:pic>
      <p:pic>
        <p:nvPicPr>
          <p:cNvPr id="62484" name="Picture 20" descr="http://farm3.static.flickr.com/2358/2474119325_432b76175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5600" y="2438400"/>
            <a:ext cx="2324100" cy="1743075"/>
          </a:xfrm>
          <a:prstGeom prst="rect">
            <a:avLst/>
          </a:prstGeom>
          <a:noFill/>
        </p:spPr>
      </p:pic>
      <p:pic>
        <p:nvPicPr>
          <p:cNvPr id="62486" name="Picture 22" descr="http://farm4.static.flickr.com/3097/2474120183_0063f55cb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0" y="838200"/>
            <a:ext cx="1320800" cy="990600"/>
          </a:xfrm>
          <a:prstGeom prst="rect">
            <a:avLst/>
          </a:prstGeom>
          <a:noFill/>
        </p:spPr>
      </p:pic>
      <p:pic>
        <p:nvPicPr>
          <p:cNvPr id="62488" name="Picture 24" descr="http://farm3.static.flickr.com/2378/2474935896_74716bcfec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00800" y="152400"/>
            <a:ext cx="2552700" cy="1914525"/>
          </a:xfrm>
          <a:prstGeom prst="rect">
            <a:avLst/>
          </a:prstGeom>
          <a:noFill/>
        </p:spPr>
      </p:pic>
      <p:pic>
        <p:nvPicPr>
          <p:cNvPr id="17" name="Picture 26" descr="See full 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34400" y="2209800"/>
            <a:ext cx="323850" cy="762000"/>
          </a:xfrm>
          <a:prstGeom prst="rect">
            <a:avLst/>
          </a:prstGeom>
          <a:noFill/>
        </p:spPr>
      </p:pic>
      <p:pic>
        <p:nvPicPr>
          <p:cNvPr id="18" name="Picture 28" descr="See full 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flipH="1">
            <a:off x="6553200" y="2743200"/>
            <a:ext cx="1066800" cy="2032000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“Take 1”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int ticket[n];</a:t>
            </a:r>
          </a:p>
          <a:p>
            <a:r>
              <a:rPr lang="en-US" sz="2000">
                <a:solidFill>
                  <a:srgbClr val="0000FF"/>
                </a:solidFill>
              </a:rPr>
              <a:t>int next_ticket;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4800" y="2179638"/>
            <a:ext cx="58674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CSEnter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++</a:t>
            </a:r>
            <a:r>
              <a:rPr lang="en-US" sz="2000" dirty="0" err="1">
                <a:solidFill>
                  <a:srgbClr val="0000FF"/>
                </a:solidFill>
              </a:rPr>
              <a:t>next_ticket</a:t>
            </a:r>
            <a:r>
              <a:rPr lang="en-US" sz="2000" dirty="0">
                <a:solidFill>
                  <a:srgbClr val="0000FF"/>
                </a:solidFill>
              </a:rPr>
              <a:t>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for(k </a:t>
            </a:r>
            <a:r>
              <a:rPr lang="en-US" sz="2000" dirty="0">
                <a:solidFill>
                  <a:srgbClr val="0000FF"/>
                </a:solidFill>
              </a:rPr>
              <a:t>= 0; </a:t>
            </a:r>
            <a:r>
              <a:rPr lang="en-US" sz="2000" dirty="0" smtClean="0">
                <a:solidFill>
                  <a:srgbClr val="0000FF"/>
                </a:solidFill>
              </a:rPr>
              <a:t>k </a:t>
            </a:r>
            <a:r>
              <a:rPr lang="en-US" sz="2000" dirty="0">
                <a:solidFill>
                  <a:srgbClr val="0000FF"/>
                </a:solidFill>
              </a:rPr>
              <a:t>&lt; N; </a:t>
            </a:r>
            <a:r>
              <a:rPr lang="en-US" sz="2000" dirty="0" smtClean="0">
                <a:solidFill>
                  <a:srgbClr val="0000FF"/>
                </a:solidFill>
              </a:rPr>
              <a:t>k++)</a:t>
            </a:r>
            <a:endParaRPr lang="en-US" sz="2000" dirty="0">
              <a:solidFill>
                <a:srgbClr val="0000FF"/>
              </a:solidFill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while(ticket[k] </a:t>
            </a:r>
            <a:r>
              <a:rPr lang="en-US" sz="2000" dirty="0">
                <a:solidFill>
                  <a:srgbClr val="0000FF"/>
                </a:solidFill>
              </a:rPr>
              <a:t>&amp;&amp; </a:t>
            </a:r>
            <a:r>
              <a:rPr lang="en-US" sz="2000" dirty="0" smtClean="0">
                <a:solidFill>
                  <a:srgbClr val="0000FF"/>
                </a:solidFill>
              </a:rPr>
              <a:t>ticket[k] </a:t>
            </a:r>
            <a:r>
              <a:rPr lang="en-US" sz="2000" dirty="0">
                <a:solidFill>
                  <a:srgbClr val="0000FF"/>
                </a:solidFill>
              </a:rPr>
              <a:t>&lt; 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continue;</a:t>
            </a:r>
            <a:endParaRPr lang="en-US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09600" y="51816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/>
              <a:t>Oops… access to next_ticket is a problem!</a:t>
            </a:r>
            <a:endParaRPr lang="en-US" sz="3600"/>
          </a:p>
        </p:txBody>
      </p:sp>
      <p:pic>
        <p:nvPicPr>
          <p:cNvPr id="9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10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248400" y="1600200"/>
            <a:ext cx="28956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CSExit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0;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“Take 2”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int ticket[n];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2179638"/>
            <a:ext cx="75438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CSEnter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max(ticket[0], … ticket[N-1])+1;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for(k </a:t>
            </a:r>
            <a:r>
              <a:rPr lang="en-US" sz="2000" dirty="0">
                <a:solidFill>
                  <a:srgbClr val="0000FF"/>
                </a:solidFill>
              </a:rPr>
              <a:t>= 0; </a:t>
            </a:r>
            <a:r>
              <a:rPr lang="en-US" sz="2000" dirty="0" smtClean="0">
                <a:solidFill>
                  <a:srgbClr val="0000FF"/>
                </a:solidFill>
              </a:rPr>
              <a:t>k </a:t>
            </a:r>
            <a:r>
              <a:rPr lang="en-US" sz="2000" dirty="0">
                <a:solidFill>
                  <a:srgbClr val="0000FF"/>
                </a:solidFill>
              </a:rPr>
              <a:t>&lt; N; </a:t>
            </a:r>
            <a:r>
              <a:rPr lang="en-US" sz="2000" dirty="0" smtClean="0">
                <a:solidFill>
                  <a:srgbClr val="0000FF"/>
                </a:solidFill>
              </a:rPr>
              <a:t>k++)</a:t>
            </a:r>
            <a:endParaRPr lang="en-US" sz="2000" dirty="0">
              <a:solidFill>
                <a:srgbClr val="0000FF"/>
              </a:solidFill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while(ticket[k] != 0 </a:t>
            </a:r>
            <a:r>
              <a:rPr lang="en-US" sz="2000" dirty="0">
                <a:solidFill>
                  <a:srgbClr val="0000FF"/>
                </a:solidFill>
              </a:rPr>
              <a:t>&amp;&amp; </a:t>
            </a:r>
            <a:r>
              <a:rPr lang="en-US" sz="2000" dirty="0" smtClean="0">
                <a:solidFill>
                  <a:srgbClr val="0000FF"/>
                </a:solidFill>
              </a:rPr>
              <a:t>ticket[k] </a:t>
            </a:r>
            <a:r>
              <a:rPr lang="en-US" sz="2000" dirty="0">
                <a:solidFill>
                  <a:srgbClr val="0000FF"/>
                </a:solidFill>
              </a:rPr>
              <a:t>&lt; 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continue;</a:t>
            </a:r>
            <a:endParaRPr lang="en-US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248400" y="1600200"/>
            <a:ext cx="28956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CSExit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0;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09600" y="51816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/>
              <a:t>Clever idea: just add one to the max.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/>
              <a:t>Oops… two could pick the same value!</a:t>
            </a:r>
            <a:endParaRPr lang="en-US" sz="3600"/>
          </a:p>
        </p:txBody>
      </p:sp>
      <p:pic>
        <p:nvPicPr>
          <p:cNvPr id="7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8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“Take 3”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k </a:t>
            </a:r>
            <a:r>
              <a:rPr lang="en-US" dirty="0"/>
              <a:t>pick same ticket value, id’s break tie: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CC"/>
                </a:solidFill>
              </a:rPr>
              <a:t>(</a:t>
            </a:r>
            <a:r>
              <a:rPr lang="en-US" sz="2800" dirty="0" smtClean="0">
                <a:solidFill>
                  <a:srgbClr val="0000CC"/>
                </a:solidFill>
              </a:rPr>
              <a:t>ticket[k] </a:t>
            </a:r>
            <a:r>
              <a:rPr lang="en-US" sz="2800" dirty="0">
                <a:solidFill>
                  <a:srgbClr val="0000CC"/>
                </a:solidFill>
              </a:rPr>
              <a:t>&lt; ticket[</a:t>
            </a:r>
            <a:r>
              <a:rPr lang="en-US" sz="2800" dirty="0" err="1">
                <a:solidFill>
                  <a:srgbClr val="0000CC"/>
                </a:solidFill>
              </a:rPr>
              <a:t>i</a:t>
            </a:r>
            <a:r>
              <a:rPr lang="en-US" sz="2800" dirty="0">
                <a:solidFill>
                  <a:srgbClr val="0000CC"/>
                </a:solidFill>
              </a:rPr>
              <a:t>]) || (</a:t>
            </a:r>
            <a:r>
              <a:rPr lang="en-US" sz="2800" dirty="0" smtClean="0">
                <a:solidFill>
                  <a:srgbClr val="0000CC"/>
                </a:solidFill>
              </a:rPr>
              <a:t>ticket[k]==</a:t>
            </a:r>
            <a:r>
              <a:rPr lang="en-US" sz="2800" dirty="0">
                <a:solidFill>
                  <a:srgbClr val="0000CC"/>
                </a:solidFill>
              </a:rPr>
              <a:t>ticket[</a:t>
            </a:r>
            <a:r>
              <a:rPr lang="en-US" sz="2800" dirty="0" err="1">
                <a:solidFill>
                  <a:srgbClr val="0000CC"/>
                </a:solidFill>
              </a:rPr>
              <a:t>i</a:t>
            </a:r>
            <a:r>
              <a:rPr lang="en-US" sz="2800" dirty="0">
                <a:solidFill>
                  <a:srgbClr val="0000CC"/>
                </a:solidFill>
              </a:rPr>
              <a:t>] &amp;&amp; </a:t>
            </a:r>
            <a:r>
              <a:rPr lang="en-US" sz="2800" dirty="0" smtClean="0">
                <a:solidFill>
                  <a:srgbClr val="0000CC"/>
                </a:solidFill>
              </a:rPr>
              <a:t>k&lt;</a:t>
            </a:r>
            <a:r>
              <a:rPr lang="en-US" sz="2800" dirty="0" err="1" smtClean="0">
                <a:solidFill>
                  <a:srgbClr val="0000CC"/>
                </a:solidFill>
              </a:rPr>
              <a:t>i</a:t>
            </a:r>
            <a:r>
              <a:rPr lang="en-US" sz="2800" dirty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Notation: (B,J) &lt; (</a:t>
            </a:r>
            <a:r>
              <a:rPr lang="en-US" dirty="0" err="1"/>
              <a:t>A,i</a:t>
            </a:r>
            <a:r>
              <a:rPr lang="en-US" dirty="0"/>
              <a:t>) to simplify the code:</a:t>
            </a:r>
            <a:br>
              <a:rPr lang="en-US" dirty="0"/>
            </a:b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0000CC"/>
                </a:solidFill>
              </a:rPr>
              <a:t>(B&lt;A || (B==A &amp;&amp; </a:t>
            </a:r>
            <a:r>
              <a:rPr lang="en-US" dirty="0" smtClean="0">
                <a:solidFill>
                  <a:srgbClr val="0000CC"/>
                </a:solidFill>
              </a:rPr>
              <a:t>k&lt;</a:t>
            </a:r>
            <a:r>
              <a:rPr lang="en-US" dirty="0" err="1" smtClean="0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)), e.g.: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ticket[k],k) </a:t>
            </a:r>
            <a:r>
              <a:rPr lang="en-US" dirty="0">
                <a:solidFill>
                  <a:srgbClr val="0000FF"/>
                </a:solidFill>
              </a:rPr>
              <a:t>&lt; (ticket[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],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4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5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“Take 4”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int ticket[N];</a:t>
            </a:r>
          </a:p>
          <a:p>
            <a:r>
              <a:rPr lang="en-US" sz="2000">
                <a:solidFill>
                  <a:srgbClr val="0000FF"/>
                </a:solidFill>
              </a:rPr>
              <a:t>boolean picking[N] = false;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1981200"/>
            <a:ext cx="624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4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000" dirty="0" err="1" smtClean="0">
                <a:solidFill>
                  <a:srgbClr val="0000FF"/>
                </a:solidFill>
              </a:rPr>
              <a:t>CSEnter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ticket[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] = max(ticket[0], … ticket[N-1])+1;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00FF"/>
                </a:solidFill>
              </a:rPr>
              <a:t>for(k </a:t>
            </a:r>
            <a:r>
              <a:rPr lang="en-US" dirty="0">
                <a:solidFill>
                  <a:srgbClr val="0000FF"/>
                </a:solidFill>
              </a:rPr>
              <a:t>= 0; </a:t>
            </a:r>
            <a:r>
              <a:rPr lang="en-US" dirty="0" smtClean="0">
                <a:solidFill>
                  <a:srgbClr val="0000FF"/>
                </a:solidFill>
              </a:rPr>
              <a:t>k </a:t>
            </a:r>
            <a:r>
              <a:rPr lang="en-US" dirty="0">
                <a:solidFill>
                  <a:srgbClr val="0000FF"/>
                </a:solidFill>
              </a:rPr>
              <a:t>&lt; N; </a:t>
            </a:r>
            <a:r>
              <a:rPr lang="en-US" dirty="0" smtClean="0">
                <a:solidFill>
                  <a:srgbClr val="0000FF"/>
                </a:solidFill>
              </a:rPr>
              <a:t>k++) </a:t>
            </a:r>
            <a:endParaRPr lang="en-US" dirty="0">
              <a:solidFill>
                <a:srgbClr val="0000FF"/>
              </a:solidFill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00FF"/>
                </a:solidFill>
              </a:rPr>
              <a:t>while(ticket[k] </a:t>
            </a:r>
            <a:r>
              <a:rPr lang="en-US" dirty="0">
                <a:solidFill>
                  <a:srgbClr val="0000FF"/>
                </a:solidFill>
              </a:rPr>
              <a:t>&amp;&amp; (</a:t>
            </a:r>
            <a:r>
              <a:rPr lang="en-US" dirty="0" smtClean="0">
                <a:solidFill>
                  <a:srgbClr val="0000FF"/>
                </a:solidFill>
              </a:rPr>
              <a:t>ticket[k],</a:t>
            </a:r>
            <a:r>
              <a:rPr lang="en-US" dirty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&lt; (ticket[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],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))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continue;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09600" y="51816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 dirty="0"/>
              <a:t>Oops… </a:t>
            </a:r>
            <a:r>
              <a:rPr lang="en-US" sz="3200" dirty="0" err="1"/>
              <a:t>i</a:t>
            </a:r>
            <a:r>
              <a:rPr lang="en-US" sz="3200" dirty="0"/>
              <a:t> could look at </a:t>
            </a:r>
            <a:r>
              <a:rPr lang="en-US" sz="3200" dirty="0" smtClean="0"/>
              <a:t>k </a:t>
            </a:r>
            <a:r>
              <a:rPr lang="en-US" sz="3200" dirty="0"/>
              <a:t>when </a:t>
            </a:r>
            <a:r>
              <a:rPr lang="en-US" sz="3200" dirty="0" smtClean="0"/>
              <a:t>k </a:t>
            </a:r>
            <a:r>
              <a:rPr lang="en-US" sz="3200" dirty="0"/>
              <a:t>is still storing its ticket, and yet </a:t>
            </a:r>
            <a:r>
              <a:rPr lang="en-US" sz="3200" dirty="0" smtClean="0"/>
              <a:t>k </a:t>
            </a:r>
            <a:r>
              <a:rPr lang="en-US" sz="3200" dirty="0"/>
              <a:t>could have the lower ticket number!</a:t>
            </a:r>
            <a:endParaRPr lang="en-US" sz="3600" dirty="0"/>
          </a:p>
        </p:txBody>
      </p:sp>
      <p:pic>
        <p:nvPicPr>
          <p:cNvPr id="7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8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248400" y="1600200"/>
            <a:ext cx="28956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>
                <a:solidFill>
                  <a:srgbClr val="0000FF"/>
                </a:solidFill>
              </a:rPr>
              <a:t>CSExit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ticket[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 = 0;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Bakery Algorithm: Almost final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srgbClr val="0000FF"/>
                </a:solidFill>
              </a:rPr>
              <a:t> ticket[N];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boolean</a:t>
            </a:r>
            <a:r>
              <a:rPr lang="en-US" sz="2000" dirty="0">
                <a:solidFill>
                  <a:srgbClr val="0000FF"/>
                </a:solidFill>
              </a:rPr>
              <a:t> choosing[N] = false;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" y="1981200"/>
            <a:ext cx="624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 err="1" smtClean="0">
                <a:solidFill>
                  <a:srgbClr val="0000FF"/>
                </a:solidFill>
              </a:rPr>
              <a:t>CSEnter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choosing[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] = true;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ticket[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] = max(ticket[0], … ticket[N-1])+1;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choosing[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] = false;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for(k </a:t>
            </a:r>
            <a:r>
              <a:rPr lang="en-US" sz="1600" dirty="0">
                <a:solidFill>
                  <a:srgbClr val="0000FF"/>
                </a:solidFill>
              </a:rPr>
              <a:t>= 0; </a:t>
            </a:r>
            <a:r>
              <a:rPr lang="en-US" sz="1600" dirty="0" smtClean="0">
                <a:solidFill>
                  <a:srgbClr val="0000FF"/>
                </a:solidFill>
              </a:rPr>
              <a:t>k </a:t>
            </a:r>
            <a:r>
              <a:rPr lang="en-US" sz="1600" dirty="0">
                <a:solidFill>
                  <a:srgbClr val="0000FF"/>
                </a:solidFill>
              </a:rPr>
              <a:t>&lt; N; </a:t>
            </a:r>
            <a:r>
              <a:rPr lang="en-US" sz="1600" dirty="0" smtClean="0">
                <a:solidFill>
                  <a:srgbClr val="0000FF"/>
                </a:solidFill>
              </a:rPr>
              <a:t>k++) </a:t>
            </a:r>
            <a:r>
              <a:rPr lang="en-US" sz="1600" dirty="0">
                <a:solidFill>
                  <a:srgbClr val="0000FF"/>
                </a:solidFill>
              </a:rPr>
              <a:t>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while(choosing[k]) </a:t>
            </a:r>
            <a:r>
              <a:rPr lang="en-US" sz="1600" dirty="0">
                <a:solidFill>
                  <a:srgbClr val="0000FF"/>
                </a:solidFill>
              </a:rPr>
              <a:t>continue;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 smtClean="0">
                <a:solidFill>
                  <a:srgbClr val="0000FF"/>
                </a:solidFill>
              </a:rPr>
              <a:t>while(ticket[k] </a:t>
            </a:r>
            <a:r>
              <a:rPr lang="en-US" sz="1600" dirty="0">
                <a:solidFill>
                  <a:srgbClr val="0000FF"/>
                </a:solidFill>
              </a:rPr>
              <a:t>&amp;&amp; (</a:t>
            </a:r>
            <a:r>
              <a:rPr lang="en-US" sz="1600" dirty="0" smtClean="0">
                <a:solidFill>
                  <a:srgbClr val="0000FF"/>
                </a:solidFill>
              </a:rPr>
              <a:t>ticket[k],</a:t>
            </a:r>
            <a:r>
              <a:rPr lang="en-US" sz="1600" dirty="0">
                <a:solidFill>
                  <a:srgbClr val="0000FF"/>
                </a:solidFill>
              </a:rPr>
              <a:t>k</a:t>
            </a:r>
            <a:r>
              <a:rPr lang="en-US" sz="1600" dirty="0" smtClean="0">
                <a:solidFill>
                  <a:srgbClr val="0000FF"/>
                </a:solidFill>
              </a:rPr>
              <a:t>) </a:t>
            </a:r>
            <a:r>
              <a:rPr lang="en-US" sz="1600" dirty="0">
                <a:solidFill>
                  <a:srgbClr val="0000FF"/>
                </a:solidFill>
              </a:rPr>
              <a:t>&lt; (ticket[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],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))</a:t>
            </a:r>
          </a:p>
          <a:p>
            <a:pPr marL="2057400" lvl="4" indent="-22860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</a:rPr>
              <a:t>continue;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}</a:t>
            </a:r>
            <a:endParaRPr lang="en-US" sz="1600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019800" y="2057400"/>
            <a:ext cx="2590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0000FF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CSExit(int i)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{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ticket[i] = 0;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}</a:t>
            </a:r>
          </a:p>
        </p:txBody>
      </p:sp>
      <p:pic>
        <p:nvPicPr>
          <p:cNvPr id="6" name="Picture 26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323850" cy="762000"/>
          </a:xfrm>
          <a:prstGeom prst="rect">
            <a:avLst/>
          </a:prstGeom>
          <a:noFill/>
        </p:spPr>
      </p:pic>
      <p:pic>
        <p:nvPicPr>
          <p:cNvPr id="7" name="Picture 2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57200"/>
            <a:ext cx="400050" cy="762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1739</Words>
  <Application>Microsoft Office PowerPoint</Application>
  <PresentationFormat>On-screen Show (4:3)</PresentationFormat>
  <Paragraphs>366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Critical Sections with lots of Threads</vt:lpstr>
      <vt:lpstr>Refresher: Deker’s Algorithm</vt:lpstr>
      <vt:lpstr>Can we generalize to many threads?</vt:lpstr>
      <vt:lpstr>Bakery idea</vt:lpstr>
      <vt:lpstr>Bakery Algorithm: “Take 1”</vt:lpstr>
      <vt:lpstr>Bakery Algorithm: “Take 2”</vt:lpstr>
      <vt:lpstr>Bakery Algorithm: “Take 3”</vt:lpstr>
      <vt:lpstr>Bakery Algorithm: “Take 4”</vt:lpstr>
      <vt:lpstr>Bakery Algorithm: Almost final</vt:lpstr>
      <vt:lpstr>Bakery Algorithm: Issues?</vt:lpstr>
      <vt:lpstr>Eliminating overflow</vt:lpstr>
      <vt:lpstr>Adjusting N</vt:lpstr>
      <vt:lpstr>Bakery Algorithm: Final</vt:lpstr>
      <vt:lpstr>Getting Real…</vt:lpstr>
      <vt:lpstr>Synchronization in real systems</vt:lpstr>
      <vt:lpstr>Critical Sections with Hardware</vt:lpstr>
      <vt:lpstr>Critical Sections with Atomic Hardware Primitives</vt:lpstr>
      <vt:lpstr>Higher level constructs</vt:lpstr>
      <vt:lpstr>Mutex variables</vt:lpstr>
      <vt:lpstr>Semaphores</vt:lpstr>
      <vt:lpstr>Side remark</vt:lpstr>
      <vt:lpstr>Definition: atomically</vt:lpstr>
      <vt:lpstr>Mutex and Critical Sections</vt:lpstr>
      <vt:lpstr>Attempt</vt:lpstr>
      <vt:lpstr>Java also has “synchronized”</vt:lpstr>
      <vt:lpstr>But synchronized is tricky…</vt:lpstr>
      <vt:lpstr>But synchronized is tricky…</vt:lpstr>
      <vt:lpstr>Slide 28</vt:lpstr>
      <vt:lpstr>Yet additional options</vt:lpstr>
      <vt:lpstr>Main “take away”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Sections with lots of Threads</dc:title>
  <dc:creator>ken</dc:creator>
  <cp:lastModifiedBy>ken</cp:lastModifiedBy>
  <cp:revision>28</cp:revision>
  <dcterms:created xsi:type="dcterms:W3CDTF">2006-08-16T00:00:00Z</dcterms:created>
  <dcterms:modified xsi:type="dcterms:W3CDTF">2009-01-25T22:37:39Z</dcterms:modified>
</cp:coreProperties>
</file>