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8"/>
  </p:handoutMasterIdLst>
  <p:sldIdLst>
    <p:sldId id="256" r:id="rId2"/>
    <p:sldId id="257" r:id="rId3"/>
    <p:sldId id="296" r:id="rId4"/>
    <p:sldId id="258" r:id="rId5"/>
    <p:sldId id="29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98" r:id="rId15"/>
    <p:sldId id="299" r:id="rId16"/>
    <p:sldId id="267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300" r:id="rId36"/>
    <p:sldId id="288" r:id="rId37"/>
    <p:sldId id="289" r:id="rId38"/>
    <p:sldId id="290" r:id="rId39"/>
    <p:sldId id="291" r:id="rId40"/>
    <p:sldId id="301" r:id="rId41"/>
    <p:sldId id="302" r:id="rId42"/>
    <p:sldId id="303" r:id="rId43"/>
    <p:sldId id="292" r:id="rId44"/>
    <p:sldId id="293" r:id="rId45"/>
    <p:sldId id="294" r:id="rId46"/>
    <p:sldId id="295" r:id="rId4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295D5CA-5C76-408A-A7BB-7D6E7ADC7FC8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EFDC043-07DB-45B6-83F2-7CEE69760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Process Abstraction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</a:p>
          <a:p>
            <a:r>
              <a:rPr lang="en-US" dirty="0" smtClean="0"/>
              <a:t>Ken </a:t>
            </a:r>
            <a:r>
              <a:rPr lang="en-US" dirty="0" err="1" smtClean="0"/>
              <a:t>Birman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29" name="Rectangle 41"/>
          <p:cNvSpPr>
            <a:spLocks noChangeArrowheads="1"/>
          </p:cNvSpPr>
          <p:nvPr/>
        </p:nvSpPr>
        <p:spPr bwMode="auto">
          <a:xfrm>
            <a:off x="2235200" y="4749800"/>
            <a:ext cx="6502400" cy="939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0000FF"/>
                </a:solidFill>
              </a:rPr>
              <a:t>Layered Structure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235200" y="2540000"/>
            <a:ext cx="6426200" cy="1397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44950" y="5059363"/>
            <a:ext cx="1054100" cy="701675"/>
            <a:chOff x="2548" y="3187"/>
            <a:chExt cx="664" cy="442"/>
          </a:xfrm>
        </p:grpSpPr>
        <p:sp>
          <p:nvSpPr>
            <p:cNvPr id="63493" name="Rectangle 5"/>
            <p:cNvSpPr>
              <a:spLocks noChangeArrowheads="1"/>
            </p:cNvSpPr>
            <p:nvPr/>
          </p:nvSpPr>
          <p:spPr bwMode="auto">
            <a:xfrm>
              <a:off x="2548" y="3220"/>
              <a:ext cx="664" cy="376"/>
            </a:xfrm>
            <a:prstGeom prst="rect">
              <a:avLst/>
            </a:prstGeom>
            <a:solidFill>
              <a:srgbClr val="FF99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3494" name="Rectangle 6"/>
            <p:cNvSpPr>
              <a:spLocks noChangeArrowheads="1"/>
            </p:cNvSpPr>
            <p:nvPr/>
          </p:nvSpPr>
          <p:spPr bwMode="auto">
            <a:xfrm>
              <a:off x="2582" y="3187"/>
              <a:ext cx="62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Device</a:t>
              </a:r>
            </a:p>
            <a:p>
              <a:pPr eaLnBrk="0" hangingPunct="0"/>
              <a:r>
                <a:rPr lang="en-US" sz="2000"/>
                <a:t>Drivers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54150" y="5081588"/>
            <a:ext cx="2349500" cy="641350"/>
            <a:chOff x="916" y="3201"/>
            <a:chExt cx="1480" cy="404"/>
          </a:xfrm>
        </p:grpSpPr>
        <p:sp>
          <p:nvSpPr>
            <p:cNvPr id="63497" name="Rectangle 9"/>
            <p:cNvSpPr>
              <a:spLocks noChangeArrowheads="1"/>
            </p:cNvSpPr>
            <p:nvPr/>
          </p:nvSpPr>
          <p:spPr bwMode="auto">
            <a:xfrm>
              <a:off x="950" y="3201"/>
              <a:ext cx="13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dirty="0"/>
                <a:t>Extensions &amp;</a:t>
              </a:r>
            </a:p>
            <a:p>
              <a:pPr eaLnBrk="0" hangingPunct="0"/>
              <a:r>
                <a:rPr lang="en-US" dirty="0" err="1"/>
                <a:t>Add’l</a:t>
              </a:r>
              <a:r>
                <a:rPr lang="en-US" dirty="0"/>
                <a:t> device drivers</a:t>
              </a:r>
            </a:p>
          </p:txBody>
        </p:sp>
        <p:sp>
          <p:nvSpPr>
            <p:cNvPr id="63496" name="Rectangle 8"/>
            <p:cNvSpPr>
              <a:spLocks noChangeArrowheads="1"/>
            </p:cNvSpPr>
            <p:nvPr/>
          </p:nvSpPr>
          <p:spPr bwMode="auto">
            <a:xfrm>
              <a:off x="916" y="3220"/>
              <a:ext cx="1480" cy="376"/>
            </a:xfrm>
            <a:prstGeom prst="rect">
              <a:avLst/>
            </a:prstGeom>
            <a:solidFill>
              <a:srgbClr val="FF99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87950" y="5059363"/>
            <a:ext cx="1358900" cy="701675"/>
            <a:chOff x="3268" y="3187"/>
            <a:chExt cx="856" cy="442"/>
          </a:xfrm>
        </p:grpSpPr>
        <p:sp>
          <p:nvSpPr>
            <p:cNvPr id="63499" name="Rectangle 11"/>
            <p:cNvSpPr>
              <a:spLocks noChangeArrowheads="1"/>
            </p:cNvSpPr>
            <p:nvPr/>
          </p:nvSpPr>
          <p:spPr bwMode="auto">
            <a:xfrm>
              <a:off x="3268" y="3220"/>
              <a:ext cx="856" cy="376"/>
            </a:xfrm>
            <a:prstGeom prst="rect">
              <a:avLst/>
            </a:prstGeom>
            <a:solidFill>
              <a:srgbClr val="FF99FF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3500" name="Rectangle 12"/>
            <p:cNvSpPr>
              <a:spLocks noChangeArrowheads="1"/>
            </p:cNvSpPr>
            <p:nvPr/>
          </p:nvSpPr>
          <p:spPr bwMode="auto">
            <a:xfrm>
              <a:off x="3350" y="3187"/>
              <a:ext cx="73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Interrupt</a:t>
              </a:r>
            </a:p>
            <a:p>
              <a:pPr eaLnBrk="0" hangingPunct="0"/>
              <a:r>
                <a:rPr lang="en-US" sz="2000"/>
                <a:t>handlers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220913" y="2825750"/>
            <a:ext cx="1157287" cy="977900"/>
            <a:chOff x="1399" y="1780"/>
            <a:chExt cx="729" cy="616"/>
          </a:xfrm>
        </p:grpSpPr>
        <p:sp>
          <p:nvSpPr>
            <p:cNvPr id="63502" name="Rectangle 14"/>
            <p:cNvSpPr>
              <a:spLocks noChangeArrowheads="1"/>
            </p:cNvSpPr>
            <p:nvPr/>
          </p:nvSpPr>
          <p:spPr bwMode="auto">
            <a:xfrm>
              <a:off x="1444" y="1780"/>
              <a:ext cx="664" cy="616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3503" name="Rectangle 15"/>
            <p:cNvSpPr>
              <a:spLocks noChangeArrowheads="1"/>
            </p:cNvSpPr>
            <p:nvPr/>
          </p:nvSpPr>
          <p:spPr bwMode="auto">
            <a:xfrm>
              <a:off x="1399" y="1876"/>
              <a:ext cx="72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/>
                <a:t>File </a:t>
              </a:r>
            </a:p>
            <a:p>
              <a:pPr algn="ctr" eaLnBrk="0" hangingPunct="0"/>
              <a:r>
                <a:rPr lang="en-US" sz="2000"/>
                <a:t>Systems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503613" y="2825750"/>
            <a:ext cx="1185862" cy="977900"/>
            <a:chOff x="2207" y="1780"/>
            <a:chExt cx="747" cy="616"/>
          </a:xfrm>
        </p:grpSpPr>
        <p:sp>
          <p:nvSpPr>
            <p:cNvPr id="63505" name="Rectangle 17"/>
            <p:cNvSpPr>
              <a:spLocks noChangeArrowheads="1"/>
            </p:cNvSpPr>
            <p:nvPr/>
          </p:nvSpPr>
          <p:spPr bwMode="auto">
            <a:xfrm>
              <a:off x="2260" y="1780"/>
              <a:ext cx="664" cy="616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3506" name="Rectangle 18"/>
            <p:cNvSpPr>
              <a:spLocks noChangeArrowheads="1"/>
            </p:cNvSpPr>
            <p:nvPr/>
          </p:nvSpPr>
          <p:spPr bwMode="auto">
            <a:xfrm>
              <a:off x="2207" y="1891"/>
              <a:ext cx="74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/>
                <a:t>Memory </a:t>
              </a:r>
            </a:p>
            <a:p>
              <a:pPr algn="ctr" eaLnBrk="0" hangingPunct="0"/>
              <a:r>
                <a:rPr lang="en-US" sz="2000"/>
                <a:t>Manager</a:t>
              </a:r>
            </a:p>
          </p:txBody>
        </p:sp>
      </p:grp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4959350" y="2825750"/>
            <a:ext cx="1054100" cy="977900"/>
          </a:xfrm>
          <a:prstGeom prst="rect">
            <a:avLst/>
          </a:prstGeom>
          <a:solidFill>
            <a:srgbClr val="66FF99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4876800" y="2925763"/>
            <a:ext cx="1185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000"/>
              <a:t>Process</a:t>
            </a:r>
          </a:p>
          <a:p>
            <a:pPr algn="ctr" eaLnBrk="0" hangingPunct="0"/>
            <a:r>
              <a:rPr lang="en-US" sz="2000"/>
              <a:t>Manager</a:t>
            </a: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2216150" y="2520950"/>
            <a:ext cx="6464300" cy="292100"/>
          </a:xfrm>
          <a:prstGeom prst="rect">
            <a:avLst/>
          </a:prstGeom>
          <a:solidFill>
            <a:srgbClr val="CCFF33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3510" name="Rectangle 22"/>
          <p:cNvSpPr>
            <a:spLocks noChangeArrowheads="1"/>
          </p:cNvSpPr>
          <p:nvPr/>
        </p:nvSpPr>
        <p:spPr bwMode="auto">
          <a:xfrm>
            <a:off x="4708525" y="2468563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API</a:t>
            </a: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3184525" y="1835150"/>
            <a:ext cx="636588" cy="673100"/>
            <a:chOff x="2006" y="1156"/>
            <a:chExt cx="401" cy="424"/>
          </a:xfrm>
        </p:grpSpPr>
        <p:sp>
          <p:nvSpPr>
            <p:cNvPr id="63512" name="Rectangle 24"/>
            <p:cNvSpPr>
              <a:spLocks noChangeArrowheads="1"/>
            </p:cNvSpPr>
            <p:nvPr/>
          </p:nvSpPr>
          <p:spPr bwMode="auto">
            <a:xfrm>
              <a:off x="2020" y="1156"/>
              <a:ext cx="328" cy="424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3513" name="Rectangle 25"/>
            <p:cNvSpPr>
              <a:spLocks noChangeArrowheads="1"/>
            </p:cNvSpPr>
            <p:nvPr/>
          </p:nvSpPr>
          <p:spPr bwMode="auto">
            <a:xfrm>
              <a:off x="2006" y="1171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App</a:t>
              </a:r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4251325" y="1835150"/>
            <a:ext cx="636588" cy="673100"/>
            <a:chOff x="2678" y="1156"/>
            <a:chExt cx="401" cy="424"/>
          </a:xfrm>
        </p:grpSpPr>
        <p:sp>
          <p:nvSpPr>
            <p:cNvPr id="63515" name="Rectangle 27"/>
            <p:cNvSpPr>
              <a:spLocks noChangeArrowheads="1"/>
            </p:cNvSpPr>
            <p:nvPr/>
          </p:nvSpPr>
          <p:spPr bwMode="auto">
            <a:xfrm>
              <a:off x="2692" y="1156"/>
              <a:ext cx="328" cy="424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3516" name="Rectangle 28"/>
            <p:cNvSpPr>
              <a:spLocks noChangeArrowheads="1"/>
            </p:cNvSpPr>
            <p:nvPr/>
          </p:nvSpPr>
          <p:spPr bwMode="auto">
            <a:xfrm>
              <a:off x="2678" y="1171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App</a:t>
              </a:r>
            </a:p>
          </p:txBody>
        </p:sp>
      </p:grpSp>
      <p:sp>
        <p:nvSpPr>
          <p:cNvPr id="63517" name="Rectangle 29"/>
          <p:cNvSpPr>
            <a:spLocks noChangeArrowheads="1"/>
          </p:cNvSpPr>
          <p:nvPr/>
        </p:nvSpPr>
        <p:spPr bwMode="auto">
          <a:xfrm>
            <a:off x="6178550" y="2825750"/>
            <a:ext cx="1054100" cy="977900"/>
          </a:xfrm>
          <a:prstGeom prst="rect">
            <a:avLst/>
          </a:prstGeom>
          <a:solidFill>
            <a:srgbClr val="CCCC00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3518" name="Rectangle 30"/>
          <p:cNvSpPr>
            <a:spLocks noChangeArrowheads="1"/>
          </p:cNvSpPr>
          <p:nvPr/>
        </p:nvSpPr>
        <p:spPr bwMode="auto">
          <a:xfrm>
            <a:off x="6210300" y="2901950"/>
            <a:ext cx="1116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000"/>
              <a:t>Network</a:t>
            </a:r>
          </a:p>
          <a:p>
            <a:pPr algn="ctr" eaLnBrk="0" hangingPunct="0"/>
            <a:r>
              <a:rPr lang="en-US" sz="2000"/>
              <a:t>Support</a:t>
            </a:r>
          </a:p>
        </p:txBody>
      </p:sp>
      <p:sp>
        <p:nvSpPr>
          <p:cNvPr id="63519" name="Rectangle 31"/>
          <p:cNvSpPr>
            <a:spLocks noChangeArrowheads="1"/>
          </p:cNvSpPr>
          <p:nvPr/>
        </p:nvSpPr>
        <p:spPr bwMode="auto">
          <a:xfrm>
            <a:off x="6635750" y="4425950"/>
            <a:ext cx="1054100" cy="1246188"/>
          </a:xfrm>
          <a:prstGeom prst="rect">
            <a:avLst/>
          </a:prstGeom>
          <a:solidFill>
            <a:srgbClr val="FF9966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3520" name="Rectangle 32"/>
          <p:cNvSpPr>
            <a:spLocks noChangeArrowheads="1"/>
          </p:cNvSpPr>
          <p:nvPr/>
        </p:nvSpPr>
        <p:spPr bwMode="auto">
          <a:xfrm>
            <a:off x="6765925" y="4876800"/>
            <a:ext cx="94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Boot &amp;</a:t>
            </a:r>
          </a:p>
          <a:p>
            <a:pPr eaLnBrk="0" hangingPunct="0"/>
            <a:r>
              <a:rPr lang="en-US" sz="2000"/>
              <a:t>init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1812925" y="1835150"/>
            <a:ext cx="636588" cy="673100"/>
            <a:chOff x="1142" y="1156"/>
            <a:chExt cx="401" cy="424"/>
          </a:xfrm>
        </p:grpSpPr>
        <p:sp>
          <p:nvSpPr>
            <p:cNvPr id="63522" name="Rectangle 34"/>
            <p:cNvSpPr>
              <a:spLocks noChangeArrowheads="1"/>
            </p:cNvSpPr>
            <p:nvPr/>
          </p:nvSpPr>
          <p:spPr bwMode="auto">
            <a:xfrm>
              <a:off x="1156" y="1156"/>
              <a:ext cx="328" cy="424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3523" name="Rectangle 35"/>
            <p:cNvSpPr>
              <a:spLocks noChangeArrowheads="1"/>
            </p:cNvSpPr>
            <p:nvPr/>
          </p:nvSpPr>
          <p:spPr bwMode="auto">
            <a:xfrm>
              <a:off x="1142" y="1171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App</a:t>
              </a:r>
            </a:p>
          </p:txBody>
        </p:sp>
      </p:grpSp>
      <p:sp>
        <p:nvSpPr>
          <p:cNvPr id="63524" name="Line 36"/>
          <p:cNvSpPr>
            <a:spLocks noChangeShapeType="1"/>
          </p:cNvSpPr>
          <p:nvPr/>
        </p:nvSpPr>
        <p:spPr bwMode="auto">
          <a:xfrm>
            <a:off x="1981200" y="25146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63525" name="Rectangle 37"/>
          <p:cNvSpPr>
            <a:spLocks noChangeArrowheads="1"/>
          </p:cNvSpPr>
          <p:nvPr/>
        </p:nvSpPr>
        <p:spPr bwMode="auto">
          <a:xfrm>
            <a:off x="2235200" y="3987800"/>
            <a:ext cx="5435600" cy="7112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3526" name="Rectangle 38"/>
          <p:cNvSpPr>
            <a:spLocks noChangeArrowheads="1"/>
          </p:cNvSpPr>
          <p:nvPr/>
        </p:nvSpPr>
        <p:spPr bwMode="auto">
          <a:xfrm>
            <a:off x="7397750" y="2825750"/>
            <a:ext cx="1054100" cy="977900"/>
          </a:xfrm>
          <a:prstGeom prst="rect">
            <a:avLst/>
          </a:prstGeom>
          <a:solidFill>
            <a:srgbClr val="00FF66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3527" name="Rectangle 39"/>
          <p:cNvSpPr>
            <a:spLocks noChangeArrowheads="1"/>
          </p:cNvSpPr>
          <p:nvPr/>
        </p:nvSpPr>
        <p:spPr bwMode="auto">
          <a:xfrm>
            <a:off x="7451725" y="2849563"/>
            <a:ext cx="1073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Object</a:t>
            </a:r>
          </a:p>
          <a:p>
            <a:pPr eaLnBrk="0" hangingPunct="0"/>
            <a:r>
              <a:rPr lang="en-US" sz="2000"/>
              <a:t>Support</a:t>
            </a:r>
          </a:p>
        </p:txBody>
      </p:sp>
      <p:sp>
        <p:nvSpPr>
          <p:cNvPr id="63528" name="Rectangle 40"/>
          <p:cNvSpPr>
            <a:spLocks noChangeArrowheads="1"/>
          </p:cNvSpPr>
          <p:nvPr/>
        </p:nvSpPr>
        <p:spPr bwMode="auto">
          <a:xfrm>
            <a:off x="2346325" y="4144963"/>
            <a:ext cx="450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M/C dependent basic implementations</a:t>
            </a:r>
          </a:p>
        </p:txBody>
      </p:sp>
      <p:sp>
        <p:nvSpPr>
          <p:cNvPr id="63530" name="Rectangle 42"/>
          <p:cNvSpPr>
            <a:spLocks noChangeArrowheads="1"/>
          </p:cNvSpPr>
          <p:nvPr/>
        </p:nvSpPr>
        <p:spPr bwMode="auto">
          <a:xfrm>
            <a:off x="2270125" y="4678363"/>
            <a:ext cx="4008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Hardware Adaptation Layer (HAL)</a:t>
            </a:r>
          </a:p>
        </p:txBody>
      </p:sp>
      <p:sp>
        <p:nvSpPr>
          <p:cNvPr id="63531" name="Line 43"/>
          <p:cNvSpPr>
            <a:spLocks noChangeShapeType="1"/>
          </p:cNvSpPr>
          <p:nvPr/>
        </p:nvSpPr>
        <p:spPr bwMode="auto">
          <a:xfrm>
            <a:off x="8229600" y="3962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Microkernel Structure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sz="2400"/>
              <a:t>Moves as much from kernel into “</a:t>
            </a:r>
            <a:r>
              <a:rPr lang="en-US" sz="2400" i="1"/>
              <a:t>user</a:t>
            </a:r>
            <a:r>
              <a:rPr lang="en-US" sz="2400"/>
              <a:t>” space</a:t>
            </a:r>
          </a:p>
          <a:p>
            <a:pPr>
              <a:spcAft>
                <a:spcPct val="10000"/>
              </a:spcAft>
            </a:pPr>
            <a:r>
              <a:rPr lang="en-US" sz="2400"/>
              <a:t>User modules communicate using message passing</a:t>
            </a:r>
          </a:p>
          <a:p>
            <a:pPr>
              <a:spcAft>
                <a:spcPct val="10000"/>
              </a:spcAft>
            </a:pPr>
            <a:r>
              <a:rPr lang="en-US" sz="2400"/>
              <a:t>Benefits: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Easier to extend a microkernel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Easier to port the operating system to new architectures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More reliable (less code is running in kernel mode)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More secure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Example: Mach, QNX</a:t>
            </a:r>
          </a:p>
          <a:p>
            <a:pPr>
              <a:spcAft>
                <a:spcPct val="10000"/>
              </a:spcAft>
            </a:pPr>
            <a:r>
              <a:rPr lang="en-US" sz="2400"/>
              <a:t>Detriments: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Performance overhead of user to kernel space communication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Example: Evolution of Windows NT to Windows XP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0000FF"/>
                </a:solidFill>
              </a:rPr>
              <a:t>Microkernel Structure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235200" y="4521200"/>
            <a:ext cx="5435600" cy="11684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44950" y="5059363"/>
            <a:ext cx="1054100" cy="649287"/>
            <a:chOff x="2548" y="3187"/>
            <a:chExt cx="664" cy="409"/>
          </a:xfrm>
        </p:grpSpPr>
        <p:sp>
          <p:nvSpPr>
            <p:cNvPr id="65541" name="Rectangle 5"/>
            <p:cNvSpPr>
              <a:spLocks noChangeArrowheads="1"/>
            </p:cNvSpPr>
            <p:nvPr/>
          </p:nvSpPr>
          <p:spPr bwMode="auto">
            <a:xfrm>
              <a:off x="2548" y="3220"/>
              <a:ext cx="664" cy="376"/>
            </a:xfrm>
            <a:prstGeom prst="rect">
              <a:avLst/>
            </a:prstGeom>
            <a:solidFill>
              <a:srgbClr val="FF99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5542" name="Rectangle 6"/>
            <p:cNvSpPr>
              <a:spLocks noChangeArrowheads="1"/>
            </p:cNvSpPr>
            <p:nvPr/>
          </p:nvSpPr>
          <p:spPr bwMode="auto">
            <a:xfrm>
              <a:off x="2582" y="3187"/>
              <a:ext cx="5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/>
                <a:t>Device</a:t>
              </a:r>
            </a:p>
            <a:p>
              <a:pPr eaLnBrk="0" hangingPunct="0"/>
              <a:r>
                <a:rPr lang="en-US"/>
                <a:t>Drivers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54150" y="5081588"/>
            <a:ext cx="2349500" cy="641350"/>
            <a:chOff x="916" y="3201"/>
            <a:chExt cx="1480" cy="404"/>
          </a:xfrm>
        </p:grpSpPr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916" y="3220"/>
              <a:ext cx="1480" cy="376"/>
            </a:xfrm>
            <a:prstGeom prst="rect">
              <a:avLst/>
            </a:prstGeom>
            <a:solidFill>
              <a:srgbClr val="FF99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950" y="3201"/>
              <a:ext cx="13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/>
                <a:t>Extensions &amp;</a:t>
              </a:r>
            </a:p>
            <a:p>
              <a:pPr eaLnBrk="0" hangingPunct="0"/>
              <a:r>
                <a:rPr lang="en-US"/>
                <a:t>Add’l device drivers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87950" y="5059363"/>
            <a:ext cx="1358900" cy="649287"/>
            <a:chOff x="3268" y="3187"/>
            <a:chExt cx="856" cy="409"/>
          </a:xfrm>
        </p:grpSpPr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>
              <a:off x="3268" y="3220"/>
              <a:ext cx="856" cy="376"/>
            </a:xfrm>
            <a:prstGeom prst="rect">
              <a:avLst/>
            </a:prstGeom>
            <a:solidFill>
              <a:srgbClr val="FF99FF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3350" y="3187"/>
              <a:ext cx="6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/>
                <a:t>Interrupt</a:t>
              </a:r>
            </a:p>
            <a:p>
              <a:pPr eaLnBrk="0" hangingPunct="0"/>
              <a:r>
                <a:rPr lang="en-US"/>
                <a:t>handlers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803525" y="3206750"/>
            <a:ext cx="1076325" cy="977900"/>
            <a:chOff x="1766" y="2020"/>
            <a:chExt cx="678" cy="616"/>
          </a:xfrm>
        </p:grpSpPr>
        <p:sp>
          <p:nvSpPr>
            <p:cNvPr id="65550" name="Rectangle 14"/>
            <p:cNvSpPr>
              <a:spLocks noChangeArrowheads="1"/>
            </p:cNvSpPr>
            <p:nvPr/>
          </p:nvSpPr>
          <p:spPr bwMode="auto">
            <a:xfrm>
              <a:off x="1780" y="2020"/>
              <a:ext cx="664" cy="616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5551" name="Rectangle 15"/>
            <p:cNvSpPr>
              <a:spLocks noChangeArrowheads="1"/>
            </p:cNvSpPr>
            <p:nvPr/>
          </p:nvSpPr>
          <p:spPr bwMode="auto">
            <a:xfrm>
              <a:off x="1766" y="2116"/>
              <a:ext cx="6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/>
                <a:t>File </a:t>
              </a:r>
            </a:p>
            <a:p>
              <a:pPr algn="ctr" eaLnBrk="0" hangingPunct="0"/>
              <a:r>
                <a:rPr lang="en-US"/>
                <a:t>Systems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230813" y="1758950"/>
            <a:ext cx="1087437" cy="977900"/>
            <a:chOff x="3295" y="1108"/>
            <a:chExt cx="685" cy="616"/>
          </a:xfrm>
        </p:grpSpPr>
        <p:sp>
          <p:nvSpPr>
            <p:cNvPr id="65553" name="Rectangle 17"/>
            <p:cNvSpPr>
              <a:spLocks noChangeArrowheads="1"/>
            </p:cNvSpPr>
            <p:nvPr/>
          </p:nvSpPr>
          <p:spPr bwMode="auto">
            <a:xfrm>
              <a:off x="3316" y="1108"/>
              <a:ext cx="664" cy="616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5554" name="Rectangle 18"/>
            <p:cNvSpPr>
              <a:spLocks noChangeArrowheads="1"/>
            </p:cNvSpPr>
            <p:nvPr/>
          </p:nvSpPr>
          <p:spPr bwMode="auto">
            <a:xfrm>
              <a:off x="3295" y="1219"/>
              <a:ext cx="6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/>
                <a:t>Memory </a:t>
              </a:r>
            </a:p>
            <a:p>
              <a:pPr algn="ctr" eaLnBrk="0" hangingPunct="0"/>
              <a:r>
                <a:rPr lang="en-US"/>
                <a:t>Manager</a:t>
              </a:r>
            </a:p>
          </p:txBody>
        </p:sp>
      </p:grp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4502150" y="2825750"/>
            <a:ext cx="1054100" cy="1130300"/>
          </a:xfrm>
          <a:prstGeom prst="rect">
            <a:avLst/>
          </a:prstGeom>
          <a:solidFill>
            <a:srgbClr val="66FF99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5556" name="Rectangle 20"/>
          <p:cNvSpPr>
            <a:spLocks noChangeArrowheads="1"/>
          </p:cNvSpPr>
          <p:nvPr/>
        </p:nvSpPr>
        <p:spPr bwMode="auto">
          <a:xfrm>
            <a:off x="4470400" y="2925763"/>
            <a:ext cx="1085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/>
              <a:t>Process</a:t>
            </a:r>
          </a:p>
          <a:p>
            <a:pPr algn="ctr" eaLnBrk="0" hangingPunct="0"/>
            <a:r>
              <a:rPr lang="en-US"/>
              <a:t>Manager</a:t>
            </a: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6635750" y="2901950"/>
            <a:ext cx="1511300" cy="673100"/>
            <a:chOff x="4180" y="1828"/>
            <a:chExt cx="952" cy="424"/>
          </a:xfrm>
        </p:grpSpPr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4180" y="1828"/>
              <a:ext cx="952" cy="424"/>
            </a:xfrm>
            <a:prstGeom prst="ellipse">
              <a:avLst/>
            </a:prstGeom>
            <a:solidFill>
              <a:srgbClr val="99CCFF">
                <a:alpha val="50000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5559" name="Rectangle 23"/>
            <p:cNvSpPr>
              <a:spLocks noChangeArrowheads="1"/>
            </p:cNvSpPr>
            <p:nvPr/>
          </p:nvSpPr>
          <p:spPr bwMode="auto">
            <a:xfrm>
              <a:off x="4358" y="1843"/>
              <a:ext cx="6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/>
                <a:t>Security</a:t>
              </a:r>
            </a:p>
            <a:p>
              <a:pPr eaLnBrk="0" hangingPunct="0"/>
              <a:r>
                <a:rPr lang="en-US"/>
                <a:t>Module</a:t>
              </a: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3138488" y="1835150"/>
            <a:ext cx="877887" cy="901700"/>
            <a:chOff x="1977" y="1156"/>
            <a:chExt cx="553" cy="568"/>
          </a:xfrm>
        </p:grpSpPr>
        <p:sp>
          <p:nvSpPr>
            <p:cNvPr id="65561" name="Rectangle 25"/>
            <p:cNvSpPr>
              <a:spLocks noChangeArrowheads="1"/>
            </p:cNvSpPr>
            <p:nvPr/>
          </p:nvSpPr>
          <p:spPr bwMode="auto">
            <a:xfrm>
              <a:off x="1979" y="1156"/>
              <a:ext cx="551" cy="568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5562" name="Rectangle 26"/>
            <p:cNvSpPr>
              <a:spLocks noChangeArrowheads="1"/>
            </p:cNvSpPr>
            <p:nvPr/>
          </p:nvSpPr>
          <p:spPr bwMode="auto">
            <a:xfrm>
              <a:off x="1977" y="1177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/>
                <a:t>App</a:t>
              </a:r>
            </a:p>
          </p:txBody>
        </p:sp>
      </p:grpSp>
      <p:sp>
        <p:nvSpPr>
          <p:cNvPr id="65563" name="Rectangle 27"/>
          <p:cNvSpPr>
            <a:spLocks noChangeArrowheads="1"/>
          </p:cNvSpPr>
          <p:nvPr/>
        </p:nvSpPr>
        <p:spPr bwMode="auto">
          <a:xfrm>
            <a:off x="5721350" y="3435350"/>
            <a:ext cx="1054100" cy="977900"/>
          </a:xfrm>
          <a:prstGeom prst="rect">
            <a:avLst/>
          </a:prstGeom>
          <a:solidFill>
            <a:srgbClr val="CCCC00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5564" name="Rectangle 28"/>
          <p:cNvSpPr>
            <a:spLocks noChangeArrowheads="1"/>
          </p:cNvSpPr>
          <p:nvPr/>
        </p:nvSpPr>
        <p:spPr bwMode="auto">
          <a:xfrm>
            <a:off x="5722938" y="3587750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/>
              <a:t>Network</a:t>
            </a:r>
          </a:p>
          <a:p>
            <a:pPr algn="ctr" eaLnBrk="0" hangingPunct="0"/>
            <a:r>
              <a:rPr lang="en-US"/>
              <a:t>Support</a:t>
            </a:r>
          </a:p>
        </p:txBody>
      </p: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6559550" y="5059363"/>
            <a:ext cx="1054100" cy="649287"/>
            <a:chOff x="4132" y="3187"/>
            <a:chExt cx="664" cy="409"/>
          </a:xfrm>
        </p:grpSpPr>
        <p:sp>
          <p:nvSpPr>
            <p:cNvPr id="65566" name="Rectangle 30"/>
            <p:cNvSpPr>
              <a:spLocks noChangeArrowheads="1"/>
            </p:cNvSpPr>
            <p:nvPr/>
          </p:nvSpPr>
          <p:spPr bwMode="auto">
            <a:xfrm>
              <a:off x="4132" y="3220"/>
              <a:ext cx="664" cy="376"/>
            </a:xfrm>
            <a:prstGeom prst="rect">
              <a:avLst/>
            </a:prstGeom>
            <a:solidFill>
              <a:srgbClr val="FF99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5567" name="Rectangle 31"/>
            <p:cNvSpPr>
              <a:spLocks noChangeArrowheads="1"/>
            </p:cNvSpPr>
            <p:nvPr/>
          </p:nvSpPr>
          <p:spPr bwMode="auto">
            <a:xfrm>
              <a:off x="4166" y="3187"/>
              <a:ext cx="5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/>
                <a:t>Boot &amp;</a:t>
              </a:r>
            </a:p>
            <a:p>
              <a:pPr eaLnBrk="0" hangingPunct="0"/>
              <a:r>
                <a:rPr lang="en-US"/>
                <a:t>init</a:t>
              </a:r>
            </a:p>
          </p:txBody>
        </p: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6872288" y="1835150"/>
            <a:ext cx="877887" cy="901700"/>
            <a:chOff x="4329" y="1156"/>
            <a:chExt cx="553" cy="568"/>
          </a:xfrm>
        </p:grpSpPr>
        <p:sp>
          <p:nvSpPr>
            <p:cNvPr id="65569" name="Rectangle 33"/>
            <p:cNvSpPr>
              <a:spLocks noChangeArrowheads="1"/>
            </p:cNvSpPr>
            <p:nvPr/>
          </p:nvSpPr>
          <p:spPr bwMode="auto">
            <a:xfrm>
              <a:off x="4331" y="1156"/>
              <a:ext cx="551" cy="568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5570" name="Rectangle 34"/>
            <p:cNvSpPr>
              <a:spLocks noChangeArrowheads="1"/>
            </p:cNvSpPr>
            <p:nvPr/>
          </p:nvSpPr>
          <p:spPr bwMode="auto">
            <a:xfrm>
              <a:off x="4329" y="1177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/>
                <a:t>App</a:t>
              </a:r>
            </a:p>
          </p:txBody>
        </p:sp>
      </p:grpSp>
      <p:sp>
        <p:nvSpPr>
          <p:cNvPr id="65571" name="Rectangle 35"/>
          <p:cNvSpPr>
            <a:spLocks noChangeArrowheads="1"/>
          </p:cNvSpPr>
          <p:nvPr/>
        </p:nvSpPr>
        <p:spPr bwMode="auto">
          <a:xfrm>
            <a:off x="2673350" y="4578350"/>
            <a:ext cx="4330700" cy="368300"/>
          </a:xfrm>
          <a:prstGeom prst="rect">
            <a:avLst/>
          </a:prstGeom>
          <a:solidFill>
            <a:srgbClr val="99CC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5572" name="Rectangle 36"/>
          <p:cNvSpPr>
            <a:spLocks noChangeArrowheads="1"/>
          </p:cNvSpPr>
          <p:nvPr/>
        </p:nvSpPr>
        <p:spPr bwMode="auto">
          <a:xfrm>
            <a:off x="3260725" y="4525963"/>
            <a:ext cx="347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/>
              <a:t>Basic Message Passing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7200"/>
            <a:ext cx="8229600" cy="1905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Modules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449763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sz="2400" dirty="0"/>
              <a:t>Most modern OSs implement kernel modules</a:t>
            </a:r>
          </a:p>
          <a:p>
            <a:pPr lvl="1">
              <a:spcAft>
                <a:spcPct val="10000"/>
              </a:spcAft>
            </a:pPr>
            <a:r>
              <a:rPr lang="en-US" sz="2000" dirty="0"/>
              <a:t>Uses object-oriented approach</a:t>
            </a:r>
          </a:p>
          <a:p>
            <a:pPr lvl="1">
              <a:spcAft>
                <a:spcPct val="10000"/>
              </a:spcAft>
            </a:pPr>
            <a:r>
              <a:rPr lang="en-US" sz="2000" dirty="0"/>
              <a:t>Each core component is separate</a:t>
            </a:r>
          </a:p>
          <a:p>
            <a:pPr lvl="1">
              <a:spcAft>
                <a:spcPct val="10000"/>
              </a:spcAft>
            </a:pPr>
            <a:r>
              <a:rPr lang="en-US" sz="2000" dirty="0"/>
              <a:t>Each talks to the others over known interfaces</a:t>
            </a:r>
          </a:p>
          <a:p>
            <a:pPr lvl="1">
              <a:spcAft>
                <a:spcPct val="10000"/>
              </a:spcAft>
            </a:pPr>
            <a:r>
              <a:rPr lang="en-US" sz="2000" dirty="0"/>
              <a:t>Each is loadable as needed within the kernel</a:t>
            </a:r>
          </a:p>
          <a:p>
            <a:pPr>
              <a:spcAft>
                <a:spcPct val="10000"/>
              </a:spcAft>
            </a:pPr>
            <a:r>
              <a:rPr lang="en-US" sz="2400" dirty="0"/>
              <a:t>Overall, similar to layers but with more flexible</a:t>
            </a:r>
          </a:p>
          <a:p>
            <a:pPr>
              <a:spcAft>
                <a:spcPct val="10000"/>
              </a:spcAft>
            </a:pPr>
            <a:r>
              <a:rPr lang="en-US" sz="2400" dirty="0"/>
              <a:t>Examples: Solaris, Linux, MAC OS X</a:t>
            </a: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/>
          <a:srcRect l="528" t="18747" r="351" b="19215"/>
          <a:stretch>
            <a:fillRect/>
          </a:stretch>
        </p:blipFill>
        <p:spPr bwMode="auto">
          <a:xfrm>
            <a:off x="1828800" y="4419600"/>
            <a:ext cx="4800600" cy="22542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CC"/>
                </a:solidFill>
              </a:rPr>
              <a:t>Extensions</a:t>
            </a:r>
            <a:endParaRPr lang="fr-BE" dirty="0">
              <a:solidFill>
                <a:srgbClr val="0066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modern kernels allow the user to add new kernel functions (if you have the right permissions)</a:t>
            </a:r>
          </a:p>
          <a:p>
            <a:pPr lvl="1"/>
            <a:r>
              <a:rPr lang="en-US" dirty="0" smtClean="0"/>
              <a:t>Idea is that sometimes, the set of existing system calls isn’t adequate</a:t>
            </a:r>
          </a:p>
          <a:p>
            <a:pPr lvl="1"/>
            <a:r>
              <a:rPr lang="en-US" dirty="0" smtClean="0"/>
              <a:t>A good example: Modern data centers, like Google, need applications that “inspect” network packets</a:t>
            </a:r>
          </a:p>
          <a:p>
            <a:pPr lvl="2"/>
            <a:r>
              <a:rPr lang="en-US" dirty="0" smtClean="0"/>
              <a:t>Traffic arrives over the Internet at incredibly high speed: 10Gbits/second</a:t>
            </a:r>
          </a:p>
          <a:p>
            <a:pPr lvl="2"/>
            <a:r>
              <a:rPr lang="en-US" dirty="0" smtClean="0"/>
              <a:t>Need to pass them to one of perhaps 20,000 “first line” web servers</a:t>
            </a:r>
          </a:p>
          <a:p>
            <a:pPr lvl="2"/>
            <a:r>
              <a:rPr lang="en-US" dirty="0" smtClean="0"/>
              <a:t>But need to look at them to decide which packet goes to which server</a:t>
            </a:r>
          </a:p>
          <a:p>
            <a:pPr lvl="2"/>
            <a:r>
              <a:rPr lang="en-US" dirty="0" smtClean="0"/>
              <a:t>No time to pass them up to a user-mode program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Extension: </a:t>
            </a:r>
            <a:r>
              <a:rPr lang="en-US" i="1" dirty="0" smtClean="0"/>
              <a:t>user-coded module that runs in the kernel </a:t>
            </a:r>
            <a:r>
              <a:rPr lang="en-US" dirty="0" smtClean="0"/>
              <a:t>(only) for situations where speed is key to success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collection of virtual machines</a:t>
            </a:r>
            <a:endParaRPr lang="fr-BE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good way to think of the O/S is as a creator of virtual machine environments</a:t>
            </a:r>
          </a:p>
          <a:p>
            <a:pPr lvl="1"/>
            <a:r>
              <a:rPr lang="en-US" dirty="0" smtClean="0"/>
              <a:t>Your program sees what it thinks of as the O/S</a:t>
            </a:r>
          </a:p>
          <a:p>
            <a:pPr lvl="1"/>
            <a:r>
              <a:rPr lang="en-US" dirty="0" smtClean="0"/>
              <a:t>The O/S runs on the raw hardware and creates the environment for your program to run in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Even kernel modules live in a kind of virtual machine</a:t>
            </a:r>
          </a:p>
          <a:p>
            <a:pPr lvl="1"/>
            <a:r>
              <a:rPr lang="en-US" dirty="0" smtClean="0"/>
              <a:t>Of course, the environment and operations available are very different than for a user program</a:t>
            </a:r>
          </a:p>
          <a:p>
            <a:pPr lvl="1"/>
            <a:r>
              <a:rPr lang="en-US" dirty="0" smtClean="0"/>
              <a:t>Can do things users can’t… and need to obey rules that user programs aren’t subjected to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Revisit: Virtual </a:t>
            </a:r>
            <a:r>
              <a:rPr lang="en-US" dirty="0">
                <a:solidFill>
                  <a:srgbClr val="0000FF"/>
                </a:solidFill>
              </a:rPr>
              <a:t>Machines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dirty="0"/>
              <a:t>Implements an observation that dates to Turing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/>
              <a:t>One computer can “emulate” another computer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/>
              <a:t>One OS can implement abstraction of a cluster of computers, each running its own OS and applications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dirty="0"/>
              <a:t>Incredibly useful!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/>
              <a:t>System building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/>
              <a:t>Protection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dirty="0"/>
              <a:t>Cons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/>
              <a:t>implementation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dirty="0"/>
              <a:t>Examples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 err="1"/>
              <a:t>VMWare</a:t>
            </a:r>
            <a:r>
              <a:rPr lang="en-US" sz="2000" dirty="0"/>
              <a:t>, JVM</a:t>
            </a: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/>
          <a:srcRect l="407" t="5431" r="610" b="5159"/>
          <a:stretch>
            <a:fillRect/>
          </a:stretch>
        </p:blipFill>
        <p:spPr bwMode="auto">
          <a:xfrm>
            <a:off x="3429000" y="3368675"/>
            <a:ext cx="5410200" cy="33369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OS “Process” in Action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sz="2400" dirty="0"/>
              <a:t>OS runs user programs, if available, else enters idle loop</a:t>
            </a:r>
          </a:p>
          <a:p>
            <a:pPr>
              <a:spcAft>
                <a:spcPct val="10000"/>
              </a:spcAft>
            </a:pPr>
            <a:r>
              <a:rPr lang="en-US" sz="2400" dirty="0"/>
              <a:t>In the idle loop:</a:t>
            </a:r>
          </a:p>
          <a:p>
            <a:pPr lvl="1">
              <a:spcAft>
                <a:spcPct val="10000"/>
              </a:spcAft>
            </a:pPr>
            <a:r>
              <a:rPr lang="en-US" sz="2000" dirty="0"/>
              <a:t>OS executes an infinite loop (UNIX)</a:t>
            </a:r>
          </a:p>
          <a:p>
            <a:pPr lvl="1">
              <a:spcAft>
                <a:spcPct val="10000"/>
              </a:spcAft>
            </a:pPr>
            <a:r>
              <a:rPr lang="en-US" sz="2000" dirty="0"/>
              <a:t>OS performs some system management &amp; profiling</a:t>
            </a:r>
          </a:p>
          <a:p>
            <a:pPr lvl="1">
              <a:spcAft>
                <a:spcPct val="10000"/>
              </a:spcAft>
            </a:pPr>
            <a:r>
              <a:rPr lang="en-US" sz="2000" dirty="0"/>
              <a:t>OS halts the processor and enter in low-power mode (notebooks)</a:t>
            </a:r>
          </a:p>
          <a:p>
            <a:pPr lvl="1">
              <a:spcAft>
                <a:spcPct val="10000"/>
              </a:spcAft>
            </a:pPr>
            <a:r>
              <a:rPr lang="en-US" sz="2000" dirty="0"/>
              <a:t>OS computes some function (DEC’s VMS on VAX computed Pi)</a:t>
            </a:r>
          </a:p>
          <a:p>
            <a:pPr>
              <a:spcAft>
                <a:spcPct val="10000"/>
              </a:spcAft>
            </a:pPr>
            <a:r>
              <a:rPr lang="en-US" sz="2400" dirty="0"/>
              <a:t>OS wakes up on:</a:t>
            </a:r>
          </a:p>
          <a:p>
            <a:pPr lvl="1">
              <a:spcAft>
                <a:spcPct val="10000"/>
              </a:spcAft>
            </a:pPr>
            <a:r>
              <a:rPr lang="en-US" sz="2000" dirty="0"/>
              <a:t>interrupts from hardware devices</a:t>
            </a:r>
          </a:p>
          <a:p>
            <a:pPr lvl="1">
              <a:spcAft>
                <a:spcPct val="10000"/>
              </a:spcAft>
            </a:pPr>
            <a:r>
              <a:rPr lang="en-US" sz="2000" dirty="0"/>
              <a:t>traps from user programs</a:t>
            </a:r>
          </a:p>
          <a:p>
            <a:pPr lvl="1">
              <a:spcAft>
                <a:spcPct val="10000"/>
              </a:spcAft>
            </a:pPr>
            <a:r>
              <a:rPr lang="en-US" sz="2000" dirty="0"/>
              <a:t>exceptions from user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UNIX structure</a:t>
            </a: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371600"/>
            <a:ext cx="402113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828800"/>
            <a:ext cx="4038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019175"/>
            <a:ext cx="5305425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Windows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Operating System Structure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dirty="0"/>
              <a:t>An OS is just another kind of program running on the CPU – a process: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/>
              <a:t>It has main() function that gets called only once (during boot)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/>
              <a:t>Like any program, it consumes resources (such as memory) 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/>
              <a:t>Can do silly things (like generating an exception), etc.</a:t>
            </a:r>
          </a:p>
          <a:p>
            <a:pPr>
              <a:lnSpc>
                <a:spcPct val="90000"/>
              </a:lnSpc>
              <a:spcAft>
                <a:spcPct val="10000"/>
              </a:spcAft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430338"/>
            <a:ext cx="6316663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05800" cy="819912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Modern UNIX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MAC OS X</a:t>
            </a:r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2"/>
          <a:srcRect l="520" t="10417" r="781" b="10417"/>
          <a:stretch>
            <a:fillRect/>
          </a:stretch>
        </p:blipFill>
        <p:spPr bwMode="auto">
          <a:xfrm>
            <a:off x="2022475" y="1965325"/>
            <a:ext cx="4813300" cy="28956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VMWare Structure</a:t>
            </a:r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2"/>
          <a:srcRect l="381" t="3047" r="381" b="4318"/>
          <a:stretch>
            <a:fillRect/>
          </a:stretch>
        </p:blipFill>
        <p:spPr bwMode="auto">
          <a:xfrm>
            <a:off x="1371600" y="1752600"/>
            <a:ext cx="6616700" cy="46323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User-Mode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r>
              <a:rPr lang="en-US" sz="4000">
                <a:solidFill>
                  <a:srgbClr val="0000FF"/>
                </a:solidFill>
              </a:rPr>
              <a:t>Why Processes? Simplicity + Speed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000"/>
              <a:t>Hundreds of things going on in the system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How to make things simple?</a:t>
            </a:r>
          </a:p>
          <a:p>
            <a:pPr lvl="1"/>
            <a:r>
              <a:rPr lang="en-US" sz="1800"/>
              <a:t>Separate each in an isolated process</a:t>
            </a:r>
          </a:p>
          <a:p>
            <a:pPr lvl="1"/>
            <a:r>
              <a:rPr lang="en-US" sz="1800"/>
              <a:t>Decomposition</a:t>
            </a:r>
          </a:p>
          <a:p>
            <a:r>
              <a:rPr lang="en-US" sz="2000"/>
              <a:t>How to speed-up?</a:t>
            </a:r>
          </a:p>
          <a:p>
            <a:pPr lvl="1"/>
            <a:r>
              <a:rPr lang="en-US" sz="1800"/>
              <a:t>Overlap I/O bursts of one process with CPU bursts of another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4419600" y="2362200"/>
            <a:ext cx="1143000" cy="609600"/>
          </a:xfrm>
          <a:prstGeom prst="rect">
            <a:avLst/>
          </a:prstGeom>
          <a:solidFill>
            <a:srgbClr val="C1C43C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BE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04800" y="2286000"/>
            <a:ext cx="2776538" cy="2057400"/>
            <a:chOff x="192" y="1440"/>
            <a:chExt cx="1749" cy="1296"/>
          </a:xfrm>
        </p:grpSpPr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192" y="1440"/>
              <a:ext cx="1632" cy="1296"/>
            </a:xfrm>
            <a:prstGeom prst="ellipse">
              <a:avLst/>
            </a:prstGeom>
            <a:solidFill>
              <a:srgbClr val="C1C43C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rgbClr val="0F0C19"/>
                  </a:solidFill>
                  <a:latin typeface="Comic Sans MS" pitchFamily="66" charset="0"/>
                </a:rPr>
                <a:t>gcc</a:t>
              </a:r>
              <a:endParaRPr lang="en-US" sz="4400">
                <a:solidFill>
                  <a:srgbClr val="0F0C19"/>
                </a:solidFill>
                <a:latin typeface="Comic Sans MS" pitchFamily="66" charset="0"/>
              </a:endParaRPr>
            </a:p>
          </p:txBody>
        </p:sp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1008" y="1776"/>
              <a:ext cx="933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CC00CC"/>
                  </a:solidFill>
                  <a:latin typeface="Comic Sans MS" pitchFamily="66" charset="0"/>
                </a:rPr>
                <a:t>emacs</a:t>
              </a:r>
              <a:endParaRPr lang="en-US" sz="4400">
                <a:solidFill>
                  <a:srgbClr val="0F0C19"/>
                </a:solidFill>
                <a:latin typeface="Comic Sans MS" pitchFamily="66" charset="0"/>
              </a:endParaRPr>
            </a:p>
          </p:txBody>
        </p:sp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480" y="1680"/>
              <a:ext cx="722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CC0000"/>
                  </a:solidFill>
                  <a:latin typeface="Comic Sans MS" pitchFamily="66" charset="0"/>
                </a:rPr>
                <a:t>nfsd</a:t>
              </a:r>
              <a:endParaRPr lang="en-US" sz="4400">
                <a:solidFill>
                  <a:srgbClr val="CC0000"/>
                </a:solidFill>
                <a:latin typeface="Comic Sans MS" pitchFamily="66" charset="0"/>
              </a:endParaRPr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>
              <a:off x="912" y="2208"/>
              <a:ext cx="48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0000FF"/>
                  </a:solidFill>
                  <a:latin typeface="Comic Sans MS" pitchFamily="66" charset="0"/>
                </a:rPr>
                <a:t>lpr</a:t>
              </a:r>
              <a:endParaRPr lang="en-US" sz="440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5146" name="Text Box 26"/>
            <p:cNvSpPr txBox="1">
              <a:spLocks noChangeArrowheads="1"/>
            </p:cNvSpPr>
            <p:nvPr/>
          </p:nvSpPr>
          <p:spPr bwMode="auto">
            <a:xfrm>
              <a:off x="240" y="2016"/>
              <a:ext cx="335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000099"/>
                  </a:solidFill>
                  <a:latin typeface="Comic Sans MS" pitchFamily="66" charset="0"/>
                </a:rPr>
                <a:t>ls</a:t>
              </a:r>
              <a:endParaRPr lang="en-US" sz="4400">
                <a:solidFill>
                  <a:srgbClr val="0F0C19"/>
                </a:solidFill>
                <a:latin typeface="Comic Sans MS" pitchFamily="66" charset="0"/>
              </a:endParaRPr>
            </a:p>
          </p:txBody>
        </p:sp>
        <p:sp>
          <p:nvSpPr>
            <p:cNvPr id="5147" name="Text Box 27"/>
            <p:cNvSpPr txBox="1">
              <a:spLocks noChangeArrowheads="1"/>
            </p:cNvSpPr>
            <p:nvPr/>
          </p:nvSpPr>
          <p:spPr bwMode="auto">
            <a:xfrm>
              <a:off x="384" y="2093"/>
              <a:ext cx="773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5050"/>
                  </a:solidFill>
                  <a:latin typeface="Comic Sans MS" pitchFamily="66" charset="0"/>
                </a:rPr>
                <a:t>www</a:t>
              </a:r>
              <a:endParaRPr lang="en-US" sz="4000">
                <a:solidFill>
                  <a:srgbClr val="CC0000"/>
                </a:solidFill>
                <a:latin typeface="Comic Sans MS" pitchFamily="66" charset="0"/>
              </a:endParaRPr>
            </a:p>
          </p:txBody>
        </p:sp>
      </p:grp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7239000" y="2362200"/>
            <a:ext cx="1481138" cy="641350"/>
          </a:xfrm>
          <a:prstGeom prst="rect">
            <a:avLst/>
          </a:prstGeom>
          <a:solidFill>
            <a:srgbClr val="C1C43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C00CC"/>
                </a:solidFill>
                <a:latin typeface="Comic Sans MS" pitchFamily="66" charset="0"/>
              </a:rPr>
              <a:t>emacs</a:t>
            </a:r>
            <a:endParaRPr lang="en-US" sz="4400">
              <a:solidFill>
                <a:srgbClr val="0F0C19"/>
              </a:solidFill>
              <a:latin typeface="Comic Sans MS" pitchFamily="66" charset="0"/>
            </a:endParaRP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4343400" y="2362200"/>
            <a:ext cx="11461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CC0000"/>
                </a:solidFill>
                <a:latin typeface="Comic Sans MS" pitchFamily="66" charset="0"/>
              </a:rPr>
              <a:t>nfsd</a:t>
            </a:r>
            <a:endParaRPr lang="en-US" sz="440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7772400" y="3124200"/>
            <a:ext cx="773113" cy="641350"/>
          </a:xfrm>
          <a:prstGeom prst="rect">
            <a:avLst/>
          </a:prstGeom>
          <a:solidFill>
            <a:srgbClr val="C1C43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FF"/>
                </a:solidFill>
                <a:latin typeface="Comic Sans MS" pitchFamily="66" charset="0"/>
              </a:rPr>
              <a:t>lpr</a:t>
            </a:r>
            <a:endParaRPr lang="en-US" sz="44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4648200" y="3048000"/>
            <a:ext cx="531813" cy="641350"/>
          </a:xfrm>
          <a:prstGeom prst="rect">
            <a:avLst/>
          </a:prstGeom>
          <a:solidFill>
            <a:srgbClr val="C1C43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99"/>
                </a:solidFill>
                <a:latin typeface="Comic Sans MS" pitchFamily="66" charset="0"/>
              </a:rPr>
              <a:t>ls</a:t>
            </a:r>
            <a:endParaRPr lang="en-US" sz="4400">
              <a:solidFill>
                <a:srgbClr val="0F0C19"/>
              </a:solidFill>
              <a:latin typeface="Comic Sans MS" pitchFamily="66" charset="0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5867400" y="2514600"/>
            <a:ext cx="1227138" cy="701675"/>
          </a:xfrm>
          <a:prstGeom prst="rect">
            <a:avLst/>
          </a:prstGeom>
          <a:solidFill>
            <a:srgbClr val="C1C43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5050"/>
                </a:solidFill>
                <a:latin typeface="Comic Sans MS" pitchFamily="66" charset="0"/>
              </a:rPr>
              <a:t>www</a:t>
            </a:r>
            <a:endParaRPr lang="en-US" sz="400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>
            <a:off x="2895600" y="3352800"/>
            <a:ext cx="1524000" cy="0"/>
          </a:xfrm>
          <a:prstGeom prst="line">
            <a:avLst/>
          </a:prstGeom>
          <a:noFill/>
          <a:ln w="57150">
            <a:solidFill>
              <a:srgbClr val="0F0C19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1066800" y="2895600"/>
            <a:ext cx="101758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F0C19"/>
                </a:solidFill>
                <a:latin typeface="Comic Sans MS" pitchFamily="66" charset="0"/>
              </a:rPr>
              <a:t>OS</a:t>
            </a:r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5791200" y="3657600"/>
            <a:ext cx="1524000" cy="762000"/>
          </a:xfrm>
          <a:prstGeom prst="rect">
            <a:avLst/>
          </a:prstGeom>
          <a:solidFill>
            <a:srgbClr val="FF6633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F0C19"/>
                </a:solidFill>
                <a:latin typeface="Comic Sans MS" pitchFamily="66" charset="0"/>
              </a:rPr>
              <a:t>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 animBg="1"/>
      <p:bldP spid="5148" grpId="0" animBg="1"/>
      <p:bldP spid="5149" grpId="0"/>
      <p:bldP spid="5150" grpId="0" animBg="1"/>
      <p:bldP spid="5151" grpId="0" animBg="1"/>
      <p:bldP spid="5152" grpId="0" animBg="1"/>
      <p:bldP spid="5153" grpId="0" animBg="1"/>
      <p:bldP spid="515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What is a process?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400"/>
          </a:p>
          <a:p>
            <a:pPr>
              <a:spcAft>
                <a:spcPct val="10000"/>
              </a:spcAft>
            </a:pPr>
            <a:r>
              <a:rPr lang="en-US" sz="2400"/>
              <a:t>A task created by the OS, running in a restricted virtual machine environment –a virtual CPU, virtual memory environment, interface to the OS via system calls</a:t>
            </a:r>
          </a:p>
          <a:p>
            <a:pPr>
              <a:spcAft>
                <a:spcPct val="10000"/>
              </a:spcAft>
            </a:pPr>
            <a:r>
              <a:rPr lang="en-US" sz="2400"/>
              <a:t>The unit of execution</a:t>
            </a:r>
          </a:p>
          <a:p>
            <a:pPr>
              <a:spcAft>
                <a:spcPct val="10000"/>
              </a:spcAft>
            </a:pPr>
            <a:r>
              <a:rPr lang="en-US" sz="2400"/>
              <a:t>The unit of scheduling</a:t>
            </a:r>
          </a:p>
          <a:p>
            <a:pPr>
              <a:spcAft>
                <a:spcPct val="10000"/>
              </a:spcAft>
            </a:pPr>
            <a:r>
              <a:rPr lang="en-US" sz="2400"/>
              <a:t>Thread of execution + address space</a:t>
            </a:r>
          </a:p>
          <a:p>
            <a:pPr>
              <a:spcAft>
                <a:spcPct val="10000"/>
              </a:spcAft>
            </a:pPr>
            <a:r>
              <a:rPr lang="en-US" sz="2400"/>
              <a:t>Is a program in execution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Sequential, instruction-at-a-time execution of a program.</a:t>
            </a:r>
          </a:p>
          <a:p>
            <a:pPr>
              <a:spcAft>
                <a:spcPct val="10000"/>
              </a:spcAft>
            </a:pPr>
            <a:endParaRPr lang="en-US" sz="2400"/>
          </a:p>
          <a:p>
            <a:pPr>
              <a:spcAft>
                <a:spcPct val="10000"/>
              </a:spcAft>
              <a:buFontTx/>
              <a:buNone/>
            </a:pPr>
            <a:r>
              <a:rPr lang="en-US" sz="2400"/>
              <a:t>The same as “job” or “task” or “sequential process”</a:t>
            </a:r>
          </a:p>
          <a:p>
            <a:pPr>
              <a:spcAft>
                <a:spcPct val="10000"/>
              </a:spcAft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What is a program?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ct val="10000"/>
              </a:spcAft>
              <a:buFontTx/>
              <a:buNone/>
            </a:pPr>
            <a:r>
              <a:rPr lang="en-US" sz="2400" dirty="0"/>
              <a:t>A program consists of:</a:t>
            </a:r>
          </a:p>
          <a:p>
            <a:pPr lvl="1">
              <a:spcAft>
                <a:spcPct val="10000"/>
              </a:spcAft>
            </a:pPr>
            <a:r>
              <a:rPr lang="en-US" sz="2000" b="1" dirty="0"/>
              <a:t>Code:</a:t>
            </a:r>
            <a:r>
              <a:rPr lang="en-US" sz="2000" dirty="0"/>
              <a:t> machine instructions</a:t>
            </a:r>
          </a:p>
          <a:p>
            <a:pPr lvl="1">
              <a:spcAft>
                <a:spcPct val="10000"/>
              </a:spcAft>
            </a:pPr>
            <a:r>
              <a:rPr lang="en-US" sz="2000" b="1" dirty="0"/>
              <a:t>Data:</a:t>
            </a:r>
            <a:r>
              <a:rPr lang="en-US" sz="2000" dirty="0"/>
              <a:t> variables stored and manipulated in memory</a:t>
            </a:r>
          </a:p>
          <a:p>
            <a:pPr lvl="2">
              <a:spcAft>
                <a:spcPct val="10000"/>
              </a:spcAft>
            </a:pPr>
            <a:r>
              <a:rPr lang="en-US" sz="2000" dirty="0"/>
              <a:t>initialized variables (</a:t>
            </a:r>
            <a:r>
              <a:rPr lang="en-US" sz="2000" dirty="0" err="1"/>
              <a:t>globals</a:t>
            </a:r>
            <a:r>
              <a:rPr lang="en-US" sz="2000" dirty="0"/>
              <a:t>)</a:t>
            </a:r>
          </a:p>
          <a:p>
            <a:pPr lvl="2">
              <a:spcAft>
                <a:spcPct val="10000"/>
              </a:spcAft>
            </a:pPr>
            <a:r>
              <a:rPr lang="en-US" sz="2000" dirty="0"/>
              <a:t>dynamically allocated variables (</a:t>
            </a:r>
            <a:r>
              <a:rPr lang="en-US" sz="2000" dirty="0" err="1"/>
              <a:t>malloc</a:t>
            </a:r>
            <a:r>
              <a:rPr lang="en-US" sz="2000" dirty="0"/>
              <a:t>, new)</a:t>
            </a:r>
          </a:p>
          <a:p>
            <a:pPr lvl="2">
              <a:spcAft>
                <a:spcPct val="10000"/>
              </a:spcAft>
            </a:pPr>
            <a:r>
              <a:rPr lang="en-US" sz="2000" dirty="0"/>
              <a:t>stack variables (C automatic variables, function arguments)</a:t>
            </a:r>
          </a:p>
          <a:p>
            <a:pPr lvl="1">
              <a:spcAft>
                <a:spcPct val="10000"/>
              </a:spcAft>
            </a:pPr>
            <a:r>
              <a:rPr lang="en-US" sz="2000" b="1" dirty="0"/>
              <a:t>DLLs:</a:t>
            </a:r>
            <a:r>
              <a:rPr lang="en-US" sz="2000" dirty="0"/>
              <a:t> libraries that were not compiled or linked with the program</a:t>
            </a:r>
          </a:p>
          <a:p>
            <a:pPr lvl="2">
              <a:spcAft>
                <a:spcPct val="10000"/>
              </a:spcAft>
            </a:pPr>
            <a:r>
              <a:rPr lang="en-US" sz="1800" dirty="0"/>
              <a:t>containing code &amp; data, possibly shared with other programs</a:t>
            </a:r>
          </a:p>
          <a:p>
            <a:pPr lvl="1">
              <a:spcAft>
                <a:spcPct val="10000"/>
              </a:spcAft>
            </a:pPr>
            <a:r>
              <a:rPr lang="en-US" sz="2000" b="1" dirty="0"/>
              <a:t>mapped files:</a:t>
            </a:r>
            <a:r>
              <a:rPr lang="en-US" sz="2000" dirty="0"/>
              <a:t> memory segments containing variables (</a:t>
            </a:r>
            <a:r>
              <a:rPr lang="en-US" sz="2000" dirty="0" err="1"/>
              <a:t>mmap</a:t>
            </a:r>
            <a:r>
              <a:rPr lang="en-US" sz="2000" dirty="0"/>
              <a:t>())</a:t>
            </a:r>
          </a:p>
          <a:p>
            <a:pPr lvl="2">
              <a:spcAft>
                <a:spcPct val="10000"/>
              </a:spcAft>
            </a:pPr>
            <a:r>
              <a:rPr lang="en-US" sz="1800" dirty="0"/>
              <a:t>used frequently in database programs</a:t>
            </a:r>
          </a:p>
          <a:p>
            <a:pPr>
              <a:spcAft>
                <a:spcPct val="10000"/>
              </a:spcAft>
            </a:pPr>
            <a:r>
              <a:rPr lang="en-US" sz="2400" b="1" i="1" dirty="0">
                <a:solidFill>
                  <a:srgbClr val="FF0000"/>
                </a:solidFill>
              </a:rPr>
              <a:t>A process is a executing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Preparing a Program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073150" y="1454150"/>
            <a:ext cx="6731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143000" y="1524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143000" y="16002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1143000" y="1676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143000" y="1905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143000" y="1981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143000" y="2057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1143000" y="2133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022350" y="2316163"/>
            <a:ext cx="793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/>
              <a:t>source</a:t>
            </a:r>
          </a:p>
          <a:p>
            <a:pPr algn="ctr" eaLnBrk="0" hangingPunct="0"/>
            <a:r>
              <a:rPr lang="en-US" sz="1600"/>
              <a:t>file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1987550" y="1758950"/>
            <a:ext cx="444500" cy="215900"/>
          </a:xfrm>
          <a:prstGeom prst="rightArrow">
            <a:avLst>
              <a:gd name="adj1" fmla="val 50000"/>
              <a:gd name="adj2" fmla="val 10295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673350" y="1454150"/>
            <a:ext cx="1358900" cy="901700"/>
            <a:chOff x="1684" y="916"/>
            <a:chExt cx="856" cy="568"/>
          </a:xfrm>
        </p:grpSpPr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1684" y="916"/>
              <a:ext cx="856" cy="56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1718" y="979"/>
              <a:ext cx="70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/>
                <a:t>compiler/</a:t>
              </a:r>
            </a:p>
            <a:p>
              <a:pPr algn="ctr" eaLnBrk="0" hangingPunct="0"/>
              <a:r>
                <a:rPr lang="en-US" sz="1600"/>
                <a:t>assembler</a:t>
              </a:r>
            </a:p>
          </p:txBody>
        </p:sp>
      </p:grp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4273550" y="1758950"/>
            <a:ext cx="444500" cy="215900"/>
          </a:xfrm>
          <a:prstGeom prst="rightArrow">
            <a:avLst>
              <a:gd name="adj1" fmla="val 50000"/>
              <a:gd name="adj2" fmla="val 10295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4959350" y="1454150"/>
            <a:ext cx="6731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4860925" y="2316163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/>
              <a:t>.o files</a:t>
            </a:r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>
            <a:off x="6026150" y="1758950"/>
            <a:ext cx="444500" cy="215900"/>
          </a:xfrm>
          <a:prstGeom prst="rightArrow">
            <a:avLst>
              <a:gd name="adj1" fmla="val 50000"/>
              <a:gd name="adj2" fmla="val 10295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788150" y="1454150"/>
            <a:ext cx="1358900" cy="901700"/>
            <a:chOff x="4276" y="916"/>
            <a:chExt cx="856" cy="568"/>
          </a:xfrm>
        </p:grpSpPr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4276" y="916"/>
              <a:ext cx="856" cy="56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4406" y="1075"/>
              <a:ext cx="4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/>
                <a:t>Linker</a:t>
              </a:r>
            </a:p>
          </p:txBody>
        </p:sp>
      </p:grp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996950" y="4425950"/>
            <a:ext cx="444500" cy="215900"/>
          </a:xfrm>
          <a:prstGeom prst="rightArrow">
            <a:avLst>
              <a:gd name="adj1" fmla="val 50000"/>
              <a:gd name="adj2" fmla="val 10295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4384675" y="3916363"/>
            <a:ext cx="28082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/>
              <a:t>Executable file</a:t>
            </a:r>
          </a:p>
          <a:p>
            <a:pPr algn="ctr" eaLnBrk="0" hangingPunct="0"/>
            <a:r>
              <a:rPr lang="en-US" sz="1600"/>
              <a:t>(must follow standard format,</a:t>
            </a:r>
          </a:p>
          <a:p>
            <a:pPr algn="ctr" eaLnBrk="0" hangingPunct="0"/>
            <a:r>
              <a:rPr lang="en-US" sz="1600"/>
              <a:t>such as ELF on Linux, </a:t>
            </a:r>
          </a:p>
          <a:p>
            <a:pPr algn="ctr" eaLnBrk="0" hangingPunct="0"/>
            <a:r>
              <a:rPr lang="en-US" sz="1600"/>
              <a:t>Microsoft PE on Windows)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987550" y="2971800"/>
            <a:ext cx="1968500" cy="3338513"/>
            <a:chOff x="1252" y="1877"/>
            <a:chExt cx="1240" cy="2103"/>
          </a:xfrm>
        </p:grpSpPr>
        <p:sp>
          <p:nvSpPr>
            <p:cNvPr id="8220" name="Rectangle 28"/>
            <p:cNvSpPr>
              <a:spLocks noChangeArrowheads="1"/>
            </p:cNvSpPr>
            <p:nvPr/>
          </p:nvSpPr>
          <p:spPr bwMode="auto">
            <a:xfrm>
              <a:off x="1252" y="1877"/>
              <a:ext cx="1240" cy="232"/>
            </a:xfrm>
            <a:prstGeom prst="rect">
              <a:avLst/>
            </a:prstGeom>
            <a:solidFill>
              <a:srgbClr val="CCFF33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8221" name="Rectangle 29"/>
            <p:cNvSpPr>
              <a:spLocks noChangeArrowheads="1"/>
            </p:cNvSpPr>
            <p:nvPr/>
          </p:nvSpPr>
          <p:spPr bwMode="auto">
            <a:xfrm>
              <a:off x="1574" y="1892"/>
              <a:ext cx="5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/>
                <a:t>Header</a:t>
              </a:r>
            </a:p>
          </p:txBody>
        </p:sp>
        <p:sp>
          <p:nvSpPr>
            <p:cNvPr id="8222" name="Rectangle 30"/>
            <p:cNvSpPr>
              <a:spLocks noChangeArrowheads="1"/>
            </p:cNvSpPr>
            <p:nvPr/>
          </p:nvSpPr>
          <p:spPr bwMode="auto">
            <a:xfrm>
              <a:off x="1252" y="2117"/>
              <a:ext cx="1240" cy="42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1622" y="2180"/>
              <a:ext cx="4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/>
                <a:t>Code</a:t>
              </a:r>
            </a:p>
          </p:txBody>
        </p:sp>
        <p:sp>
          <p:nvSpPr>
            <p:cNvPr id="8224" name="Rectangle 32"/>
            <p:cNvSpPr>
              <a:spLocks noChangeArrowheads="1"/>
            </p:cNvSpPr>
            <p:nvPr/>
          </p:nvSpPr>
          <p:spPr bwMode="auto">
            <a:xfrm>
              <a:off x="1252" y="2549"/>
              <a:ext cx="1240" cy="424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1334" y="2612"/>
              <a:ext cx="93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/>
                <a:t>Initialized data</a:t>
              </a:r>
            </a:p>
          </p:txBody>
        </p:sp>
        <p:sp>
          <p:nvSpPr>
            <p:cNvPr id="8226" name="Rectangle 34"/>
            <p:cNvSpPr>
              <a:spLocks noChangeArrowheads="1"/>
            </p:cNvSpPr>
            <p:nvPr/>
          </p:nvSpPr>
          <p:spPr bwMode="auto">
            <a:xfrm>
              <a:off x="1252" y="2981"/>
              <a:ext cx="124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8227" name="Rectangle 35"/>
            <p:cNvSpPr>
              <a:spLocks noChangeArrowheads="1"/>
            </p:cNvSpPr>
            <p:nvPr/>
          </p:nvSpPr>
          <p:spPr bwMode="auto">
            <a:xfrm>
              <a:off x="1670" y="2996"/>
              <a:ext cx="3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/>
                <a:t>BSS</a:t>
              </a:r>
            </a:p>
          </p:txBody>
        </p:sp>
        <p:sp>
          <p:nvSpPr>
            <p:cNvPr id="8228" name="Rectangle 36"/>
            <p:cNvSpPr>
              <a:spLocks noChangeArrowheads="1"/>
            </p:cNvSpPr>
            <p:nvPr/>
          </p:nvSpPr>
          <p:spPr bwMode="auto">
            <a:xfrm>
              <a:off x="1252" y="3221"/>
              <a:ext cx="1240" cy="280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8229" name="Rectangle 37"/>
            <p:cNvSpPr>
              <a:spLocks noChangeArrowheads="1"/>
            </p:cNvSpPr>
            <p:nvPr/>
          </p:nvSpPr>
          <p:spPr bwMode="auto">
            <a:xfrm>
              <a:off x="1382" y="3236"/>
              <a:ext cx="85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/>
                <a:t>Symbol table</a:t>
              </a:r>
            </a:p>
          </p:txBody>
        </p:sp>
        <p:sp>
          <p:nvSpPr>
            <p:cNvPr id="8230" name="Rectangle 38"/>
            <p:cNvSpPr>
              <a:spLocks noChangeArrowheads="1"/>
            </p:cNvSpPr>
            <p:nvPr/>
          </p:nvSpPr>
          <p:spPr bwMode="auto">
            <a:xfrm>
              <a:off x="1252" y="3509"/>
              <a:ext cx="1240" cy="232"/>
            </a:xfrm>
            <a:prstGeom prst="rect">
              <a:avLst/>
            </a:prstGeom>
            <a:solidFill>
              <a:srgbClr val="00FF66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8231" name="Rectangle 39"/>
            <p:cNvSpPr>
              <a:spLocks noChangeArrowheads="1"/>
            </p:cNvSpPr>
            <p:nvPr/>
          </p:nvSpPr>
          <p:spPr bwMode="auto">
            <a:xfrm>
              <a:off x="1334" y="3524"/>
              <a:ext cx="89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/>
                <a:t>Line numbers</a:t>
              </a:r>
            </a:p>
          </p:txBody>
        </p:sp>
        <p:sp>
          <p:nvSpPr>
            <p:cNvPr id="8232" name="Rectangle 40"/>
            <p:cNvSpPr>
              <a:spLocks noChangeArrowheads="1"/>
            </p:cNvSpPr>
            <p:nvPr/>
          </p:nvSpPr>
          <p:spPr bwMode="auto">
            <a:xfrm>
              <a:off x="1252" y="3749"/>
              <a:ext cx="1240" cy="231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8233" name="Rectangle 41"/>
            <p:cNvSpPr>
              <a:spLocks noChangeArrowheads="1"/>
            </p:cNvSpPr>
            <p:nvPr/>
          </p:nvSpPr>
          <p:spPr bwMode="auto">
            <a:xfrm>
              <a:off x="1478" y="3764"/>
              <a:ext cx="5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/>
                <a:t>Ext. refs</a:t>
              </a:r>
            </a:p>
          </p:txBody>
        </p:sp>
      </p:grpSp>
      <p:sp>
        <p:nvSpPr>
          <p:cNvPr id="8234" name="AutoShape 42"/>
          <p:cNvSpPr>
            <a:spLocks noChangeArrowheads="1"/>
          </p:cNvSpPr>
          <p:nvPr/>
        </p:nvSpPr>
        <p:spPr bwMode="auto">
          <a:xfrm>
            <a:off x="7397750" y="2444750"/>
            <a:ext cx="215900" cy="292100"/>
          </a:xfrm>
          <a:prstGeom prst="upArrow">
            <a:avLst>
              <a:gd name="adj1" fmla="val 50000"/>
              <a:gd name="adj2" fmla="val 6764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fr-BE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6613525" y="2697163"/>
            <a:ext cx="16652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/>
              <a:t>static libraries</a:t>
            </a:r>
          </a:p>
          <a:p>
            <a:pPr algn="ctr" eaLnBrk="0" hangingPunct="0"/>
            <a:r>
              <a:rPr lang="en-US" sz="1600"/>
              <a:t>(libc, streams…)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nimBg="1"/>
      <p:bldP spid="8211" grpId="0"/>
      <p:bldP spid="8213" grpId="0" animBg="1"/>
      <p:bldP spid="8217" grpId="0" animBg="1"/>
      <p:bldP spid="8218" grpId="0"/>
      <p:bldP spid="8234" grpId="0" animBg="1"/>
      <p:bldP spid="82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Running a program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10000"/>
              </a:spcAft>
            </a:pPr>
            <a:r>
              <a:rPr lang="en-US" sz="2400"/>
              <a:t>OS creates a “process” and allocates memory for it</a:t>
            </a:r>
          </a:p>
          <a:p>
            <a:pPr>
              <a:spcAft>
                <a:spcPct val="10000"/>
              </a:spcAft>
            </a:pPr>
            <a:r>
              <a:rPr lang="en-US" sz="2400"/>
              <a:t>The loader: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reads and interprets the executable file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sets process’s memory to contain code &amp; data from executable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pushes “argc”, “argv”, “envp” on the stack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sets the CPU registers properly &amp; calls “__start()” [Part of CRT0]</a:t>
            </a:r>
          </a:p>
          <a:p>
            <a:pPr>
              <a:spcAft>
                <a:spcPct val="10000"/>
              </a:spcAft>
            </a:pPr>
            <a:r>
              <a:rPr lang="en-US" sz="2400"/>
              <a:t>Program start running at __start(), which calls main()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we say “process” is running, and no longer think of “program”</a:t>
            </a:r>
          </a:p>
          <a:p>
            <a:pPr>
              <a:spcAft>
                <a:spcPct val="10000"/>
              </a:spcAft>
            </a:pPr>
            <a:r>
              <a:rPr lang="en-US" sz="2400"/>
              <a:t>When main() returns, CRT0 calls “exit()”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destroys the process and returns all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1628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Process != Program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1600200"/>
            <a:ext cx="1968500" cy="3338513"/>
            <a:chOff x="1252" y="1877"/>
            <a:chExt cx="1240" cy="2103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1252" y="1877"/>
              <a:ext cx="1240" cy="232"/>
            </a:xfrm>
            <a:prstGeom prst="rect">
              <a:avLst/>
            </a:prstGeom>
            <a:solidFill>
              <a:srgbClr val="CCFF33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1574" y="1892"/>
              <a:ext cx="5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/>
                <a:t>Header</a:t>
              </a: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1252" y="2117"/>
              <a:ext cx="1240" cy="42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1622" y="2180"/>
              <a:ext cx="4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/>
                <a:t>Code</a:t>
              </a: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1252" y="2549"/>
              <a:ext cx="1240" cy="424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334" y="2612"/>
              <a:ext cx="93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/>
                <a:t>Initialized data</a:t>
              </a: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1252" y="2981"/>
              <a:ext cx="124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1670" y="2996"/>
              <a:ext cx="3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/>
                <a:t>BSS</a:t>
              </a: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252" y="3221"/>
              <a:ext cx="1240" cy="280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1382" y="3236"/>
              <a:ext cx="85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/>
                <a:t>Symbol table</a:t>
              </a:r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1252" y="3509"/>
              <a:ext cx="1240" cy="232"/>
            </a:xfrm>
            <a:prstGeom prst="rect">
              <a:avLst/>
            </a:prstGeom>
            <a:solidFill>
              <a:srgbClr val="00FF66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1334" y="3524"/>
              <a:ext cx="89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/>
                <a:t>Line numbers</a:t>
              </a: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1252" y="3749"/>
              <a:ext cx="1240" cy="231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1478" y="3764"/>
              <a:ext cx="5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/>
                <a:t>Ext. refs</a:t>
              </a:r>
            </a:p>
          </p:txBody>
        </p:sp>
      </p:grp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7010400" y="622300"/>
            <a:ext cx="1968500" cy="623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fr-FR" sz="1600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7010400" y="4654550"/>
            <a:ext cx="1968500" cy="2212975"/>
            <a:chOff x="4180" y="2688"/>
            <a:chExt cx="1240" cy="1394"/>
          </a:xfrm>
        </p:grpSpPr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4180" y="3567"/>
              <a:ext cx="1240" cy="515"/>
              <a:chOff x="4180" y="3567"/>
              <a:chExt cx="1240" cy="515"/>
            </a:xfrm>
          </p:grpSpPr>
          <p:sp>
            <p:nvSpPr>
              <p:cNvPr id="6166" name="Rectangle 22"/>
              <p:cNvSpPr>
                <a:spLocks noChangeArrowheads="1"/>
              </p:cNvSpPr>
              <p:nvPr/>
            </p:nvSpPr>
            <p:spPr bwMode="auto">
              <a:xfrm>
                <a:off x="4180" y="3567"/>
                <a:ext cx="1240" cy="515"/>
              </a:xfrm>
              <a:prstGeom prst="rect">
                <a:avLst/>
              </a:prstGeom>
              <a:solidFill>
                <a:schemeClr val="hlink">
                  <a:alpha val="5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BE"/>
              </a:p>
            </p:txBody>
          </p:sp>
          <p:sp>
            <p:nvSpPr>
              <p:cNvPr id="6167" name="Rectangle 23"/>
              <p:cNvSpPr>
                <a:spLocks noChangeArrowheads="1"/>
              </p:cNvSpPr>
              <p:nvPr/>
            </p:nvSpPr>
            <p:spPr bwMode="auto">
              <a:xfrm>
                <a:off x="4550" y="3643"/>
                <a:ext cx="42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600"/>
                  <a:t>Code</a:t>
                </a:r>
              </a:p>
            </p:txBody>
          </p:sp>
        </p:grp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4180" y="3042"/>
              <a:ext cx="1240" cy="517"/>
              <a:chOff x="4180" y="3042"/>
              <a:chExt cx="1240" cy="517"/>
            </a:xfrm>
          </p:grpSpPr>
          <p:sp>
            <p:nvSpPr>
              <p:cNvPr id="6169" name="Rectangle 25"/>
              <p:cNvSpPr>
                <a:spLocks noChangeArrowheads="1"/>
              </p:cNvSpPr>
              <p:nvPr/>
            </p:nvSpPr>
            <p:spPr bwMode="auto">
              <a:xfrm>
                <a:off x="4180" y="3042"/>
                <a:ext cx="1240" cy="517"/>
              </a:xfrm>
              <a:prstGeom prst="rect">
                <a:avLst/>
              </a:prstGeom>
              <a:solidFill>
                <a:srgbClr val="FFFF00">
                  <a:alpha val="50000"/>
                </a:srgb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BE"/>
              </a:p>
            </p:txBody>
          </p:sp>
          <p:sp>
            <p:nvSpPr>
              <p:cNvPr id="6170" name="Rectangle 26"/>
              <p:cNvSpPr>
                <a:spLocks noChangeArrowheads="1"/>
              </p:cNvSpPr>
              <p:nvPr/>
            </p:nvSpPr>
            <p:spPr bwMode="auto">
              <a:xfrm>
                <a:off x="4262" y="3120"/>
                <a:ext cx="93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600"/>
                  <a:t>Initialized data</a:t>
                </a:r>
              </a:p>
            </p:txBody>
          </p: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180" y="2688"/>
              <a:ext cx="1240" cy="345"/>
              <a:chOff x="4180" y="2688"/>
              <a:chExt cx="1240" cy="345"/>
            </a:xfrm>
          </p:grpSpPr>
          <p:sp>
            <p:nvSpPr>
              <p:cNvPr id="6172" name="Rectangle 28"/>
              <p:cNvSpPr>
                <a:spLocks noChangeArrowheads="1"/>
              </p:cNvSpPr>
              <p:nvPr/>
            </p:nvSpPr>
            <p:spPr bwMode="auto">
              <a:xfrm>
                <a:off x="4180" y="2693"/>
                <a:ext cx="1240" cy="340"/>
              </a:xfrm>
              <a:prstGeom prst="rect">
                <a:avLst/>
              </a:prstGeom>
              <a:solidFill>
                <a:srgbClr val="FF99FF">
                  <a:alpha val="50000"/>
                </a:srgb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BE"/>
              </a:p>
            </p:txBody>
          </p:sp>
          <p:sp>
            <p:nvSpPr>
              <p:cNvPr id="6173" name="Rectangle 29"/>
              <p:cNvSpPr>
                <a:spLocks noChangeArrowheads="1"/>
              </p:cNvSpPr>
              <p:nvPr/>
            </p:nvSpPr>
            <p:spPr bwMode="auto">
              <a:xfrm>
                <a:off x="4598" y="2688"/>
                <a:ext cx="401" cy="212"/>
              </a:xfrm>
              <a:prstGeom prst="rect">
                <a:avLst/>
              </a:prstGeom>
              <a:solidFill>
                <a:srgbClr val="FF99FF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 eaLnBrk="0" hangingPunct="0"/>
                <a:r>
                  <a:rPr lang="en-US" sz="1600"/>
                  <a:t>BSS</a:t>
                </a:r>
              </a:p>
            </p:txBody>
          </p:sp>
        </p:grpSp>
      </p:grp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7010400" y="4127500"/>
            <a:ext cx="1968500" cy="520700"/>
          </a:xfrm>
          <a:prstGeom prst="rect">
            <a:avLst/>
          </a:prstGeom>
          <a:solidFill>
            <a:srgbClr val="CCEC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7597775" y="4151313"/>
            <a:ext cx="668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/>
              <a:t>Heap</a:t>
            </a:r>
          </a:p>
        </p:txBody>
      </p:sp>
      <p:sp>
        <p:nvSpPr>
          <p:cNvPr id="6176" name="AutoShape 32"/>
          <p:cNvSpPr>
            <a:spLocks noChangeArrowheads="1"/>
          </p:cNvSpPr>
          <p:nvPr/>
        </p:nvSpPr>
        <p:spPr bwMode="auto">
          <a:xfrm>
            <a:off x="7772400" y="3822700"/>
            <a:ext cx="368300" cy="292100"/>
          </a:xfrm>
          <a:prstGeom prst="upArrow">
            <a:avLst>
              <a:gd name="adj1" fmla="val 75009"/>
              <a:gd name="adj2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fr-BE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7010400" y="2374900"/>
            <a:ext cx="1968500" cy="520700"/>
          </a:xfrm>
          <a:prstGeom prst="rect">
            <a:avLst/>
          </a:prstGeom>
          <a:solidFill>
            <a:srgbClr val="66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78" name="AutoShape 34"/>
          <p:cNvSpPr>
            <a:spLocks noChangeArrowheads="1"/>
          </p:cNvSpPr>
          <p:nvPr/>
        </p:nvSpPr>
        <p:spPr bwMode="auto">
          <a:xfrm>
            <a:off x="7772400" y="2908300"/>
            <a:ext cx="368300" cy="292100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fr-BE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7597775" y="23987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/>
              <a:t>Stack</a:t>
            </a: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7010400" y="1460500"/>
            <a:ext cx="1968500" cy="520700"/>
          </a:xfrm>
          <a:prstGeom prst="rect">
            <a:avLst/>
          </a:prstGeom>
          <a:solidFill>
            <a:srgbClr val="FFCC66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7521575" y="1560513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/>
              <a:t>DLL’s</a:t>
            </a:r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7010400" y="850900"/>
            <a:ext cx="1968500" cy="368300"/>
          </a:xfrm>
          <a:prstGeom prst="rect">
            <a:avLst/>
          </a:prstGeom>
          <a:solidFill>
            <a:srgbClr val="CCFF66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6988175" y="798513"/>
            <a:ext cx="1855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/>
              <a:t>mapped segments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1219200" y="5003800"/>
            <a:ext cx="1525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Executable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5105400" y="5791200"/>
            <a:ext cx="1949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/>
              <a:t>Process </a:t>
            </a:r>
          </a:p>
          <a:p>
            <a:pPr algn="ctr"/>
            <a:r>
              <a:rPr lang="en-US" sz="2000" b="1"/>
              <a:t>address space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3173413" y="1828800"/>
            <a:ext cx="346344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Program is passive</a:t>
            </a:r>
          </a:p>
          <a:p>
            <a:pPr>
              <a:buFontTx/>
              <a:buChar char="•"/>
            </a:pPr>
            <a:r>
              <a:rPr lang="en-US" sz="2000" dirty="0"/>
              <a:t> Code + </a:t>
            </a:r>
            <a:r>
              <a:rPr lang="en-US" sz="2000" dirty="0" smtClean="0"/>
              <a:t>initial values for data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Process is running program</a:t>
            </a:r>
          </a:p>
          <a:p>
            <a:pPr>
              <a:buFontTx/>
              <a:buChar char="•"/>
            </a:pPr>
            <a:r>
              <a:rPr lang="en-US" sz="2000" dirty="0"/>
              <a:t> stack, </a:t>
            </a:r>
            <a:r>
              <a:rPr lang="en-US" sz="2000" dirty="0" err="1"/>
              <a:t>regs</a:t>
            </a:r>
            <a:r>
              <a:rPr lang="en-US" sz="2000" dirty="0"/>
              <a:t>, program </a:t>
            </a:r>
            <a:r>
              <a:rPr lang="en-US" sz="2000" dirty="0" smtClean="0"/>
              <a:t>counter</a:t>
            </a:r>
          </a:p>
          <a:p>
            <a:pPr>
              <a:buFontTx/>
              <a:buChar char="•"/>
            </a:pPr>
            <a:r>
              <a:rPr lang="en-US" sz="2000" dirty="0" smtClean="0"/>
              <a:t> private copy of the data</a:t>
            </a:r>
          </a:p>
          <a:p>
            <a:pPr>
              <a:buFontTx/>
              <a:buChar char="•"/>
            </a:pPr>
            <a:r>
              <a:rPr lang="en-US" sz="2000" dirty="0" smtClean="0"/>
              <a:t> shared copy of the code</a:t>
            </a:r>
            <a:endParaRPr lang="en-US" sz="2000" dirty="0"/>
          </a:p>
          <a:p>
            <a:pPr>
              <a:buFontTx/>
              <a:buChar char="•"/>
            </a:pPr>
            <a:endParaRPr lang="en-US" sz="2000" dirty="0"/>
          </a:p>
          <a:p>
            <a:pPr>
              <a:buFontTx/>
              <a:buChar char="•"/>
            </a:pPr>
            <a:endParaRPr lang="en-US" sz="2000" dirty="0"/>
          </a:p>
          <a:p>
            <a:r>
              <a:rPr lang="en-US" sz="2000" dirty="0"/>
              <a:t>Example:</a:t>
            </a:r>
          </a:p>
          <a:p>
            <a:r>
              <a:rPr lang="en-US" sz="2000" dirty="0"/>
              <a:t>We both run </a:t>
            </a:r>
            <a:r>
              <a:rPr lang="en-US" sz="2000" dirty="0" smtClean="0"/>
              <a:t>IE on same PC:</a:t>
            </a:r>
            <a:endParaRPr lang="en-US" sz="2000" dirty="0"/>
          </a:p>
          <a:p>
            <a:pPr>
              <a:buFontTx/>
              <a:buChar char="-"/>
            </a:pPr>
            <a:r>
              <a:rPr lang="en-US" sz="2000" dirty="0"/>
              <a:t> Same </a:t>
            </a:r>
            <a:r>
              <a:rPr lang="en-US" sz="2000" dirty="0" smtClean="0"/>
              <a:t>program</a:t>
            </a:r>
          </a:p>
          <a:p>
            <a:pPr>
              <a:buFontTx/>
              <a:buChar char="-"/>
            </a:pPr>
            <a:r>
              <a:rPr lang="en-US" sz="2000" dirty="0" smtClean="0"/>
              <a:t> Same machine </a:t>
            </a:r>
            <a:endParaRPr lang="en-US" sz="2000" dirty="0"/>
          </a:p>
          <a:p>
            <a:pPr>
              <a:buFontTx/>
              <a:buChar char="-"/>
            </a:pPr>
            <a:r>
              <a:rPr lang="en-US" sz="2000" dirty="0"/>
              <a:t> </a:t>
            </a:r>
            <a:r>
              <a:rPr lang="en-US" sz="2000" i="1" u="sng" dirty="0" smtClean="0"/>
              <a:t>Different</a:t>
            </a:r>
            <a:r>
              <a:rPr lang="en-US" dirty="0" smtClean="0"/>
              <a:t> </a:t>
            </a:r>
            <a:r>
              <a:rPr lang="en-US" sz="2000" i="1" u="sng" dirty="0" smtClean="0"/>
              <a:t>processes</a:t>
            </a:r>
            <a:endParaRPr lang="en-US" sz="20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Operating System Structure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dirty="0"/>
              <a:t>An OS is just another kind of program running on the CPU – a </a:t>
            </a:r>
            <a:r>
              <a:rPr lang="en-US" sz="2400" dirty="0" smtClean="0"/>
              <a:t>process… But </a:t>
            </a:r>
            <a:r>
              <a:rPr lang="en-US" sz="2400" dirty="0"/>
              <a:t>it is a very sophisticated program: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/>
              <a:t>“Entered” from different locations in response to external events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/>
              <a:t>Does not have a single thread of control</a:t>
            </a:r>
          </a:p>
          <a:p>
            <a:pPr lvl="2">
              <a:lnSpc>
                <a:spcPct val="90000"/>
              </a:lnSpc>
              <a:spcAft>
                <a:spcPct val="10000"/>
              </a:spcAft>
            </a:pPr>
            <a:r>
              <a:rPr lang="en-US" sz="1800" dirty="0"/>
              <a:t>can be invoked simultaneously by two different events </a:t>
            </a:r>
          </a:p>
          <a:p>
            <a:pPr lvl="2">
              <a:lnSpc>
                <a:spcPct val="90000"/>
              </a:lnSpc>
              <a:spcAft>
                <a:spcPct val="10000"/>
              </a:spcAft>
            </a:pPr>
            <a:r>
              <a:rPr lang="en-US" sz="1800" dirty="0"/>
              <a:t>e.g. sys call &amp; an interrupt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/>
              <a:t>It is not supposed to terminate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/>
              <a:t>It can execute any instruction in the machine</a:t>
            </a:r>
          </a:p>
          <a:p>
            <a:pPr>
              <a:lnSpc>
                <a:spcPct val="90000"/>
              </a:lnSpc>
              <a:spcAft>
                <a:spcPct val="10000"/>
              </a:spcAft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Process States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10000"/>
              </a:spcAft>
            </a:pPr>
            <a:r>
              <a:rPr lang="en-US" sz="2400"/>
              <a:t>Many processes in system, only one on CPU</a:t>
            </a:r>
          </a:p>
          <a:p>
            <a:pPr>
              <a:spcAft>
                <a:spcPct val="10000"/>
              </a:spcAft>
            </a:pPr>
            <a:r>
              <a:rPr lang="en-US" sz="2400"/>
              <a:t>“Execution State” of a process: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Indicates what it is doing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Basically 3 states:</a:t>
            </a:r>
          </a:p>
          <a:p>
            <a:pPr lvl="2">
              <a:spcAft>
                <a:spcPct val="10000"/>
              </a:spcAft>
            </a:pPr>
            <a:r>
              <a:rPr lang="en-US" sz="1800"/>
              <a:t>Ready:  waiting to be assigned to the CPU</a:t>
            </a:r>
          </a:p>
          <a:p>
            <a:pPr lvl="2">
              <a:spcAft>
                <a:spcPct val="10000"/>
              </a:spcAft>
            </a:pPr>
            <a:r>
              <a:rPr lang="en-US" sz="1800"/>
              <a:t>Running:  executing instructions on the CPU</a:t>
            </a:r>
          </a:p>
          <a:p>
            <a:pPr lvl="2">
              <a:spcAft>
                <a:spcPct val="10000"/>
              </a:spcAft>
            </a:pPr>
            <a:r>
              <a:rPr lang="en-US" sz="1800"/>
              <a:t>Waiting:  waiting for an event, e.g. I/O completion </a:t>
            </a:r>
          </a:p>
          <a:p>
            <a:pPr>
              <a:spcAft>
                <a:spcPct val="10000"/>
              </a:spcAft>
            </a:pPr>
            <a:r>
              <a:rPr lang="en-US" sz="2400"/>
              <a:t>Process moves across different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Process State Transitions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914400" y="1981200"/>
            <a:ext cx="990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New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2743200" y="2514600"/>
            <a:ext cx="990600" cy="7620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Ready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5410200" y="2514600"/>
            <a:ext cx="990600" cy="762000"/>
          </a:xfrm>
          <a:prstGeom prst="ellipse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Running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7543800" y="1981200"/>
            <a:ext cx="990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Exit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4038600" y="3962400"/>
            <a:ext cx="990600" cy="762000"/>
          </a:xfrm>
          <a:prstGeom prst="ellipse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Waiting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1905000" y="23622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733800" y="2895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4953000" y="3276600"/>
            <a:ext cx="762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3352800" y="3276600"/>
            <a:ext cx="6858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6400800" y="2438400"/>
            <a:ext cx="1143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13328" name="Freeform 16"/>
          <p:cNvSpPr>
            <a:spLocks/>
          </p:cNvSpPr>
          <p:nvPr/>
        </p:nvSpPr>
        <p:spPr bwMode="auto">
          <a:xfrm>
            <a:off x="3276600" y="1727200"/>
            <a:ext cx="2209800" cy="939800"/>
          </a:xfrm>
          <a:custGeom>
            <a:avLst/>
            <a:gdLst/>
            <a:ahLst/>
            <a:cxnLst>
              <a:cxn ang="0">
                <a:pos x="1392" y="592"/>
              </a:cxn>
              <a:cxn ang="0">
                <a:pos x="1008" y="112"/>
              </a:cxn>
              <a:cxn ang="0">
                <a:pos x="432" y="64"/>
              </a:cxn>
              <a:cxn ang="0">
                <a:pos x="0" y="496"/>
              </a:cxn>
            </a:cxnLst>
            <a:rect l="0" t="0" r="r" b="b"/>
            <a:pathLst>
              <a:path w="1392" h="592">
                <a:moveTo>
                  <a:pt x="1392" y="592"/>
                </a:moveTo>
                <a:cubicBezTo>
                  <a:pt x="1280" y="396"/>
                  <a:pt x="1168" y="200"/>
                  <a:pt x="1008" y="112"/>
                </a:cubicBezTo>
                <a:cubicBezTo>
                  <a:pt x="848" y="24"/>
                  <a:pt x="600" y="0"/>
                  <a:pt x="432" y="64"/>
                </a:cubicBezTo>
                <a:cubicBezTo>
                  <a:pt x="264" y="128"/>
                  <a:pt x="132" y="312"/>
                  <a:pt x="0" y="49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 rot="1390708">
            <a:off x="1828800" y="2136775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admitted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886200" y="1447800"/>
            <a:ext cx="930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interrupt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 rot="-2886559">
            <a:off x="4745037" y="3722688"/>
            <a:ext cx="166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I/O or event wait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 rot="3120763">
            <a:off x="2790031" y="3686969"/>
            <a:ext cx="12493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I/O or event</a:t>
            </a:r>
          </a:p>
          <a:p>
            <a:r>
              <a:rPr lang="en-US" sz="1600"/>
              <a:t> completion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038600" y="2514600"/>
            <a:ext cx="93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dispatch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 rot="-1536131">
            <a:off x="6553200" y="23622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done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2057400" y="5105400"/>
            <a:ext cx="5249863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spcAft>
                <a:spcPct val="10000"/>
              </a:spcAft>
            </a:pPr>
            <a:r>
              <a:rPr lang="en-US" sz="2000"/>
              <a:t>Processes hop across states as a result of:</a:t>
            </a:r>
          </a:p>
          <a:p>
            <a:pPr>
              <a:spcBef>
                <a:spcPct val="20000"/>
              </a:spcBef>
              <a:spcAft>
                <a:spcPct val="10000"/>
              </a:spcAft>
              <a:buFontTx/>
              <a:buChar char="•"/>
            </a:pPr>
            <a:r>
              <a:rPr lang="en-US" sz="2000"/>
              <a:t> Actions they perform, e.g. system calls</a:t>
            </a:r>
          </a:p>
          <a:p>
            <a:pPr>
              <a:spcBef>
                <a:spcPct val="20000"/>
              </a:spcBef>
              <a:spcAft>
                <a:spcPct val="10000"/>
              </a:spcAft>
              <a:buFontTx/>
              <a:buChar char="•"/>
            </a:pPr>
            <a:r>
              <a:rPr lang="en-US" sz="2000"/>
              <a:t> Actions performed by OS, e.g. rescheduling</a:t>
            </a:r>
          </a:p>
          <a:p>
            <a:pPr>
              <a:spcBef>
                <a:spcPct val="20000"/>
              </a:spcBef>
              <a:spcAft>
                <a:spcPct val="10000"/>
              </a:spcAft>
              <a:buFontTx/>
              <a:buChar char="•"/>
            </a:pPr>
            <a:r>
              <a:rPr lang="en-US" sz="2000"/>
              <a:t> External actions, e.g. I/O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animBg="1"/>
      <p:bldP spid="13325" grpId="0" animBg="1"/>
      <p:bldP spid="13326" grpId="0" animBg="1"/>
      <p:bldP spid="13327" grpId="0" animBg="1"/>
      <p:bldP spid="13328" grpId="0" animBg="1"/>
      <p:bldP spid="13330" grpId="0"/>
      <p:bldP spid="13331" grpId="0"/>
      <p:bldP spid="13332" grpId="0"/>
      <p:bldP spid="13334" grpId="0"/>
      <p:bldP spid="1333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Process Data Structures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OS represents a process using a </a:t>
            </a:r>
            <a:r>
              <a:rPr lang="en-US" sz="2400" i="1"/>
              <a:t>PCB</a:t>
            </a:r>
            <a:endParaRPr lang="en-US" sz="2400" b="1" i="1"/>
          </a:p>
          <a:p>
            <a:pPr lvl="1"/>
            <a:r>
              <a:rPr lang="en-US" sz="2000"/>
              <a:t>Process Control Block</a:t>
            </a:r>
          </a:p>
          <a:p>
            <a:pPr lvl="1"/>
            <a:r>
              <a:rPr lang="en-US" sz="2000"/>
              <a:t>Has all the details of a process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981200" y="3581400"/>
            <a:ext cx="57150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876800" y="3581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BE">
              <a:solidFill>
                <a:schemeClr val="bg1"/>
              </a:solidFill>
            </a:endParaRP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981200" y="40386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BE">
              <a:solidFill>
                <a:schemeClr val="bg1"/>
              </a:solidFill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981200" y="44958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BE">
              <a:solidFill>
                <a:schemeClr val="bg1"/>
              </a:solidFill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981200" y="49530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BE">
              <a:solidFill>
                <a:schemeClr val="bg1"/>
              </a:solidFill>
            </a:endParaRP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981200" y="54102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BE">
              <a:solidFill>
                <a:schemeClr val="bg1"/>
              </a:solidFill>
            </a:endParaRP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981200" y="5867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BE">
              <a:solidFill>
                <a:schemeClr val="bg1"/>
              </a:solidFill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667000" y="3581400"/>
            <a:ext cx="11857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Process Id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514600" y="4129088"/>
            <a:ext cx="14785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Process State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1936750" y="4572000"/>
            <a:ext cx="27827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General Purpose Registers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2571750" y="5029200"/>
            <a:ext cx="154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Stack Pointer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362200" y="5486400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Program Counter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438400" y="5943600"/>
            <a:ext cx="17972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Accounting Info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5099050" y="3657600"/>
            <a:ext cx="222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Security Credentials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5105400" y="4114800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Username of owner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334000" y="4572000"/>
            <a:ext cx="177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Queue Pointers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5435600" y="5043488"/>
            <a:ext cx="1478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Signal Masks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5029200" y="5486400"/>
            <a:ext cx="240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Memory Management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6178550" y="5867400"/>
            <a:ext cx="351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  <p:bldP spid="15375" grpId="0"/>
      <p:bldP spid="15377" grpId="0"/>
      <p:bldP spid="15378" grpId="0"/>
      <p:bldP spid="15379" grpId="0"/>
      <p:bldP spid="15380" grpId="0"/>
      <p:bldP spid="15381" grpId="0"/>
      <p:bldP spid="15382" grpId="0"/>
      <p:bldP spid="15383" grpId="0"/>
      <p:bldP spid="15384" grpId="0"/>
      <p:bldP spid="15385" grpId="0"/>
      <p:bldP spid="1538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Context Switch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For a running process</a:t>
            </a:r>
          </a:p>
          <a:p>
            <a:pPr lvl="1"/>
            <a:r>
              <a:rPr lang="en-US" sz="2000"/>
              <a:t>All registers are loaded in CPU and modified</a:t>
            </a:r>
          </a:p>
          <a:p>
            <a:pPr lvl="2"/>
            <a:r>
              <a:rPr lang="en-US" sz="1800"/>
              <a:t>E.g. Program Counter, Stack Pointer, General Purpose Registers</a:t>
            </a:r>
          </a:p>
          <a:p>
            <a:r>
              <a:rPr lang="en-US" sz="2400"/>
              <a:t>When process relinquishes the CPU, the OS</a:t>
            </a:r>
          </a:p>
          <a:p>
            <a:pPr lvl="1"/>
            <a:r>
              <a:rPr lang="en-US" sz="2000"/>
              <a:t>Saves register values to the PCB of that process</a:t>
            </a:r>
          </a:p>
          <a:p>
            <a:r>
              <a:rPr lang="en-US" sz="2400"/>
              <a:t>To execute another process, the OS</a:t>
            </a:r>
          </a:p>
          <a:p>
            <a:pPr lvl="1"/>
            <a:r>
              <a:rPr lang="en-US" sz="2000"/>
              <a:t>Loads register values from PCB of that process</a:t>
            </a:r>
          </a:p>
          <a:p>
            <a:pPr>
              <a:buFont typeface="Symbol" pitchFamily="18" charset="2"/>
              <a:buChar char="Þ"/>
            </a:pPr>
            <a:r>
              <a:rPr lang="en-US" sz="2400" b="1">
                <a:sym typeface="Symbol" pitchFamily="18" charset="2"/>
              </a:rPr>
              <a:t>Context Switch</a:t>
            </a:r>
          </a:p>
          <a:p>
            <a:pPr lvl="1">
              <a:buFont typeface="Symbol" pitchFamily="18" charset="2"/>
              <a:buChar char="-"/>
            </a:pPr>
            <a:r>
              <a:rPr lang="en-US" sz="2000">
                <a:sym typeface="Symbol" pitchFamily="18" charset="2"/>
              </a:rPr>
              <a:t>Process of switching CPU from one process to another</a:t>
            </a:r>
          </a:p>
          <a:p>
            <a:pPr lvl="1">
              <a:buFont typeface="Symbol" pitchFamily="18" charset="2"/>
              <a:buChar char="-"/>
            </a:pPr>
            <a:r>
              <a:rPr lang="en-US" sz="2000">
                <a:sym typeface="Symbol" pitchFamily="18" charset="2"/>
              </a:rPr>
              <a:t>Very machine dependent for types of 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Details of Context Switching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Very tricky to implement</a:t>
            </a:r>
          </a:p>
          <a:p>
            <a:pPr lvl="1"/>
            <a:r>
              <a:rPr lang="en-US" sz="2000"/>
              <a:t>OS must save state without changing state</a:t>
            </a:r>
          </a:p>
          <a:p>
            <a:pPr lvl="1"/>
            <a:r>
              <a:rPr lang="en-US" sz="2000"/>
              <a:t>Should run without touching any registers</a:t>
            </a:r>
          </a:p>
          <a:p>
            <a:pPr lvl="2"/>
            <a:r>
              <a:rPr lang="en-US" sz="1800"/>
              <a:t>CISC: single instruction saves all state</a:t>
            </a:r>
          </a:p>
          <a:p>
            <a:pPr lvl="2"/>
            <a:r>
              <a:rPr lang="en-US" sz="1800"/>
              <a:t>RISC: reserve registers for kernel</a:t>
            </a:r>
          </a:p>
          <a:p>
            <a:pPr lvl="3"/>
            <a:r>
              <a:rPr lang="en-US" sz="1600"/>
              <a:t>Or way to save a register and then continue</a:t>
            </a:r>
          </a:p>
          <a:p>
            <a:r>
              <a:rPr lang="en-US" sz="2400"/>
              <a:t>Overheads: CPU is idle during a context switch</a:t>
            </a:r>
          </a:p>
          <a:p>
            <a:pPr lvl="1"/>
            <a:r>
              <a:rPr lang="en-US" sz="2000"/>
              <a:t>Explicit: </a:t>
            </a:r>
          </a:p>
          <a:p>
            <a:pPr lvl="2"/>
            <a:r>
              <a:rPr lang="en-US" sz="1800"/>
              <a:t>direct cost of loading/storing registers to/from main memory</a:t>
            </a:r>
          </a:p>
          <a:p>
            <a:pPr lvl="1"/>
            <a:r>
              <a:rPr lang="en-US" sz="2000"/>
              <a:t>Implicit:</a:t>
            </a:r>
          </a:p>
          <a:p>
            <a:pPr lvl="2"/>
            <a:r>
              <a:rPr lang="en-US" sz="1800"/>
              <a:t>Opportunity cost of flushing useful caches (cache, TLB, etc.)</a:t>
            </a:r>
          </a:p>
          <a:p>
            <a:pPr lvl="2"/>
            <a:r>
              <a:rPr lang="en-US" sz="1800"/>
              <a:t>Wait for pipeline to drain in pipelined processors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Context switching is costly!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systems that do excessive amounts of context switching, it balloons into a big overhead</a:t>
            </a:r>
          </a:p>
          <a:p>
            <a:pPr lvl="1"/>
            <a:r>
              <a:rPr lang="en-US" dirty="0" smtClean="0"/>
              <a:t>This is often ignored by application developers</a:t>
            </a:r>
          </a:p>
          <a:p>
            <a:pPr lvl="1"/>
            <a:r>
              <a:rPr lang="en-US" dirty="0" smtClean="0"/>
              <a:t>But if you split an application into multiple processes need to keep it in mind</a:t>
            </a:r>
          </a:p>
          <a:p>
            <a:pPr lvl="2"/>
            <a:r>
              <a:rPr lang="en-US" dirty="0" smtClean="0"/>
              <a:t>Make sure that each process does big chunks of work</a:t>
            </a:r>
          </a:p>
          <a:p>
            <a:pPr lvl="2"/>
            <a:r>
              <a:rPr lang="en-US" dirty="0" smtClean="0"/>
              <a:t>Think about conditions under which context switching could occur and make sure they are reasonably rare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How to create a process?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dirty="0"/>
              <a:t>Double click on a icon?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dirty="0"/>
              <a:t>After boot OS starts the first process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/>
              <a:t>E.g. </a:t>
            </a:r>
            <a:r>
              <a:rPr lang="en-US" sz="2000" dirty="0" err="1"/>
              <a:t>sched</a:t>
            </a:r>
            <a:r>
              <a:rPr lang="en-US" sz="2000" dirty="0"/>
              <a:t> for Solaris, ntoskrnel.exe for XP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dirty="0"/>
              <a:t>The first process creates other processes: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/>
              <a:t>the creator is called the parent process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/>
              <a:t>the created is called the child process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000" dirty="0"/>
              <a:t>the parent/child relationships is expressed by a process tree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For example, in UNIX the second process is called </a:t>
            </a:r>
            <a:r>
              <a:rPr lang="en-US" sz="2400" i="1" dirty="0"/>
              <a:t>init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it creates all the </a:t>
            </a:r>
            <a:r>
              <a:rPr lang="en-US" sz="2000" dirty="0" err="1"/>
              <a:t>gettys</a:t>
            </a:r>
            <a:r>
              <a:rPr lang="en-US" sz="2000" dirty="0"/>
              <a:t> (login processes) and daemons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it should never die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it controls the system configuration (#processes, priorities…)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Explorer.exe in Windows for graphical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Processes Under UNIX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Fork() system call is only way to create a new process</a:t>
            </a:r>
          </a:p>
          <a:p>
            <a:r>
              <a:rPr lang="en-US" sz="2400"/>
              <a:t>int fork() does many things at once:</a:t>
            </a:r>
          </a:p>
          <a:p>
            <a:pPr lvl="1"/>
            <a:r>
              <a:rPr lang="en-US" sz="2000"/>
              <a:t>creates a new address space (called the child)</a:t>
            </a:r>
          </a:p>
          <a:p>
            <a:pPr lvl="1"/>
            <a:r>
              <a:rPr lang="en-US" sz="2000"/>
              <a:t>copies the parent’s address space into the child’s</a:t>
            </a:r>
          </a:p>
          <a:p>
            <a:pPr lvl="1"/>
            <a:r>
              <a:rPr lang="en-US" sz="2000"/>
              <a:t>starts a new thread of control in the child’s address space</a:t>
            </a:r>
          </a:p>
          <a:p>
            <a:pPr lvl="1"/>
            <a:r>
              <a:rPr lang="en-US" sz="2000"/>
              <a:t>parent and child are equivalent -- almost</a:t>
            </a:r>
          </a:p>
          <a:p>
            <a:pPr lvl="2"/>
            <a:r>
              <a:rPr lang="en-US" sz="1800"/>
              <a:t>in parent, fork() returns a non-zero integer</a:t>
            </a:r>
          </a:p>
          <a:p>
            <a:pPr lvl="2"/>
            <a:r>
              <a:rPr lang="en-US" sz="1800"/>
              <a:t>in child, fork() returns a zero.</a:t>
            </a:r>
          </a:p>
          <a:p>
            <a:pPr lvl="2"/>
            <a:r>
              <a:rPr lang="en-US" sz="1800"/>
              <a:t>difference allows parent and child to distinguish	</a:t>
            </a:r>
          </a:p>
          <a:p>
            <a:r>
              <a:rPr lang="en-US" sz="2400"/>
              <a:t>int fork() returns TWICE!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91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0650" y="1676400"/>
            <a:ext cx="902335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Courier New" pitchFamily="49" charset="0"/>
              </a:rPr>
              <a:t>main(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argc</a:t>
            </a:r>
            <a:r>
              <a:rPr lang="en-US" sz="2000" b="1" dirty="0">
                <a:latin typeface="Courier New" pitchFamily="49" charset="0"/>
              </a:rPr>
              <a:t>, char **</a:t>
            </a:r>
            <a:r>
              <a:rPr lang="en-US" sz="2000" b="1" dirty="0" err="1">
                <a:latin typeface="Courier New" pitchFamily="49" charset="0"/>
              </a:rPr>
              <a:t>argv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   char *</a:t>
            </a:r>
            <a:r>
              <a:rPr lang="en-US" sz="2000" b="1" dirty="0" err="1">
                <a:latin typeface="Courier New" pitchFamily="49" charset="0"/>
              </a:rPr>
              <a:t>myName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argv</a:t>
            </a:r>
            <a:r>
              <a:rPr lang="en-US" sz="2000" b="1" dirty="0">
                <a:latin typeface="Courier New" pitchFamily="49" charset="0"/>
              </a:rPr>
              <a:t>[1];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cpid</a:t>
            </a:r>
            <a:r>
              <a:rPr lang="en-US" sz="2000" b="1" dirty="0">
                <a:latin typeface="Courier New" pitchFamily="49" charset="0"/>
              </a:rPr>
              <a:t> = fork();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   if (</a:t>
            </a:r>
            <a:r>
              <a:rPr lang="en-US" sz="2000" b="1" dirty="0" err="1">
                <a:latin typeface="Courier New" pitchFamily="49" charset="0"/>
              </a:rPr>
              <a:t>cpid</a:t>
            </a:r>
            <a:r>
              <a:rPr lang="en-US" sz="2000" b="1" dirty="0">
                <a:latin typeface="Courier New" pitchFamily="49" charset="0"/>
              </a:rPr>
              <a:t> == 0) {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err="1">
                <a:solidFill>
                  <a:srgbClr val="FF3300"/>
                </a:solidFill>
                <a:latin typeface="Courier New" pitchFamily="49" charset="0"/>
              </a:rPr>
              <a:t>printf</a:t>
            </a: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(“The child of %s is %d\n”, </a:t>
            </a:r>
            <a:r>
              <a:rPr lang="en-US" sz="2000" b="1" dirty="0" err="1">
                <a:solidFill>
                  <a:srgbClr val="FF3300"/>
                </a:solidFill>
                <a:latin typeface="Courier New" pitchFamily="49" charset="0"/>
              </a:rPr>
              <a:t>myName</a:t>
            </a: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FF3300"/>
                </a:solidFill>
                <a:latin typeface="Courier New" pitchFamily="49" charset="0"/>
              </a:rPr>
              <a:t>getpid</a:t>
            </a: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());</a:t>
            </a:r>
          </a:p>
          <a:p>
            <a:pPr eaLnBrk="0" hangingPunct="0"/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      exit(0);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   } else {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printf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(“My child is %d\n”,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cpid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);</a:t>
            </a:r>
          </a:p>
          <a:p>
            <a:pPr eaLnBrk="0" hangingPunct="0"/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      exit(0);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   }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eaLnBrk="0" hangingPunct="0"/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736725" y="5984875"/>
            <a:ext cx="3887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What does this program print?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Bizarre But Real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914400" y="1828800"/>
            <a:ext cx="534633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latin typeface="Courier New" pitchFamily="49" charset="0"/>
              </a:rPr>
              <a:t>lace: &lt;15</a:t>
            </a:r>
            <a:r>
              <a:rPr lang="en-US" sz="2400" b="1" dirty="0">
                <a:latin typeface="Courier New" pitchFamily="49" charset="0"/>
              </a:rPr>
              <a:t>&gt; cc </a:t>
            </a:r>
            <a:r>
              <a:rPr lang="en-US" sz="2400" b="1" dirty="0" err="1">
                <a:latin typeface="Courier New" pitchFamily="49" charset="0"/>
              </a:rPr>
              <a:t>a.c</a:t>
            </a:r>
            <a:endParaRPr lang="en-US" sz="2400" b="1" dirty="0">
              <a:latin typeface="Courier New" pitchFamily="49" charset="0"/>
            </a:endParaRPr>
          </a:p>
          <a:p>
            <a:pPr eaLnBrk="0" hangingPunct="0"/>
            <a:r>
              <a:rPr lang="en-US" sz="2400" b="1" dirty="0" smtClean="0">
                <a:latin typeface="Courier New" pitchFamily="49" charset="0"/>
              </a:rPr>
              <a:t>lace: &lt;16</a:t>
            </a:r>
            <a:r>
              <a:rPr lang="en-US" sz="2400" b="1" dirty="0">
                <a:latin typeface="Courier New" pitchFamily="49" charset="0"/>
              </a:rPr>
              <a:t>&gt; ./</a:t>
            </a:r>
            <a:r>
              <a:rPr lang="en-US" sz="2400" b="1" dirty="0" err="1">
                <a:latin typeface="Courier New" pitchFamily="49" charset="0"/>
              </a:rPr>
              <a:t>a.out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foobar</a:t>
            </a:r>
            <a:endParaRPr lang="en-US" sz="2400" b="1" dirty="0">
              <a:latin typeface="Courier New" pitchFamily="49" charset="0"/>
            </a:endParaRPr>
          </a:p>
          <a:p>
            <a:pPr eaLnBrk="0" hangingPunct="0"/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The child of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</a:rPr>
              <a:t>foobar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 is 23874</a:t>
            </a:r>
          </a:p>
          <a:p>
            <a:pPr eaLnBrk="0" hangingPunct="0"/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</a:rPr>
              <a:t>My child is 23874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010400" y="2286000"/>
            <a:ext cx="8382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001000" y="3733800"/>
            <a:ext cx="838200" cy="1066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146925" y="1870075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Parent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8001000" y="3276600"/>
            <a:ext cx="86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Child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858000" y="5562600"/>
            <a:ext cx="1981200" cy="1143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934200" y="5865813"/>
            <a:ext cx="1608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Operating </a:t>
            </a:r>
          </a:p>
          <a:p>
            <a:pPr eaLnBrk="0" hangingPunct="0"/>
            <a:r>
              <a:rPr lang="en-US" sz="2400"/>
              <a:t>System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7239000" y="3352800"/>
            <a:ext cx="0" cy="2209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477000" y="3352800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Courier New" pitchFamily="49" charset="0"/>
              </a:rPr>
              <a:t>fork()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7620000" y="3352800"/>
            <a:ext cx="0" cy="2209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8534400" y="4800600"/>
            <a:ext cx="0" cy="762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620000" y="5045075"/>
            <a:ext cx="1003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ourier New" pitchFamily="49" charset="0"/>
              </a:rPr>
              <a:t>retsys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8305800" y="5638800"/>
            <a:ext cx="6094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F3300"/>
                </a:solidFill>
                <a:latin typeface="Times New Roman" pitchFamily="18" charset="0"/>
              </a:rPr>
              <a:t>v0=0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162800" y="5638800"/>
            <a:ext cx="1009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  <a:latin typeface="Times New Roman" pitchFamily="18" charset="0"/>
              </a:rPr>
              <a:t>v0=23874</a:t>
            </a:r>
          </a:p>
        </p:txBody>
      </p:sp>
      <p:sp>
        <p:nvSpPr>
          <p:cNvPr id="20497" name="Freeform 17"/>
          <p:cNvSpPr>
            <a:spLocks/>
          </p:cNvSpPr>
          <p:nvPr/>
        </p:nvSpPr>
        <p:spPr bwMode="auto">
          <a:xfrm>
            <a:off x="7075488" y="2459038"/>
            <a:ext cx="614362" cy="831850"/>
          </a:xfrm>
          <a:custGeom>
            <a:avLst/>
            <a:gdLst/>
            <a:ahLst/>
            <a:cxnLst>
              <a:cxn ang="0">
                <a:pos x="32" y="55"/>
              </a:cxn>
              <a:cxn ang="0">
                <a:pos x="114" y="0"/>
              </a:cxn>
              <a:cxn ang="0">
                <a:pos x="190" y="44"/>
              </a:cxn>
              <a:cxn ang="0">
                <a:pos x="201" y="98"/>
              </a:cxn>
              <a:cxn ang="0">
                <a:pos x="48" y="207"/>
              </a:cxn>
              <a:cxn ang="0">
                <a:pos x="92" y="366"/>
              </a:cxn>
              <a:cxn ang="0">
                <a:pos x="147" y="360"/>
              </a:cxn>
              <a:cxn ang="0">
                <a:pos x="261" y="300"/>
              </a:cxn>
              <a:cxn ang="0">
                <a:pos x="272" y="404"/>
              </a:cxn>
              <a:cxn ang="0">
                <a:pos x="283" y="431"/>
              </a:cxn>
              <a:cxn ang="0">
                <a:pos x="299" y="415"/>
              </a:cxn>
              <a:cxn ang="0">
                <a:pos x="316" y="393"/>
              </a:cxn>
              <a:cxn ang="0">
                <a:pos x="376" y="273"/>
              </a:cxn>
              <a:cxn ang="0">
                <a:pos x="310" y="115"/>
              </a:cxn>
              <a:cxn ang="0">
                <a:pos x="332" y="60"/>
              </a:cxn>
              <a:cxn ang="0">
                <a:pos x="370" y="66"/>
              </a:cxn>
              <a:cxn ang="0">
                <a:pos x="348" y="136"/>
              </a:cxn>
              <a:cxn ang="0">
                <a:pos x="338" y="180"/>
              </a:cxn>
              <a:cxn ang="0">
                <a:pos x="278" y="409"/>
              </a:cxn>
              <a:cxn ang="0">
                <a:pos x="201" y="360"/>
              </a:cxn>
              <a:cxn ang="0">
                <a:pos x="114" y="415"/>
              </a:cxn>
              <a:cxn ang="0">
                <a:pos x="70" y="524"/>
              </a:cxn>
              <a:cxn ang="0">
                <a:pos x="76" y="349"/>
              </a:cxn>
              <a:cxn ang="0">
                <a:pos x="152" y="366"/>
              </a:cxn>
              <a:cxn ang="0">
                <a:pos x="294" y="502"/>
              </a:cxn>
              <a:cxn ang="0">
                <a:pos x="354" y="491"/>
              </a:cxn>
            </a:cxnLst>
            <a:rect l="0" t="0" r="r" b="b"/>
            <a:pathLst>
              <a:path w="387" h="524">
                <a:moveTo>
                  <a:pt x="32" y="55"/>
                </a:moveTo>
                <a:cubicBezTo>
                  <a:pt x="67" y="45"/>
                  <a:pt x="85" y="21"/>
                  <a:pt x="114" y="0"/>
                </a:cubicBezTo>
                <a:cubicBezTo>
                  <a:pt x="164" y="6"/>
                  <a:pt x="169" y="3"/>
                  <a:pt x="190" y="44"/>
                </a:cubicBezTo>
                <a:cubicBezTo>
                  <a:pt x="191" y="50"/>
                  <a:pt x="201" y="92"/>
                  <a:pt x="201" y="98"/>
                </a:cubicBezTo>
                <a:cubicBezTo>
                  <a:pt x="201" y="233"/>
                  <a:pt x="181" y="201"/>
                  <a:pt x="48" y="207"/>
                </a:cubicBezTo>
                <a:cubicBezTo>
                  <a:pt x="0" y="259"/>
                  <a:pt x="37" y="339"/>
                  <a:pt x="92" y="366"/>
                </a:cubicBezTo>
                <a:cubicBezTo>
                  <a:pt x="110" y="364"/>
                  <a:pt x="130" y="366"/>
                  <a:pt x="147" y="360"/>
                </a:cubicBezTo>
                <a:cubicBezTo>
                  <a:pt x="186" y="346"/>
                  <a:pt x="221" y="315"/>
                  <a:pt x="261" y="300"/>
                </a:cubicBezTo>
                <a:cubicBezTo>
                  <a:pt x="311" y="314"/>
                  <a:pt x="283" y="365"/>
                  <a:pt x="272" y="404"/>
                </a:cubicBezTo>
                <a:cubicBezTo>
                  <a:pt x="276" y="413"/>
                  <a:pt x="274" y="427"/>
                  <a:pt x="283" y="431"/>
                </a:cubicBezTo>
                <a:cubicBezTo>
                  <a:pt x="290" y="434"/>
                  <a:pt x="294" y="421"/>
                  <a:pt x="299" y="415"/>
                </a:cubicBezTo>
                <a:cubicBezTo>
                  <a:pt x="305" y="408"/>
                  <a:pt x="310" y="400"/>
                  <a:pt x="316" y="393"/>
                </a:cubicBezTo>
                <a:cubicBezTo>
                  <a:pt x="350" y="355"/>
                  <a:pt x="363" y="322"/>
                  <a:pt x="376" y="273"/>
                </a:cubicBezTo>
                <a:cubicBezTo>
                  <a:pt x="372" y="202"/>
                  <a:pt x="387" y="132"/>
                  <a:pt x="310" y="115"/>
                </a:cubicBezTo>
                <a:cubicBezTo>
                  <a:pt x="283" y="73"/>
                  <a:pt x="284" y="80"/>
                  <a:pt x="332" y="60"/>
                </a:cubicBezTo>
                <a:cubicBezTo>
                  <a:pt x="345" y="62"/>
                  <a:pt x="366" y="54"/>
                  <a:pt x="370" y="66"/>
                </a:cubicBezTo>
                <a:cubicBezTo>
                  <a:pt x="376" y="82"/>
                  <a:pt x="353" y="116"/>
                  <a:pt x="348" y="136"/>
                </a:cubicBezTo>
                <a:cubicBezTo>
                  <a:pt x="344" y="151"/>
                  <a:pt x="338" y="180"/>
                  <a:pt x="338" y="180"/>
                </a:cubicBezTo>
                <a:cubicBezTo>
                  <a:pt x="343" y="248"/>
                  <a:pt x="363" y="382"/>
                  <a:pt x="278" y="409"/>
                </a:cubicBezTo>
                <a:cubicBezTo>
                  <a:pt x="253" y="390"/>
                  <a:pt x="231" y="370"/>
                  <a:pt x="201" y="360"/>
                </a:cubicBezTo>
                <a:cubicBezTo>
                  <a:pt x="141" y="371"/>
                  <a:pt x="134" y="364"/>
                  <a:pt x="114" y="415"/>
                </a:cubicBezTo>
                <a:cubicBezTo>
                  <a:pt x="105" y="484"/>
                  <a:pt x="117" y="494"/>
                  <a:pt x="70" y="524"/>
                </a:cubicBezTo>
                <a:cubicBezTo>
                  <a:pt x="62" y="470"/>
                  <a:pt x="47" y="390"/>
                  <a:pt x="76" y="349"/>
                </a:cubicBezTo>
                <a:cubicBezTo>
                  <a:pt x="91" y="328"/>
                  <a:pt x="152" y="366"/>
                  <a:pt x="152" y="366"/>
                </a:cubicBezTo>
                <a:cubicBezTo>
                  <a:pt x="195" y="409"/>
                  <a:pt x="235" y="480"/>
                  <a:pt x="294" y="502"/>
                </a:cubicBezTo>
                <a:cubicBezTo>
                  <a:pt x="316" y="496"/>
                  <a:pt x="331" y="491"/>
                  <a:pt x="354" y="491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0498" name="Freeform 18"/>
          <p:cNvSpPr>
            <a:spLocks/>
          </p:cNvSpPr>
          <p:nvPr/>
        </p:nvSpPr>
        <p:spPr bwMode="auto">
          <a:xfrm>
            <a:off x="8077200" y="3892550"/>
            <a:ext cx="614363" cy="831850"/>
          </a:xfrm>
          <a:custGeom>
            <a:avLst/>
            <a:gdLst/>
            <a:ahLst/>
            <a:cxnLst>
              <a:cxn ang="0">
                <a:pos x="32" y="55"/>
              </a:cxn>
              <a:cxn ang="0">
                <a:pos x="114" y="0"/>
              </a:cxn>
              <a:cxn ang="0">
                <a:pos x="190" y="44"/>
              </a:cxn>
              <a:cxn ang="0">
                <a:pos x="201" y="98"/>
              </a:cxn>
              <a:cxn ang="0">
                <a:pos x="48" y="207"/>
              </a:cxn>
              <a:cxn ang="0">
                <a:pos x="92" y="366"/>
              </a:cxn>
              <a:cxn ang="0">
                <a:pos x="147" y="360"/>
              </a:cxn>
              <a:cxn ang="0">
                <a:pos x="261" y="300"/>
              </a:cxn>
              <a:cxn ang="0">
                <a:pos x="272" y="404"/>
              </a:cxn>
              <a:cxn ang="0">
                <a:pos x="283" y="431"/>
              </a:cxn>
              <a:cxn ang="0">
                <a:pos x="299" y="415"/>
              </a:cxn>
              <a:cxn ang="0">
                <a:pos x="316" y="393"/>
              </a:cxn>
              <a:cxn ang="0">
                <a:pos x="376" y="273"/>
              </a:cxn>
              <a:cxn ang="0">
                <a:pos x="310" y="115"/>
              </a:cxn>
              <a:cxn ang="0">
                <a:pos x="332" y="60"/>
              </a:cxn>
              <a:cxn ang="0">
                <a:pos x="370" y="66"/>
              </a:cxn>
              <a:cxn ang="0">
                <a:pos x="348" y="136"/>
              </a:cxn>
              <a:cxn ang="0">
                <a:pos x="338" y="180"/>
              </a:cxn>
              <a:cxn ang="0">
                <a:pos x="278" y="409"/>
              </a:cxn>
              <a:cxn ang="0">
                <a:pos x="201" y="360"/>
              </a:cxn>
              <a:cxn ang="0">
                <a:pos x="114" y="415"/>
              </a:cxn>
              <a:cxn ang="0">
                <a:pos x="70" y="524"/>
              </a:cxn>
              <a:cxn ang="0">
                <a:pos x="76" y="349"/>
              </a:cxn>
              <a:cxn ang="0">
                <a:pos x="152" y="366"/>
              </a:cxn>
              <a:cxn ang="0">
                <a:pos x="294" y="502"/>
              </a:cxn>
              <a:cxn ang="0">
                <a:pos x="354" y="491"/>
              </a:cxn>
            </a:cxnLst>
            <a:rect l="0" t="0" r="r" b="b"/>
            <a:pathLst>
              <a:path w="387" h="524">
                <a:moveTo>
                  <a:pt x="32" y="55"/>
                </a:moveTo>
                <a:cubicBezTo>
                  <a:pt x="67" y="45"/>
                  <a:pt x="85" y="21"/>
                  <a:pt x="114" y="0"/>
                </a:cubicBezTo>
                <a:cubicBezTo>
                  <a:pt x="164" y="6"/>
                  <a:pt x="169" y="3"/>
                  <a:pt x="190" y="44"/>
                </a:cubicBezTo>
                <a:cubicBezTo>
                  <a:pt x="191" y="50"/>
                  <a:pt x="201" y="92"/>
                  <a:pt x="201" y="98"/>
                </a:cubicBezTo>
                <a:cubicBezTo>
                  <a:pt x="201" y="233"/>
                  <a:pt x="181" y="201"/>
                  <a:pt x="48" y="207"/>
                </a:cubicBezTo>
                <a:cubicBezTo>
                  <a:pt x="0" y="259"/>
                  <a:pt x="37" y="339"/>
                  <a:pt x="92" y="366"/>
                </a:cubicBezTo>
                <a:cubicBezTo>
                  <a:pt x="110" y="364"/>
                  <a:pt x="130" y="366"/>
                  <a:pt x="147" y="360"/>
                </a:cubicBezTo>
                <a:cubicBezTo>
                  <a:pt x="186" y="346"/>
                  <a:pt x="221" y="315"/>
                  <a:pt x="261" y="300"/>
                </a:cubicBezTo>
                <a:cubicBezTo>
                  <a:pt x="311" y="314"/>
                  <a:pt x="283" y="365"/>
                  <a:pt x="272" y="404"/>
                </a:cubicBezTo>
                <a:cubicBezTo>
                  <a:pt x="276" y="413"/>
                  <a:pt x="274" y="427"/>
                  <a:pt x="283" y="431"/>
                </a:cubicBezTo>
                <a:cubicBezTo>
                  <a:pt x="290" y="434"/>
                  <a:pt x="294" y="421"/>
                  <a:pt x="299" y="415"/>
                </a:cubicBezTo>
                <a:cubicBezTo>
                  <a:pt x="305" y="408"/>
                  <a:pt x="310" y="400"/>
                  <a:pt x="316" y="393"/>
                </a:cubicBezTo>
                <a:cubicBezTo>
                  <a:pt x="350" y="355"/>
                  <a:pt x="363" y="322"/>
                  <a:pt x="376" y="273"/>
                </a:cubicBezTo>
                <a:cubicBezTo>
                  <a:pt x="372" y="202"/>
                  <a:pt x="387" y="132"/>
                  <a:pt x="310" y="115"/>
                </a:cubicBezTo>
                <a:cubicBezTo>
                  <a:pt x="283" y="73"/>
                  <a:pt x="284" y="80"/>
                  <a:pt x="332" y="60"/>
                </a:cubicBezTo>
                <a:cubicBezTo>
                  <a:pt x="345" y="62"/>
                  <a:pt x="366" y="54"/>
                  <a:pt x="370" y="66"/>
                </a:cubicBezTo>
                <a:cubicBezTo>
                  <a:pt x="376" y="82"/>
                  <a:pt x="353" y="116"/>
                  <a:pt x="348" y="136"/>
                </a:cubicBezTo>
                <a:cubicBezTo>
                  <a:pt x="344" y="151"/>
                  <a:pt x="338" y="180"/>
                  <a:pt x="338" y="180"/>
                </a:cubicBezTo>
                <a:cubicBezTo>
                  <a:pt x="343" y="248"/>
                  <a:pt x="363" y="382"/>
                  <a:pt x="278" y="409"/>
                </a:cubicBezTo>
                <a:cubicBezTo>
                  <a:pt x="253" y="390"/>
                  <a:pt x="231" y="370"/>
                  <a:pt x="201" y="360"/>
                </a:cubicBezTo>
                <a:cubicBezTo>
                  <a:pt x="141" y="371"/>
                  <a:pt x="134" y="364"/>
                  <a:pt x="114" y="415"/>
                </a:cubicBezTo>
                <a:cubicBezTo>
                  <a:pt x="105" y="484"/>
                  <a:pt x="117" y="494"/>
                  <a:pt x="70" y="524"/>
                </a:cubicBezTo>
                <a:cubicBezTo>
                  <a:pt x="62" y="470"/>
                  <a:pt x="47" y="390"/>
                  <a:pt x="76" y="349"/>
                </a:cubicBezTo>
                <a:cubicBezTo>
                  <a:pt x="91" y="328"/>
                  <a:pt x="152" y="366"/>
                  <a:pt x="152" y="366"/>
                </a:cubicBezTo>
                <a:cubicBezTo>
                  <a:pt x="195" y="409"/>
                  <a:pt x="235" y="480"/>
                  <a:pt x="294" y="502"/>
                </a:cubicBezTo>
                <a:cubicBezTo>
                  <a:pt x="316" y="496"/>
                  <a:pt x="331" y="491"/>
                  <a:pt x="354" y="491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Booting an OS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Your computer has a very simple program pre-loaded in a special read-only memory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 Basic </a:t>
            </a:r>
            <a:r>
              <a:rPr lang="en-US" dirty="0" err="1"/>
              <a:t>Input/Output</a:t>
            </a:r>
            <a:r>
              <a:rPr lang="en-US" dirty="0"/>
              <a:t> Subsystem, or </a:t>
            </a:r>
            <a:r>
              <a:rPr lang="en-US" dirty="0" smtClean="0"/>
              <a:t>BIOS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sz="2800" dirty="0"/>
              <a:t>When the machine boots, the CPU runs the BIOS </a:t>
            </a: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The BIOS, in turn, loads a “small” O/S executable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From </a:t>
            </a:r>
            <a:r>
              <a:rPr lang="en-US" dirty="0"/>
              <a:t>hard disk, CD-ROM, or whatever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Then transfers control to a standard start address in this </a:t>
            </a:r>
            <a:r>
              <a:rPr lang="en-US" dirty="0" smtClean="0"/>
              <a:t>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Shared </a:t>
            </a:r>
            <a:r>
              <a:rPr lang="en-US" dirty="0" smtClean="0">
                <a:solidFill>
                  <a:srgbClr val="0000FF"/>
                </a:solidFill>
              </a:rPr>
              <a:t>memory: For efficiency</a:t>
            </a:r>
            <a:endParaRPr lang="fr-BE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fork() </a:t>
            </a:r>
            <a:r>
              <a:rPr lang="en-US" dirty="0" smtClean="0"/>
              <a:t>actually </a:t>
            </a:r>
            <a:r>
              <a:rPr lang="en-US" i="1" dirty="0" smtClean="0"/>
              <a:t>shares </a:t>
            </a:r>
            <a:r>
              <a:rPr lang="en-US" i="1" dirty="0" smtClean="0"/>
              <a:t>memory </a:t>
            </a:r>
            <a:r>
              <a:rPr lang="en-US" dirty="0" smtClean="0"/>
              <a:t>between parent, child!  </a:t>
            </a:r>
            <a:endParaRPr lang="en-US" dirty="0" smtClean="0"/>
          </a:p>
          <a:p>
            <a:pPr lvl="1"/>
            <a:r>
              <a:rPr lang="en-US" b="1" i="1" dirty="0" smtClean="0"/>
              <a:t>But if a page is modified, by either, fork duplicates it</a:t>
            </a:r>
          </a:p>
          <a:p>
            <a:pPr lvl="2"/>
            <a:r>
              <a:rPr lang="en-US" b="1" i="1" dirty="0" smtClean="0"/>
              <a:t>Called “copy on write” sharing</a:t>
            </a:r>
            <a:endParaRPr lang="en-US" b="1" i="1" dirty="0" smtClean="0"/>
          </a:p>
          <a:p>
            <a:pPr lvl="1"/>
            <a:r>
              <a:rPr lang="en-US" dirty="0" smtClean="0"/>
              <a:t>Also shares open files, pipes, even stack and registers</a:t>
            </a:r>
          </a:p>
          <a:p>
            <a:pPr lvl="1"/>
            <a:r>
              <a:rPr lang="en-US" dirty="0" smtClean="0"/>
              <a:t>In fact, duplicates everything except the fork() return value</a:t>
            </a:r>
          </a:p>
          <a:p>
            <a:pPr lvl="1"/>
            <a:r>
              <a:rPr lang="en-US" dirty="0" smtClean="0"/>
              <a:t>For code, data pages uses a concept called “copy on write”</a:t>
            </a:r>
          </a:p>
          <a:p>
            <a:pPr lvl="1"/>
            <a:r>
              <a:rPr lang="en-US" dirty="0" smtClean="0"/>
              <a:t>If you call exec() this page-level sharing ends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Unix (Linux) and Windows also provide system calls to let processes share memory by “mapping” a file into memory</a:t>
            </a:r>
          </a:p>
          <a:p>
            <a:pPr lvl="1"/>
            <a:r>
              <a:rPr lang="en-US" dirty="0" smtClean="0"/>
              <a:t>You tell it where, or let it pick an address range</a:t>
            </a:r>
          </a:p>
          <a:p>
            <a:pPr lvl="1"/>
            <a:r>
              <a:rPr lang="en-US" dirty="0" smtClean="0"/>
              <a:t>Mapped files are limited to one writer.  Can have many readers</a:t>
            </a:r>
            <a:endParaRPr lang="fr-BE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Fork creates parallelism…</a:t>
            </a:r>
            <a:endParaRPr lang="fr-BE" dirty="0">
              <a:solidFill>
                <a:srgbClr val="0000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205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Initially, child is a clone of parent except for “</a:t>
            </a:r>
            <a:r>
              <a:rPr lang="en-US" dirty="0" err="1" smtClean="0"/>
              <a:t>pid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Even share file descriptors for files parent had open!</a:t>
            </a:r>
          </a:p>
          <a:p>
            <a:pPr lvl="1"/>
            <a:r>
              <a:rPr lang="en-US" dirty="0" smtClean="0"/>
              <a:t>Linux: includes </a:t>
            </a:r>
            <a:r>
              <a:rPr lang="en-US" dirty="0" err="1" smtClean="0"/>
              <a:t>stdin</a:t>
            </a:r>
            <a:r>
              <a:rPr lang="en-US" dirty="0" smtClean="0"/>
              <a:t>, </a:t>
            </a:r>
            <a:r>
              <a:rPr lang="en-US" dirty="0" err="1" smtClean="0"/>
              <a:t>stdout</a:t>
            </a:r>
            <a:r>
              <a:rPr lang="en-US" dirty="0" smtClean="0"/>
              <a:t>, </a:t>
            </a:r>
            <a:r>
              <a:rPr lang="en-US" dirty="0" err="1" smtClean="0"/>
              <a:t>stderr</a:t>
            </a:r>
            <a:endParaRPr lang="en-US" dirty="0" smtClean="0"/>
          </a:p>
          <a:p>
            <a:pPr lvl="1"/>
            <a:r>
              <a:rPr lang="en-US" dirty="0" smtClean="0"/>
              <a:t>Plus files the parent explicitly opened.</a:t>
            </a:r>
          </a:p>
          <a:p>
            <a:pPr lvl="1"/>
            <a:r>
              <a:rPr lang="en-US" dirty="0" smtClean="0"/>
              <a:t>Confusing: these shared files have a single “seek pointer”.  If parent and child both do I/O, they “contend” for access.</a:t>
            </a:r>
            <a:endParaRPr lang="fr-BE" dirty="0"/>
          </a:p>
        </p:txBody>
      </p:sp>
      <p:sp>
        <p:nvSpPr>
          <p:cNvPr id="4" name="Oval 3"/>
          <p:cNvSpPr/>
          <p:nvPr/>
        </p:nvSpPr>
        <p:spPr>
          <a:xfrm>
            <a:off x="1447800" y="2514600"/>
            <a:ext cx="1905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Parent</a:t>
            </a:r>
            <a:endParaRPr lang="fr-BE" sz="2800" b="1" dirty="0"/>
          </a:p>
        </p:txBody>
      </p:sp>
      <p:sp>
        <p:nvSpPr>
          <p:cNvPr id="5" name="Right Arrow 4"/>
          <p:cNvSpPr/>
          <p:nvPr/>
        </p:nvSpPr>
        <p:spPr>
          <a:xfrm>
            <a:off x="3657600" y="3048000"/>
            <a:ext cx="762000" cy="381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Oval 5"/>
          <p:cNvSpPr/>
          <p:nvPr/>
        </p:nvSpPr>
        <p:spPr>
          <a:xfrm>
            <a:off x="6096000" y="1828800"/>
            <a:ext cx="1905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Parent</a:t>
            </a:r>
          </a:p>
          <a:p>
            <a:pPr algn="ctr"/>
            <a:r>
              <a:rPr lang="en-US" sz="1600" b="1" dirty="0" err="1" smtClean="0"/>
              <a:t>Cpid</a:t>
            </a:r>
            <a:r>
              <a:rPr lang="en-US" sz="1600" b="1" dirty="0" smtClean="0"/>
              <a:t>=1234</a:t>
            </a:r>
            <a:endParaRPr lang="fr-BE" sz="1600" b="1" dirty="0"/>
          </a:p>
        </p:txBody>
      </p:sp>
      <p:sp>
        <p:nvSpPr>
          <p:cNvPr id="7" name="Oval 6"/>
          <p:cNvSpPr/>
          <p:nvPr/>
        </p:nvSpPr>
        <p:spPr>
          <a:xfrm>
            <a:off x="6096000" y="3276600"/>
            <a:ext cx="19050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Child</a:t>
            </a:r>
          </a:p>
          <a:p>
            <a:pPr lvl="0" algn="ctr"/>
            <a:r>
              <a:rPr lang="en-US" sz="1600" b="1" dirty="0" err="1" smtClean="0">
                <a:solidFill>
                  <a:prstClr val="white"/>
                </a:solidFill>
              </a:rPr>
              <a:t>Cpid</a:t>
            </a:r>
            <a:r>
              <a:rPr lang="en-US" sz="1600" b="1" dirty="0" smtClean="0">
                <a:solidFill>
                  <a:prstClr val="white"/>
                </a:solidFill>
              </a:rPr>
              <a:t>=0</a:t>
            </a:r>
            <a:endParaRPr lang="fr-BE" sz="2800" b="1" dirty="0"/>
          </a:p>
        </p:txBody>
      </p:sp>
      <p:pic>
        <p:nvPicPr>
          <p:cNvPr id="102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33600"/>
            <a:ext cx="1010717" cy="959291"/>
          </a:xfrm>
          <a:prstGeom prst="rect">
            <a:avLst/>
          </a:prstGeom>
          <a:noFill/>
        </p:spPr>
      </p:pic>
      <p:sp>
        <p:nvSpPr>
          <p:cNvPr id="1027" name="File"/>
          <p:cNvSpPr>
            <a:spLocks noEditPoints="1" noChangeArrowheads="1"/>
          </p:cNvSpPr>
          <p:nvPr/>
        </p:nvSpPr>
        <p:spPr bwMode="auto">
          <a:xfrm>
            <a:off x="304800" y="3429000"/>
            <a:ext cx="990600" cy="752474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12" name="Picture 11" descr="Biscuit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657600"/>
            <a:ext cx="762000" cy="508218"/>
          </a:xfrm>
          <a:prstGeom prst="rect">
            <a:avLst/>
          </a:prstGeom>
        </p:spPr>
      </p:pic>
      <p:cxnSp>
        <p:nvCxnSpPr>
          <p:cNvPr id="14" name="Straight Connector 13"/>
          <p:cNvCxnSpPr>
            <a:stCxn id="1026" idx="3"/>
          </p:cNvCxnSpPr>
          <p:nvPr/>
        </p:nvCxnSpPr>
        <p:spPr>
          <a:xfrm>
            <a:off x="1239317" y="2613246"/>
            <a:ext cx="360883" cy="2061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371600" y="3657600"/>
            <a:ext cx="38100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743200"/>
            <a:ext cx="656966" cy="535418"/>
          </a:xfrm>
          <a:prstGeom prst="rect">
            <a:avLst/>
          </a:prstGeom>
          <a:noFill/>
        </p:spPr>
      </p:pic>
      <p:sp>
        <p:nvSpPr>
          <p:cNvPr id="18" name="File"/>
          <p:cNvSpPr>
            <a:spLocks noEditPoints="1" noChangeArrowheads="1"/>
          </p:cNvSpPr>
          <p:nvPr/>
        </p:nvSpPr>
        <p:spPr bwMode="auto">
          <a:xfrm>
            <a:off x="4850130" y="3466214"/>
            <a:ext cx="643890" cy="419986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19" name="Picture 18" descr="Biscuit cop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98720" y="3593805"/>
            <a:ext cx="495300" cy="283657"/>
          </a:xfrm>
          <a:prstGeom prst="rect">
            <a:avLst/>
          </a:prstGeom>
        </p:spPr>
      </p:pic>
      <p:cxnSp>
        <p:nvCxnSpPr>
          <p:cNvPr id="20" name="Straight Connector 19"/>
          <p:cNvCxnSpPr>
            <a:stCxn id="17" idx="3"/>
            <a:endCxn id="6" idx="2"/>
          </p:cNvCxnSpPr>
          <p:nvPr/>
        </p:nvCxnSpPr>
        <p:spPr>
          <a:xfrm flipV="1">
            <a:off x="5457566" y="2476500"/>
            <a:ext cx="638434" cy="5344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3"/>
          </p:cNvCxnSpPr>
          <p:nvPr/>
        </p:nvCxnSpPr>
        <p:spPr>
          <a:xfrm flipV="1">
            <a:off x="5543550" y="2934493"/>
            <a:ext cx="831431" cy="8294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86400" y="3010910"/>
            <a:ext cx="990600" cy="4180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62600" y="3733801"/>
            <a:ext cx="533400" cy="3809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Weird (but real) race condition</a:t>
            </a:r>
            <a:endParaRPr lang="fr-BE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that both do</a:t>
            </a:r>
          </a:p>
          <a:p>
            <a:pPr lvl="1"/>
            <a:r>
              <a:rPr lang="en-US" dirty="0" err="1" smtClean="0">
                <a:latin typeface="Comic Sans MS" pitchFamily="66" charset="0"/>
              </a:rPr>
              <a:t>lseek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fileptr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addr</a:t>
            </a:r>
            <a:r>
              <a:rPr lang="en-US" dirty="0" smtClean="0">
                <a:latin typeface="Comic Sans MS" pitchFamily="66" charset="0"/>
              </a:rPr>
              <a:t>, SEEK_SET);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read(</a:t>
            </a:r>
            <a:r>
              <a:rPr lang="en-US" dirty="0" err="1" smtClean="0">
                <a:latin typeface="Comic Sans MS" pitchFamily="66" charset="0"/>
              </a:rPr>
              <a:t>fileptr</a:t>
            </a:r>
            <a:r>
              <a:rPr lang="en-US" dirty="0" smtClean="0">
                <a:latin typeface="Comic Sans MS" pitchFamily="66" charset="0"/>
              </a:rPr>
              <a:t>, buffer, </a:t>
            </a:r>
            <a:r>
              <a:rPr lang="en-US" dirty="0" err="1" smtClean="0">
                <a:latin typeface="Comic Sans MS" pitchFamily="66" charset="0"/>
              </a:rPr>
              <a:t>somebytes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If both issue these system calls concurrently, they can interleave</a:t>
            </a:r>
            <a:r>
              <a:rPr lang="fr-BE" dirty="0" smtClean="0"/>
              <a:t>, for </a:t>
            </a:r>
            <a:r>
              <a:rPr lang="fr-BE" dirty="0" err="1" smtClean="0"/>
              <a:t>example</a:t>
            </a:r>
            <a:r>
              <a:rPr lang="fr-BE" dirty="0" smtClean="0"/>
              <a:t> </a:t>
            </a:r>
            <a:r>
              <a:rPr lang="fr-BE" dirty="0" err="1" smtClean="0"/>
              <a:t>this</a:t>
            </a:r>
            <a:r>
              <a:rPr lang="fr-BE" dirty="0" smtClean="0"/>
              <a:t> </a:t>
            </a:r>
            <a:r>
              <a:rPr lang="fr-BE" dirty="0" err="1" smtClean="0"/>
              <a:t>way</a:t>
            </a:r>
            <a:r>
              <a:rPr lang="fr-BE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lseek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fileptr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chld-addr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, SEEK_SET);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  <a:latin typeface="Comic Sans MS" pitchFamily="66" charset="0"/>
              </a:rPr>
              <a:t>lseek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Comic Sans MS" pitchFamily="66" charset="0"/>
              </a:rPr>
              <a:t>fileptr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0000FF"/>
                </a:solidFill>
                <a:latin typeface="Comic Sans MS" pitchFamily="66" charset="0"/>
              </a:rPr>
              <a:t>parnt-addr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, SEEK_SET);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read(</a:t>
            </a:r>
            <a:r>
              <a:rPr lang="en-US" dirty="0" err="1" smtClean="0">
                <a:solidFill>
                  <a:srgbClr val="0000FF"/>
                </a:solidFill>
                <a:latin typeface="Comic Sans MS" pitchFamily="66" charset="0"/>
              </a:rPr>
              <a:t>fileptr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, parent-buffer, </a:t>
            </a:r>
            <a:r>
              <a:rPr lang="en-US" dirty="0" err="1" smtClean="0">
                <a:solidFill>
                  <a:srgbClr val="0000FF"/>
                </a:solidFill>
                <a:latin typeface="Comic Sans MS" pitchFamily="66" charset="0"/>
              </a:rPr>
              <a:t>somebytes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read(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fileptr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chld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-buffer,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somebytes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Fork is half the story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Fork() gets us a new address space,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but parent and child share EVERYTHING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memory, operating system state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int exec(char *programName) completes the picture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throws away the contents of the calling address space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replaces it with the program named by programName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starts executing at header.startPC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Does not return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Pros: Clean, simple</a:t>
            </a:r>
          </a:p>
          <a:p>
            <a:pPr>
              <a:lnSpc>
                <a:spcPct val="90000"/>
              </a:lnSpc>
            </a:pPr>
            <a:r>
              <a:rPr lang="en-US" sz="2400"/>
              <a:t>Con: duplicate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Fork+exec</a:t>
            </a:r>
            <a:r>
              <a:rPr lang="en-US" dirty="0" smtClean="0">
                <a:solidFill>
                  <a:srgbClr val="0000FF"/>
                </a:solidFill>
              </a:rPr>
              <a:t> to start a </a:t>
            </a:r>
            <a:r>
              <a:rPr lang="en-US" dirty="0">
                <a:solidFill>
                  <a:srgbClr val="0000FF"/>
                </a:solidFill>
              </a:rPr>
              <a:t>new program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941796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Courier New" pitchFamily="49" charset="0"/>
              </a:rPr>
              <a:t>main(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argc</a:t>
            </a:r>
            <a:r>
              <a:rPr lang="en-US" sz="2000" b="1" dirty="0">
                <a:latin typeface="Courier New" pitchFamily="49" charset="0"/>
              </a:rPr>
              <a:t>, char **</a:t>
            </a:r>
            <a:r>
              <a:rPr lang="en-US" sz="2000" b="1" dirty="0" err="1">
                <a:latin typeface="Courier New" pitchFamily="49" charset="0"/>
              </a:rPr>
              <a:t>argv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   char *</a:t>
            </a:r>
            <a:r>
              <a:rPr lang="en-US" sz="2000" b="1" dirty="0" err="1">
                <a:latin typeface="Courier New" pitchFamily="49" charset="0"/>
              </a:rPr>
              <a:t>myName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argv</a:t>
            </a:r>
            <a:r>
              <a:rPr lang="en-US" sz="2000" b="1" dirty="0">
                <a:latin typeface="Courier New" pitchFamily="49" charset="0"/>
              </a:rPr>
              <a:t>[1];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   char *</a:t>
            </a:r>
            <a:r>
              <a:rPr lang="en-US" sz="2000" b="1" dirty="0" err="1">
                <a:latin typeface="Courier New" pitchFamily="49" charset="0"/>
              </a:rPr>
              <a:t>progName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argv</a:t>
            </a:r>
            <a:r>
              <a:rPr lang="en-US" sz="2000" b="1" dirty="0">
                <a:latin typeface="Courier New" pitchFamily="49" charset="0"/>
              </a:rPr>
              <a:t>[2];</a:t>
            </a:r>
          </a:p>
          <a:p>
            <a:pPr eaLnBrk="0" hangingPunct="0"/>
            <a:endParaRPr lang="en-US" sz="2000" b="1" dirty="0">
              <a:latin typeface="Courier New" pitchFamily="49" charset="0"/>
            </a:endParaRP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cpid</a:t>
            </a:r>
            <a:r>
              <a:rPr lang="en-US" sz="2000" b="1" dirty="0">
                <a:latin typeface="Courier New" pitchFamily="49" charset="0"/>
              </a:rPr>
              <a:t> = fork();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   if (</a:t>
            </a:r>
            <a:r>
              <a:rPr lang="en-US" sz="2000" b="1" dirty="0" err="1">
                <a:latin typeface="Courier New" pitchFamily="49" charset="0"/>
              </a:rPr>
              <a:t>cpid</a:t>
            </a:r>
            <a:r>
              <a:rPr lang="en-US" sz="2000" b="1" dirty="0">
                <a:latin typeface="Courier New" pitchFamily="49" charset="0"/>
              </a:rPr>
              <a:t> == 0) {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err="1">
                <a:solidFill>
                  <a:srgbClr val="FF3300"/>
                </a:solidFill>
                <a:latin typeface="Courier New" pitchFamily="49" charset="0"/>
              </a:rPr>
              <a:t>printf</a:t>
            </a: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(“The child of %s is %d\n”, </a:t>
            </a:r>
            <a:r>
              <a:rPr lang="en-US" sz="2000" b="1" dirty="0" err="1">
                <a:solidFill>
                  <a:srgbClr val="FF3300"/>
                </a:solidFill>
                <a:latin typeface="Courier New" pitchFamily="49" charset="0"/>
              </a:rPr>
              <a:t>myName</a:t>
            </a: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FF3300"/>
                </a:solidFill>
                <a:latin typeface="Courier New" pitchFamily="49" charset="0"/>
              </a:rPr>
              <a:t>getpid</a:t>
            </a: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());</a:t>
            </a:r>
          </a:p>
          <a:p>
            <a:pPr eaLnBrk="0" hangingPunct="0"/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      </a:t>
            </a:r>
            <a:r>
              <a:rPr lang="en-US" sz="2000" b="1" dirty="0" err="1">
                <a:solidFill>
                  <a:srgbClr val="FF3300"/>
                </a:solidFill>
                <a:latin typeface="Courier New" pitchFamily="49" charset="0"/>
              </a:rPr>
              <a:t>execlp</a:t>
            </a: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(“/bin/</a:t>
            </a:r>
            <a:r>
              <a:rPr lang="en-US" sz="2000" b="1" dirty="0" err="1">
                <a:solidFill>
                  <a:srgbClr val="FF3300"/>
                </a:solidFill>
                <a:latin typeface="Courier New" pitchFamily="49" charset="0"/>
              </a:rPr>
              <a:t>ls</a:t>
            </a: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”,   // executable name</a:t>
            </a:r>
          </a:p>
          <a:p>
            <a:pPr eaLnBrk="0" hangingPunct="0"/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		 “</a:t>
            </a:r>
            <a:r>
              <a:rPr lang="en-US" sz="2000" b="1" dirty="0" err="1">
                <a:solidFill>
                  <a:srgbClr val="FF3300"/>
                </a:solidFill>
                <a:latin typeface="Courier New" pitchFamily="49" charset="0"/>
              </a:rPr>
              <a:t>ls</a:t>
            </a: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”, NULL); // null terminated </a:t>
            </a:r>
            <a:r>
              <a:rPr lang="en-US" sz="2000" b="1" dirty="0" err="1">
                <a:solidFill>
                  <a:srgbClr val="FF3300"/>
                </a:solidFill>
                <a:latin typeface="Courier New" pitchFamily="49" charset="0"/>
              </a:rPr>
              <a:t>argv</a:t>
            </a:r>
            <a:endParaRPr lang="en-US" sz="2000" b="1" dirty="0">
              <a:solidFill>
                <a:srgbClr val="FF3300"/>
              </a:solidFill>
              <a:latin typeface="Courier New" pitchFamily="49" charset="0"/>
            </a:endParaRPr>
          </a:p>
          <a:p>
            <a:pPr eaLnBrk="0" hangingPunct="0"/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      </a:t>
            </a:r>
            <a:r>
              <a:rPr lang="en-US" sz="2000" b="1" dirty="0" err="1">
                <a:solidFill>
                  <a:srgbClr val="FF3300"/>
                </a:solidFill>
                <a:latin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FF3300"/>
                </a:solidFill>
                <a:latin typeface="Courier New" pitchFamily="49" charset="0"/>
              </a:rPr>
              <a:t>(“Error:/bin/</a:t>
            </a:r>
            <a:r>
              <a:rPr lang="en-US" sz="2000" b="1" dirty="0" err="1" smtClean="0">
                <a:solidFill>
                  <a:srgbClr val="FF3300"/>
                </a:solidFill>
                <a:latin typeface="Courier New" pitchFamily="49" charset="0"/>
              </a:rPr>
              <a:t>ls</a:t>
            </a:r>
            <a:r>
              <a:rPr lang="en-US" sz="2000" b="1" dirty="0" smtClean="0">
                <a:solidFill>
                  <a:srgbClr val="FF3300"/>
                </a:solidFill>
                <a:latin typeface="Courier New" pitchFamily="49" charset="0"/>
              </a:rPr>
              <a:t> cannot be executed\n</a:t>
            </a: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”);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 } else {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printf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(“My child is %d\n”,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cpid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);</a:t>
            </a:r>
          </a:p>
          <a:p>
            <a:pPr eaLnBrk="0" hangingPunct="0"/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      exit(0);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   }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Process Termination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Process executes last statement and OS decides(</a:t>
            </a:r>
            <a:r>
              <a:rPr lang="en-US" sz="2400" b="1" dirty="0"/>
              <a:t>exit</a:t>
            </a:r>
            <a:r>
              <a:rPr lang="en-US" sz="2400" dirty="0"/>
              <a:t>)</a:t>
            </a:r>
          </a:p>
          <a:p>
            <a:pPr lvl="1"/>
            <a:r>
              <a:rPr lang="en-US" sz="2000" dirty="0" smtClean="0"/>
              <a:t>Child: OS keeps some data for the parent to collect (</a:t>
            </a:r>
            <a:r>
              <a:rPr lang="en-US" sz="2000" smtClean="0"/>
              <a:t>via </a:t>
            </a:r>
            <a:r>
              <a:rPr lang="en-US" sz="2000" b="1" smtClean="0"/>
              <a:t>wait</a:t>
            </a:r>
            <a:r>
              <a:rPr lang="en-US" sz="2000" smtClean="0"/>
              <a:t>)</a:t>
            </a:r>
            <a:endParaRPr lang="en-US" sz="2000" dirty="0"/>
          </a:p>
          <a:p>
            <a:pPr lvl="1"/>
            <a:r>
              <a:rPr lang="en-US" sz="2000" dirty="0"/>
              <a:t>Process’ resources are </a:t>
            </a:r>
            <a:r>
              <a:rPr lang="en-US" sz="2000" dirty="0" err="1"/>
              <a:t>deallocated</a:t>
            </a:r>
            <a:r>
              <a:rPr lang="en-US" sz="2000" dirty="0"/>
              <a:t> by operating system</a:t>
            </a:r>
          </a:p>
          <a:p>
            <a:r>
              <a:rPr lang="en-US" sz="2400" dirty="0"/>
              <a:t>Parent may terminate execution of child process (</a:t>
            </a:r>
            <a:r>
              <a:rPr lang="en-US" sz="2400" b="1" dirty="0"/>
              <a:t>abort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Child has exceeded allocated resources</a:t>
            </a:r>
          </a:p>
          <a:p>
            <a:pPr lvl="1"/>
            <a:r>
              <a:rPr lang="en-US" sz="2000" dirty="0"/>
              <a:t>Task assigned to child is no longer required</a:t>
            </a:r>
          </a:p>
          <a:p>
            <a:pPr lvl="1"/>
            <a:r>
              <a:rPr lang="en-US" sz="2000" dirty="0"/>
              <a:t>If parent is exiting</a:t>
            </a:r>
          </a:p>
          <a:p>
            <a:pPr lvl="2"/>
            <a:r>
              <a:rPr lang="en-US" sz="2000" dirty="0"/>
              <a:t>Some </a:t>
            </a:r>
            <a:r>
              <a:rPr lang="en-US" sz="2000" dirty="0" err="1"/>
              <a:t>OSes</a:t>
            </a:r>
            <a:r>
              <a:rPr lang="en-US" sz="2000" dirty="0"/>
              <a:t> don’t allow child to continue if parent terminates</a:t>
            </a:r>
          </a:p>
          <a:p>
            <a:pPr lvl="3"/>
            <a:r>
              <a:rPr lang="en-US" dirty="0"/>
              <a:t>All children terminated - </a:t>
            </a:r>
            <a:r>
              <a:rPr lang="en-US" i="1" dirty="0"/>
              <a:t>cascading termination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ProcExp Demo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Windows process hierarchy</a:t>
            </a:r>
          </a:p>
          <a:p>
            <a:r>
              <a:rPr lang="en-US" sz="2400" dirty="0"/>
              <a:t>explorer.exe and the system idle process</a:t>
            </a:r>
          </a:p>
          <a:p>
            <a:r>
              <a:rPr lang="en-US" sz="2400" dirty="0"/>
              <a:t>Windows base priority mechanism</a:t>
            </a:r>
          </a:p>
          <a:p>
            <a:pPr lvl="1"/>
            <a:r>
              <a:rPr lang="en-US" sz="2000" dirty="0"/>
              <a:t>0, 4, 8, 13, 24</a:t>
            </a:r>
          </a:p>
          <a:p>
            <a:pPr lvl="1"/>
            <a:r>
              <a:rPr lang="en-US" sz="2000" dirty="0"/>
              <a:t>What is </a:t>
            </a:r>
            <a:r>
              <a:rPr lang="en-US" sz="2000" dirty="0" err="1"/>
              <a:t>procexp’s</a:t>
            </a:r>
            <a:r>
              <a:rPr lang="en-US" sz="2000" dirty="0"/>
              <a:t> priority?</a:t>
            </a:r>
          </a:p>
          <a:p>
            <a:r>
              <a:rPr lang="en-US" sz="2400" dirty="0"/>
              <a:t>Creating a new process</a:t>
            </a:r>
          </a:p>
          <a:p>
            <a:r>
              <a:rPr lang="en-US" sz="2400" dirty="0"/>
              <a:t>Terminating a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Booting an OS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The small version of the O/S loads and starts the “big” version.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The two stage mechanism is used so that BIOS won’t need to understand the file system implemented by the “big” O/S kernel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File systems are complex data structures and different kernels implement them in different ways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The small version of the O/S is stored in a small, special-purpose file system that the BIOS does understand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Some computers are set up to boot to one of several O/S images.  In this case BIOS asks you to pick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OS Control Flow</a:t>
            </a:r>
          </a:p>
        </p:txBody>
      </p:sp>
      <p:sp>
        <p:nvSpPr>
          <p:cNvPr id="59395" name="Oval 3"/>
          <p:cNvSpPr>
            <a:spLocks noChangeArrowheads="1"/>
          </p:cNvSpPr>
          <p:nvPr/>
        </p:nvSpPr>
        <p:spPr bwMode="auto">
          <a:xfrm>
            <a:off x="2520950" y="3892550"/>
            <a:ext cx="4025900" cy="1816100"/>
          </a:xfrm>
          <a:prstGeom prst="ellipse">
            <a:avLst/>
          </a:prstGeom>
          <a:solidFill>
            <a:srgbClr val="CCFF33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032125" y="4602163"/>
            <a:ext cx="324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Operating System Modules</a:t>
            </a: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2438400" y="2743200"/>
            <a:ext cx="9144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1073150" y="3663950"/>
            <a:ext cx="1130300" cy="1130300"/>
          </a:xfrm>
          <a:prstGeom prst="ellipse">
            <a:avLst/>
          </a:prstGeom>
          <a:solidFill>
            <a:srgbClr val="FFFF00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1246188" y="3916363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000"/>
              <a:t>Idle</a:t>
            </a:r>
          </a:p>
          <a:p>
            <a:pPr algn="ctr" eaLnBrk="0" hangingPunct="0"/>
            <a:r>
              <a:rPr lang="en-US" sz="2000"/>
              <a:t>Loop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1752600" y="1676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1736725" y="1630363"/>
            <a:ext cx="1339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From boot</a:t>
            </a:r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 flipH="1" flipV="1">
            <a:off x="2133600" y="44958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3740150" y="2216150"/>
            <a:ext cx="1739900" cy="520700"/>
          </a:xfrm>
          <a:prstGeom prst="rect">
            <a:avLst/>
          </a:prstGeom>
          <a:solidFill>
            <a:srgbClr val="FF9999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6788150" y="3054350"/>
            <a:ext cx="1739900" cy="520700"/>
          </a:xfrm>
          <a:prstGeom prst="rect">
            <a:avLst/>
          </a:prstGeom>
          <a:solidFill>
            <a:srgbClr val="00FF66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920750" y="2216150"/>
            <a:ext cx="1739900" cy="520700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1050925" y="2316163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Initialization</a:t>
            </a:r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4572000" y="2743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6254750" y="2063750"/>
            <a:ext cx="1739900" cy="520700"/>
          </a:xfrm>
          <a:prstGeom prst="rect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 flipH="1">
            <a:off x="2057400" y="5105400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1301750" y="5416550"/>
            <a:ext cx="749300" cy="520700"/>
          </a:xfrm>
          <a:prstGeom prst="rect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1355725" y="5516563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RTI</a:t>
            </a:r>
          </a:p>
        </p:txBody>
      </p:sp>
      <p:sp>
        <p:nvSpPr>
          <p:cNvPr id="59412" name="Rectangle 20"/>
          <p:cNvSpPr>
            <a:spLocks noChangeArrowheads="1"/>
          </p:cNvSpPr>
          <p:nvPr/>
        </p:nvSpPr>
        <p:spPr bwMode="auto">
          <a:xfrm>
            <a:off x="4022725" y="2316163"/>
            <a:ext cx="1127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Interrupt</a:t>
            </a:r>
          </a:p>
        </p:txBody>
      </p:sp>
      <p:sp>
        <p:nvSpPr>
          <p:cNvPr id="59413" name="Rectangle 21"/>
          <p:cNvSpPr>
            <a:spLocks noChangeArrowheads="1"/>
          </p:cNvSpPr>
          <p:nvPr/>
        </p:nvSpPr>
        <p:spPr bwMode="auto">
          <a:xfrm>
            <a:off x="6461125" y="2163763"/>
            <a:ext cx="148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System call</a:t>
            </a:r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 flipH="1">
            <a:off x="5638800" y="2590800"/>
            <a:ext cx="838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59415" name="Rectangle 23"/>
          <p:cNvSpPr>
            <a:spLocks noChangeArrowheads="1"/>
          </p:cNvSpPr>
          <p:nvPr/>
        </p:nvSpPr>
        <p:spPr bwMode="auto">
          <a:xfrm>
            <a:off x="822325" y="1782763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main()</a:t>
            </a:r>
          </a:p>
        </p:txBody>
      </p:sp>
      <p:sp>
        <p:nvSpPr>
          <p:cNvPr id="59416" name="Rectangle 24"/>
          <p:cNvSpPr>
            <a:spLocks noChangeArrowheads="1"/>
          </p:cNvSpPr>
          <p:nvPr/>
        </p:nvSpPr>
        <p:spPr bwMode="auto">
          <a:xfrm>
            <a:off x="7070725" y="3154363"/>
            <a:ext cx="1300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Exception</a:t>
            </a:r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 flipH="1">
            <a:off x="6248400" y="35814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Operating System Structure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10000"/>
              </a:spcAft>
            </a:pPr>
            <a:r>
              <a:rPr lang="en-US" sz="2400"/>
              <a:t>Simple Structure: MS-DOS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Written to provide the most functionality in the least space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Applications have direct</a:t>
            </a:r>
            <a:br>
              <a:rPr lang="en-US" sz="2000"/>
            </a:br>
            <a:r>
              <a:rPr lang="en-US" sz="2000"/>
              <a:t>control of hardware</a:t>
            </a:r>
          </a:p>
          <a:p>
            <a:pPr>
              <a:spcAft>
                <a:spcPct val="10000"/>
              </a:spcAft>
            </a:pPr>
            <a:r>
              <a:rPr lang="en-US" sz="2400"/>
              <a:t>Disadvantages: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Not modular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Inefficient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Low security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/>
          <a:srcRect l="11720" t="757" r="11531" b="757"/>
          <a:stretch>
            <a:fillRect/>
          </a:stretch>
        </p:blipFill>
        <p:spPr bwMode="auto">
          <a:xfrm>
            <a:off x="4775200" y="2759075"/>
            <a:ext cx="4064000" cy="37179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0000FF"/>
                </a:solidFill>
              </a:rPr>
              <a:t>General OS Structure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2235200" y="2540000"/>
            <a:ext cx="5435600" cy="31496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44950" y="5059363"/>
            <a:ext cx="1054100" cy="649287"/>
            <a:chOff x="2548" y="3187"/>
            <a:chExt cx="664" cy="409"/>
          </a:xfrm>
        </p:grpSpPr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2548" y="3220"/>
              <a:ext cx="664" cy="376"/>
            </a:xfrm>
            <a:prstGeom prst="rect">
              <a:avLst/>
            </a:prstGeom>
            <a:solidFill>
              <a:srgbClr val="FF99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446" name="Rectangle 6"/>
            <p:cNvSpPr>
              <a:spLocks noChangeArrowheads="1"/>
            </p:cNvSpPr>
            <p:nvPr/>
          </p:nvSpPr>
          <p:spPr bwMode="auto">
            <a:xfrm>
              <a:off x="2582" y="3187"/>
              <a:ext cx="5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/>
                <a:t>Device</a:t>
              </a:r>
            </a:p>
            <a:p>
              <a:pPr eaLnBrk="0" hangingPunct="0"/>
              <a:r>
                <a:rPr lang="en-US"/>
                <a:t>Drivers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54150" y="5081588"/>
            <a:ext cx="2349500" cy="641350"/>
            <a:chOff x="916" y="3201"/>
            <a:chExt cx="1480" cy="404"/>
          </a:xfrm>
        </p:grpSpPr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916" y="3220"/>
              <a:ext cx="1480" cy="376"/>
            </a:xfrm>
            <a:prstGeom prst="rect">
              <a:avLst/>
            </a:prstGeom>
            <a:solidFill>
              <a:srgbClr val="FF99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449" name="Rectangle 9"/>
            <p:cNvSpPr>
              <a:spLocks noChangeArrowheads="1"/>
            </p:cNvSpPr>
            <p:nvPr/>
          </p:nvSpPr>
          <p:spPr bwMode="auto">
            <a:xfrm>
              <a:off x="950" y="3201"/>
              <a:ext cx="13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/>
                <a:t>Extensions &amp;</a:t>
              </a:r>
            </a:p>
            <a:p>
              <a:pPr eaLnBrk="0" hangingPunct="0"/>
              <a:r>
                <a:rPr lang="en-US"/>
                <a:t>Add’l device drivers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87950" y="5059363"/>
            <a:ext cx="1358900" cy="649287"/>
            <a:chOff x="3268" y="3187"/>
            <a:chExt cx="856" cy="409"/>
          </a:xfrm>
        </p:grpSpPr>
        <p:sp>
          <p:nvSpPr>
            <p:cNvPr id="61451" name="Rectangle 11"/>
            <p:cNvSpPr>
              <a:spLocks noChangeArrowheads="1"/>
            </p:cNvSpPr>
            <p:nvPr/>
          </p:nvSpPr>
          <p:spPr bwMode="auto">
            <a:xfrm>
              <a:off x="3268" y="3220"/>
              <a:ext cx="856" cy="376"/>
            </a:xfrm>
            <a:prstGeom prst="rect">
              <a:avLst/>
            </a:prstGeom>
            <a:solidFill>
              <a:srgbClr val="FF99FF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452" name="Rectangle 12"/>
            <p:cNvSpPr>
              <a:spLocks noChangeArrowheads="1"/>
            </p:cNvSpPr>
            <p:nvPr/>
          </p:nvSpPr>
          <p:spPr bwMode="auto">
            <a:xfrm>
              <a:off x="3350" y="3187"/>
              <a:ext cx="6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/>
                <a:t>Interrupt</a:t>
              </a:r>
            </a:p>
            <a:p>
              <a:pPr eaLnBrk="0" hangingPunct="0"/>
              <a:r>
                <a:rPr lang="en-US"/>
                <a:t>handlers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801938" y="3206750"/>
            <a:ext cx="1077912" cy="977900"/>
            <a:chOff x="1765" y="2020"/>
            <a:chExt cx="679" cy="616"/>
          </a:xfrm>
        </p:grpSpPr>
        <p:sp>
          <p:nvSpPr>
            <p:cNvPr id="61454" name="Rectangle 14"/>
            <p:cNvSpPr>
              <a:spLocks noChangeArrowheads="1"/>
            </p:cNvSpPr>
            <p:nvPr/>
          </p:nvSpPr>
          <p:spPr bwMode="auto">
            <a:xfrm>
              <a:off x="1780" y="2020"/>
              <a:ext cx="664" cy="616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455" name="Rectangle 15"/>
            <p:cNvSpPr>
              <a:spLocks noChangeArrowheads="1"/>
            </p:cNvSpPr>
            <p:nvPr/>
          </p:nvSpPr>
          <p:spPr bwMode="auto">
            <a:xfrm>
              <a:off x="1765" y="2116"/>
              <a:ext cx="6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/>
                <a:t>File </a:t>
              </a:r>
            </a:p>
            <a:p>
              <a:pPr algn="ctr" eaLnBrk="0" hangingPunct="0"/>
              <a:r>
                <a:rPr lang="en-US"/>
                <a:t>Systems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238625" y="3130550"/>
            <a:ext cx="1089025" cy="977900"/>
            <a:chOff x="2670" y="1972"/>
            <a:chExt cx="686" cy="616"/>
          </a:xfrm>
        </p:grpSpPr>
        <p:sp>
          <p:nvSpPr>
            <p:cNvPr id="61457" name="Rectangle 17"/>
            <p:cNvSpPr>
              <a:spLocks noChangeArrowheads="1"/>
            </p:cNvSpPr>
            <p:nvPr/>
          </p:nvSpPr>
          <p:spPr bwMode="auto">
            <a:xfrm>
              <a:off x="2692" y="1972"/>
              <a:ext cx="664" cy="616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458" name="Rectangle 18"/>
            <p:cNvSpPr>
              <a:spLocks noChangeArrowheads="1"/>
            </p:cNvSpPr>
            <p:nvPr/>
          </p:nvSpPr>
          <p:spPr bwMode="auto">
            <a:xfrm>
              <a:off x="2670" y="2083"/>
              <a:ext cx="6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/>
                <a:t>Memory </a:t>
              </a:r>
            </a:p>
            <a:p>
              <a:pPr algn="ctr" eaLnBrk="0" hangingPunct="0"/>
              <a:r>
                <a:rPr lang="en-US"/>
                <a:t>Manager</a:t>
              </a:r>
            </a:p>
          </p:txBody>
        </p:sp>
      </p:grp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5492750" y="3130550"/>
            <a:ext cx="1054100" cy="1130300"/>
          </a:xfrm>
          <a:prstGeom prst="rect">
            <a:avLst/>
          </a:prstGeom>
          <a:solidFill>
            <a:srgbClr val="66FF99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5459413" y="3382963"/>
            <a:ext cx="1085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/>
              <a:t>Process</a:t>
            </a:r>
          </a:p>
          <a:p>
            <a:pPr algn="ctr" eaLnBrk="0" hangingPunct="0"/>
            <a:r>
              <a:rPr lang="en-US"/>
              <a:t>Manager</a:t>
            </a: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368550" y="4273550"/>
            <a:ext cx="1511300" cy="673100"/>
            <a:chOff x="1492" y="2692"/>
            <a:chExt cx="952" cy="424"/>
          </a:xfrm>
        </p:grpSpPr>
        <p:sp>
          <p:nvSpPr>
            <p:cNvPr id="61462" name="Oval 22"/>
            <p:cNvSpPr>
              <a:spLocks noChangeArrowheads="1"/>
            </p:cNvSpPr>
            <p:nvPr/>
          </p:nvSpPr>
          <p:spPr bwMode="auto">
            <a:xfrm>
              <a:off x="1492" y="2692"/>
              <a:ext cx="952" cy="424"/>
            </a:xfrm>
            <a:prstGeom prst="ellipse">
              <a:avLst/>
            </a:prstGeom>
            <a:solidFill>
              <a:srgbClr val="99CCFF">
                <a:alpha val="50000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463" name="Rectangle 23"/>
            <p:cNvSpPr>
              <a:spLocks noChangeArrowheads="1"/>
            </p:cNvSpPr>
            <p:nvPr/>
          </p:nvSpPr>
          <p:spPr bwMode="auto">
            <a:xfrm>
              <a:off x="1670" y="2707"/>
              <a:ext cx="6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/>
                <a:t>Security</a:t>
              </a:r>
            </a:p>
            <a:p>
              <a:pPr eaLnBrk="0" hangingPunct="0"/>
              <a:r>
                <a:rPr lang="en-US"/>
                <a:t>Module</a:t>
              </a:r>
            </a:p>
          </p:txBody>
        </p:sp>
      </p:grpSp>
      <p:sp>
        <p:nvSpPr>
          <p:cNvPr id="61464" name="Rectangle 24"/>
          <p:cNvSpPr>
            <a:spLocks noChangeArrowheads="1"/>
          </p:cNvSpPr>
          <p:nvPr/>
        </p:nvSpPr>
        <p:spPr bwMode="auto">
          <a:xfrm>
            <a:off x="2216150" y="2520950"/>
            <a:ext cx="5473700" cy="520700"/>
          </a:xfrm>
          <a:prstGeom prst="rect">
            <a:avLst/>
          </a:prstGeom>
          <a:solidFill>
            <a:srgbClr val="CCFF33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65" name="Rectangle 25"/>
          <p:cNvSpPr>
            <a:spLocks noChangeArrowheads="1"/>
          </p:cNvSpPr>
          <p:nvPr/>
        </p:nvSpPr>
        <p:spPr bwMode="auto">
          <a:xfrm>
            <a:off x="4784725" y="2620963"/>
            <a:ext cx="55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/>
              <a:t>API</a:t>
            </a:r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3184525" y="1835150"/>
            <a:ext cx="590550" cy="673100"/>
            <a:chOff x="2006" y="1156"/>
            <a:chExt cx="372" cy="424"/>
          </a:xfrm>
        </p:grpSpPr>
        <p:sp>
          <p:nvSpPr>
            <p:cNvPr id="61467" name="Rectangle 27"/>
            <p:cNvSpPr>
              <a:spLocks noChangeArrowheads="1"/>
            </p:cNvSpPr>
            <p:nvPr/>
          </p:nvSpPr>
          <p:spPr bwMode="auto">
            <a:xfrm>
              <a:off x="2020" y="1156"/>
              <a:ext cx="328" cy="424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468" name="Rectangle 28"/>
            <p:cNvSpPr>
              <a:spLocks noChangeArrowheads="1"/>
            </p:cNvSpPr>
            <p:nvPr/>
          </p:nvSpPr>
          <p:spPr bwMode="auto">
            <a:xfrm>
              <a:off x="2006" y="1171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/>
                <a:t>App</a:t>
              </a: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4251325" y="1835150"/>
            <a:ext cx="590550" cy="673100"/>
            <a:chOff x="2678" y="1156"/>
            <a:chExt cx="372" cy="424"/>
          </a:xfrm>
        </p:grpSpPr>
        <p:sp>
          <p:nvSpPr>
            <p:cNvPr id="61470" name="Rectangle 30"/>
            <p:cNvSpPr>
              <a:spLocks noChangeArrowheads="1"/>
            </p:cNvSpPr>
            <p:nvPr/>
          </p:nvSpPr>
          <p:spPr bwMode="auto">
            <a:xfrm>
              <a:off x="2692" y="1156"/>
              <a:ext cx="328" cy="424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471" name="Rectangle 31"/>
            <p:cNvSpPr>
              <a:spLocks noChangeArrowheads="1"/>
            </p:cNvSpPr>
            <p:nvPr/>
          </p:nvSpPr>
          <p:spPr bwMode="auto">
            <a:xfrm>
              <a:off x="2678" y="1171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/>
                <a:t>App</a:t>
              </a:r>
            </a:p>
          </p:txBody>
        </p:sp>
      </p:grp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6635750" y="3282950"/>
            <a:ext cx="1054100" cy="977900"/>
          </a:xfrm>
          <a:prstGeom prst="rect">
            <a:avLst/>
          </a:prstGeom>
          <a:solidFill>
            <a:srgbClr val="CCCC00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6637338" y="3435350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/>
              <a:t>Network</a:t>
            </a:r>
          </a:p>
          <a:p>
            <a:pPr algn="ctr" eaLnBrk="0" hangingPunct="0"/>
            <a:r>
              <a:rPr lang="en-US"/>
              <a:t>Support</a:t>
            </a:r>
          </a:p>
        </p:txBody>
      </p:sp>
      <p:sp>
        <p:nvSpPr>
          <p:cNvPr id="61474" name="Oval 34"/>
          <p:cNvSpPr>
            <a:spLocks noChangeArrowheads="1"/>
          </p:cNvSpPr>
          <p:nvPr/>
        </p:nvSpPr>
        <p:spPr bwMode="auto">
          <a:xfrm>
            <a:off x="4044950" y="4197350"/>
            <a:ext cx="1511300" cy="749300"/>
          </a:xfrm>
          <a:prstGeom prst="ellipse">
            <a:avLst/>
          </a:prstGeom>
          <a:solidFill>
            <a:srgbClr val="00FF66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4175125" y="4221163"/>
            <a:ext cx="94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/>
              <a:t>Service</a:t>
            </a:r>
          </a:p>
          <a:p>
            <a:pPr eaLnBrk="0" hangingPunct="0"/>
            <a:r>
              <a:rPr lang="en-US"/>
              <a:t>Module</a:t>
            </a:r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6559550" y="5059363"/>
            <a:ext cx="1054100" cy="649287"/>
            <a:chOff x="4132" y="3187"/>
            <a:chExt cx="664" cy="409"/>
          </a:xfrm>
        </p:grpSpPr>
        <p:sp>
          <p:nvSpPr>
            <p:cNvPr id="61477" name="Rectangle 37"/>
            <p:cNvSpPr>
              <a:spLocks noChangeArrowheads="1"/>
            </p:cNvSpPr>
            <p:nvPr/>
          </p:nvSpPr>
          <p:spPr bwMode="auto">
            <a:xfrm>
              <a:off x="4132" y="3220"/>
              <a:ext cx="664" cy="376"/>
            </a:xfrm>
            <a:prstGeom prst="rect">
              <a:avLst/>
            </a:prstGeom>
            <a:solidFill>
              <a:srgbClr val="FF99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478" name="Rectangle 38"/>
            <p:cNvSpPr>
              <a:spLocks noChangeArrowheads="1"/>
            </p:cNvSpPr>
            <p:nvPr/>
          </p:nvSpPr>
          <p:spPr bwMode="auto">
            <a:xfrm>
              <a:off x="4166" y="3187"/>
              <a:ext cx="5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/>
                <a:t>Boot &amp;</a:t>
              </a:r>
            </a:p>
            <a:p>
              <a:pPr eaLnBrk="0" hangingPunct="0"/>
              <a:r>
                <a:rPr lang="en-US"/>
                <a:t>init</a:t>
              </a:r>
            </a:p>
          </p:txBody>
        </p: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1812925" y="1835150"/>
            <a:ext cx="590550" cy="673100"/>
            <a:chOff x="1142" y="1156"/>
            <a:chExt cx="372" cy="424"/>
          </a:xfrm>
        </p:grpSpPr>
        <p:sp>
          <p:nvSpPr>
            <p:cNvPr id="61480" name="Rectangle 40"/>
            <p:cNvSpPr>
              <a:spLocks noChangeArrowheads="1"/>
            </p:cNvSpPr>
            <p:nvPr/>
          </p:nvSpPr>
          <p:spPr bwMode="auto">
            <a:xfrm>
              <a:off x="1156" y="1156"/>
              <a:ext cx="328" cy="424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481" name="Rectangle 41"/>
            <p:cNvSpPr>
              <a:spLocks noChangeArrowheads="1"/>
            </p:cNvSpPr>
            <p:nvPr/>
          </p:nvSpPr>
          <p:spPr bwMode="auto">
            <a:xfrm>
              <a:off x="1142" y="1171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/>
                <a:t>App</a:t>
              </a:r>
            </a:p>
          </p:txBody>
        </p:sp>
      </p:grpSp>
      <p:sp>
        <p:nvSpPr>
          <p:cNvPr id="61482" name="Line 42"/>
          <p:cNvSpPr>
            <a:spLocks noChangeShapeType="1"/>
          </p:cNvSpPr>
          <p:nvPr/>
        </p:nvSpPr>
        <p:spPr bwMode="auto">
          <a:xfrm>
            <a:off x="1981200" y="25146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61483" name="Rectangle 43"/>
          <p:cNvSpPr>
            <a:spLocks noChangeArrowheads="1"/>
          </p:cNvSpPr>
          <p:nvPr/>
        </p:nvSpPr>
        <p:spPr bwMode="auto">
          <a:xfrm>
            <a:off x="2667000" y="6096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/>
              <a:t>Monolithic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Layered Structure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OS divided into number of layers </a:t>
            </a:r>
          </a:p>
          <a:p>
            <a:pPr lvl="1"/>
            <a:r>
              <a:rPr lang="en-US" sz="2000"/>
              <a:t>bottom layer (layer 0), is the hardware</a:t>
            </a:r>
          </a:p>
          <a:p>
            <a:pPr lvl="1"/>
            <a:r>
              <a:rPr lang="en-US" sz="2000"/>
              <a:t>highest (layer N) is the user interface</a:t>
            </a:r>
          </a:p>
          <a:p>
            <a:pPr lvl="1"/>
            <a:r>
              <a:rPr lang="en-US" sz="2000"/>
              <a:t>each uses functions and services of only lower-level layers</a:t>
            </a:r>
          </a:p>
          <a:p>
            <a:r>
              <a:rPr lang="en-US" sz="2400"/>
              <a:t>Advantages:</a:t>
            </a:r>
          </a:p>
          <a:p>
            <a:pPr lvl="1"/>
            <a:r>
              <a:rPr lang="en-US" sz="2000"/>
              <a:t>Simplicity of construction</a:t>
            </a:r>
          </a:p>
          <a:p>
            <a:pPr lvl="1"/>
            <a:r>
              <a:rPr lang="en-US" sz="2000"/>
              <a:t>Ease of debugging</a:t>
            </a:r>
          </a:p>
          <a:p>
            <a:pPr lvl="1"/>
            <a:r>
              <a:rPr lang="en-US" sz="2000"/>
              <a:t>Extensible</a:t>
            </a:r>
          </a:p>
          <a:p>
            <a:r>
              <a:rPr lang="en-US" sz="2400"/>
              <a:t>Disadvantages:</a:t>
            </a:r>
          </a:p>
          <a:p>
            <a:pPr lvl="1"/>
            <a:r>
              <a:rPr lang="en-US" sz="2000"/>
              <a:t>Defining the layers</a:t>
            </a:r>
          </a:p>
          <a:p>
            <a:pPr lvl="1"/>
            <a:r>
              <a:rPr lang="en-US" sz="2000"/>
              <a:t>Each layer adds overhead</a:t>
            </a:r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/>
          <a:srcRect l="13089" t="708" r="13089" b="708"/>
          <a:stretch>
            <a:fillRect/>
          </a:stretch>
        </p:blipFill>
        <p:spPr bwMode="auto">
          <a:xfrm>
            <a:off x="5257800" y="3289300"/>
            <a:ext cx="3335338" cy="33401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2616</Words>
  <Application>Microsoft Office PowerPoint</Application>
  <PresentationFormat>On-screen Show (4:3)</PresentationFormat>
  <Paragraphs>518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Flow</vt:lpstr>
      <vt:lpstr>The Process Abstraction</vt:lpstr>
      <vt:lpstr>Operating System Structure</vt:lpstr>
      <vt:lpstr>Operating System Structure</vt:lpstr>
      <vt:lpstr>Booting an OS</vt:lpstr>
      <vt:lpstr>Booting an OS</vt:lpstr>
      <vt:lpstr>OS Control Flow</vt:lpstr>
      <vt:lpstr>Operating System Structure</vt:lpstr>
      <vt:lpstr>General OS Structure</vt:lpstr>
      <vt:lpstr>Layered Structure</vt:lpstr>
      <vt:lpstr>Layered Structure</vt:lpstr>
      <vt:lpstr>Microkernel Structure</vt:lpstr>
      <vt:lpstr>Microkernel Structure</vt:lpstr>
      <vt:lpstr>Modules</vt:lpstr>
      <vt:lpstr>Extensions</vt:lpstr>
      <vt:lpstr>A collection of virtual machines</vt:lpstr>
      <vt:lpstr>Revisit: Virtual Machines</vt:lpstr>
      <vt:lpstr>OS “Process” in Action</vt:lpstr>
      <vt:lpstr>UNIX structure</vt:lpstr>
      <vt:lpstr>Windows Structure</vt:lpstr>
      <vt:lpstr>Modern UNIX Systems</vt:lpstr>
      <vt:lpstr>MAC OS X</vt:lpstr>
      <vt:lpstr>VMWare Structure</vt:lpstr>
      <vt:lpstr>User-Mode Processes</vt:lpstr>
      <vt:lpstr>Why Processes? Simplicity + Speed</vt:lpstr>
      <vt:lpstr>What is a process?</vt:lpstr>
      <vt:lpstr>What is a program?</vt:lpstr>
      <vt:lpstr>Preparing a Program</vt:lpstr>
      <vt:lpstr>Running a program</vt:lpstr>
      <vt:lpstr>Process != Program</vt:lpstr>
      <vt:lpstr>Process States</vt:lpstr>
      <vt:lpstr>Process State Transitions</vt:lpstr>
      <vt:lpstr>Process Data Structures</vt:lpstr>
      <vt:lpstr>Context Switch</vt:lpstr>
      <vt:lpstr>Details of Context Switching</vt:lpstr>
      <vt:lpstr>Context switching is costly!</vt:lpstr>
      <vt:lpstr>How to create a process?</vt:lpstr>
      <vt:lpstr>Processes Under UNIX</vt:lpstr>
      <vt:lpstr>Example</vt:lpstr>
      <vt:lpstr>Bizarre But Real</vt:lpstr>
      <vt:lpstr>Shared memory: For efficiency</vt:lpstr>
      <vt:lpstr>Fork creates parallelism…</vt:lpstr>
      <vt:lpstr>Weird (but real) race condition</vt:lpstr>
      <vt:lpstr>Fork is half the story</vt:lpstr>
      <vt:lpstr>Fork+exec to start a new program</vt:lpstr>
      <vt:lpstr>Process Termination</vt:lpstr>
      <vt:lpstr>ProcExp Demo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Process Abstraction</dc:title>
  <dc:creator>ken</dc:creator>
  <cp:lastModifiedBy>Ken Birman</cp:lastModifiedBy>
  <cp:revision>15</cp:revision>
  <dcterms:created xsi:type="dcterms:W3CDTF">2006-08-16T00:00:00Z</dcterms:created>
  <dcterms:modified xsi:type="dcterms:W3CDTF">2009-02-27T14:59:43Z</dcterms:modified>
</cp:coreProperties>
</file>