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363" r:id="rId3"/>
    <p:sldId id="382" r:id="rId4"/>
    <p:sldId id="371" r:id="rId5"/>
    <p:sldId id="321" r:id="rId6"/>
    <p:sldId id="390" r:id="rId7"/>
    <p:sldId id="342" r:id="rId8"/>
    <p:sldId id="353" r:id="rId9"/>
    <p:sldId id="343" r:id="rId10"/>
    <p:sldId id="345" r:id="rId11"/>
    <p:sldId id="389" r:id="rId12"/>
    <p:sldId id="357" r:id="rId13"/>
    <p:sldId id="386" r:id="rId14"/>
    <p:sldId id="388" r:id="rId15"/>
    <p:sldId id="338" r:id="rId16"/>
    <p:sldId id="339" r:id="rId17"/>
    <p:sldId id="356" r:id="rId18"/>
    <p:sldId id="340" r:id="rId19"/>
    <p:sldId id="391" r:id="rId20"/>
    <p:sldId id="392" r:id="rId21"/>
    <p:sldId id="383" r:id="rId22"/>
    <p:sldId id="384" r:id="rId23"/>
    <p:sldId id="393" r:id="rId24"/>
    <p:sldId id="373" r:id="rId25"/>
    <p:sldId id="395" r:id="rId26"/>
    <p:sldId id="369" r:id="rId27"/>
    <p:sldId id="380" r:id="rId28"/>
    <p:sldId id="374" r:id="rId29"/>
    <p:sldId id="394" r:id="rId30"/>
    <p:sldId id="381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  <p15:guide id="3" pos="1392">
          <p15:clr>
            <a:srgbClr val="A4A3A4"/>
          </p15:clr>
        </p15:guide>
        <p15:guide id="4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F00"/>
    <a:srgbClr val="0432FF"/>
    <a:srgbClr val="3F65F6"/>
    <a:srgbClr val="ED702D"/>
    <a:srgbClr val="E4DFFF"/>
    <a:srgbClr val="800000"/>
    <a:srgbClr val="FFF7F3"/>
    <a:srgbClr val="F8DFF0"/>
    <a:srgbClr val="F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86" autoAdjust="0"/>
    <p:restoredTop sz="86261" autoAdjust="0"/>
  </p:normalViewPr>
  <p:slideViewPr>
    <p:cSldViewPr>
      <p:cViewPr varScale="1">
        <p:scale>
          <a:sx n="104" d="100"/>
          <a:sy n="104" d="100"/>
        </p:scale>
        <p:origin x="1024" y="200"/>
      </p:cViewPr>
      <p:guideLst>
        <p:guide orient="horz" pos="2160"/>
        <p:guide pos="2832"/>
        <p:guide pos="1392"/>
        <p:guide pos="2784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215" d="100"/>
        <a:sy n="215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13/09/2018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13/09/2018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fattest knight at King Arthur's round table was Sir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Cumference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acquired his size from too much pi.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could teach them </a:t>
            </a:r>
            <a:r>
              <a:rPr lang="en-US" dirty="0" err="1"/>
              <a:t>instanceof</a:t>
            </a:r>
            <a:r>
              <a:rPr lang="en-US" dirty="0"/>
              <a:t>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309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1892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If you change the parameter to type Animal, it will no longer be an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461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7880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027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504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they cannot fail at run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4986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Java compiler wants to keep you *safe*. So this rule requires there to be *some* method with the right name. But it doesn't have to know *which* method will be called!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689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Types exist at compile time. Objects exist at run</a:t>
            </a:r>
            <a:r>
              <a:rPr lang="en-US" baseline="0" dirty="0"/>
              <a:t> time. The compiler has NO IDEA what object you will put in what variable, except that it obeys the type rule: Animal variables hold objects with *some* Animal segment.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64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 For example, a variable</a:t>
            </a:r>
            <a:r>
              <a:rPr lang="en-US" baseline="0" dirty="0"/>
              <a:t> of type Animal can hold any object with an Animal segment. So a plain Animal, a Dog, or a Cat.</a:t>
            </a:r>
          </a:p>
          <a:p>
            <a:r>
              <a:rPr lang="en-US" baseline="0" dirty="0"/>
              <a:t>• (On next slide.)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39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the value</a:t>
            </a:r>
            <a:r>
              <a:rPr lang="en-US" baseline="0" dirty="0"/>
              <a:t> of k only exists at run time! Not when you're compiling your code. So the compiler cannot *possibly* know which object you're referring to. And it just wants to keep you safe!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3646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== x</a:t>
            </a:r>
          </a:p>
          <a:p>
            <a:r>
              <a:rPr lang="en-US" dirty="0"/>
              <a:t>x == 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y == x</a:t>
            </a:r>
          </a:p>
          <a:p>
            <a:r>
              <a:rPr lang="en-US" dirty="0"/>
              <a:t>x == y, y == z,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x == z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171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If you change the parameter to type Point, it will no longer be an override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147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9/13/18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9/13/18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9/13/18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9/13/18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9/13/18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Object.html#equals-java.lang.Object-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Fall</a:t>
            </a:r>
            <a:r>
              <a:rPr lang="fr-BE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6: Consequence of type, casting; function equals</a:t>
            </a:r>
          </a:p>
          <a:p>
            <a:r>
              <a:rPr lang="fr-BE" dirty="0"/>
              <a:t>http://courses.cs.cornell.edu/cs2110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Components used from 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008F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h.toString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/>
              <a:t>OK —it’s in class </a:t>
            </a:r>
            <a:r>
              <a:rPr lang="en-US" sz="2400" dirty="0">
                <a:solidFill>
                  <a:srgbClr val="800000"/>
                </a:solidFill>
              </a:rPr>
              <a:t>Object </a:t>
            </a:r>
            <a:r>
              <a:rPr lang="en-US" sz="2400" dirty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h.isOlder</a:t>
            </a:r>
            <a:r>
              <a:rPr lang="en-US" sz="2400" dirty="0">
                <a:solidFill>
                  <a:srgbClr val="800000"/>
                </a:solidFill>
              </a:rPr>
              <a:t>(…) </a:t>
            </a:r>
            <a:r>
              <a:rPr lang="en-US" sz="2400" dirty="0">
                <a:solidFill>
                  <a:srgbClr val="000000"/>
                </a:solidFill>
              </a:rPr>
              <a:t>OK —it’s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h.purr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>
                <a:solidFill>
                  <a:srgbClr val="FF0000"/>
                </a:solidFill>
              </a:rPr>
              <a:t>ILLEGAL</a:t>
            </a:r>
            <a:r>
              <a:rPr lang="en-US" sz="2400" dirty="0">
                <a:solidFill>
                  <a:srgbClr val="000000"/>
                </a:solidFill>
              </a:rPr>
              <a:t> —not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                       partition or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743200" cy="1200329"/>
            <a:chOff x="6172200" y="3799344"/>
            <a:chExt cx="2743200" cy="120032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705600" y="3799344"/>
              <a:ext cx="22098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Which </a:t>
              </a:r>
              <a:r>
                <a:rPr lang="en-US" sz="2400" dirty="0" err="1"/>
                <a:t>toString</a:t>
              </a:r>
              <a:r>
                <a:rPr lang="en-US" sz="2400" dirty="0"/>
                <a:t>() gets called? </a:t>
              </a:r>
            </a:p>
            <a:p>
              <a:pPr algn="r"/>
              <a:r>
                <a:rPr lang="en-US" sz="2400" dirty="0"/>
                <a:t>See slide 18.</a:t>
              </a:r>
            </a:p>
          </p:txBody>
        </p:sp>
      </p:grpSp>
      <p:grpSp>
        <p:nvGrpSpPr>
          <p:cNvPr id="26" name="Group 39">
            <a:extLst>
              <a:ext uri="{FF2B5EF4-FFF2-40B4-BE49-F238E27FC236}">
                <a16:creationId xmlns:a16="http://schemas.microsoft.com/office/drawing/2014/main" id="{DFB5FDE4-5753-8843-9321-0D43C663D45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03225"/>
            <a:ext cx="2819400" cy="3025775"/>
            <a:chOff x="3696" y="158"/>
            <a:chExt cx="1776" cy="1906"/>
          </a:xfrm>
        </p:grpSpPr>
        <p:grpSp>
          <p:nvGrpSpPr>
            <p:cNvPr id="27" name="Group 17">
              <a:extLst>
                <a:ext uri="{FF2B5EF4-FFF2-40B4-BE49-F238E27FC236}">
                  <a16:creationId xmlns:a16="http://schemas.microsoft.com/office/drawing/2014/main" id="{E1A96867-CE3C-3C47-9BED-AE41AFDDD4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58"/>
              <a:ext cx="1776" cy="1906"/>
              <a:chOff x="3696" y="206"/>
              <a:chExt cx="1776" cy="1906"/>
            </a:xfrm>
          </p:grpSpPr>
          <p:grpSp>
            <p:nvGrpSpPr>
              <p:cNvPr id="29" name="Group 16">
                <a:extLst>
                  <a:ext uri="{FF2B5EF4-FFF2-40B4-BE49-F238E27FC236}">
                    <a16:creationId xmlns:a16="http://schemas.microsoft.com/office/drawing/2014/main" id="{CDCD68C8-B6AA-334A-8D17-83A93DA0FB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06"/>
                <a:ext cx="1776" cy="1906"/>
                <a:chOff x="3696" y="782"/>
                <a:chExt cx="1776" cy="1906"/>
              </a:xfrm>
            </p:grpSpPr>
            <p:grpSp>
              <p:nvGrpSpPr>
                <p:cNvPr id="31" name="Group 15">
                  <a:extLst>
                    <a:ext uri="{FF2B5EF4-FFF2-40B4-BE49-F238E27FC236}">
                      <a16:creationId xmlns:a16="http://schemas.microsoft.com/office/drawing/2014/main" id="{3906D50F-1D62-1446-98CD-D9A7F323B0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82"/>
                  <a:ext cx="1776" cy="1906"/>
                  <a:chOff x="3696" y="782"/>
                  <a:chExt cx="1776" cy="1906"/>
                </a:xfrm>
              </p:grpSpPr>
              <p:sp>
                <p:nvSpPr>
                  <p:cNvPr id="34" name="Rectangle 7">
                    <a:extLst>
                      <a:ext uri="{FF2B5EF4-FFF2-40B4-BE49-F238E27FC236}">
                        <a16:creationId xmlns:a16="http://schemas.microsoft.com/office/drawing/2014/main" id="{D4BD33F8-3FA8-7B4C-AD81-CC8A32E473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5" name="Text Box 8">
                    <a:extLst>
                      <a:ext uri="{FF2B5EF4-FFF2-40B4-BE49-F238E27FC236}">
                        <a16:creationId xmlns:a16="http://schemas.microsoft.com/office/drawing/2014/main" id="{0DCCCE36-ADCF-0541-B8B2-CC41E42550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2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6" name="Text Box 9">
                    <a:extLst>
                      <a:ext uri="{FF2B5EF4-FFF2-40B4-BE49-F238E27FC236}">
                        <a16:creationId xmlns:a16="http://schemas.microsoft.com/office/drawing/2014/main" id="{83FD2C6C-B2D6-0341-9A17-24B57E86201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7" name="Text Box 10">
                    <a:extLst>
                      <a:ext uri="{FF2B5EF4-FFF2-40B4-BE49-F238E27FC236}">
                        <a16:creationId xmlns:a16="http://schemas.microsoft.com/office/drawing/2014/main" id="{E84C246E-234D-E64A-87B1-B3B5CE4B290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8" name="Line 11">
                    <a:extLst>
                      <a:ext uri="{FF2B5EF4-FFF2-40B4-BE49-F238E27FC236}">
                        <a16:creationId xmlns:a16="http://schemas.microsoft.com/office/drawing/2014/main" id="{5A6AE975-A7FD-C64D-8E7A-4574ACCE86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2" name="Text Box 12">
                  <a:extLst>
                    <a:ext uri="{FF2B5EF4-FFF2-40B4-BE49-F238E27FC236}">
                      <a16:creationId xmlns:a16="http://schemas.microsoft.com/office/drawing/2014/main" id="{98D74350-EFDE-6943-B2A7-102869A78D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purr()</a:t>
                  </a:r>
                </a:p>
              </p:txBody>
            </p:sp>
            <p:sp>
              <p:nvSpPr>
                <p:cNvPr id="33" name="Text Box 13">
                  <a:extLst>
                    <a:ext uri="{FF2B5EF4-FFF2-40B4-BE49-F238E27FC236}">
                      <a16:creationId xmlns:a16="http://schemas.microsoft.com/office/drawing/2014/main" id="{6C3D77F1-C4F0-CF48-B35F-9C1961E738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0" name="Rectangle 14">
                <a:extLst>
                  <a:ext uri="{FF2B5EF4-FFF2-40B4-BE49-F238E27FC236}">
                    <a16:creationId xmlns:a16="http://schemas.microsoft.com/office/drawing/2014/main" id="{85371F84-EFF4-DB42-B8DB-0BB74C50E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8" name="Text Box 32">
              <a:extLst>
                <a:ext uri="{FF2B5EF4-FFF2-40B4-BE49-F238E27FC236}">
                  <a16:creationId xmlns:a16="http://schemas.microsoft.com/office/drawing/2014/main" id="{06A2E55B-2ECA-AD4C-8EFF-BA872FA28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39" name="Rectangle 40">
            <a:extLst>
              <a:ext uri="{FF2B5EF4-FFF2-40B4-BE49-F238E27FC236}">
                <a16:creationId xmlns:a16="http://schemas.microsoft.com/office/drawing/2014/main" id="{BD85E574-A5AC-7243-B245-8DEB91896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8363"/>
            <a:ext cx="2819400" cy="1295399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h “blinders”</a:t>
            </a:r>
          </a:p>
        </p:txBody>
      </p: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1835C-2551-314A-9A49-916C0E986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41BB9-CDA6-7541-999A-2E43F2F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reference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AF79B-A412-F645-86A9-B68DCFD3B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7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81FF8F0-5DFA-874B-A5B1-9B74F4FBA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90600"/>
          </a:xfrm>
        </p:spPr>
        <p:txBody>
          <a:bodyPr/>
          <a:lstStyle/>
          <a:p>
            <a:r>
              <a:rPr lang="en-US" dirty="0"/>
              <a:t>Compile-time reference rule (v1)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EE66F5-9E1D-C448-BB26-90BEBCE0BC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5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800000"/>
                </a:solidFill>
                <a:cs typeface="Times New Roman" panose="02020603050405020304" pitchFamily="18" charset="0"/>
              </a:rPr>
              <a:t>From a variable of type C, you can reference only methods/fields that are available in class 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A01F41-A02B-CD4D-9206-079908F2394D}"/>
              </a:ext>
            </a:extLst>
          </p:cNvPr>
          <p:cNvSpPr/>
          <p:nvPr/>
        </p:nvSpPr>
        <p:spPr>
          <a:xfrm>
            <a:off x="533400" y="2667000"/>
            <a:ext cx="360387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Animal pet1= new Animal(5);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pet1.purr();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50031B5-02CD-754D-84E0-72E94681409E}"/>
              </a:ext>
            </a:extLst>
          </p:cNvPr>
          <p:cNvGrpSpPr/>
          <p:nvPr/>
        </p:nvGrpSpPr>
        <p:grpSpPr>
          <a:xfrm>
            <a:off x="5943600" y="2747451"/>
            <a:ext cx="2485891" cy="628711"/>
            <a:chOff x="-144048" y="2276475"/>
            <a:chExt cx="2485891" cy="62871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367F75-E049-A144-9A00-0FAC106216F2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36" name="Text Box 62">
                <a:extLst>
                  <a:ext uri="{FF2B5EF4-FFF2-40B4-BE49-F238E27FC236}">
                    <a16:creationId xmlns:a16="http://schemas.microsoft.com/office/drawing/2014/main" id="{56C01EF9-669C-9349-B619-20E182ACE6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37" name="Text Box 66">
                <a:extLst>
                  <a:ext uri="{FF2B5EF4-FFF2-40B4-BE49-F238E27FC236}">
                    <a16:creationId xmlns:a16="http://schemas.microsoft.com/office/drawing/2014/main" id="{70A73671-DA1C-1D42-B410-6A47366E13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pet1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046ACF-449D-5642-B2F2-36253DD0EDA3}"/>
                </a:ext>
              </a:extLst>
            </p:cNvPr>
            <p:cNvSpPr/>
            <p:nvPr/>
          </p:nvSpPr>
          <p:spPr>
            <a:xfrm>
              <a:off x="1310792" y="2505076"/>
              <a:ext cx="10310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Animal</a:t>
              </a:r>
            </a:p>
          </p:txBody>
        </p:sp>
      </p:grpSp>
      <p:grpSp>
        <p:nvGrpSpPr>
          <p:cNvPr id="38" name="Group 39">
            <a:extLst>
              <a:ext uri="{FF2B5EF4-FFF2-40B4-BE49-F238E27FC236}">
                <a16:creationId xmlns:a16="http://schemas.microsoft.com/office/drawing/2014/main" id="{72DB42E9-EC21-7842-9023-9A44A5C61A2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678805"/>
            <a:ext cx="2819400" cy="1657350"/>
            <a:chOff x="3696" y="196"/>
            <a:chExt cx="1776" cy="1044"/>
          </a:xfrm>
        </p:grpSpPr>
        <p:grpSp>
          <p:nvGrpSpPr>
            <p:cNvPr id="45" name="Group 17">
              <a:extLst>
                <a:ext uri="{FF2B5EF4-FFF2-40B4-BE49-F238E27FC236}">
                  <a16:creationId xmlns:a16="http://schemas.microsoft.com/office/drawing/2014/main" id="{90AB8512-F682-AE4B-BC10-ABEEBF47A9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044"/>
              <a:chOff x="3696" y="244"/>
              <a:chExt cx="1776" cy="1044"/>
            </a:xfrm>
          </p:grpSpPr>
          <p:grpSp>
            <p:nvGrpSpPr>
              <p:cNvPr id="51" name="Group 16">
                <a:extLst>
                  <a:ext uri="{FF2B5EF4-FFF2-40B4-BE49-F238E27FC236}">
                    <a16:creationId xmlns:a16="http://schemas.microsoft.com/office/drawing/2014/main" id="{EFEC1BDD-8E36-F540-BC9C-6AC0B4B6E8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044"/>
                <a:chOff x="3696" y="820"/>
                <a:chExt cx="1776" cy="1044"/>
              </a:xfrm>
            </p:grpSpPr>
            <p:grpSp>
              <p:nvGrpSpPr>
                <p:cNvPr id="54" name="Group 15">
                  <a:extLst>
                    <a:ext uri="{FF2B5EF4-FFF2-40B4-BE49-F238E27FC236}">
                      <a16:creationId xmlns:a16="http://schemas.microsoft.com/office/drawing/2014/main" id="{BE6685A2-8B2F-3742-948A-0D61E41C01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044"/>
                  <a:chOff x="3696" y="820"/>
                  <a:chExt cx="1776" cy="1044"/>
                </a:xfrm>
              </p:grpSpPr>
              <p:sp>
                <p:nvSpPr>
                  <p:cNvPr id="57" name="Rectangle 7">
                    <a:extLst>
                      <a:ext uri="{FF2B5EF4-FFF2-40B4-BE49-F238E27FC236}">
                        <a16:creationId xmlns:a16="http://schemas.microsoft.com/office/drawing/2014/main" id="{A496D8D2-C8C3-594E-BC70-DEB10088AB7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8" name="Text Box 8">
                    <a:extLst>
                      <a:ext uri="{FF2B5EF4-FFF2-40B4-BE49-F238E27FC236}">
                        <a16:creationId xmlns:a16="http://schemas.microsoft.com/office/drawing/2014/main" id="{061487E0-9AC9-1E4D-AAAD-2C011DCADF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  <a:endPara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9" name="Text Box 9">
                    <a:extLst>
                      <a:ext uri="{FF2B5EF4-FFF2-40B4-BE49-F238E27FC236}">
                        <a16:creationId xmlns:a16="http://schemas.microsoft.com/office/drawing/2014/main" id="{618309AC-60C6-8F4F-935E-6AE0F2D0CC2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</p:grpSp>
            <p:sp>
              <p:nvSpPr>
                <p:cNvPr id="56" name="Text Box 13">
                  <a:extLst>
                    <a:ext uri="{FF2B5EF4-FFF2-40B4-BE49-F238E27FC236}">
                      <a16:creationId xmlns:a16="http://schemas.microsoft.com/office/drawing/2014/main" id="{5546E69E-CE4D-864F-8428-BF44FEF0BB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86"/>
                  <a:ext cx="1680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53" name="Rectangle 14">
                <a:extLst>
                  <a:ext uri="{FF2B5EF4-FFF2-40B4-BE49-F238E27FC236}">
                    <a16:creationId xmlns:a16="http://schemas.microsoft.com/office/drawing/2014/main" id="{86484F63-03BA-174B-AB1B-59931FD77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4D0B1AD1-6173-3941-902D-F8C653F89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588010A3-C331-144E-AF7F-4507AF8DD9DF}"/>
              </a:ext>
            </a:extLst>
          </p:cNvPr>
          <p:cNvSpPr txBox="1"/>
          <p:nvPr/>
        </p:nvSpPr>
        <p:spPr>
          <a:xfrm>
            <a:off x="1257300" y="3733847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obviously illegal</a:t>
            </a:r>
          </a:p>
          <a:p>
            <a:r>
              <a:rPr lang="en-US" sz="2400" dirty="0"/>
              <a:t>The compiler will give you an error.</a:t>
            </a:r>
          </a:p>
        </p:txBody>
      </p:sp>
      <p:sp>
        <p:nvSpPr>
          <p:cNvPr id="63" name="Line 74">
            <a:extLst>
              <a:ext uri="{FF2B5EF4-FFF2-40B4-BE49-F238E27FC236}">
                <a16:creationId xmlns:a16="http://schemas.microsoft.com/office/drawing/2014/main" id="{9A5C2ABC-4A98-4745-964D-D2BB00C5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1105" y="3237102"/>
            <a:ext cx="165295" cy="62267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B06DFE37-7624-DD4C-9777-70EB9AC0E2BC}"/>
              </a:ext>
            </a:extLst>
          </p:cNvPr>
          <p:cNvSpPr txBox="1">
            <a:spLocks/>
          </p:cNvSpPr>
          <p:nvPr/>
        </p:nvSpPr>
        <p:spPr>
          <a:xfrm>
            <a:off x="68689" y="6229292"/>
            <a:ext cx="9029700" cy="60007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34F4BF77-58A3-7643-ACBF-CEA209495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389" y="930654"/>
            <a:ext cx="1524000" cy="3075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24F9DF-1F9B-B645-A47C-C5F13B59D93F}"/>
              </a:ext>
            </a:extLst>
          </p:cNvPr>
          <p:cNvSpPr/>
          <p:nvPr/>
        </p:nvSpPr>
        <p:spPr>
          <a:xfrm>
            <a:off x="7508557" y="63168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E4DD35B-5CF9-DA42-8E0E-749E459BFEA9}"/>
              </a:ext>
            </a:extLst>
          </p:cNvPr>
          <p:cNvSpPr txBox="1"/>
          <p:nvPr/>
        </p:nvSpPr>
        <p:spPr>
          <a:xfrm>
            <a:off x="431411" y="4715462"/>
            <a:ext cx="5638800" cy="127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Checking the legality of  </a:t>
            </a:r>
            <a:r>
              <a:rPr lang="en-US" sz="2400" dirty="0">
                <a:solidFill>
                  <a:srgbClr val="0000FF"/>
                </a:solidFill>
              </a:rPr>
              <a:t>pet1.purr(…)</a:t>
            </a:r>
            <a:r>
              <a:rPr lang="en-US" sz="2400" dirty="0"/>
              <a:t>: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/>
              <a:t>Since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pet1</a:t>
            </a:r>
            <a:r>
              <a:rPr lang="en-US" sz="2400" dirty="0"/>
              <a:t> is an Animal, </a:t>
            </a:r>
            <a:r>
              <a:rPr lang="en-US" sz="2400" dirty="0">
                <a:solidFill>
                  <a:srgbClr val="0432FF"/>
                </a:solidFill>
              </a:rPr>
              <a:t>purr</a:t>
            </a:r>
            <a:r>
              <a:rPr lang="en-US" sz="2400" dirty="0"/>
              <a:t> 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4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EE66F5-9E1D-C448-BB26-90BEBCE0BC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5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800000"/>
                </a:solidFill>
                <a:cs typeface="Times New Roman" panose="02020603050405020304" pitchFamily="18" charset="0"/>
              </a:rPr>
              <a:t>From a variable of type C, you can reference only methods/fields that are available in class 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A01F41-A02B-CD4D-9206-079908F2394D}"/>
              </a:ext>
            </a:extLst>
          </p:cNvPr>
          <p:cNvSpPr/>
          <p:nvPr/>
        </p:nvSpPr>
        <p:spPr>
          <a:xfrm>
            <a:off x="533400" y="2667000"/>
            <a:ext cx="322395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Animal pet1= new Cat(5);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pet1.purr();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50031B5-02CD-754D-84E0-72E94681409E}"/>
              </a:ext>
            </a:extLst>
          </p:cNvPr>
          <p:cNvGrpSpPr/>
          <p:nvPr/>
        </p:nvGrpSpPr>
        <p:grpSpPr>
          <a:xfrm>
            <a:off x="5943600" y="2747451"/>
            <a:ext cx="2485891" cy="628711"/>
            <a:chOff x="-144048" y="2276475"/>
            <a:chExt cx="2485891" cy="62871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367F75-E049-A144-9A00-0FAC106216F2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36" name="Text Box 62">
                <a:extLst>
                  <a:ext uri="{FF2B5EF4-FFF2-40B4-BE49-F238E27FC236}">
                    <a16:creationId xmlns:a16="http://schemas.microsoft.com/office/drawing/2014/main" id="{56C01EF9-669C-9349-B619-20E182ACE6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37" name="Text Box 66">
                <a:extLst>
                  <a:ext uri="{FF2B5EF4-FFF2-40B4-BE49-F238E27FC236}">
                    <a16:creationId xmlns:a16="http://schemas.microsoft.com/office/drawing/2014/main" id="{70A73671-DA1C-1D42-B410-6A47366E13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pet1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046ACF-449D-5642-B2F2-36253DD0EDA3}"/>
                </a:ext>
              </a:extLst>
            </p:cNvPr>
            <p:cNvSpPr/>
            <p:nvPr/>
          </p:nvSpPr>
          <p:spPr>
            <a:xfrm>
              <a:off x="1310792" y="2505076"/>
              <a:ext cx="10310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Animal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588010A3-C331-144E-AF7F-4507AF8DD9DF}"/>
              </a:ext>
            </a:extLst>
          </p:cNvPr>
          <p:cNvSpPr txBox="1"/>
          <p:nvPr/>
        </p:nvSpPr>
        <p:spPr>
          <a:xfrm>
            <a:off x="1257300" y="3733847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still illegal!</a:t>
            </a:r>
          </a:p>
          <a:p>
            <a:r>
              <a:rPr lang="en-US" sz="2400" dirty="0"/>
              <a:t>The compiler still gives you an error.</a:t>
            </a:r>
          </a:p>
        </p:txBody>
      </p:sp>
      <p:sp>
        <p:nvSpPr>
          <p:cNvPr id="63" name="Line 74">
            <a:extLst>
              <a:ext uri="{FF2B5EF4-FFF2-40B4-BE49-F238E27FC236}">
                <a16:creationId xmlns:a16="http://schemas.microsoft.com/office/drawing/2014/main" id="{9A5C2ABC-4A98-4745-964D-D2BB00C5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1105" y="3237102"/>
            <a:ext cx="165295" cy="62267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B06DFE37-7624-DD4C-9777-70EB9AC0E2BC}"/>
              </a:ext>
            </a:extLst>
          </p:cNvPr>
          <p:cNvSpPr txBox="1">
            <a:spLocks/>
          </p:cNvSpPr>
          <p:nvPr/>
        </p:nvSpPr>
        <p:spPr>
          <a:xfrm>
            <a:off x="68689" y="6229292"/>
            <a:ext cx="9029700" cy="60007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34F4BF77-58A3-7643-ACBF-CEA209495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389" y="930654"/>
            <a:ext cx="1524000" cy="3075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24F9DF-1F9B-B645-A47C-C5F13B59D93F}"/>
              </a:ext>
            </a:extLst>
          </p:cNvPr>
          <p:cNvSpPr/>
          <p:nvPr/>
        </p:nvSpPr>
        <p:spPr>
          <a:xfrm>
            <a:off x="7508557" y="63168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E4DD35B-5CF9-DA42-8E0E-749E459BFEA9}"/>
              </a:ext>
            </a:extLst>
          </p:cNvPr>
          <p:cNvSpPr txBox="1"/>
          <p:nvPr/>
        </p:nvSpPr>
        <p:spPr>
          <a:xfrm>
            <a:off x="431411" y="4715462"/>
            <a:ext cx="5638800" cy="127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Checking the legality of  </a:t>
            </a:r>
            <a:r>
              <a:rPr lang="en-US" sz="2400" dirty="0">
                <a:solidFill>
                  <a:srgbClr val="0000FF"/>
                </a:solidFill>
              </a:rPr>
              <a:t>pet1.purr(…)</a:t>
            </a:r>
            <a:r>
              <a:rPr lang="en-US" sz="2400" dirty="0"/>
              <a:t>: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/>
              <a:t>Since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pet1</a:t>
            </a:r>
            <a:r>
              <a:rPr lang="en-US" sz="2400" dirty="0"/>
              <a:t> is an Animal, </a:t>
            </a:r>
            <a:r>
              <a:rPr lang="en-US" sz="2400" dirty="0">
                <a:solidFill>
                  <a:srgbClr val="0432FF"/>
                </a:solidFill>
              </a:rPr>
              <a:t>purr</a:t>
            </a:r>
            <a:r>
              <a:rPr lang="en-US" sz="2400" dirty="0"/>
              <a:t> 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  <p:sp>
        <p:nvSpPr>
          <p:cNvPr id="29" name="Title 8">
            <a:extLst>
              <a:ext uri="{FF2B5EF4-FFF2-40B4-BE49-F238E27FC236}">
                <a16:creationId xmlns:a16="http://schemas.microsoft.com/office/drawing/2014/main" id="{13C12340-770D-2C43-AC17-B5921E3B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90600"/>
          </a:xfrm>
        </p:spPr>
        <p:txBody>
          <a:bodyPr/>
          <a:lstStyle/>
          <a:p>
            <a:r>
              <a:rPr lang="en-US" dirty="0"/>
              <a:t>Compile-time reference rule (v2)</a:t>
            </a:r>
          </a:p>
        </p:txBody>
      </p:sp>
      <p:grpSp>
        <p:nvGrpSpPr>
          <p:cNvPr id="30" name="Group 39">
            <a:extLst>
              <a:ext uri="{FF2B5EF4-FFF2-40B4-BE49-F238E27FC236}">
                <a16:creationId xmlns:a16="http://schemas.microsoft.com/office/drawing/2014/main" id="{8242D1F5-DEFE-5A49-8C83-25680E78CFFF}"/>
              </a:ext>
            </a:extLst>
          </p:cNvPr>
          <p:cNvGrpSpPr>
            <a:grpSpLocks/>
          </p:cNvGrpSpPr>
          <p:nvPr/>
        </p:nvGrpSpPr>
        <p:grpSpPr bwMode="auto">
          <a:xfrm>
            <a:off x="6164689" y="3352800"/>
            <a:ext cx="2819400" cy="2681288"/>
            <a:chOff x="3696" y="196"/>
            <a:chExt cx="1776" cy="1689"/>
          </a:xfrm>
        </p:grpSpPr>
        <p:grpSp>
          <p:nvGrpSpPr>
            <p:cNvPr id="31" name="Group 17">
              <a:extLst>
                <a:ext uri="{FF2B5EF4-FFF2-40B4-BE49-F238E27FC236}">
                  <a16:creationId xmlns:a16="http://schemas.microsoft.com/office/drawing/2014/main" id="{719C3870-A30D-A946-865A-9EB8604BC9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689"/>
              <a:chOff x="3696" y="244"/>
              <a:chExt cx="1776" cy="1689"/>
            </a:xfrm>
          </p:grpSpPr>
          <p:grpSp>
            <p:nvGrpSpPr>
              <p:cNvPr id="40" name="Group 16">
                <a:extLst>
                  <a:ext uri="{FF2B5EF4-FFF2-40B4-BE49-F238E27FC236}">
                    <a16:creationId xmlns:a16="http://schemas.microsoft.com/office/drawing/2014/main" id="{06F55C1E-F8B9-4B4D-80A2-1EC2740659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689"/>
                <a:chOff x="3696" y="820"/>
                <a:chExt cx="1776" cy="1689"/>
              </a:xfrm>
            </p:grpSpPr>
            <p:grpSp>
              <p:nvGrpSpPr>
                <p:cNvPr id="42" name="Group 15">
                  <a:extLst>
                    <a:ext uri="{FF2B5EF4-FFF2-40B4-BE49-F238E27FC236}">
                      <a16:creationId xmlns:a16="http://schemas.microsoft.com/office/drawing/2014/main" id="{A5792B0C-663E-0544-9C42-CE2A2FFA333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689"/>
                  <a:chOff x="3696" y="820"/>
                  <a:chExt cx="1776" cy="1689"/>
                </a:xfrm>
              </p:grpSpPr>
              <p:sp>
                <p:nvSpPr>
                  <p:cNvPr id="46" name="Rectangle 7">
                    <a:extLst>
                      <a:ext uri="{FF2B5EF4-FFF2-40B4-BE49-F238E27FC236}">
                        <a16:creationId xmlns:a16="http://schemas.microsoft.com/office/drawing/2014/main" id="{79CBD341-5B40-ED4A-B697-D7CEA77514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43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47" name="Text Box 8">
                    <a:extLst>
                      <a:ext uri="{FF2B5EF4-FFF2-40B4-BE49-F238E27FC236}">
                        <a16:creationId xmlns:a16="http://schemas.microsoft.com/office/drawing/2014/main" id="{DE2B8427-71AD-C040-A718-6A8AED8F6BD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  <a:endPara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48" name="Text Box 9">
                    <a:extLst>
                      <a:ext uri="{FF2B5EF4-FFF2-40B4-BE49-F238E27FC236}">
                        <a16:creationId xmlns:a16="http://schemas.microsoft.com/office/drawing/2014/main" id="{C9D8CFBD-A71A-7543-A659-0AD9101CCE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  <p:sp>
                <p:nvSpPr>
                  <p:cNvPr id="49" name="Text Box 10">
                    <a:extLst>
                      <a:ext uri="{FF2B5EF4-FFF2-40B4-BE49-F238E27FC236}">
                        <a16:creationId xmlns:a16="http://schemas.microsoft.com/office/drawing/2014/main" id="{41EEC647-5694-634A-B279-5D2C103BF2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789"/>
                    <a:ext cx="48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Cat</a:t>
                    </a:r>
                  </a:p>
                </p:txBody>
              </p:sp>
              <p:sp>
                <p:nvSpPr>
                  <p:cNvPr id="52" name="Line 11">
                    <a:extLst>
                      <a:ext uri="{FF2B5EF4-FFF2-40B4-BE49-F238E27FC236}">
                        <a16:creationId xmlns:a16="http://schemas.microsoft.com/office/drawing/2014/main" id="{4838D0A2-44B5-B04F-98E1-FA006F3229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789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sp>
              <p:nvSpPr>
                <p:cNvPr id="43" name="Text Box 12">
                  <a:extLst>
                    <a:ext uri="{FF2B5EF4-FFF2-40B4-BE49-F238E27FC236}">
                      <a16:creationId xmlns:a16="http://schemas.microsoft.com/office/drawing/2014/main" id="{F54AE211-BEFC-5A45-9D55-CB122196E0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1869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getNoise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() </a:t>
                  </a: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toString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()</a:t>
                  </a: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purr()</a:t>
                  </a:r>
                </a:p>
              </p:txBody>
            </p:sp>
            <p:sp>
              <p:nvSpPr>
                <p:cNvPr id="44" name="Text Box 13">
                  <a:extLst>
                    <a:ext uri="{FF2B5EF4-FFF2-40B4-BE49-F238E27FC236}">
                      <a16:creationId xmlns:a16="http://schemas.microsoft.com/office/drawing/2014/main" id="{F10D5BA4-2B59-A14C-9970-0AF97E8539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86"/>
                  <a:ext cx="1680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41" name="Rectangle 14">
                <a:extLst>
                  <a:ext uri="{FF2B5EF4-FFF2-40B4-BE49-F238E27FC236}">
                    <a16:creationId xmlns:a16="http://schemas.microsoft.com/office/drawing/2014/main" id="{B3326AEF-28E2-4942-939B-D2E31FE03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9" name="Text Box 32">
              <a:extLst>
                <a:ext uri="{FF2B5EF4-FFF2-40B4-BE49-F238E27FC236}">
                  <a16:creationId xmlns:a16="http://schemas.microsoft.com/office/drawing/2014/main" id="{B105F947-051F-D646-942E-8AE6E935C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</p:grpSp>
      <p:sp>
        <p:nvSpPr>
          <p:cNvPr id="55" name="Rectangle 40">
            <a:extLst>
              <a:ext uri="{FF2B5EF4-FFF2-40B4-BE49-F238E27FC236}">
                <a16:creationId xmlns:a16="http://schemas.microsoft.com/office/drawing/2014/main" id="{4A52C653-5181-6146-B903-7AB5C5397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689" y="4876800"/>
            <a:ext cx="2826911" cy="1157288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0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4" grpId="0" animBg="1"/>
      <p:bldP spid="68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27D06-42E6-2F4B-8473-AED7B75B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would we ever do this?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4CD9EB-FEF5-444C-B140-5999E0EA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342CC-091D-BC4A-BE82-AEDF0D9D8A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would a variable of type Animal ever not have just an Animal in it?</a:t>
            </a:r>
          </a:p>
          <a:p>
            <a:r>
              <a:rPr lang="en-US" dirty="0"/>
              <a:t>This is one of the beautiful things about OO programming!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We want to use an Animal method (seen)</a:t>
            </a:r>
          </a:p>
          <a:p>
            <a:pPr marL="514350" indent="-514350">
              <a:buAutoNum type="arabicPeriod"/>
            </a:pPr>
            <a:r>
              <a:rPr lang="en-US" dirty="0"/>
              <a:t>We want to keep a list of all our pets</a:t>
            </a:r>
          </a:p>
          <a:p>
            <a:pPr lvl="1"/>
            <a:r>
              <a:rPr lang="en-US" dirty="0"/>
              <a:t>Create an array of type Animal!</a:t>
            </a:r>
          </a:p>
        </p:txBody>
      </p:sp>
    </p:spTree>
    <p:extLst>
      <p:ext uri="{BB962C8B-B14F-4D97-AF65-F5344CB8AC3E}">
        <p14:creationId xmlns:p14="http://schemas.microsoft.com/office/powerpoint/2010/main" val="17660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Animal[3];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declaration of</a:t>
              </a:r>
              <a:br>
                <a:rPr lang="en-US" sz="2400" dirty="0">
                  <a:solidFill>
                    <a:srgbClr val="800000"/>
                  </a:solidFill>
                </a:rPr>
              </a:br>
              <a:r>
                <a:rPr lang="en-US" sz="2400" dirty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null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55146"/>
            <a:ext cx="2514600" cy="2297853"/>
            <a:chOff x="6172200" y="1740746"/>
            <a:chExt cx="2514600" cy="2297853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40746"/>
              <a:ext cx="2133600" cy="2297853"/>
              <a:chOff x="4368" y="2201"/>
              <a:chExt cx="1152" cy="1357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1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a6</a:t>
                </a: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Animal[]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  <a:p>
              <a:r>
                <a:rPr lang="en-US" sz="2400" dirty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Assign value of new-</a:t>
            </a:r>
            <a:r>
              <a:rPr lang="en-US" sz="2400" dirty="0" err="1">
                <a:solidFill>
                  <a:srgbClr val="800000"/>
                </a:solidFill>
              </a:rPr>
              <a:t>exp</a:t>
            </a:r>
            <a:r>
              <a:rPr lang="en-US" sz="2400" dirty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a6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v[0]=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a= v[0].</a:t>
            </a:r>
            <a:r>
              <a:rPr lang="en-US" sz="2400" dirty="0" err="1">
                <a:solidFill>
                  <a:srgbClr val="800000"/>
                </a:solidFill>
              </a:rPr>
              <a:t>getAge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/>
                      <a:t>       null      </a:t>
                    </a: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582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v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Sometimes use horizontal picture of an array: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5532" y="3553806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+mn-lt"/>
              </a:rPr>
              <a:t>The type of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v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is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Animal[] </a:t>
            </a:r>
          </a:p>
          <a:p>
            <a:r>
              <a:rPr lang="en-US" dirty="0">
                <a:latin typeface="+mn-lt"/>
              </a:rPr>
              <a:t>The type of each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v[k]</a:t>
            </a:r>
            <a:r>
              <a:rPr lang="en-US" dirty="0">
                <a:latin typeface="+mn-lt"/>
              </a:rPr>
              <a:t> is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Animal</a:t>
            </a:r>
          </a:p>
          <a:p>
            <a:r>
              <a:rPr lang="en-US" dirty="0">
                <a:latin typeface="+mn-lt"/>
              </a:rPr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Consequences of a class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200" y="1752600"/>
            <a:ext cx="8689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Animal[] v;</a:t>
            </a:r>
            <a:r>
              <a:rPr lang="en-US" sz="24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declaration of v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v= new Animal[3]; 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v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v[0]= new Cat(5);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1</a:t>
            </a:r>
            <a:r>
              <a:rPr lang="en-US" sz="2400" baseline="30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endParaRPr lang="en-US" sz="2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v[2]= new Dog(6);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 objects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5532" y="5267026"/>
            <a:ext cx="7616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 variable’s type: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</a:t>
            </a:r>
            <a:r>
              <a:rPr lang="en-US" sz="2400" i="1" dirty="0">
                <a:solidFill>
                  <a:srgbClr val="FF0000"/>
                </a:solidFill>
              </a:rPr>
              <a:t>Restricts</a:t>
            </a:r>
            <a:r>
              <a:rPr lang="en-US" sz="2400" dirty="0">
                <a:solidFill>
                  <a:srgbClr val="FF0000"/>
                </a:solidFill>
              </a:rPr>
              <a:t> what values it can contain.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Determines which methods are legal to call on it.</a:t>
            </a: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Compile-time reference rule, revisited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77000" y="1528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null  null    null</a:t>
                </a:r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50430E9-1B91-B64B-AB3D-40FAF07BF0B3}"/>
              </a:ext>
            </a:extLst>
          </p:cNvPr>
          <p:cNvSpPr/>
          <p:nvPr/>
        </p:nvSpPr>
        <p:spPr>
          <a:xfrm>
            <a:off x="228600" y="1676400"/>
            <a:ext cx="7124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Animal[] v;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declaration of v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v= new Animal[3]; 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v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Cat pet1= new Cat(5);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pet1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v[0]= pet1;	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1</a:t>
            </a:r>
            <a:r>
              <a:rPr lang="en-US" baseline="30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v[0].purr();		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should this be allowed?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// will it compile?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E7F853-5E89-CB4F-B517-2AE8979D22BC}"/>
              </a:ext>
            </a:extLst>
          </p:cNvPr>
          <p:cNvGrpSpPr/>
          <p:nvPr/>
        </p:nvGrpSpPr>
        <p:grpSpPr>
          <a:xfrm>
            <a:off x="6019800" y="2824163"/>
            <a:ext cx="2819400" cy="3729038"/>
            <a:chOff x="6019800" y="2824163"/>
            <a:chExt cx="2819400" cy="3729038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6019800" y="3525838"/>
              <a:ext cx="2819400" cy="3027363"/>
              <a:chOff x="3696" y="157"/>
              <a:chExt cx="1776" cy="1907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57"/>
                <a:ext cx="1776" cy="1907"/>
                <a:chOff x="3696" y="205"/>
                <a:chExt cx="1776" cy="1907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205"/>
                  <a:ext cx="1776" cy="1907"/>
                  <a:chOff x="3696" y="781"/>
                  <a:chExt cx="1776" cy="1907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81"/>
                    <a:ext cx="1776" cy="1907"/>
                    <a:chOff x="3696" y="781"/>
                    <a:chExt cx="1776" cy="1907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81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 dirty="0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br>
                      <a:rPr lang="en-US" dirty="0"/>
                    </a:b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>
                        <a:solidFill>
                          <a:srgbClr val="FF0000"/>
                        </a:solidFill>
                      </a:rPr>
                      <a:t>purr()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37F827E-CB61-5546-834B-7177081286C9}"/>
                </a:ext>
              </a:extLst>
            </p:cNvPr>
            <p:cNvGrpSpPr/>
            <p:nvPr/>
          </p:nvGrpSpPr>
          <p:grpSpPr>
            <a:xfrm>
              <a:off x="6989172" y="2824163"/>
              <a:ext cx="1463257" cy="461964"/>
              <a:chOff x="5056780" y="2657475"/>
              <a:chExt cx="1420220" cy="461964"/>
            </a:xfrm>
          </p:grpSpPr>
          <p:sp>
            <p:nvSpPr>
              <p:cNvPr id="68" name="Text Box 62">
                <a:extLst>
                  <a:ext uri="{FF2B5EF4-FFF2-40B4-BE49-F238E27FC236}">
                    <a16:creationId xmlns:a16="http://schemas.microsoft.com/office/drawing/2014/main" id="{A4F4C90C-2407-4441-9D24-A0CC5376A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096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endParaRPr lang="en-US" dirty="0"/>
              </a:p>
            </p:txBody>
          </p:sp>
          <p:sp>
            <p:nvSpPr>
              <p:cNvPr id="66" name="Text Box 66">
                <a:extLst>
                  <a:ext uri="{FF2B5EF4-FFF2-40B4-BE49-F238E27FC236}">
                    <a16:creationId xmlns:a16="http://schemas.microsoft.com/office/drawing/2014/main" id="{3FE362B3-EDC6-AC4E-AD54-843B02957D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6780" y="2657475"/>
                <a:ext cx="8106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pet1</a:t>
                </a:r>
              </a:p>
            </p:txBody>
          </p:sp>
        </p:grpSp>
      </p:grpSp>
      <p:sp>
        <p:nvSpPr>
          <p:cNvPr id="71" name="Text Box 62">
            <a:extLst>
              <a:ext uri="{FF2B5EF4-FFF2-40B4-BE49-F238E27FC236}">
                <a16:creationId xmlns:a16="http://schemas.microsoft.com/office/drawing/2014/main" id="{0AF141D2-E4E9-0F42-ABDB-071282EC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170" y="1939070"/>
            <a:ext cx="53094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E41900"/>
                </a:solidFill>
              </a:rPr>
              <a:t>a0</a:t>
            </a:r>
            <a:endParaRPr lang="en-US" sz="2000" dirty="0"/>
          </a:p>
        </p:txBody>
      </p:sp>
      <p:sp>
        <p:nvSpPr>
          <p:cNvPr id="72" name="Rectangle 40">
            <a:extLst>
              <a:ext uri="{FF2B5EF4-FFF2-40B4-BE49-F238E27FC236}">
                <a16:creationId xmlns:a16="http://schemas.microsoft.com/office/drawing/2014/main" id="{DF9F77AB-7F70-A449-A7FE-601706C24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270501"/>
            <a:ext cx="2826911" cy="12827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“v[0] blinders”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4738E4-156D-664B-BB4D-5D55AFB4ACC7}"/>
              </a:ext>
            </a:extLst>
          </p:cNvPr>
          <p:cNvSpPr txBox="1"/>
          <p:nvPr/>
        </p:nvSpPr>
        <p:spPr>
          <a:xfrm>
            <a:off x="228600" y="4372055"/>
            <a:ext cx="5638800" cy="127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Checking the legality of  </a:t>
            </a:r>
            <a:r>
              <a:rPr lang="en-US" sz="2400" dirty="0">
                <a:solidFill>
                  <a:srgbClr val="0000FF"/>
                </a:solidFill>
              </a:rPr>
              <a:t>v[0].purr(…)</a:t>
            </a:r>
            <a:r>
              <a:rPr lang="en-US" sz="2400" dirty="0"/>
              <a:t>: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/>
              <a:t>Since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v[0]</a:t>
            </a:r>
            <a:r>
              <a:rPr lang="en-US" sz="2400" dirty="0"/>
              <a:t> is an Animal, </a:t>
            </a:r>
            <a:r>
              <a:rPr lang="en-US" sz="2400" dirty="0">
                <a:solidFill>
                  <a:srgbClr val="0432FF"/>
                </a:solidFill>
              </a:rPr>
              <a:t>purr</a:t>
            </a:r>
            <a:r>
              <a:rPr lang="en-US" sz="2400" dirty="0"/>
              <a:t> 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D00315CC-0C0A-4B42-9B22-8172481BF40B}"/>
              </a:ext>
            </a:extLst>
          </p:cNvPr>
          <p:cNvSpPr txBox="1">
            <a:spLocks/>
          </p:cNvSpPr>
          <p:nvPr/>
        </p:nvSpPr>
        <p:spPr>
          <a:xfrm>
            <a:off x="304800" y="5777695"/>
            <a:ext cx="5540502" cy="85170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4" grpId="0" animBg="1"/>
      <p:bldP spid="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6C1FD15F-1DEB-2241-A14F-5CA20AD4C479}"/>
              </a:ext>
            </a:extLst>
          </p:cNvPr>
          <p:cNvSpPr txBox="1"/>
          <p:nvPr/>
        </p:nvSpPr>
        <p:spPr>
          <a:xfrm>
            <a:off x="76200" y="1524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Animal[] v= new Animal[3];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v[0]= new Cat(5); 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v[2]= new Dog(6);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v[0].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v[2].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srgbClr val="FF0000"/>
                </a:solidFill>
                <a:cs typeface="Consolas" panose="020B0609020204030204" pitchFamily="49" charset="0"/>
              </a:rPr>
              <a:t>Which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cs typeface="Consolas" panose="020B0609020204030204" pitchFamily="49" charset="0"/>
              </a:rPr>
              <a:t>     gets called?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Bottom-up / Overriding rule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accent2"/>
                    </a:solidFill>
                    <a:latin typeface="+mn-lt"/>
                  </a:rPr>
                  <a:t>a0</a:t>
                </a:r>
                <a:r>
                  <a:rPr lang="en-US" dirty="0">
                    <a:latin typeface="+mn-lt"/>
                  </a:rPr>
                  <a:t>       null      </a:t>
                </a:r>
                <a:r>
                  <a:rPr lang="en-US" dirty="0">
                    <a:solidFill>
                      <a:schemeClr val="accent6"/>
                    </a:solidFill>
                    <a:latin typeface="+mn-lt"/>
                  </a:rPr>
                  <a:t>a1</a:t>
                </a:r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971800" y="2898775"/>
            <a:ext cx="2819400" cy="3654426"/>
            <a:chOff x="3696" y="-238"/>
            <a:chExt cx="1776" cy="2302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-238"/>
              <a:ext cx="1776" cy="2302"/>
              <a:chOff x="3696" y="-190"/>
              <a:chExt cx="1776" cy="2302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-190"/>
                <a:ext cx="1776" cy="2302"/>
                <a:chOff x="3696" y="386"/>
                <a:chExt cx="1776" cy="2302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386"/>
                  <a:ext cx="1776" cy="2302"/>
                  <a:chOff x="3696" y="386"/>
                  <a:chExt cx="1776" cy="2302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232"/>
                    <a:ext cx="1776" cy="145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386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chemeClr val="accent2"/>
                        </a:solidFill>
                        <a:latin typeface="+mn-lt"/>
                      </a:rPr>
                      <a:t>a0</a:t>
                    </a:r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23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latin typeface="+mn-lt"/>
                      </a:rPr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917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>
                        <a:latin typeface="+mn-lt"/>
                      </a:rPr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917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932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>
                      <a:latin typeface="+mn-lt"/>
                    </a:rPr>
                  </a:br>
                  <a:r>
                    <a:rPr lang="en-US" dirty="0" err="1">
                      <a:solidFill>
                        <a:srgbClr val="00B050"/>
                      </a:solidFill>
                      <a:latin typeface="+mn-lt"/>
                    </a:rPr>
                    <a:t>toString</a:t>
                  </a:r>
                  <a:r>
                    <a:rPr lang="en-US" dirty="0">
                      <a:solidFill>
                        <a:srgbClr val="00B050"/>
                      </a:solidFill>
                      <a:latin typeface="+mn-lt"/>
                    </a:rPr>
                    <a:t>()</a:t>
                  </a:r>
                  <a:r>
                    <a:rPr lang="en-US" dirty="0">
                      <a:latin typeface="+mn-lt"/>
                    </a:rPr>
                    <a:t> </a:t>
                  </a:r>
                  <a:br>
                    <a:rPr lang="en-US" dirty="0">
                      <a:latin typeface="+mn-lt"/>
                    </a:rPr>
                  </a:br>
                  <a:r>
                    <a:rPr lang="en-US" dirty="0">
                      <a:latin typeface="+mn-lt"/>
                    </a:rPr>
                    <a:t>purr()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232"/>
                  <a:ext cx="153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latin typeface="+mn-lt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>
                      <a:latin typeface="+mn-lt"/>
                    </a:rPr>
                    <a:t>isOlder</a:t>
                  </a:r>
                  <a:r>
                    <a:rPr lang="en-US" dirty="0">
                      <a:latin typeface="+mn-lt"/>
                    </a:rPr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72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621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+mn-lt"/>
                </a:rPr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6019800" y="2910681"/>
            <a:ext cx="3124200" cy="3662364"/>
            <a:chOff x="3696" y="1773"/>
            <a:chExt cx="1968" cy="2307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1773"/>
              <a:ext cx="1968" cy="2307"/>
              <a:chOff x="3696" y="1773"/>
              <a:chExt cx="1968" cy="2307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1773"/>
                <a:ext cx="1968" cy="2307"/>
                <a:chOff x="3696" y="1773"/>
                <a:chExt cx="1968" cy="2307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1773"/>
                  <a:ext cx="1824" cy="2307"/>
                  <a:chOff x="3696" y="1773"/>
                  <a:chExt cx="1824" cy="2307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624"/>
                    <a:ext cx="1824" cy="145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773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chemeClr val="accent6"/>
                        </a:solidFill>
                        <a:latin typeface="+mn-lt"/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25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latin typeface="+mn-lt"/>
                      </a:rPr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15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>
                        <a:latin typeface="+mn-lt"/>
                      </a:rPr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52"/>
                  <a:ext cx="1920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>
                      <a:latin typeface="+mn-lt"/>
                    </a:rPr>
                  </a:br>
                  <a:r>
                    <a:rPr lang="en-US" dirty="0" err="1">
                      <a:solidFill>
                        <a:srgbClr val="00B050"/>
                      </a:solidFill>
                      <a:latin typeface="+mn-lt"/>
                    </a:rPr>
                    <a:t>toString</a:t>
                  </a:r>
                  <a:r>
                    <a:rPr lang="en-US" dirty="0">
                      <a:solidFill>
                        <a:srgbClr val="00B050"/>
                      </a:solidFill>
                      <a:latin typeface="+mn-lt"/>
                    </a:rPr>
                    <a:t>() </a:t>
                  </a:r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67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latin typeface="+mn-lt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>
                      <a:latin typeface="+mn-lt"/>
                    </a:rPr>
                    <a:t>isOlder</a:t>
                  </a:r>
                  <a:r>
                    <a:rPr lang="en-US" dirty="0">
                      <a:latin typeface="+mn-lt"/>
                    </a:rPr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688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+mn-lt"/>
                </a:rPr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4690408"/>
            <a:ext cx="2514600" cy="1938992"/>
            <a:chOff x="381000" y="4690408"/>
            <a:chExt cx="25146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381000" y="4690408"/>
              <a:ext cx="2286000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Bottom-up / Overriding rule says function </a:t>
              </a:r>
              <a:r>
                <a:rPr lang="en-US" sz="2400" dirty="0" err="1">
                  <a:solidFill>
                    <a:srgbClr val="00B050"/>
                  </a:solidFill>
                </a:rPr>
                <a:t>toString</a:t>
              </a:r>
              <a:r>
                <a:rPr lang="en-US" sz="2400" dirty="0"/>
                <a:t> in Cat partition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21">
            <a:extLst>
              <a:ext uri="{FF2B5EF4-FFF2-40B4-BE49-F238E27FC236}">
                <a16:creationId xmlns:a16="http://schemas.microsoft.com/office/drawing/2014/main" id="{51BBD755-BF41-A547-BA0D-A1FF61534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368676"/>
            <a:ext cx="2895600" cy="888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5" name="Text Box 23">
            <a:extLst>
              <a:ext uri="{FF2B5EF4-FFF2-40B4-BE49-F238E27FC236}">
                <a16:creationId xmlns:a16="http://schemas.microsoft.com/office/drawing/2014/main" id="{5D585B83-D0BD-554F-B169-9D1213679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68677"/>
            <a:ext cx="1143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Object</a:t>
            </a:r>
          </a:p>
        </p:txBody>
      </p:sp>
      <p:sp>
        <p:nvSpPr>
          <p:cNvPr id="66" name="Rectangle 21">
            <a:extLst>
              <a:ext uri="{FF2B5EF4-FFF2-40B4-BE49-F238E27FC236}">
                <a16:creationId xmlns:a16="http://schemas.microsoft.com/office/drawing/2014/main" id="{07A2AE1C-D65D-E543-A658-C56CCC19F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363912"/>
            <a:ext cx="2819400" cy="874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7" name="Text Box 23">
            <a:extLst>
              <a:ext uri="{FF2B5EF4-FFF2-40B4-BE49-F238E27FC236}">
                <a16:creationId xmlns:a16="http://schemas.microsoft.com/office/drawing/2014/main" id="{46F5C769-57EC-3F47-8586-74FB23F8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68677"/>
            <a:ext cx="1143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Object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AF884-37D7-334A-8235-A6EA9B540337}"/>
              </a:ext>
            </a:extLst>
          </p:cNvPr>
          <p:cNvSpPr/>
          <p:nvPr/>
        </p:nvSpPr>
        <p:spPr>
          <a:xfrm>
            <a:off x="3092746" y="3777496"/>
            <a:ext cx="12891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0432FF"/>
                </a:solidFill>
              </a:rPr>
              <a:t>toString</a:t>
            </a:r>
            <a:r>
              <a:rPr lang="en-US" sz="2200" dirty="0">
                <a:solidFill>
                  <a:srgbClr val="0432FF"/>
                </a:solidFill>
              </a:rPr>
              <a:t>()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3ABD46B-02A6-7745-A69D-B6C3278E563B}"/>
              </a:ext>
            </a:extLst>
          </p:cNvPr>
          <p:cNvSpPr/>
          <p:nvPr/>
        </p:nvSpPr>
        <p:spPr>
          <a:xfrm>
            <a:off x="6115346" y="3777496"/>
            <a:ext cx="12891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0432FF"/>
                </a:solidFill>
              </a:rPr>
              <a:t>toString</a:t>
            </a:r>
            <a:r>
              <a:rPr lang="en-US" sz="2200" dirty="0">
                <a:solidFill>
                  <a:srgbClr val="0432FF"/>
                </a:solidFill>
              </a:rPr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1835C-2551-314A-9A49-916C0E986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41BB9-CDA6-7541-999A-2E43F2F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AF79B-A412-F645-86A9-B68DCFD3B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Overview references 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Autofit/>
          </a:bodyPr>
          <a:lstStyle/>
          <a:p>
            <a:r>
              <a:rPr lang="en-US" sz="2400" dirty="0"/>
              <a:t>Quick look at arrays:  </a:t>
            </a:r>
            <a:r>
              <a:rPr lang="en-US" sz="2400" dirty="0">
                <a:solidFill>
                  <a:srgbClr val="FF0000"/>
                </a:solidFill>
              </a:rPr>
              <a:t>array</a:t>
            </a:r>
          </a:p>
          <a:p>
            <a:r>
              <a:rPr lang="en-US" sz="2400" dirty="0"/>
              <a:t>Casting among classes  </a:t>
            </a:r>
            <a:r>
              <a:rPr lang="en-US" sz="2400" dirty="0">
                <a:solidFill>
                  <a:srgbClr val="FF0000"/>
                </a:solidFill>
              </a:rPr>
              <a:t>cast, object-casting rule</a:t>
            </a:r>
          </a:p>
          <a:p>
            <a:r>
              <a:rPr lang="en-US" sz="2400" dirty="0"/>
              <a:t>Operator </a:t>
            </a:r>
            <a:r>
              <a:rPr lang="en-US" sz="2400" dirty="0" err="1">
                <a:solidFill>
                  <a:srgbClr val="FF0000"/>
                </a:solidFill>
              </a:rPr>
              <a:t>instanceof</a:t>
            </a:r>
            <a:r>
              <a:rPr lang="en-US" sz="2400" dirty="0">
                <a:solidFill>
                  <a:srgbClr val="800000"/>
                </a:solidFill>
              </a:rPr>
              <a:t>   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  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/>
              <a:t>Function </a:t>
            </a:r>
            <a:r>
              <a:rPr lang="en-US" sz="2400" dirty="0" err="1">
                <a:solidFill>
                  <a:srgbClr val="FF0000"/>
                </a:solidFill>
              </a:rPr>
              <a:t>getClass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Function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equals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compile-time reference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508718"/>
            <a:ext cx="80329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Homework:			  	</a:t>
            </a:r>
            <a:r>
              <a:rPr lang="en-US" sz="2400" b="1" dirty="0">
                <a:solidFill>
                  <a:srgbClr val="3F65F6"/>
                </a:solidFill>
                <a:cs typeface="Times New Roman"/>
              </a:rPr>
              <a:t>while-loop</a:t>
            </a:r>
            <a:r>
              <a:rPr lang="en-US" sz="2400" dirty="0"/>
              <a:t>,</a:t>
            </a:r>
            <a:r>
              <a:rPr lang="en-US" sz="2400" b="1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2400" b="1" dirty="0">
                <a:solidFill>
                  <a:srgbClr val="ED702D"/>
                </a:solidFill>
                <a:cs typeface="Times New Roman"/>
              </a:rPr>
              <a:t>for-loop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</a:p>
          <a:p>
            <a:r>
              <a:rPr lang="en-US" sz="2000" b="1" dirty="0">
                <a:solidFill>
                  <a:srgbClr val="3366FF"/>
                </a:solidFill>
                <a:latin typeface="Courier" pitchFamily="2" charset="0"/>
                <a:cs typeface="Times New Roman"/>
              </a:rPr>
              <a:t>while</a:t>
            </a:r>
            <a:r>
              <a:rPr lang="en-US" sz="2000" dirty="0">
                <a:solidFill>
                  <a:srgbClr val="3366FF"/>
                </a:solidFill>
                <a:latin typeface="Courier" pitchFamily="2" charset="0"/>
                <a:cs typeface="Times New Roman"/>
              </a:rPr>
              <a:t> ( </a:t>
            </a:r>
            <a:r>
              <a:rPr lang="en-US" sz="2000" b="1" dirty="0">
                <a:solidFill>
                  <a:srgbClr val="3366FF"/>
                </a:solidFill>
                <a:latin typeface="Courier" pitchFamily="2" charset="0"/>
                <a:cs typeface="Times New Roman"/>
              </a:rPr>
              <a:t>&lt;bool expr&gt; </a:t>
            </a:r>
            <a:r>
              <a:rPr lang="en-US" sz="2000" dirty="0">
                <a:solidFill>
                  <a:srgbClr val="3366FF"/>
                </a:solidFill>
                <a:latin typeface="Courier" pitchFamily="2" charset="0"/>
                <a:cs typeface="Times New Roman"/>
              </a:rPr>
              <a:t>) { … }              </a:t>
            </a:r>
            <a:r>
              <a:rPr lang="en-US" sz="2000" b="1" dirty="0">
                <a:solidFill>
                  <a:srgbClr val="3366FF"/>
                </a:solidFill>
                <a:latin typeface="Courier" pitchFamily="2" charset="0"/>
                <a:cs typeface="Times New Roman"/>
              </a:rPr>
              <a:t>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000" b="1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k= 0; k &lt; 200; k= k+1) { … }    </a:t>
            </a:r>
            <a:r>
              <a:rPr lang="en-US" sz="2000" b="1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14FD83-E313-B848-A603-9F1E57519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488656"/>
            <a:ext cx="2768600" cy="55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F47FA2-5830-E94E-86CF-26C401136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200" y="444500"/>
            <a:ext cx="2768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35BC-AF62-4F4C-8271-957A496D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Point Class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10F2CA-037F-C546-B97E-3C694704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0A833-3849-D145-8530-A0E01C75E9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class</a:t>
            </a:r>
            <a:r>
              <a:rPr lang="en-US" dirty="0"/>
              <a:t> Point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432FF"/>
                </a:solidFill>
              </a:rPr>
              <a:t>public</a:t>
            </a:r>
            <a:r>
              <a:rPr lang="en-US" dirty="0"/>
              <a:t> int x;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432FF"/>
                </a:solidFill>
              </a:rPr>
              <a:t>public</a:t>
            </a:r>
            <a:r>
              <a:rPr lang="en-US" dirty="0"/>
              <a:t> int y;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  public</a:t>
            </a:r>
            <a:r>
              <a:rPr lang="en-US" dirty="0"/>
              <a:t> Point(int x, int y)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0432FF"/>
                </a:solidFill>
              </a:rPr>
              <a:t>this</a:t>
            </a:r>
            <a:r>
              <a:rPr lang="en-US" dirty="0" err="1"/>
              <a:t>.x</a:t>
            </a:r>
            <a:r>
              <a:rPr lang="en-US" dirty="0"/>
              <a:t>= x;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0432FF"/>
                </a:solidFill>
              </a:rPr>
              <a:t>this</a:t>
            </a:r>
            <a:r>
              <a:rPr lang="en-US" dirty="0" err="1"/>
              <a:t>.y</a:t>
            </a:r>
            <a:r>
              <a:rPr lang="en-US" dirty="0"/>
              <a:t>= y;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5448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75FA-0CB8-9444-83A5-CA4EECEE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b="1" dirty="0"/>
              <a:t>Object</a:t>
            </a:r>
            <a:r>
              <a:rPr lang="en-US" dirty="0"/>
              <a:t> defines equals(x)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03280-B554-064F-85F7-8618ACCB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55685-05C0-1748-A86D-9F7A147EF5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5246815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equals(Object x) {</a:t>
            </a:r>
          </a:p>
          <a:p>
            <a:pPr marL="0" indent="0">
              <a:buNone/>
            </a:pPr>
            <a:r>
              <a:rPr lang="en-US" dirty="0"/>
              <a:t>	return this == x;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AAF22D-042A-5E49-A0AC-0B8508D35F58}"/>
              </a:ext>
            </a:extLst>
          </p:cNvPr>
          <p:cNvSpPr/>
          <p:nvPr/>
        </p:nvSpPr>
        <p:spPr>
          <a:xfrm>
            <a:off x="152400" y="3276600"/>
            <a:ext cx="5246815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Point p1= new Point(5,4);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Point p2= p1;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 == p2) {...}     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(p1.equals(p2)) {...}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Point p3= new Point(5,4);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 == p3) {...}     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(p1.equals(p3)) {...}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0D245F-FBDD-CD42-A611-664D79947821}"/>
              </a:ext>
            </a:extLst>
          </p:cNvPr>
          <p:cNvGrpSpPr/>
          <p:nvPr/>
        </p:nvGrpSpPr>
        <p:grpSpPr>
          <a:xfrm>
            <a:off x="5943600" y="1524000"/>
            <a:ext cx="2344827" cy="628711"/>
            <a:chOff x="-144048" y="2276475"/>
            <a:chExt cx="2344827" cy="628711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B288E5C-3B62-6F47-820A-C9DF8364BE67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25" name="Text Box 62">
                <a:extLst>
                  <a:ext uri="{FF2B5EF4-FFF2-40B4-BE49-F238E27FC236}">
                    <a16:creationId xmlns:a16="http://schemas.microsoft.com/office/drawing/2014/main" id="{2B57F276-DD0A-CC42-9774-525A09FE7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432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26" name="Text Box 66">
                <a:extLst>
                  <a:ext uri="{FF2B5EF4-FFF2-40B4-BE49-F238E27FC236}">
                    <a16:creationId xmlns:a16="http://schemas.microsoft.com/office/drawing/2014/main" id="{BAEAA4CA-A417-0A42-94DF-811D4855B6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p1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3E58576-4F24-2B46-ACEB-047D6D50169E}"/>
                </a:ext>
              </a:extLst>
            </p:cNvPr>
            <p:cNvSpPr/>
            <p:nvPr/>
          </p:nvSpPr>
          <p:spPr>
            <a:xfrm>
              <a:off x="1310792" y="2505076"/>
              <a:ext cx="889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Point</a:t>
              </a:r>
            </a:p>
          </p:txBody>
        </p:sp>
      </p:grpSp>
      <p:grpSp>
        <p:nvGrpSpPr>
          <p:cNvPr id="27" name="Group 39">
            <a:extLst>
              <a:ext uri="{FF2B5EF4-FFF2-40B4-BE49-F238E27FC236}">
                <a16:creationId xmlns:a16="http://schemas.microsoft.com/office/drawing/2014/main" id="{EFA96D80-DE48-D64F-9181-9F164A221874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371850"/>
            <a:ext cx="2819400" cy="1657350"/>
            <a:chOff x="3696" y="196"/>
            <a:chExt cx="1776" cy="1044"/>
          </a:xfrm>
        </p:grpSpPr>
        <p:grpSp>
          <p:nvGrpSpPr>
            <p:cNvPr id="28" name="Group 17">
              <a:extLst>
                <a:ext uri="{FF2B5EF4-FFF2-40B4-BE49-F238E27FC236}">
                  <a16:creationId xmlns:a16="http://schemas.microsoft.com/office/drawing/2014/main" id="{C46C3C76-8839-724C-A8AF-262F30C4D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044"/>
              <a:chOff x="3696" y="244"/>
              <a:chExt cx="1776" cy="1044"/>
            </a:xfrm>
          </p:grpSpPr>
          <p:grpSp>
            <p:nvGrpSpPr>
              <p:cNvPr id="30" name="Group 16">
                <a:extLst>
                  <a:ext uri="{FF2B5EF4-FFF2-40B4-BE49-F238E27FC236}">
                    <a16:creationId xmlns:a16="http://schemas.microsoft.com/office/drawing/2014/main" id="{2991A5EE-C7DD-1B4B-AA3A-59C89DF7A1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044"/>
                <a:chOff x="3696" y="820"/>
                <a:chExt cx="1776" cy="1044"/>
              </a:xfrm>
            </p:grpSpPr>
            <p:grpSp>
              <p:nvGrpSpPr>
                <p:cNvPr id="32" name="Group 15">
                  <a:extLst>
                    <a:ext uri="{FF2B5EF4-FFF2-40B4-BE49-F238E27FC236}">
                      <a16:creationId xmlns:a16="http://schemas.microsoft.com/office/drawing/2014/main" id="{5E20108E-2314-714C-B8CC-BB50A1DA85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044"/>
                  <a:chOff x="3696" y="820"/>
                  <a:chExt cx="1776" cy="1044"/>
                </a:xfrm>
              </p:grpSpPr>
              <p:sp>
                <p:nvSpPr>
                  <p:cNvPr id="34" name="Rectangle 7">
                    <a:extLst>
                      <a:ext uri="{FF2B5EF4-FFF2-40B4-BE49-F238E27FC236}">
                        <a16:creationId xmlns:a16="http://schemas.microsoft.com/office/drawing/2014/main" id="{2C5F4DDD-E5C5-CD49-B547-7ECF210BFB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35" name="Text Box 8">
                    <a:extLst>
                      <a:ext uri="{FF2B5EF4-FFF2-40B4-BE49-F238E27FC236}">
                        <a16:creationId xmlns:a16="http://schemas.microsoft.com/office/drawing/2014/main" id="{7722E397-8BB8-E34E-AEF3-115581C87AB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0432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</a:p>
                </p:txBody>
              </p:sp>
              <p:sp>
                <p:nvSpPr>
                  <p:cNvPr id="36" name="Text Box 9">
                    <a:extLst>
                      <a:ext uri="{FF2B5EF4-FFF2-40B4-BE49-F238E27FC236}">
                        <a16:creationId xmlns:a16="http://schemas.microsoft.com/office/drawing/2014/main" id="{E54EEFAE-D865-B240-943C-E0EF440338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Point</a:t>
                    </a:r>
                  </a:p>
                </p:txBody>
              </p:sp>
            </p:grpSp>
            <p:sp>
              <p:nvSpPr>
                <p:cNvPr id="33" name="Text Box 13">
                  <a:extLst>
                    <a:ext uri="{FF2B5EF4-FFF2-40B4-BE49-F238E27FC236}">
                      <a16:creationId xmlns:a16="http://schemas.microsoft.com/office/drawing/2014/main" id="{0BF7B26D-868C-A24E-9B49-251539F277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186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x</a:t>
                  </a:r>
                </a:p>
              </p:txBody>
            </p:sp>
            <p:sp>
              <p:nvSpPr>
                <p:cNvPr id="42" name="Text Box 13">
                  <a:extLst>
                    <a:ext uri="{FF2B5EF4-FFF2-40B4-BE49-F238E27FC236}">
                      <a16:creationId xmlns:a16="http://schemas.microsoft.com/office/drawing/2014/main" id="{BAAE598B-2556-7745-8D16-8D5724D824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495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y</a:t>
                  </a:r>
                </a:p>
              </p:txBody>
            </p:sp>
          </p:grpSp>
          <p:sp>
            <p:nvSpPr>
              <p:cNvPr id="31" name="Rectangle 14">
                <a:extLst>
                  <a:ext uri="{FF2B5EF4-FFF2-40B4-BE49-F238E27FC236}">
                    <a16:creationId xmlns:a16="http://schemas.microsoft.com/office/drawing/2014/main" id="{BC8BE594-8D20-4647-B8A1-EB8E22ECC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3" name="Rectangle 14">
                <a:extLst>
                  <a:ext uri="{FF2B5EF4-FFF2-40B4-BE49-F238E27FC236}">
                    <a16:creationId xmlns:a16="http://schemas.microsoft.com/office/drawing/2014/main" id="{64411643-917E-6C41-B7C7-687192C97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955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29" name="Text Box 32">
              <a:extLst>
                <a:ext uri="{FF2B5EF4-FFF2-40B4-BE49-F238E27FC236}">
                  <a16:creationId xmlns:a16="http://schemas.microsoft.com/office/drawing/2014/main" id="{794DCD70-742E-664C-95A7-852F38302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  <p:sp>
          <p:nvSpPr>
            <p:cNvPr id="44" name="Text Box 32">
              <a:extLst>
                <a:ext uri="{FF2B5EF4-FFF2-40B4-BE49-F238E27FC236}">
                  <a16:creationId xmlns:a16="http://schemas.microsoft.com/office/drawing/2014/main" id="{ABAAACD5-D12C-0642-874C-DAF1D21BED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859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70AC5DF-1BA3-094B-9BBA-34564BDCB90F}"/>
              </a:ext>
            </a:extLst>
          </p:cNvPr>
          <p:cNvGrpSpPr/>
          <p:nvPr/>
        </p:nvGrpSpPr>
        <p:grpSpPr>
          <a:xfrm>
            <a:off x="5943600" y="2209800"/>
            <a:ext cx="2344827" cy="628711"/>
            <a:chOff x="-144048" y="2276475"/>
            <a:chExt cx="2344827" cy="628711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49BD9EE-7824-7E47-BB5B-1F50D8441646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40" name="Text Box 62">
                <a:extLst>
                  <a:ext uri="{FF2B5EF4-FFF2-40B4-BE49-F238E27FC236}">
                    <a16:creationId xmlns:a16="http://schemas.microsoft.com/office/drawing/2014/main" id="{C8F4DDF3-404D-9E4C-BD1A-76A277FC64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432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41" name="Text Box 66">
                <a:extLst>
                  <a:ext uri="{FF2B5EF4-FFF2-40B4-BE49-F238E27FC236}">
                    <a16:creationId xmlns:a16="http://schemas.microsoft.com/office/drawing/2014/main" id="{6685105B-D9F6-424B-BE39-8AE974F32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p2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8805513-BC7B-4448-8F2D-0D39A5C9E898}"/>
                </a:ext>
              </a:extLst>
            </p:cNvPr>
            <p:cNvSpPr/>
            <p:nvPr/>
          </p:nvSpPr>
          <p:spPr>
            <a:xfrm>
              <a:off x="1310792" y="2505076"/>
              <a:ext cx="889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Point</a:t>
              </a:r>
            </a:p>
          </p:txBody>
        </p:sp>
      </p:grpSp>
      <p:grpSp>
        <p:nvGrpSpPr>
          <p:cNvPr id="45" name="Group 39">
            <a:extLst>
              <a:ext uri="{FF2B5EF4-FFF2-40B4-BE49-F238E27FC236}">
                <a16:creationId xmlns:a16="http://schemas.microsoft.com/office/drawing/2014/main" id="{1036F213-FBB1-EC42-A87A-125D73D9637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5132048"/>
            <a:ext cx="2819400" cy="1657350"/>
            <a:chOff x="3696" y="196"/>
            <a:chExt cx="1776" cy="1044"/>
          </a:xfrm>
        </p:grpSpPr>
        <p:grpSp>
          <p:nvGrpSpPr>
            <p:cNvPr id="46" name="Group 17">
              <a:extLst>
                <a:ext uri="{FF2B5EF4-FFF2-40B4-BE49-F238E27FC236}">
                  <a16:creationId xmlns:a16="http://schemas.microsoft.com/office/drawing/2014/main" id="{1B6CD974-60F3-D34B-9158-29244A8287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044"/>
              <a:chOff x="3696" y="244"/>
              <a:chExt cx="1776" cy="1044"/>
            </a:xfrm>
          </p:grpSpPr>
          <p:grpSp>
            <p:nvGrpSpPr>
              <p:cNvPr id="49" name="Group 16">
                <a:extLst>
                  <a:ext uri="{FF2B5EF4-FFF2-40B4-BE49-F238E27FC236}">
                    <a16:creationId xmlns:a16="http://schemas.microsoft.com/office/drawing/2014/main" id="{4D005D62-A9D9-5E4F-8511-993BB9AC6D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044"/>
                <a:chOff x="3696" y="820"/>
                <a:chExt cx="1776" cy="1044"/>
              </a:xfrm>
            </p:grpSpPr>
            <p:grpSp>
              <p:nvGrpSpPr>
                <p:cNvPr id="52" name="Group 15">
                  <a:extLst>
                    <a:ext uri="{FF2B5EF4-FFF2-40B4-BE49-F238E27FC236}">
                      <a16:creationId xmlns:a16="http://schemas.microsoft.com/office/drawing/2014/main" id="{794ABB33-19A4-1840-9A91-E7189340CB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044"/>
                  <a:chOff x="3696" y="820"/>
                  <a:chExt cx="1776" cy="1044"/>
                </a:xfrm>
              </p:grpSpPr>
              <p:sp>
                <p:nvSpPr>
                  <p:cNvPr id="55" name="Rectangle 7">
                    <a:extLst>
                      <a:ext uri="{FF2B5EF4-FFF2-40B4-BE49-F238E27FC236}">
                        <a16:creationId xmlns:a16="http://schemas.microsoft.com/office/drawing/2014/main" id="{E2AA68AA-0CFE-8242-A1CC-B685312C2D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6" name="Text Box 8">
                    <a:extLst>
                      <a:ext uri="{FF2B5EF4-FFF2-40B4-BE49-F238E27FC236}">
                        <a16:creationId xmlns:a16="http://schemas.microsoft.com/office/drawing/2014/main" id="{B56D0EFB-39C6-CB4A-98DF-1679F792356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0432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a1</a:t>
                    </a:r>
                  </a:p>
                </p:txBody>
              </p:sp>
              <p:sp>
                <p:nvSpPr>
                  <p:cNvPr id="57" name="Text Box 9">
                    <a:extLst>
                      <a:ext uri="{FF2B5EF4-FFF2-40B4-BE49-F238E27FC236}">
                        <a16:creationId xmlns:a16="http://schemas.microsoft.com/office/drawing/2014/main" id="{D1E7DCC4-C93B-2040-A2CD-A4859C70F54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Point</a:t>
                    </a:r>
                  </a:p>
                </p:txBody>
              </p:sp>
            </p:grpSp>
            <p:sp>
              <p:nvSpPr>
                <p:cNvPr id="53" name="Text Box 13">
                  <a:extLst>
                    <a:ext uri="{FF2B5EF4-FFF2-40B4-BE49-F238E27FC236}">
                      <a16:creationId xmlns:a16="http://schemas.microsoft.com/office/drawing/2014/main" id="{5106FC1A-27BB-F940-9679-30FEA410CC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186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x</a:t>
                  </a:r>
                </a:p>
              </p:txBody>
            </p:sp>
            <p:sp>
              <p:nvSpPr>
                <p:cNvPr id="54" name="Text Box 13">
                  <a:extLst>
                    <a:ext uri="{FF2B5EF4-FFF2-40B4-BE49-F238E27FC236}">
                      <a16:creationId xmlns:a16="http://schemas.microsoft.com/office/drawing/2014/main" id="{C716E738-3677-3A42-93E1-FD17FE7DEE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495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y</a:t>
                  </a:r>
                </a:p>
              </p:txBody>
            </p:sp>
          </p:grpSp>
          <p:sp>
            <p:nvSpPr>
              <p:cNvPr id="50" name="Rectangle 14">
                <a:extLst>
                  <a:ext uri="{FF2B5EF4-FFF2-40B4-BE49-F238E27FC236}">
                    <a16:creationId xmlns:a16="http://schemas.microsoft.com/office/drawing/2014/main" id="{30552E9B-5852-514A-A0B8-1312CF40B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14">
                <a:extLst>
                  <a:ext uri="{FF2B5EF4-FFF2-40B4-BE49-F238E27FC236}">
                    <a16:creationId xmlns:a16="http://schemas.microsoft.com/office/drawing/2014/main" id="{46C18C20-2188-8442-90A2-8D8EBA0A0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955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7" name="Text Box 32">
              <a:extLst>
                <a:ext uri="{FF2B5EF4-FFF2-40B4-BE49-F238E27FC236}">
                  <a16:creationId xmlns:a16="http://schemas.microsoft.com/office/drawing/2014/main" id="{4EE41292-EC55-7240-8BDE-B9D853D89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  <p:sp>
          <p:nvSpPr>
            <p:cNvPr id="48" name="Text Box 32">
              <a:extLst>
                <a:ext uri="{FF2B5EF4-FFF2-40B4-BE49-F238E27FC236}">
                  <a16:creationId xmlns:a16="http://schemas.microsoft.com/office/drawing/2014/main" id="{1BB0A1EF-BFE1-4A41-9425-2CE74664C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859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6440DEB-B1FB-0D40-B247-1A9D65FDCA30}"/>
              </a:ext>
            </a:extLst>
          </p:cNvPr>
          <p:cNvGrpSpPr/>
          <p:nvPr/>
        </p:nvGrpSpPr>
        <p:grpSpPr>
          <a:xfrm>
            <a:off x="5943600" y="2895600"/>
            <a:ext cx="2344827" cy="628711"/>
            <a:chOff x="-144048" y="2276475"/>
            <a:chExt cx="2344827" cy="62871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06EDE08-884E-CB47-8573-E5C8FB75CB74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61" name="Text Box 62">
                <a:extLst>
                  <a:ext uri="{FF2B5EF4-FFF2-40B4-BE49-F238E27FC236}">
                    <a16:creationId xmlns:a16="http://schemas.microsoft.com/office/drawing/2014/main" id="{4316C783-558E-C14B-840D-94CD9F4707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432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a1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62" name="Text Box 66">
                <a:extLst>
                  <a:ext uri="{FF2B5EF4-FFF2-40B4-BE49-F238E27FC236}">
                    <a16:creationId xmlns:a16="http://schemas.microsoft.com/office/drawing/2014/main" id="{F578A500-0341-1748-B720-4BC28AE79B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p3</a:t>
                </a:r>
              </a:p>
            </p:txBody>
          </p:sp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3F59E8-6A0A-CD42-9BAF-E43B6901BC5F}"/>
                </a:ext>
              </a:extLst>
            </p:cNvPr>
            <p:cNvSpPr/>
            <p:nvPr/>
          </p:nvSpPr>
          <p:spPr>
            <a:xfrm>
              <a:off x="1310792" y="2505076"/>
              <a:ext cx="889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Point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30898D5-ED32-0F42-A04E-2E9F40307BFA}"/>
              </a:ext>
            </a:extLst>
          </p:cNvPr>
          <p:cNvSpPr/>
          <p:nvPr/>
        </p:nvSpPr>
        <p:spPr>
          <a:xfrm>
            <a:off x="-20126" y="6562931"/>
            <a:ext cx="4829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Using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  <a:r>
              <a:rPr lang="en-US" dirty="0">
                <a:cs typeface="Consolas" panose="020B0609020204030204" pitchFamily="49" charset="0"/>
              </a:rPr>
              <a:t> class as defined in previous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35BC-AF62-4F4C-8271-957A496D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define equals for your own class!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10F2CA-037F-C546-B97E-3C694704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0A833-3849-D145-8530-A0E01C75E9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Can I define it any way I like?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https://docs.oracle.com/javase/8/docs/api/java/lang/Object.html#equals-java.lang.Object-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Java spec says:</a:t>
            </a:r>
          </a:p>
          <a:p>
            <a:r>
              <a:rPr lang="en-US" sz="3200" dirty="0"/>
              <a:t>Reflexive</a:t>
            </a:r>
          </a:p>
          <a:p>
            <a:r>
              <a:rPr lang="en-US" sz="3200" dirty="0"/>
              <a:t>Symmetric </a:t>
            </a:r>
          </a:p>
          <a:p>
            <a:r>
              <a:rPr lang="en-US" sz="3200" dirty="0"/>
              <a:t>Transitive</a:t>
            </a:r>
          </a:p>
          <a:p>
            <a:pPr marL="0" indent="0">
              <a:buNone/>
            </a:pPr>
            <a:r>
              <a:rPr lang="en-US" sz="3200" dirty="0"/>
              <a:t>(click on the link to see what these are)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E0B8F5-45D4-A746-8F8C-86B5141D7A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4953000"/>
            <a:ext cx="11684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23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275-0E35-5A4E-98CF-D99E20B3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define equality for a Point?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43AC0-342D-DE44-AD1A-ED6F7637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E1EB9-504A-5741-814A-B1FF43E996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/** return “</a:t>
            </a:r>
            <a:r>
              <a:rPr lang="en-US" dirty="0" err="1">
                <a:solidFill>
                  <a:srgbClr val="00B050"/>
                </a:solidFill>
              </a:rPr>
              <a:t>obj</a:t>
            </a:r>
            <a:r>
              <a:rPr lang="en-US" dirty="0">
                <a:solidFill>
                  <a:srgbClr val="00B050"/>
                </a:solidFill>
              </a:rPr>
              <a:t> is a Point and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   </a:t>
            </a:r>
            <a:r>
              <a:rPr lang="en-US" dirty="0" err="1">
                <a:solidFill>
                  <a:srgbClr val="00B050"/>
                </a:solidFill>
              </a:rPr>
              <a:t>obj</a:t>
            </a:r>
            <a:r>
              <a:rPr lang="en-US" dirty="0">
                <a:solidFill>
                  <a:srgbClr val="00B050"/>
                </a:solidFill>
              </a:rPr>
              <a:t> and this have the same x and y fields”  */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public </a:t>
            </a:r>
            <a:r>
              <a:rPr lang="en-US" dirty="0" err="1"/>
              <a:t>boolean</a:t>
            </a:r>
            <a:r>
              <a:rPr lang="en-US" dirty="0"/>
              <a:t> equals(Object </a:t>
            </a:r>
            <a:r>
              <a:rPr lang="en-US" dirty="0" err="1"/>
              <a:t>obj</a:t>
            </a:r>
            <a:r>
              <a:rPr lang="en-US" dirty="0"/>
              <a:t>) { </a:t>
            </a:r>
            <a:r>
              <a:rPr lang="en-US" dirty="0">
                <a:solidFill>
                  <a:srgbClr val="00B050"/>
                </a:solidFill>
              </a:rPr>
              <a:t>// why Object?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3300"/>
                </a:solidFill>
              </a:rPr>
              <a:t>// how can we access the x y fields</a:t>
            </a:r>
          </a:p>
          <a:p>
            <a:pPr marL="0" indent="0">
              <a:buNone/>
            </a:pPr>
            <a:r>
              <a:rPr lang="en-US" dirty="0">
                <a:solidFill>
                  <a:srgbClr val="FF3300"/>
                </a:solidFill>
              </a:rPr>
              <a:t>	// if this is an Object?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9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479E-65B7-5F42-AC4B-30D6E88C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Use operator </a:t>
            </a:r>
            <a:r>
              <a:rPr lang="en-US" sz="3600" b="1" dirty="0" err="1">
                <a:solidFill>
                  <a:srgbClr val="800000"/>
                </a:solidFill>
              </a:rPr>
              <a:t>instanceof</a:t>
            </a:r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E24ED-9EAF-EA4D-ACA1-873FA9E5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78A49-7E81-4748-A640-70CB59242C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7800" cy="1568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partition named C</a:t>
            </a: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5BB3E4AD-51E5-8145-B1D8-BEA351C0B4E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668403"/>
            <a:ext cx="2819400" cy="3048000"/>
            <a:chOff x="3696" y="157"/>
            <a:chExt cx="1776" cy="1920"/>
          </a:xfrm>
        </p:grpSpPr>
        <p:grpSp>
          <p:nvGrpSpPr>
            <p:cNvPr id="6" name="Group 17">
              <a:extLst>
                <a:ext uri="{FF2B5EF4-FFF2-40B4-BE49-F238E27FC236}">
                  <a16:creationId xmlns:a16="http://schemas.microsoft.com/office/drawing/2014/main" id="{8E5390D2-0B3F-5E4C-BE6D-23BC6051B4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57"/>
              <a:ext cx="1776" cy="1920"/>
              <a:chOff x="3696" y="205"/>
              <a:chExt cx="1776" cy="1920"/>
            </a:xfrm>
          </p:grpSpPr>
          <p:grpSp>
            <p:nvGrpSpPr>
              <p:cNvPr id="8" name="Group 16">
                <a:extLst>
                  <a:ext uri="{FF2B5EF4-FFF2-40B4-BE49-F238E27FC236}">
                    <a16:creationId xmlns:a16="http://schemas.microsoft.com/office/drawing/2014/main" id="{01D391EA-74CE-F146-944C-70D0EB6FA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05"/>
                <a:ext cx="1776" cy="1920"/>
                <a:chOff x="3696" y="781"/>
                <a:chExt cx="1776" cy="1920"/>
              </a:xfrm>
            </p:grpSpPr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7FA99B22-57EB-E744-95FC-7C16AFC977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81"/>
                  <a:ext cx="1776" cy="1907"/>
                  <a:chOff x="3696" y="781"/>
                  <a:chExt cx="1776" cy="1907"/>
                </a:xfrm>
              </p:grpSpPr>
              <p:sp>
                <p:nvSpPr>
                  <p:cNvPr id="13" name="Rectangle 7">
                    <a:extLst>
                      <a:ext uri="{FF2B5EF4-FFF2-40B4-BE49-F238E27FC236}">
                        <a16:creationId xmlns:a16="http://schemas.microsoft.com/office/drawing/2014/main" id="{E4EA4A40-0D65-004B-BC6E-A923EF263F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14" name="Text Box 8">
                    <a:extLst>
                      <a:ext uri="{FF2B5EF4-FFF2-40B4-BE49-F238E27FC236}">
                        <a16:creationId xmlns:a16="http://schemas.microsoft.com/office/drawing/2014/main" id="{1B1A0137-476B-624A-AFB0-C8EB18172C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1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15" name="Text Box 9">
                    <a:extLst>
                      <a:ext uri="{FF2B5EF4-FFF2-40B4-BE49-F238E27FC236}">
                        <a16:creationId xmlns:a16="http://schemas.microsoft.com/office/drawing/2014/main" id="{13C54119-F68D-3147-84C5-D94E5CD8BD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16" name="Text Box 10">
                    <a:extLst>
                      <a:ext uri="{FF2B5EF4-FFF2-40B4-BE49-F238E27FC236}">
                        <a16:creationId xmlns:a16="http://schemas.microsoft.com/office/drawing/2014/main" id="{C37CF9E2-F8B7-EA41-B215-CC740551BA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17" name="Line 11">
                    <a:extLst>
                      <a:ext uri="{FF2B5EF4-FFF2-40B4-BE49-F238E27FC236}">
                        <a16:creationId xmlns:a16="http://schemas.microsoft.com/office/drawing/2014/main" id="{9569AFA6-8B94-FE42-9C60-431CEA9A79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1" name="Text Box 12">
                  <a:extLst>
                    <a:ext uri="{FF2B5EF4-FFF2-40B4-BE49-F238E27FC236}">
                      <a16:creationId xmlns:a16="http://schemas.microsoft.com/office/drawing/2014/main" id="{1A6DAF6E-D10B-5C40-B449-38DF3A1C1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2178"/>
                  <a:ext cx="1728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purr()</a:t>
                  </a:r>
                </a:p>
              </p:txBody>
            </p:sp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1894EF4B-25B2-5645-A0F5-051C51F370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A1833A37-DEF2-B04F-9833-EE433DEA9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" name="Text Box 32">
              <a:extLst>
                <a:ext uri="{FF2B5EF4-FFF2-40B4-BE49-F238E27FC236}">
                  <a16:creationId xmlns:a16="http://schemas.microsoft.com/office/drawing/2014/main" id="{37E54B1D-8C0D-9549-919F-58D0706AE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0EE2EA2-0153-C24F-9498-0D1DC9B75AE9}"/>
              </a:ext>
            </a:extLst>
          </p:cNvPr>
          <p:cNvSpPr txBox="1">
            <a:spLocks/>
          </p:cNvSpPr>
          <p:nvPr/>
        </p:nvSpPr>
        <p:spPr>
          <a:xfrm>
            <a:off x="650748" y="3429000"/>
            <a:ext cx="4988052" cy="1905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	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	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	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JFrame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  <a:p>
            <a:pPr marL="0" indent="0">
              <a:buFont typeface="Wingdings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F4C321-9B9D-EB49-A091-B8420645EB6B}"/>
              </a:ext>
            </a:extLst>
          </p:cNvPr>
          <p:cNvGrpSpPr/>
          <p:nvPr/>
        </p:nvGrpSpPr>
        <p:grpSpPr>
          <a:xfrm>
            <a:off x="6402725" y="5076765"/>
            <a:ext cx="1828800" cy="790635"/>
            <a:chOff x="3505200" y="5248275"/>
            <a:chExt cx="1828800" cy="790635"/>
          </a:xfrm>
        </p:grpSpPr>
        <p:sp>
          <p:nvSpPr>
            <p:cNvPr id="20" name="Text Box 34">
              <a:extLst>
                <a:ext uri="{FF2B5EF4-FFF2-40B4-BE49-F238E27FC236}">
                  <a16:creationId xmlns:a16="http://schemas.microsoft.com/office/drawing/2014/main" id="{59C19588-BF81-D945-8C8C-66BA9F3AD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21" name="Text Box 35">
              <a:extLst>
                <a:ext uri="{FF2B5EF4-FFF2-40B4-BE49-F238E27FC236}">
                  <a16:creationId xmlns:a16="http://schemas.microsoft.com/office/drawing/2014/main" id="{0FCAE8DE-5832-504F-9B67-4FF684AA2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22" name="Text Box 36">
              <a:extLst>
                <a:ext uri="{FF2B5EF4-FFF2-40B4-BE49-F238E27FC236}">
                  <a16:creationId xmlns:a16="http://schemas.microsoft.com/office/drawing/2014/main" id="{B86A2D74-E63E-EA4C-8BB6-DFABCCD12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719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275-0E35-5A4E-98CF-D99E20B3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define equality for a Point?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43AC0-342D-DE44-AD1A-ED6F7637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E1EB9-504A-5741-814A-B1FF43E996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/** return “</a:t>
            </a:r>
            <a:r>
              <a:rPr lang="en-US" dirty="0" err="1">
                <a:solidFill>
                  <a:srgbClr val="00B050"/>
                </a:solidFill>
              </a:rPr>
              <a:t>obj</a:t>
            </a:r>
            <a:r>
              <a:rPr lang="en-US" dirty="0">
                <a:solidFill>
                  <a:srgbClr val="00B050"/>
                </a:solidFill>
              </a:rPr>
              <a:t> is a Point and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   </a:t>
            </a:r>
            <a:r>
              <a:rPr lang="en-US" dirty="0" err="1">
                <a:solidFill>
                  <a:srgbClr val="00B050"/>
                </a:solidFill>
              </a:rPr>
              <a:t>obj</a:t>
            </a:r>
            <a:r>
              <a:rPr lang="en-US" dirty="0">
                <a:solidFill>
                  <a:srgbClr val="00B050"/>
                </a:solidFill>
              </a:rPr>
              <a:t> and this have the same x and y fields”  */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boolean</a:t>
            </a:r>
            <a:r>
              <a:rPr lang="en-US" dirty="0"/>
              <a:t> equals(Object </a:t>
            </a:r>
            <a:r>
              <a:rPr lang="en-US" dirty="0" err="1"/>
              <a:t>obj</a:t>
            </a:r>
            <a:r>
              <a:rPr lang="en-US" dirty="0"/>
              <a:t>) {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(!(</a:t>
            </a:r>
            <a:r>
              <a:rPr lang="en-US" dirty="0" err="1"/>
              <a:t>obj</a:t>
            </a:r>
            <a:r>
              <a:rPr lang="en-US" dirty="0"/>
              <a:t> </a:t>
            </a:r>
            <a:r>
              <a:rPr lang="en-US" dirty="0" err="1"/>
              <a:t>instanceof</a:t>
            </a:r>
            <a:r>
              <a:rPr lang="en-US" dirty="0"/>
              <a:t> Point))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/>
              <a:t>return</a:t>
            </a:r>
            <a:r>
              <a:rPr lang="en-US" dirty="0"/>
              <a:t> false;</a:t>
            </a:r>
          </a:p>
          <a:p>
            <a:pPr marL="0" indent="0">
              <a:buNone/>
            </a:pPr>
            <a:r>
              <a:rPr lang="en-US" dirty="0"/>
              <a:t>     Point p= (Point)</a:t>
            </a:r>
            <a:r>
              <a:rPr lang="en-US" dirty="0" err="1"/>
              <a:t>obj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return</a:t>
            </a:r>
            <a:r>
              <a:rPr lang="en-US" dirty="0"/>
              <a:t> (x == </a:t>
            </a:r>
            <a:r>
              <a:rPr lang="en-US" dirty="0" err="1"/>
              <a:t>p.x</a:t>
            </a:r>
            <a:r>
              <a:rPr lang="en-US" dirty="0"/>
              <a:t> &amp;&amp; y == </a:t>
            </a:r>
            <a:r>
              <a:rPr lang="en-US" dirty="0" err="1"/>
              <a:t>p.y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6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Opinions about casting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Use of instanceof and down-casts can indicate bad design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66800" y="2133600"/>
            <a:ext cx="7848600" cy="2526506"/>
            <a:chOff x="1524000" y="2602706"/>
            <a:chExt cx="7848600" cy="2526506"/>
          </a:xfrm>
        </p:grpSpPr>
        <p:sp>
          <p:nvSpPr>
            <p:cNvPr id="6" name="TextBox 5"/>
            <p:cNvSpPr txBox="1"/>
            <p:nvPr/>
          </p:nvSpPr>
          <p:spPr>
            <a:xfrm>
              <a:off x="1524000" y="2667000"/>
              <a:ext cx="2919577" cy="2462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DON’T:</a:t>
              </a:r>
            </a:p>
            <a:p>
              <a:r>
                <a:rPr lang="en-US" sz="2200" dirty="0"/>
                <a:t>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C1)</a:t>
              </a:r>
            </a:p>
            <a:p>
              <a:r>
                <a:rPr lang="en-US" sz="2200" dirty="0"/>
                <a:t>    do thing with (C1) x</a:t>
              </a:r>
            </a:p>
            <a:p>
              <a:r>
                <a:rPr lang="en-US" sz="2200" dirty="0"/>
                <a:t>else 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C2)</a:t>
              </a:r>
            </a:p>
            <a:p>
              <a:r>
                <a:rPr lang="en-US" sz="2200" dirty="0"/>
                <a:t>    do thing with (C2) x</a:t>
              </a:r>
            </a:p>
            <a:p>
              <a:r>
                <a:rPr lang="en-US" sz="2200" dirty="0"/>
                <a:t>else 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C3)</a:t>
              </a:r>
            </a:p>
            <a:p>
              <a:r>
                <a:rPr lang="en-US" sz="2200" dirty="0"/>
                <a:t>    do thing with (C3) 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2602706"/>
              <a:ext cx="4724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DO: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 err="1">
                  <a:solidFill>
                    <a:srgbClr val="0000FF"/>
                  </a:solidFill>
                </a:rPr>
                <a:t>x.do</a:t>
              </a:r>
              <a:r>
                <a:rPr lang="en-US" sz="2400" dirty="0">
                  <a:solidFill>
                    <a:srgbClr val="0000FF"/>
                  </a:solidFill>
                </a:rPr>
                <a:t>()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>
                  <a:solidFill>
                    <a:srgbClr val="0000FF"/>
                  </a:solidFill>
                </a:rPr>
                <a:t>… where do is overridden in the classes C1, C2, C3</a:t>
              </a:r>
            </a:p>
          </p:txBody>
        </p:sp>
      </p:grp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49530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But how do I implement equals() 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That </a:t>
            </a:r>
            <a:r>
              <a:rPr lang="en-US" b="1" dirty="0">
                <a:solidFill>
                  <a:srgbClr val="0000FF"/>
                </a:solidFill>
              </a:rPr>
              <a:t>requires</a:t>
            </a:r>
            <a:r>
              <a:rPr lang="en-US" dirty="0">
                <a:solidFill>
                  <a:srgbClr val="0000FF"/>
                </a:solidFill>
              </a:rPr>
              <a:t> casting!</a:t>
            </a:r>
          </a:p>
        </p:txBody>
      </p:sp>
    </p:spTree>
    <p:extLst>
      <p:ext uri="{BB962C8B-B14F-4D97-AF65-F5344CB8AC3E}">
        <p14:creationId xmlns:p14="http://schemas.microsoft.com/office/powerpoint/2010/main" val="2165272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Equals in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52400" y="1703725"/>
            <a:ext cx="8991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Animal {</a:t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age;</a:t>
            </a:r>
          </a:p>
          <a:p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 true </a:t>
            </a:r>
            <a:r>
              <a:rPr lang="en-US" sz="22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this and </a:t>
            </a:r>
            <a:r>
              <a:rPr lang="en-US" sz="22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are of the same class</a:t>
            </a:r>
          </a:p>
          <a:p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* and their age fields have same values */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equals(Object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how to check that objects are of the 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same class??</a:t>
            </a:r>
          </a:p>
          <a:p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77837"/>
            <a:ext cx="2819400" cy="1731963"/>
            <a:chOff x="3696" y="157"/>
            <a:chExt cx="1776" cy="1091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57"/>
              <a:ext cx="1776" cy="1091"/>
              <a:chOff x="3696" y="205"/>
              <a:chExt cx="1776" cy="1091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205"/>
                <a:ext cx="1776" cy="1091"/>
                <a:chOff x="3696" y="781"/>
                <a:chExt cx="1776" cy="1091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81"/>
                  <a:ext cx="1776" cy="1091"/>
                  <a:chOff x="3696" y="781"/>
                  <a:chExt cx="1776" cy="1091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80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1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equals(Object)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2459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479E-65B7-5F42-AC4B-30D6E88C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Use function </a:t>
            </a:r>
            <a:r>
              <a:rPr lang="en-US" sz="3600" b="1" dirty="0" err="1">
                <a:solidFill>
                  <a:srgbClr val="800000"/>
                </a:solidFill>
              </a:rPr>
              <a:t>getClass</a:t>
            </a:r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E24ED-9EAF-EA4D-ACA1-873FA9E5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78A49-7E81-4748-A640-70CB59242C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78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Cat be the lowest partition of object h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==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!=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5BB3E4AD-51E5-8145-B1D8-BEA351C0B4E4}"/>
              </a:ext>
            </a:extLst>
          </p:cNvPr>
          <p:cNvGrpSpPr>
            <a:grpSpLocks/>
          </p:cNvGrpSpPr>
          <p:nvPr/>
        </p:nvGrpSpPr>
        <p:grpSpPr bwMode="auto">
          <a:xfrm>
            <a:off x="5946648" y="1620838"/>
            <a:ext cx="2819400" cy="3027363"/>
            <a:chOff x="3696" y="157"/>
            <a:chExt cx="1776" cy="1907"/>
          </a:xfrm>
        </p:grpSpPr>
        <p:grpSp>
          <p:nvGrpSpPr>
            <p:cNvPr id="6" name="Group 17">
              <a:extLst>
                <a:ext uri="{FF2B5EF4-FFF2-40B4-BE49-F238E27FC236}">
                  <a16:creationId xmlns:a16="http://schemas.microsoft.com/office/drawing/2014/main" id="{8E5390D2-0B3F-5E4C-BE6D-23BC6051B4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57"/>
              <a:ext cx="1776" cy="1907"/>
              <a:chOff x="3696" y="205"/>
              <a:chExt cx="1776" cy="1907"/>
            </a:xfrm>
          </p:grpSpPr>
          <p:grpSp>
            <p:nvGrpSpPr>
              <p:cNvPr id="8" name="Group 16">
                <a:extLst>
                  <a:ext uri="{FF2B5EF4-FFF2-40B4-BE49-F238E27FC236}">
                    <a16:creationId xmlns:a16="http://schemas.microsoft.com/office/drawing/2014/main" id="{01D391EA-74CE-F146-944C-70D0EB6FA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05"/>
                <a:ext cx="1776" cy="1907"/>
                <a:chOff x="3696" y="781"/>
                <a:chExt cx="1776" cy="1907"/>
              </a:xfrm>
            </p:grpSpPr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7FA99B22-57EB-E744-95FC-7C16AFC977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81"/>
                  <a:ext cx="1776" cy="1907"/>
                  <a:chOff x="3696" y="781"/>
                  <a:chExt cx="1776" cy="1907"/>
                </a:xfrm>
              </p:grpSpPr>
              <p:sp>
                <p:nvSpPr>
                  <p:cNvPr id="13" name="Rectangle 7">
                    <a:extLst>
                      <a:ext uri="{FF2B5EF4-FFF2-40B4-BE49-F238E27FC236}">
                        <a16:creationId xmlns:a16="http://schemas.microsoft.com/office/drawing/2014/main" id="{E4EA4A40-0D65-004B-BC6E-A923EF263F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14" name="Text Box 8">
                    <a:extLst>
                      <a:ext uri="{FF2B5EF4-FFF2-40B4-BE49-F238E27FC236}">
                        <a16:creationId xmlns:a16="http://schemas.microsoft.com/office/drawing/2014/main" id="{1B1A0137-476B-624A-AFB0-C8EB18172C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1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15" name="Text Box 9">
                    <a:extLst>
                      <a:ext uri="{FF2B5EF4-FFF2-40B4-BE49-F238E27FC236}">
                        <a16:creationId xmlns:a16="http://schemas.microsoft.com/office/drawing/2014/main" id="{13C54119-F68D-3147-84C5-D94E5CD8BD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16" name="Text Box 10">
                    <a:extLst>
                      <a:ext uri="{FF2B5EF4-FFF2-40B4-BE49-F238E27FC236}">
                        <a16:creationId xmlns:a16="http://schemas.microsoft.com/office/drawing/2014/main" id="{C37CF9E2-F8B7-EA41-B215-CC740551BA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17" name="Line 11">
                    <a:extLst>
                      <a:ext uri="{FF2B5EF4-FFF2-40B4-BE49-F238E27FC236}">
                        <a16:creationId xmlns:a16="http://schemas.microsoft.com/office/drawing/2014/main" id="{9569AFA6-8B94-FE42-9C60-431CEA9A79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1" name="Text Box 12">
                  <a:extLst>
                    <a:ext uri="{FF2B5EF4-FFF2-40B4-BE49-F238E27FC236}">
                      <a16:creationId xmlns:a16="http://schemas.microsoft.com/office/drawing/2014/main" id="{1A6DAF6E-D10B-5C40-B449-38DF3A1C1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2160"/>
                  <a:ext cx="1728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purr()</a:t>
                  </a:r>
                </a:p>
              </p:txBody>
            </p:sp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1894EF4B-25B2-5645-A0F5-051C51F370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A1833A37-DEF2-B04F-9833-EE433DEA9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" name="Text Box 32">
              <a:extLst>
                <a:ext uri="{FF2B5EF4-FFF2-40B4-BE49-F238E27FC236}">
                  <a16:creationId xmlns:a16="http://schemas.microsoft.com/office/drawing/2014/main" id="{37E54B1D-8C0D-9549-919F-58D0706AE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478F68-151C-7A46-A582-7193C4388A78}"/>
              </a:ext>
            </a:extLst>
          </p:cNvPr>
          <p:cNvGrpSpPr/>
          <p:nvPr/>
        </p:nvGrpSpPr>
        <p:grpSpPr>
          <a:xfrm>
            <a:off x="6402725" y="5076765"/>
            <a:ext cx="1828800" cy="790635"/>
            <a:chOff x="3505200" y="5248275"/>
            <a:chExt cx="1828800" cy="790635"/>
          </a:xfrm>
        </p:grpSpPr>
        <p:sp>
          <p:nvSpPr>
            <p:cNvPr id="20" name="Text Box 34">
              <a:extLst>
                <a:ext uri="{FF2B5EF4-FFF2-40B4-BE49-F238E27FC236}">
                  <a16:creationId xmlns:a16="http://schemas.microsoft.com/office/drawing/2014/main" id="{ED19B78F-07DF-6C42-B3DF-9688B08B25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21" name="Text Box 35">
              <a:extLst>
                <a:ext uri="{FF2B5EF4-FFF2-40B4-BE49-F238E27FC236}">
                  <a16:creationId xmlns:a16="http://schemas.microsoft.com/office/drawing/2014/main" id="{5D99D16D-251E-FC43-B7C2-4E2FADC84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22" name="Text Box 36">
              <a:extLst>
                <a:ext uri="{FF2B5EF4-FFF2-40B4-BE49-F238E27FC236}">
                  <a16:creationId xmlns:a16="http://schemas.microsoft.com/office/drawing/2014/main" id="{FBA5F722-0C37-2145-86D8-1FC3CE2C8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0658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Equals in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6200" y="1746171"/>
            <a:ext cx="8991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Animal {</a:t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age;</a:t>
            </a:r>
          </a:p>
          <a:p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 true </a:t>
            </a:r>
            <a:r>
              <a:rPr lang="en-US" sz="22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this and </a:t>
            </a:r>
            <a:r>
              <a:rPr lang="en-US" sz="22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are of the same class</a:t>
            </a:r>
          </a:p>
          <a:p>
            <a:r>
              <a:rPr lang="en-US" sz="22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* and their age fields have same values */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equals(Object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77837"/>
            <a:ext cx="2819400" cy="1731963"/>
            <a:chOff x="3696" y="157"/>
            <a:chExt cx="1776" cy="1091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57"/>
              <a:ext cx="1776" cy="1091"/>
              <a:chOff x="3696" y="205"/>
              <a:chExt cx="1776" cy="1091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205"/>
                <a:ext cx="1776" cy="1091"/>
                <a:chOff x="3696" y="781"/>
                <a:chExt cx="1776" cy="1091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81"/>
                  <a:ext cx="1776" cy="1091"/>
                  <a:chOff x="3696" y="781"/>
                  <a:chExt cx="1776" cy="1091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80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1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equals(Object)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8754E4E-ACFA-454C-B31A-94795309DF74}"/>
              </a:ext>
            </a:extLst>
          </p:cNvPr>
          <p:cNvSpPr txBox="1"/>
          <p:nvPr/>
        </p:nvSpPr>
        <p:spPr>
          <a:xfrm>
            <a:off x="878493" y="3576936"/>
            <a:ext cx="7096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||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!=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obj.getClass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()) 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return false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B43B36-C87B-EF4B-991D-EEABD42349A4}"/>
              </a:ext>
            </a:extLst>
          </p:cNvPr>
          <p:cNvSpPr txBox="1"/>
          <p:nvPr/>
        </p:nvSpPr>
        <p:spPr>
          <a:xfrm>
            <a:off x="878493" y="4343400"/>
            <a:ext cx="737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Animal an= (Animal)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cast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 Animal!!!!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B3DD075-BB17-4B44-9AFE-79585DA1975B}"/>
              </a:ext>
            </a:extLst>
          </p:cNvPr>
          <p:cNvSpPr txBox="1"/>
          <p:nvPr/>
        </p:nvSpPr>
        <p:spPr>
          <a:xfrm>
            <a:off x="838200" y="4790443"/>
            <a:ext cx="850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age ==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an.age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downcast needed to reference age</a:t>
            </a:r>
            <a:endParaRPr lang="en-US" sz="20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F90E-6D02-A14F-905B-31EE2629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A2 is due Sunday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4FF92-018D-854C-9085-0FFEAA23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6F61D-7BF9-AC44-94E7-C87964D052D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Everyone should get 100/100 since we gave you all the test cases you need.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look at the pinned Piazza note “Assignment A2” for information that is not in the handout and answers to questions.</a:t>
            </a:r>
          </a:p>
        </p:txBody>
      </p:sp>
    </p:spTree>
    <p:extLst>
      <p:ext uri="{BB962C8B-B14F-4D97-AF65-F5344CB8AC3E}">
        <p14:creationId xmlns:p14="http://schemas.microsoft.com/office/powerpoint/2010/main" val="485302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42D74936-D9AB-1A47-8E8D-97F677F51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0" y="3380125"/>
            <a:ext cx="8139770" cy="3477875"/>
          </a:xfrm>
          <a:prstGeom prst="rect">
            <a:avLst/>
          </a:prstGeom>
          <a:noFill/>
          <a:ln w="158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Cat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Animal {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likesPeople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 true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this and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are of same class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* and age and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likesPeople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fields have same values*/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equals(Object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Equals in Cat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6200" y="1506141"/>
            <a:ext cx="600196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Animal {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age;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/** return true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this and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are of 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* same class and their age fields 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* have same values */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equals(Object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{...}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B43B36-C87B-EF4B-991D-EEABD42349A4}"/>
              </a:ext>
            </a:extLst>
          </p:cNvPr>
          <p:cNvSpPr txBox="1"/>
          <p:nvPr/>
        </p:nvSpPr>
        <p:spPr>
          <a:xfrm>
            <a:off x="1148622" y="4876800"/>
            <a:ext cx="5404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(!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super.equals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))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B3DD075-BB17-4B44-9AFE-79585DA1975B}"/>
              </a:ext>
            </a:extLst>
          </p:cNvPr>
          <p:cNvSpPr txBox="1"/>
          <p:nvPr/>
        </p:nvSpPr>
        <p:spPr>
          <a:xfrm>
            <a:off x="1143000" y="5791200"/>
            <a:ext cx="5404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likesPeople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== c1.likesPeople;</a:t>
            </a:r>
            <a:endParaRPr lang="en-US" sz="20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4299995-DCB3-F346-A4C6-3D43E0B5D613}"/>
              </a:ext>
            </a:extLst>
          </p:cNvPr>
          <p:cNvGrpSpPr/>
          <p:nvPr/>
        </p:nvGrpSpPr>
        <p:grpSpPr>
          <a:xfrm>
            <a:off x="6019800" y="252412"/>
            <a:ext cx="2819400" cy="3024188"/>
            <a:chOff x="6019800" y="481011"/>
            <a:chExt cx="2819400" cy="3024188"/>
          </a:xfrm>
        </p:grpSpPr>
        <p:grpSp>
          <p:nvGrpSpPr>
            <p:cNvPr id="27" name="Group 39"/>
            <p:cNvGrpSpPr>
              <a:grpSpLocks/>
            </p:cNvGrpSpPr>
            <p:nvPr/>
          </p:nvGrpSpPr>
          <p:grpSpPr bwMode="auto">
            <a:xfrm>
              <a:off x="6019800" y="481011"/>
              <a:ext cx="2819400" cy="1728788"/>
              <a:chOff x="3696" y="159"/>
              <a:chExt cx="1776" cy="1089"/>
            </a:xfrm>
          </p:grpSpPr>
          <p:grpSp>
            <p:nvGrpSpPr>
              <p:cNvPr id="28" name="Group 17"/>
              <p:cNvGrpSpPr>
                <a:grpSpLocks/>
              </p:cNvGrpSpPr>
              <p:nvPr/>
            </p:nvGrpSpPr>
            <p:grpSpPr bwMode="auto">
              <a:xfrm>
                <a:off x="3696" y="159"/>
                <a:ext cx="1776" cy="1089"/>
                <a:chOff x="3696" y="207"/>
                <a:chExt cx="1776" cy="1089"/>
              </a:xfrm>
            </p:grpSpPr>
            <p:grpSp>
              <p:nvGrpSpPr>
                <p:cNvPr id="30" name="Group 16"/>
                <p:cNvGrpSpPr>
                  <a:grpSpLocks/>
                </p:cNvGrpSpPr>
                <p:nvPr/>
              </p:nvGrpSpPr>
              <p:grpSpPr bwMode="auto">
                <a:xfrm>
                  <a:off x="3696" y="207"/>
                  <a:ext cx="1776" cy="1089"/>
                  <a:chOff x="3696" y="783"/>
                  <a:chExt cx="1776" cy="1089"/>
                </a:xfrm>
              </p:grpSpPr>
              <p:grpSp>
                <p:nvGrpSpPr>
                  <p:cNvPr id="3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83"/>
                    <a:ext cx="1776" cy="1089"/>
                    <a:chOff x="3696" y="783"/>
                    <a:chExt cx="1776" cy="1089"/>
                  </a:xfrm>
                </p:grpSpPr>
                <p:sp>
                  <p:nvSpPr>
                    <p:cNvPr id="3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36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83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37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</p:grpSp>
              <p:sp>
                <p:nvSpPr>
                  <p:cNvPr id="3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equals(Object)</a:t>
                    </a:r>
                  </a:p>
                </p:txBody>
              </p:sp>
            </p:grpSp>
            <p:sp>
              <p:nvSpPr>
                <p:cNvPr id="31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EBCC9D7-FDC3-C541-996A-1C0B5A0AEF4B}"/>
                </a:ext>
              </a:extLst>
            </p:cNvPr>
            <p:cNvSpPr txBox="1"/>
            <p:nvPr/>
          </p:nvSpPr>
          <p:spPr>
            <a:xfrm>
              <a:off x="6114771" y="2674202"/>
              <a:ext cx="19944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likesPeople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6ADC7121-4EE0-BE4F-9063-2209D980F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3400" y="2209800"/>
              <a:ext cx="6858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Cat</a:t>
              </a:r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AC26508-6A68-224F-BE11-693A3D767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2219065"/>
              <a:ext cx="2819400" cy="12226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49D8AD6-E433-254C-98CB-ECC8122B1216}"/>
              </a:ext>
            </a:extLst>
          </p:cNvPr>
          <p:cNvSpPr txBox="1"/>
          <p:nvPr/>
        </p:nvSpPr>
        <p:spPr>
          <a:xfrm>
            <a:off x="1148622" y="5334000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Cat c1= (Cat)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downcast is necessary!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5F3DA1B2-39EF-CF4D-8792-47F66D2EE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5146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E7EDA6-791B-D046-AD33-FF367524E320}"/>
              </a:ext>
            </a:extLst>
          </p:cNvPr>
          <p:cNvSpPr/>
          <p:nvPr/>
        </p:nvSpPr>
        <p:spPr>
          <a:xfrm>
            <a:off x="7696200" y="2526268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6903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/>
      <p:bldP spid="4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Before Next Lecture…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235952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Follow the tutorial on </a:t>
            </a:r>
            <a:r>
              <a:rPr lang="en-US" sz="2400" b="1" dirty="0"/>
              <a:t>abstract classes and interfaces</a:t>
            </a:r>
            <a:r>
              <a:rPr lang="en-US" sz="2400" dirty="0"/>
              <a:t>, and watch &lt;13 minutes of videos.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		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Abstract classes and interfaces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will prepare you for Thursday’s lecture.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022689" y="2590800"/>
            <a:ext cx="3968911" cy="4267200"/>
            <a:chOff x="5175089" y="2590800"/>
            <a:chExt cx="3968911" cy="4267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1291" y="2590800"/>
              <a:ext cx="1932709" cy="42672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5175089" y="4892040"/>
              <a:ext cx="2208904" cy="1882140"/>
              <a:chOff x="5175089" y="4892040"/>
              <a:chExt cx="2208904" cy="188214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75089" y="5181600"/>
                <a:ext cx="1308294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Click these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240993" y="4892040"/>
                <a:ext cx="1143000" cy="36576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6177059" y="5547360"/>
                <a:ext cx="1206934" cy="39624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6096000" y="5623560"/>
                <a:ext cx="1115291" cy="115062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D8E00DB6-C485-B549-8687-A180BE946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00" y="2895600"/>
            <a:ext cx="2768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Classes we work with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5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152400" y="1524000"/>
            <a:ext cx="5719836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/>
              <a:t>subclasses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449" y="3882488"/>
            <a:ext cx="2133600" cy="2382323"/>
            <a:chOff x="-3048000" y="6850856"/>
            <a:chExt cx="2133600" cy="2382323"/>
          </a:xfrm>
        </p:grpSpPr>
        <p:grpSp>
          <p:nvGrpSpPr>
            <p:cNvPr id="4" name="Group 3"/>
            <p:cNvGrpSpPr/>
            <p:nvPr/>
          </p:nvGrpSpPr>
          <p:grpSpPr>
            <a:xfrm>
              <a:off x="-2907604" y="7323714"/>
              <a:ext cx="1752600" cy="1909465"/>
              <a:chOff x="-2907604" y="7323714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-2526604" y="7323714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-2526604" y="8039677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-2907604" y="8771514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-1840804" y="8771514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-1993204" y="7780914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-1993204" y="8466714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-2526604" y="8466714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-3048000" y="6850856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class hierarchy: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03540" y="3118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11049" y="3205632"/>
            <a:ext cx="2819400" cy="2965451"/>
            <a:chOff x="3696" y="196"/>
            <a:chExt cx="1776" cy="1868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96"/>
              <a:ext cx="1776" cy="1868"/>
              <a:chOff x="3696" y="244"/>
              <a:chExt cx="1776" cy="1868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868"/>
                <a:chOff x="3696" y="820"/>
                <a:chExt cx="1776" cy="1868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868"/>
                  <a:chOff x="3696" y="820"/>
                  <a:chExt cx="1776" cy="1868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  <a:endPara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toString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()</a:t>
                  </a: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purr()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86"/>
                  <a:ext cx="1680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782849" y="3258020"/>
            <a:ext cx="2895600" cy="2913063"/>
            <a:chOff x="3696" y="2245"/>
            <a:chExt cx="1824" cy="1835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45"/>
              <a:ext cx="1824" cy="1835"/>
              <a:chOff x="3696" y="2245"/>
              <a:chExt cx="1824" cy="1835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45"/>
                <a:ext cx="1824" cy="1835"/>
                <a:chOff x="3696" y="2245"/>
                <a:chExt cx="1824" cy="1835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45"/>
                  <a:ext cx="1824" cy="1835"/>
                  <a:chOff x="3696" y="2245"/>
                  <a:chExt cx="1824" cy="1835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45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5"/>
                    <a:ext cx="72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01" y="3312"/>
                  <a:ext cx="1776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toString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868449" y="6377427"/>
            <a:ext cx="4333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000" dirty="0"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00"/>
                </a:solidFill>
                <a:cs typeface="Consolas" panose="020B0609020204030204" pitchFamily="49" charset="0"/>
              </a:rPr>
              <a:t>Object</a:t>
            </a:r>
            <a:r>
              <a:rPr lang="en-US" sz="2000" dirty="0">
                <a:cs typeface="Consolas" panose="020B0609020204030204" pitchFamily="49" charset="0"/>
              </a:rPr>
              <a:t> partition is there but not shown)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CF38C31-63AD-554E-AFEE-CBF85A7FAB5C}"/>
              </a:ext>
            </a:extLst>
          </p:cNvPr>
          <p:cNvGrpSpPr/>
          <p:nvPr/>
        </p:nvGrpSpPr>
        <p:grpSpPr>
          <a:xfrm>
            <a:off x="6726228" y="2271219"/>
            <a:ext cx="2062699" cy="628711"/>
            <a:chOff x="-144048" y="2276475"/>
            <a:chExt cx="2062699" cy="62871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3DCC83B-20BC-A74F-9043-A90F1E2E9D55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49" name="Text Box 62">
                <a:extLst>
                  <a:ext uri="{FF2B5EF4-FFF2-40B4-BE49-F238E27FC236}">
                    <a16:creationId xmlns:a16="http://schemas.microsoft.com/office/drawing/2014/main" id="{6D54CBEF-47C9-E941-AE75-682FA5A654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50" name="Text Box 66">
                <a:extLst>
                  <a:ext uri="{FF2B5EF4-FFF2-40B4-BE49-F238E27FC236}">
                    <a16:creationId xmlns:a16="http://schemas.microsoft.com/office/drawing/2014/main" id="{273697F9-8695-F740-8093-1009092D92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pet1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61EA140-E5E8-664B-B03E-FAEECFFD2BB5}"/>
                </a:ext>
              </a:extLst>
            </p:cNvPr>
            <p:cNvSpPr/>
            <p:nvPr/>
          </p:nvSpPr>
          <p:spPr>
            <a:xfrm>
              <a:off x="1310792" y="2505076"/>
              <a:ext cx="6078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Cat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281FCA1-E97A-174F-8BF4-0E5B9816B846}"/>
              </a:ext>
            </a:extLst>
          </p:cNvPr>
          <p:cNvGrpSpPr/>
          <p:nvPr/>
        </p:nvGrpSpPr>
        <p:grpSpPr>
          <a:xfrm>
            <a:off x="6726228" y="2777008"/>
            <a:ext cx="2062699" cy="628711"/>
            <a:chOff x="-144048" y="2276475"/>
            <a:chExt cx="2062699" cy="6287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E805954-86C2-F248-895D-B42AA0EE7122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54" name="Text Box 62">
                <a:extLst>
                  <a:ext uri="{FF2B5EF4-FFF2-40B4-BE49-F238E27FC236}">
                    <a16:creationId xmlns:a16="http://schemas.microsoft.com/office/drawing/2014/main" id="{A9334427-59D7-1E4E-B2CC-879B14D0A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a1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55" name="Text Box 66">
                <a:extLst>
                  <a:ext uri="{FF2B5EF4-FFF2-40B4-BE49-F238E27FC236}">
                    <a16:creationId xmlns:a16="http://schemas.microsoft.com/office/drawing/2014/main" id="{50FDD935-1E2A-5C43-AEC7-E364FEEF00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pet2</a:t>
                </a: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FB4DB86-8F38-3242-AB4D-E7CC38214E85}"/>
                </a:ext>
              </a:extLst>
            </p:cNvPr>
            <p:cNvSpPr/>
            <p:nvPr/>
          </p:nvSpPr>
          <p:spPr>
            <a:xfrm>
              <a:off x="1310792" y="2505076"/>
              <a:ext cx="6078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Dog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F918DC5-30FD-E14A-BB6B-E9BBDC05C962}"/>
              </a:ext>
            </a:extLst>
          </p:cNvPr>
          <p:cNvSpPr/>
          <p:nvPr/>
        </p:nvSpPr>
        <p:spPr>
          <a:xfrm>
            <a:off x="5638800" y="1563469"/>
            <a:ext cx="284404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Cat pet1= new Cat(5);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Dog pet2= new Dog(6);</a:t>
            </a:r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1835C-2551-314A-9A49-916C0E986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41BB9-CDA6-7541-999A-2E43F2F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AF79B-A412-F645-86A9-B68DCFD3B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0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Casting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605212"/>
            <a:ext cx="2819400" cy="3024188"/>
            <a:chOff x="3696" y="159"/>
            <a:chExt cx="1776" cy="1905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59"/>
              <a:ext cx="1776" cy="1905"/>
              <a:chOff x="3696" y="207"/>
              <a:chExt cx="1776" cy="1905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207"/>
                <a:ext cx="1776" cy="1905"/>
                <a:chOff x="3696" y="783"/>
                <a:chExt cx="1776" cy="1905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83"/>
                  <a:ext cx="1776" cy="1905"/>
                  <a:chOff x="3696" y="783"/>
                  <a:chExt cx="1776" cy="1905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3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>
                      <a:solidFill>
                        <a:srgbClr val="FF0000"/>
                      </a:solidFill>
                    </a:rPr>
                    <a:t>purr()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448812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like: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7239000" y="84008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You can also use casts with class types: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pet1=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en-US" altLang="ja-JP" dirty="0">
                <a:solidFill>
                  <a:srgbClr val="800000"/>
                </a:solidFill>
              </a:rPr>
              <a:t>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pet2= (Cat) pet1;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class cast doesn’t change the object. It just changes the perspective: how it is viewed!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1E5E025-676D-C64E-81AE-39AD4DE6884F}"/>
              </a:ext>
            </a:extLst>
          </p:cNvPr>
          <p:cNvGrpSpPr/>
          <p:nvPr/>
        </p:nvGrpSpPr>
        <p:grpSpPr>
          <a:xfrm>
            <a:off x="6400800" y="2286000"/>
            <a:ext cx="2365248" cy="790635"/>
            <a:chOff x="3086100" y="5248275"/>
            <a:chExt cx="2365248" cy="790635"/>
          </a:xfrm>
        </p:grpSpPr>
        <p:sp>
          <p:nvSpPr>
            <p:cNvPr id="57" name="Text Box 34">
              <a:extLst>
                <a:ext uri="{FF2B5EF4-FFF2-40B4-BE49-F238E27FC236}">
                  <a16:creationId xmlns:a16="http://schemas.microsoft.com/office/drawing/2014/main" id="{B0BBAE18-54D9-EA48-9F73-E1D22FDDB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6100" y="5257800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pet1</a:t>
              </a:r>
            </a:p>
          </p:txBody>
        </p:sp>
        <p:sp>
          <p:nvSpPr>
            <p:cNvPr id="58" name="Text Box 35">
              <a:extLst>
                <a:ext uri="{FF2B5EF4-FFF2-40B4-BE49-F238E27FC236}">
                  <a16:creationId xmlns:a16="http://schemas.microsoft.com/office/drawing/2014/main" id="{8270451C-B70E-4649-A446-BB4694703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61281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8B008C"/>
                  </a:solidFill>
                </a:rPr>
                <a:t>null</a:t>
              </a:r>
            </a:p>
          </p:txBody>
        </p:sp>
        <p:sp>
          <p:nvSpPr>
            <p:cNvPr id="59" name="Text Box 36">
              <a:extLst>
                <a:ext uri="{FF2B5EF4-FFF2-40B4-BE49-F238E27FC236}">
                  <a16:creationId xmlns:a16="http://schemas.microsoft.com/office/drawing/2014/main" id="{92071E6D-3749-534E-B26A-8BE30B4DA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1079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64EDBC-5035-A840-B877-76311C087851}"/>
              </a:ext>
            </a:extLst>
          </p:cNvPr>
          <p:cNvGrpSpPr/>
          <p:nvPr/>
        </p:nvGrpSpPr>
        <p:grpSpPr>
          <a:xfrm>
            <a:off x="6400800" y="3022600"/>
            <a:ext cx="1866900" cy="787400"/>
            <a:chOff x="3086100" y="5248275"/>
            <a:chExt cx="1866900" cy="787400"/>
          </a:xfrm>
        </p:grpSpPr>
        <p:sp>
          <p:nvSpPr>
            <p:cNvPr id="61" name="Text Box 34">
              <a:extLst>
                <a:ext uri="{FF2B5EF4-FFF2-40B4-BE49-F238E27FC236}">
                  <a16:creationId xmlns:a16="http://schemas.microsoft.com/office/drawing/2014/main" id="{F96FE5B5-7C4F-4142-A82C-8E4B12FE5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6100" y="5257800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pet2</a:t>
              </a:r>
            </a:p>
          </p:txBody>
        </p:sp>
        <p:sp>
          <p:nvSpPr>
            <p:cNvPr id="62" name="Text Box 35">
              <a:extLst>
                <a:ext uri="{FF2B5EF4-FFF2-40B4-BE49-F238E27FC236}">
                  <a16:creationId xmlns:a16="http://schemas.microsoft.com/office/drawing/2014/main" id="{CD64B3FF-45D7-1846-8672-1DEA4F152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3" name="Text Box 36">
              <a:extLst>
                <a:ext uri="{FF2B5EF4-FFF2-40B4-BE49-F238E27FC236}">
                  <a16:creationId xmlns:a16="http://schemas.microsoft.com/office/drawing/2014/main" id="{0FC0D506-22C5-A746-9E9C-B28567473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66" name="Text Box 35">
            <a:extLst>
              <a:ext uri="{FF2B5EF4-FFF2-40B4-BE49-F238E27FC236}">
                <a16:creationId xmlns:a16="http://schemas.microsoft.com/office/drawing/2014/main" id="{5DBC6756-836F-2448-A49D-86BF8F8F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746" y="2283440"/>
            <a:ext cx="61281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E41900"/>
                </a:solidFill>
                <a:latin typeface="Times" pitchFamily="2" charset="0"/>
              </a:rPr>
              <a:t>a0</a:t>
            </a:r>
            <a:endParaRPr lang="en-US" sz="1800" dirty="0">
              <a:solidFill>
                <a:srgbClr val="8B008C"/>
              </a:solidFill>
              <a:latin typeface="Times" pitchFamily="2" charset="0"/>
            </a:endParaRPr>
          </a:p>
        </p:txBody>
      </p:sp>
      <p:sp>
        <p:nvSpPr>
          <p:cNvPr id="68" name="Rectangle 40">
            <a:extLst>
              <a:ext uri="{FF2B5EF4-FFF2-40B4-BE49-F238E27FC236}">
                <a16:creationId xmlns:a16="http://schemas.microsoft.com/office/drawing/2014/main" id="{FB061EAE-B227-3B44-850D-5D28164E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5325566"/>
            <a:ext cx="2819400" cy="1303833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pet1 “blinders”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6" grpId="0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casts: </a:t>
            </a:r>
            <a:r>
              <a:rPr lang="en-US" sz="3600" dirty="0">
                <a:solidFill>
                  <a:srgbClr val="0000FF"/>
                </a:solidFill>
              </a:rPr>
              <a:t>unary prefix operators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br>
              <a:rPr lang="en-US" dirty="0"/>
            </a:br>
            <a:r>
              <a:rPr lang="en-US" dirty="0" err="1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purr()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equals</a:t>
            </a:r>
            <a:r>
              <a:rPr lang="en-US" dirty="0">
                <a:latin typeface="Times New Roman"/>
                <a:cs typeface="Times New Roman"/>
              </a:rPr>
              <a:t>()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410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Object-casting rule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800000"/>
                </a:solidFill>
              </a:rPr>
              <a:t>At runtime, an object can be cast to the name of any partition that occurs within it —and to nothing else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a0</a:t>
            </a:r>
            <a:r>
              <a:rPr lang="en-US" sz="2400" dirty="0"/>
              <a:t> can be cast to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 attempt to cast it to anything else causes an exception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04309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(Animal) (Cat) (Object)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These casts don’t take any time. The object does not change. It’s a change of perception.</a:t>
            </a:r>
          </a:p>
        </p:txBody>
      </p:sp>
      <p:sp>
        <p:nvSpPr>
          <p:cNvPr id="23" name="Rectangle 40">
            <a:extLst>
              <a:ext uri="{FF2B5EF4-FFF2-40B4-BE49-F238E27FC236}">
                <a16:creationId xmlns:a16="http://schemas.microsoft.com/office/drawing/2014/main" id="{F6A76655-5F98-1D49-AF50-5526C3E2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972893"/>
            <a:ext cx="2819400" cy="2589707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24" name="Rectangle 40">
            <a:extLst>
              <a:ext uri="{FF2B5EF4-FFF2-40B4-BE49-F238E27FC236}">
                <a16:creationId xmlns:a16="http://schemas.microsoft.com/office/drawing/2014/main" id="{AA59D12D-B8DB-EC43-A562-1CCFDF57E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276726"/>
            <a:ext cx="2819400" cy="1295399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Implicit upward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403225"/>
            <a:ext cx="2819400" cy="3025775"/>
            <a:chOff x="3696" y="158"/>
            <a:chExt cx="1776" cy="1906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58"/>
              <a:ext cx="1776" cy="1906"/>
              <a:chOff x="3696" y="206"/>
              <a:chExt cx="1776" cy="1906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206"/>
                <a:ext cx="1776" cy="1906"/>
                <a:chOff x="3696" y="782"/>
                <a:chExt cx="1776" cy="1906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82"/>
                  <a:ext cx="1776" cy="1906"/>
                  <a:chOff x="3696" y="782"/>
                  <a:chExt cx="1776" cy="1906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2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Animal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>
                <a:solidFill>
                  <a:srgbClr val="0432FF"/>
                </a:solidFill>
              </a:rPr>
              <a:t>Animal h</a:t>
            </a:r>
            <a:r>
              <a:rPr lang="en-US" sz="2400" dirty="0">
                <a:solidFill>
                  <a:srgbClr val="800000"/>
                </a:solidFill>
              </a:rPr>
              <a:t>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904020"/>
            <a:ext cx="403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B050"/>
                </a:solidFill>
              </a:rPr>
              <a:t>// pet1 is cast </a:t>
            </a:r>
            <a:r>
              <a:rPr lang="en-US" sz="2400" b="1" dirty="0">
                <a:solidFill>
                  <a:srgbClr val="00B050"/>
                </a:solidFill>
              </a:rPr>
              <a:t>up</a:t>
            </a:r>
            <a:r>
              <a:rPr lang="en-US" sz="2400" dirty="0">
                <a:solidFill>
                  <a:srgbClr val="00B050"/>
                </a:solidFill>
              </a:rPr>
              <a:t> to class Animal and stored in 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86200" y="6146800"/>
            <a:ext cx="1905000" cy="787400"/>
            <a:chOff x="3124200" y="5248275"/>
            <a:chExt cx="19050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124200" y="5257800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pet2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Dog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209800" y="6146800"/>
            <a:ext cx="1828800" cy="787400"/>
            <a:chOff x="2743200" y="5248275"/>
            <a:chExt cx="1828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2743200" y="5257800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pet1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505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3962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04800" y="6143565"/>
            <a:ext cx="2057400" cy="790635"/>
            <a:chOff x="25146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25146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>
                  <a:solidFill>
                    <a:srgbClr val="0432FF"/>
                  </a:solidFill>
                </a:rPr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28956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33528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432FF"/>
                  </a:solidFill>
                </a:rPr>
                <a:t>Animal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CC3260-3B4C-C645-8A8A-FECAA306FDC7}"/>
              </a:ext>
            </a:extLst>
          </p:cNvPr>
          <p:cNvSpPr/>
          <p:nvPr/>
        </p:nvSpPr>
        <p:spPr>
          <a:xfrm>
            <a:off x="527957" y="36633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Cat pet1= new Cat(5);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Dog pet2= new Dog(6);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if (pet2.isOlder(pet1)) {…}</a:t>
            </a:r>
          </a:p>
        </p:txBody>
      </p:sp>
      <p:sp>
        <p:nvSpPr>
          <p:cNvPr id="57" name="Rectangle 40">
            <a:extLst>
              <a:ext uri="{FF2B5EF4-FFF2-40B4-BE49-F238E27FC236}">
                <a16:creationId xmlns:a16="http://schemas.microsoft.com/office/drawing/2014/main" id="{6703F086-4F35-5E4E-98A0-0E27D9374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8363"/>
            <a:ext cx="2819400" cy="1295399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h “blinders”</a:t>
            </a:r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22516</TotalTime>
  <Words>2119</Words>
  <Application>Microsoft Macintosh PowerPoint</Application>
  <PresentationFormat>On-screen Show (4:3)</PresentationFormat>
  <Paragraphs>549</Paragraphs>
  <Slides>30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ＭＳ Ｐゴシック</vt:lpstr>
      <vt:lpstr>Calibri</vt:lpstr>
      <vt:lpstr>Consolas</vt:lpstr>
      <vt:lpstr>Courier</vt:lpstr>
      <vt:lpstr>Courier New</vt:lpstr>
      <vt:lpstr>Times</vt:lpstr>
      <vt:lpstr>Times New Roman</vt:lpstr>
      <vt:lpstr>Tw Cen MT</vt:lpstr>
      <vt:lpstr>Wingdings</vt:lpstr>
      <vt:lpstr>Wingdings 2</vt:lpstr>
      <vt:lpstr>Median</vt:lpstr>
      <vt:lpstr>CS/ENGRD 2110 Fall 2018</vt:lpstr>
      <vt:lpstr>Overview references in</vt:lpstr>
      <vt:lpstr>A2 is due Sunday</vt:lpstr>
      <vt:lpstr>Before Next Lecture…</vt:lpstr>
      <vt:lpstr>Classes we work with today</vt:lpstr>
      <vt:lpstr>Casting</vt:lpstr>
      <vt:lpstr>Casting objects</vt:lpstr>
      <vt:lpstr>Explicit casts: unary prefix operators</vt:lpstr>
      <vt:lpstr>Implicit upward cast</vt:lpstr>
      <vt:lpstr>Components used from h</vt:lpstr>
      <vt:lpstr>Compile-time reference rule</vt:lpstr>
      <vt:lpstr>Compile-time reference rule (v1)</vt:lpstr>
      <vt:lpstr>Compile-time reference rule (v2)</vt:lpstr>
      <vt:lpstr>Why would we ever do this?</vt:lpstr>
      <vt:lpstr>Animal[] v= new Animal[3];</vt:lpstr>
      <vt:lpstr>Consequences of a class type</vt:lpstr>
      <vt:lpstr>Compile-time reference rule, revisited</vt:lpstr>
      <vt:lpstr>Bottom-up / Overriding rule revisited</vt:lpstr>
      <vt:lpstr>Equals</vt:lpstr>
      <vt:lpstr>Example: Point Class</vt:lpstr>
      <vt:lpstr>How Object defines equals(x)</vt:lpstr>
      <vt:lpstr>Can define equals for your own class!</vt:lpstr>
      <vt:lpstr>How do we define equality for a Point?</vt:lpstr>
      <vt:lpstr>Use operator instanceof</vt:lpstr>
      <vt:lpstr>How do we define equality for a Point?</vt:lpstr>
      <vt:lpstr>Opinions about casting</vt:lpstr>
      <vt:lpstr>Equals in Animal</vt:lpstr>
      <vt:lpstr>Use function getClass</vt:lpstr>
      <vt:lpstr>Equals in Animal</vt:lpstr>
      <vt:lpstr>Equals in Cat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Anne Bracy</cp:lastModifiedBy>
  <cp:revision>836</cp:revision>
  <cp:lastPrinted>2018-09-13T13:15:21Z</cp:lastPrinted>
  <dcterms:created xsi:type="dcterms:W3CDTF">2006-08-16T00:00:00Z</dcterms:created>
  <dcterms:modified xsi:type="dcterms:W3CDTF">2018-09-13T15:41:08Z</dcterms:modified>
</cp:coreProperties>
</file>