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56" r:id="rId2"/>
    <p:sldId id="343" r:id="rId3"/>
    <p:sldId id="330" r:id="rId4"/>
    <p:sldId id="347" r:id="rId5"/>
    <p:sldId id="348" r:id="rId6"/>
    <p:sldId id="349" r:id="rId7"/>
    <p:sldId id="350" r:id="rId8"/>
    <p:sldId id="351" r:id="rId9"/>
    <p:sldId id="340" r:id="rId10"/>
    <p:sldId id="352" r:id="rId11"/>
    <p:sldId id="342" r:id="rId12"/>
    <p:sldId id="337" r:id="rId13"/>
    <p:sldId id="321" r:id="rId14"/>
    <p:sldId id="322" r:id="rId15"/>
    <p:sldId id="345" r:id="rId16"/>
    <p:sldId id="323" r:id="rId17"/>
    <p:sldId id="344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3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8DFF0"/>
    <a:srgbClr val="FFF3EB"/>
    <a:srgbClr val="FFF7F3"/>
    <a:srgbClr val="800000"/>
    <a:srgbClr val="FFFF8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5714" autoAdjust="0"/>
    <p:restoredTop sz="94643" autoAdjust="0"/>
  </p:normalViewPr>
  <p:slideViewPr>
    <p:cSldViewPr>
      <p:cViewPr varScale="1">
        <p:scale>
          <a:sx n="119" d="100"/>
          <a:sy n="119" d="100"/>
        </p:scale>
        <p:origin x="200" y="200"/>
      </p:cViewPr>
      <p:guideLst>
        <p:guide orient="horz" pos="2160"/>
        <p:guide pos="2352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06/09/2018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06/09/2018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Looks a little</a:t>
            </a:r>
            <a:r>
              <a:rPr lang="en-US" baseline="0" dirty="0"/>
              <a:t> weird, but it saves you from changing your code when you change the name of the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71349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Before next slide, make these</a:t>
            </a:r>
            <a:r>
              <a:rPr lang="en-US" baseline="0" dirty="0"/>
              <a:t> changes, then override </a:t>
            </a:r>
            <a:r>
              <a:rPr lang="en-US" baseline="0" dirty="0" err="1"/>
              <a:t>toString</a:t>
            </a:r>
            <a:r>
              <a:rPr lang="en-US" baseline="0" dirty="0"/>
              <a:t> in PhD and use </a:t>
            </a:r>
            <a:r>
              <a:rPr lang="en-US" baseline="0" dirty="0" err="1"/>
              <a:t>super.toString</a:t>
            </a:r>
            <a:r>
              <a:rPr lang="en-US" baseline="0" dirty="0"/>
              <a:t>().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28592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Before next slide, make these</a:t>
            </a:r>
            <a:r>
              <a:rPr lang="en-US" baseline="0" dirty="0"/>
              <a:t> changes, then override </a:t>
            </a:r>
            <a:r>
              <a:rPr lang="en-US" baseline="0" dirty="0" err="1"/>
              <a:t>toString</a:t>
            </a:r>
            <a:r>
              <a:rPr lang="en-US" baseline="0" dirty="0"/>
              <a:t> in PhD and use </a:t>
            </a:r>
            <a:r>
              <a:rPr lang="en-US" baseline="0" dirty="0" err="1"/>
              <a:t>super.toString</a:t>
            </a:r>
            <a:r>
              <a:rPr lang="en-US" baseline="0" dirty="0"/>
              <a:t>().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69739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"super" refers to the partition in the object that's directly above the current 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25322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Every pair of curly braces</a:t>
            </a:r>
            <a:r>
              <a:rPr lang="en-US" baseline="0" dirty="0"/>
              <a:t> defines a block.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00922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268902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 after this slide: show moving the point where</a:t>
            </a:r>
            <a:r>
              <a:rPr lang="en-US" baseline="0" dirty="0"/>
              <a:t> temp was declared.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94981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D25411F-C934-E840-827C-3F407ABD18DC}" type="datetime1">
              <a:rPr lang="en-US" smtClean="0"/>
              <a:t>9/6/18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A9D78-7542-1E44-A76E-3F9B9456BAF6}" type="datetime1">
              <a:rPr lang="en-US" smtClean="0"/>
              <a:t>9/6/18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8582B56-CC36-0A4D-8DC1-819D790A1957}" type="datetime1">
              <a:rPr lang="en-US" smtClean="0"/>
              <a:t>9/6/18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4DAC-965C-E646-826D-29F7FB9053B4}" type="datetime1">
              <a:rPr lang="en-US" smtClean="0"/>
              <a:t>9/6/18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0141-DF5B-D54E-BE70-9D3678FE7B81}" type="datetime1">
              <a:rPr lang="en-US" smtClean="0"/>
              <a:t>9/6/18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7CAD9E2-FEE3-2A49-9684-81343D1C9E89}" type="datetime1">
              <a:rPr lang="en-US" smtClean="0"/>
              <a:t>9/6/18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ACA0D0C-AB9F-AB4A-909E-937FC4B1478C}" type="datetime1">
              <a:rPr lang="en-US" smtClean="0"/>
              <a:t>9/6/18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362C-F208-A447-8E76-50046AF321C3}" type="datetime1">
              <a:rPr lang="en-US" smtClean="0"/>
              <a:t>9/6/18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D9EE-D6C7-AA4C-AE75-6B526D0AA3B3}" type="datetime1">
              <a:rPr lang="en-US" smtClean="0"/>
              <a:t>9/6/18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7D86-C79B-B843-A6D3-ABE055725CE6}" type="datetime1">
              <a:rPr lang="en-US" smtClean="0"/>
              <a:t>9/6/18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47535C3-E1A2-B04D-9EB9-481A32EA1D99}" type="datetime1">
              <a:rPr lang="en-US" smtClean="0"/>
              <a:t>9/6/18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5F965B-E3B1-D142-A7E7-E2F97B984BD6}" type="datetime1">
              <a:rPr lang="en-US" smtClean="0"/>
              <a:t>9/6/18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/>
              <a:t>CS/ENGRD 2110</a:t>
            </a:r>
            <a:br>
              <a:rPr lang="fr-BE" dirty="0"/>
            </a:br>
            <a:r>
              <a:rPr lang="fr-BE" dirty="0" err="1"/>
              <a:t>Fall</a:t>
            </a:r>
            <a:r>
              <a:rPr lang="fr-BE" dirty="0"/>
              <a:t>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/>
              <a:t>Lecture 5: Local vars; Inside-out rule; constructors</a:t>
            </a:r>
          </a:p>
          <a:p>
            <a:r>
              <a:rPr lang="fr-BE" dirty="0"/>
              <a:t>http://courses.cs.cornell.edu/cs2110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437605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91904" y="1524000"/>
            <a:ext cx="8229600" cy="516038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public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class Cornellian </a:t>
            </a: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extends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Person {</a:t>
            </a:r>
          </a:p>
          <a:p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  </a:t>
            </a: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private 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String </a:t>
            </a:r>
            <a:r>
              <a:rPr lang="en-US" sz="2400" dirty="0" err="1">
                <a:latin typeface="American Typewriter Condensed" panose="02090606020004020304" pitchFamily="18" charset="77"/>
                <a:cs typeface="Times New Roman"/>
              </a:rPr>
              <a:t>netID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;</a:t>
            </a:r>
          </a:p>
          <a:p>
            <a:endParaRPr lang="en-US" sz="2400" dirty="0">
              <a:latin typeface="American Typewriter Condensed" panose="02090606020004020304" pitchFamily="18" charset="77"/>
              <a:cs typeface="Times New Roman"/>
            </a:endParaRPr>
          </a:p>
          <a:p>
            <a:endParaRPr lang="en-US" sz="1400" dirty="0">
              <a:latin typeface="American Typewriter Condensed" panose="02090606020004020304" pitchFamily="18" charset="77"/>
              <a:cs typeface="Times New Roman"/>
            </a:endParaRPr>
          </a:p>
          <a:p>
            <a:r>
              <a:rPr lang="en-US" sz="24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/** Constructor: Person with a </a:t>
            </a:r>
            <a:r>
              <a:rPr lang="en-US" sz="2400" dirty="0" err="1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netID</a:t>
            </a:r>
            <a:r>
              <a:rPr lang="en-US" sz="24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. */</a:t>
            </a:r>
          </a:p>
          <a:p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   public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Cornellian(String f, String l, String id) {</a:t>
            </a:r>
          </a:p>
          <a:p>
            <a:endParaRPr lang="en-US" sz="2400" dirty="0">
              <a:latin typeface="American Typewriter Condensed" panose="02090606020004020304" pitchFamily="18" charset="77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     </a:t>
            </a:r>
            <a:r>
              <a:rPr lang="en-US" sz="2400" dirty="0" err="1">
                <a:latin typeface="American Typewriter Condensed" panose="02090606020004020304" pitchFamily="18" charset="77"/>
                <a:cs typeface="Times New Roman"/>
              </a:rPr>
              <a:t>netID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= id;</a:t>
            </a:r>
          </a:p>
          <a:p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  }</a:t>
            </a:r>
          </a:p>
          <a:p>
            <a:endParaRPr lang="en-US" sz="2400" dirty="0">
              <a:latin typeface="American Typewriter Condensed" panose="02090606020004020304" pitchFamily="18" charset="77"/>
              <a:cs typeface="Times New Roman"/>
            </a:endParaRPr>
          </a:p>
          <a:p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}</a:t>
            </a:r>
          </a:p>
          <a:p>
            <a:endParaRPr lang="en-US" sz="2400" b="1" dirty="0">
              <a:latin typeface="American Typewriter Condensed" panose="02090606020004020304" pitchFamily="18" charset="77"/>
              <a:cs typeface="Times New Roman"/>
            </a:endParaRPr>
          </a:p>
          <a:p>
            <a:endParaRPr lang="en-US" sz="2400" b="1" dirty="0">
              <a:latin typeface="American Typewriter Condensed" panose="02090606020004020304" pitchFamily="18" charset="77"/>
              <a:cs typeface="Times New Roman"/>
            </a:endParaRPr>
          </a:p>
          <a:p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new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Cornellian("David", "</a:t>
            </a:r>
            <a:r>
              <a:rPr lang="en-US" sz="2400" dirty="0" err="1">
                <a:latin typeface="American Typewriter Condensed" panose="02090606020004020304" pitchFamily="18" charset="77"/>
                <a:cs typeface="Times New Roman"/>
              </a:rPr>
              <a:t>Gries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", “djg17”);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Not Feeling Super? </a:t>
            </a:r>
            <a:r>
              <a:rPr lang="en-US" sz="3600" dirty="0">
                <a:solidFill>
                  <a:srgbClr val="0070C0"/>
                </a:solidFill>
              </a:rPr>
              <a:t>Java thinks you are!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E30F7B5-E58F-9D45-BE48-EE37EF09EA84}"/>
              </a:ext>
            </a:extLst>
          </p:cNvPr>
          <p:cNvSpPr txBox="1"/>
          <p:nvPr/>
        </p:nvSpPr>
        <p:spPr>
          <a:xfrm>
            <a:off x="2488178" y="3812232"/>
            <a:ext cx="5284222" cy="1384995"/>
          </a:xfrm>
          <a:prstGeom prst="rect">
            <a:avLst/>
          </a:prstGeom>
          <a:solidFill>
            <a:srgbClr val="F8DFF0"/>
          </a:solidFill>
          <a:ln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If </a:t>
            </a:r>
            <a:r>
              <a:rPr lang="en-US" sz="2800" dirty="0">
                <a:solidFill>
                  <a:srgbClr val="FF0000"/>
                </a:solidFill>
              </a:rPr>
              <a:t>first statement in constructor body</a:t>
            </a:r>
            <a:r>
              <a:rPr lang="en-US" sz="2800" dirty="0"/>
              <a:t> is not a constructor call, Java inserts </a:t>
            </a:r>
            <a:r>
              <a:rPr lang="en-US" sz="2800" dirty="0">
                <a:solidFill>
                  <a:srgbClr val="FF0000"/>
                </a:solidFill>
              </a:rPr>
              <a:t>super(); </a:t>
            </a:r>
            <a:r>
              <a:rPr lang="en-US" sz="2800" dirty="0"/>
              <a:t>for you!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9A43B08-D90B-1D4D-99E6-1D016C033881}"/>
              </a:ext>
            </a:extLst>
          </p:cNvPr>
          <p:cNvSpPr/>
          <p:nvPr/>
        </p:nvSpPr>
        <p:spPr>
          <a:xfrm>
            <a:off x="685800" y="3581400"/>
            <a:ext cx="1122423" cy="461665"/>
          </a:xfrm>
          <a:prstGeom prst="rect">
            <a:avLst/>
          </a:prstGeom>
          <a:ln>
            <a:solidFill>
              <a:srgbClr val="0070C0"/>
            </a:solidFill>
            <a:prstDash val="sysDot"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American Typewriter Condensed" panose="02090606020004020304" pitchFamily="18" charset="77"/>
                <a:cs typeface="Times New Roman"/>
              </a:rPr>
              <a:t>super</a:t>
            </a:r>
            <a:r>
              <a:rPr lang="en-US" sz="2400" dirty="0">
                <a:solidFill>
                  <a:srgbClr val="0070C0"/>
                </a:solidFill>
                <a:latin typeface="American Typewriter Condensed" panose="02090606020004020304" pitchFamily="18" charset="77"/>
                <a:cs typeface="Times New Roman"/>
              </a:rPr>
              <a:t>();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48F8ECA-1D09-8D4F-96D4-123832273E93}"/>
              </a:ext>
            </a:extLst>
          </p:cNvPr>
          <p:cNvSpPr txBox="1"/>
          <p:nvPr/>
        </p:nvSpPr>
        <p:spPr>
          <a:xfrm>
            <a:off x="2478653" y="5386809"/>
            <a:ext cx="1752600" cy="553998"/>
          </a:xfrm>
          <a:prstGeom prst="rect">
            <a:avLst/>
          </a:prstGeom>
          <a:solidFill>
            <a:srgbClr val="F8DFF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000" dirty="0"/>
              <a:t>👍🏽 or 👎 ?</a:t>
            </a:r>
          </a:p>
        </p:txBody>
      </p:sp>
    </p:spTree>
    <p:extLst>
      <p:ext uri="{BB962C8B-B14F-4D97-AF65-F5344CB8AC3E}">
        <p14:creationId xmlns:p14="http://schemas.microsoft.com/office/powerpoint/2010/main" val="310853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09349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More about </a:t>
            </a:r>
            <a:r>
              <a:rPr lang="en-US" sz="3600" b="1" dirty="0">
                <a:solidFill>
                  <a:srgbClr val="800000"/>
                </a:solidFill>
              </a:rPr>
              <a:t>super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443238" y="1981200"/>
            <a:ext cx="3243562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Within a subclass object,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super</a:t>
            </a:r>
            <a:r>
              <a:rPr lang="en-US" sz="2400" dirty="0">
                <a:latin typeface="Times New Roman"/>
                <a:cs typeface="Times New Roman"/>
              </a:rPr>
              <a:t> refers to the partition above the one that contains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super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1" name="Text Box 41"/>
          <p:cNvSpPr txBox="1">
            <a:spLocks noChangeArrowheads="1"/>
          </p:cNvSpPr>
          <p:nvPr/>
        </p:nvSpPr>
        <p:spPr bwMode="auto">
          <a:xfrm>
            <a:off x="6267293" y="4212104"/>
            <a:ext cx="2267107" cy="1938992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Because of keyword </a:t>
            </a:r>
            <a:r>
              <a:rPr lang="en-US" b="1" dirty="0">
                <a:solidFill>
                  <a:srgbClr val="800000"/>
                </a:solidFill>
              </a:rPr>
              <a:t>super</a:t>
            </a:r>
            <a:r>
              <a:rPr lang="en-US" dirty="0"/>
              <a:t>, the call </a:t>
            </a:r>
            <a:r>
              <a:rPr lang="en-US" b="1" dirty="0" err="1">
                <a:solidFill>
                  <a:srgbClr val="800000"/>
                </a:solidFill>
              </a:rPr>
              <a:t>toString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/>
              <a:t>here refers to the </a:t>
            </a:r>
            <a:r>
              <a:rPr lang="en-US" b="1" dirty="0">
                <a:solidFill>
                  <a:srgbClr val="800000"/>
                </a:solidFill>
              </a:rPr>
              <a:t>Person</a:t>
            </a:r>
            <a:r>
              <a:rPr lang="en-US" dirty="0"/>
              <a:t> partition.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52400" y="2133600"/>
            <a:ext cx="4833638" cy="4495800"/>
            <a:chOff x="2666603" y="2209800"/>
            <a:chExt cx="3657997" cy="4495800"/>
          </a:xfrm>
        </p:grpSpPr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2666603" y="2590800"/>
              <a:ext cx="3657997" cy="4114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1"/>
            <p:cNvSpPr>
              <a:spLocks noChangeArrowheads="1"/>
            </p:cNvSpPr>
            <p:nvPr/>
          </p:nvSpPr>
          <p:spPr bwMode="auto">
            <a:xfrm>
              <a:off x="2666603" y="2209800"/>
              <a:ext cx="1981200" cy="381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>
                  <a:solidFill>
                    <a:srgbClr val="E41900"/>
                  </a:solidFill>
                </a:rPr>
                <a:t>Cornellian@a0</a:t>
              </a:r>
              <a:endParaRPr lang="en-US" sz="2400" dirty="0"/>
            </a:p>
          </p:txBody>
        </p:sp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4876535" y="2590800"/>
              <a:ext cx="1448065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Object</a:t>
              </a:r>
            </a:p>
          </p:txBody>
        </p: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2939190" y="3714951"/>
              <a:ext cx="74295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sz="2400" dirty="0" err="1"/>
                <a:t>firstName</a:t>
              </a:r>
              <a:endParaRPr lang="en-US" sz="2400" dirty="0"/>
            </a:p>
          </p:txBody>
        </p:sp>
        <p:sp>
          <p:nvSpPr>
            <p:cNvPr id="22" name="Rectangle 15"/>
            <p:cNvSpPr>
              <a:spLocks noChangeArrowheads="1"/>
            </p:cNvSpPr>
            <p:nvPr/>
          </p:nvSpPr>
          <p:spPr bwMode="auto">
            <a:xfrm>
              <a:off x="3016699" y="4267200"/>
              <a:ext cx="6604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sz="2400" dirty="0" err="1"/>
                <a:t>lastName</a:t>
              </a:r>
              <a:endParaRPr lang="en-US" sz="2400" dirty="0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816225" y="2743200"/>
              <a:ext cx="1298443" cy="38100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sz="2400" dirty="0" err="1"/>
                <a:t>toString</a:t>
              </a:r>
              <a:r>
                <a:rPr lang="en-US" sz="2400" dirty="0"/>
                <a:t>()</a:t>
              </a: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2666603" y="3200400"/>
              <a:ext cx="36579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4876535" y="3200400"/>
              <a:ext cx="1448065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Person</a:t>
              </a:r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2666603" y="4953000"/>
              <a:ext cx="36579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4876535" y="4953000"/>
              <a:ext cx="1448065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Cornellian</a:t>
              </a: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811066" y="5410200"/>
              <a:ext cx="999199" cy="3810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sz="2400" dirty="0" err="1"/>
                <a:t>netID</a:t>
              </a:r>
              <a:endParaRPr lang="en-US" sz="2400" dirty="0"/>
            </a:p>
          </p:txBody>
        </p:sp>
        <p:sp>
          <p:nvSpPr>
            <p:cNvPr id="29" name="Rectangle 21"/>
            <p:cNvSpPr>
              <a:spLocks noChangeArrowheads="1"/>
            </p:cNvSpPr>
            <p:nvPr/>
          </p:nvSpPr>
          <p:spPr bwMode="auto">
            <a:xfrm>
              <a:off x="4830874" y="4381500"/>
              <a:ext cx="1426484" cy="38100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sz="2400" dirty="0" err="1"/>
                <a:t>toString</a:t>
              </a:r>
              <a:r>
                <a:rPr lang="en-US" sz="2400" dirty="0"/>
                <a:t>()</a:t>
              </a:r>
            </a:p>
          </p:txBody>
        </p:sp>
        <p:sp>
          <p:nvSpPr>
            <p:cNvPr id="31" name="Rectangle 14"/>
            <p:cNvSpPr>
              <a:spLocks noChangeArrowheads="1"/>
            </p:cNvSpPr>
            <p:nvPr/>
          </p:nvSpPr>
          <p:spPr bwMode="auto">
            <a:xfrm>
              <a:off x="3704601" y="3676851"/>
              <a:ext cx="883457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dirty="0"/>
                <a:t>"David"</a:t>
              </a:r>
              <a:endParaRPr lang="en-US" sz="2400" dirty="0"/>
            </a:p>
          </p:txBody>
        </p:sp>
        <p:sp>
          <p:nvSpPr>
            <p:cNvPr id="32" name="Rectangle 16"/>
            <p:cNvSpPr>
              <a:spLocks noChangeArrowheads="1"/>
            </p:cNvSpPr>
            <p:nvPr/>
          </p:nvSpPr>
          <p:spPr bwMode="auto">
            <a:xfrm>
              <a:off x="3693319" y="4246589"/>
              <a:ext cx="954484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"</a:t>
              </a:r>
              <a:r>
                <a:rPr lang="en-US" sz="2400" dirty="0" err="1"/>
                <a:t>Gries</a:t>
              </a:r>
              <a:r>
                <a:rPr lang="en-US" sz="2400" dirty="0"/>
                <a:t>"</a:t>
              </a:r>
            </a:p>
          </p:txBody>
        </p:sp>
        <p:sp>
          <p:nvSpPr>
            <p:cNvPr id="33" name="Rectangle 18"/>
            <p:cNvSpPr>
              <a:spLocks noChangeArrowheads="1"/>
            </p:cNvSpPr>
            <p:nvPr/>
          </p:nvSpPr>
          <p:spPr bwMode="auto">
            <a:xfrm>
              <a:off x="3885802" y="5334000"/>
              <a:ext cx="645282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djg17</a:t>
              </a:r>
            </a:p>
          </p:txBody>
        </p:sp>
      </p:grpSp>
      <p:sp>
        <p:nvSpPr>
          <p:cNvPr id="35" name="Rectangle 21"/>
          <p:cNvSpPr>
            <a:spLocks noChangeArrowheads="1"/>
          </p:cNvSpPr>
          <p:nvPr/>
        </p:nvSpPr>
        <p:spPr bwMode="auto">
          <a:xfrm>
            <a:off x="303396" y="5791200"/>
            <a:ext cx="3887604" cy="761999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2400" dirty="0" err="1"/>
              <a:t>toString</a:t>
            </a:r>
            <a:r>
              <a:rPr lang="en-US" sz="2400" dirty="0"/>
              <a:t>() { </a:t>
            </a:r>
            <a:r>
              <a:rPr lang="en-US" sz="2400" b="1" dirty="0"/>
              <a:t>return </a:t>
            </a:r>
            <a:r>
              <a:rPr lang="en-US" sz="2400" b="1" dirty="0" err="1">
                <a:solidFill>
                  <a:srgbClr val="800000"/>
                </a:solidFill>
              </a:rPr>
              <a:t>super</a:t>
            </a:r>
            <a:r>
              <a:rPr lang="en-US" sz="2400" dirty="0" err="1"/>
              <a:t>.toString</a:t>
            </a:r>
            <a:r>
              <a:rPr lang="en-US" sz="2400" dirty="0"/>
              <a:t>()</a:t>
            </a:r>
          </a:p>
          <a:p>
            <a:r>
              <a:rPr lang="en-US" sz="2400" dirty="0"/>
              <a:t>                + “ ” +</a:t>
            </a:r>
            <a:r>
              <a:rPr lang="en-US" sz="2400" dirty="0" err="1"/>
              <a:t>netID</a:t>
            </a:r>
            <a:r>
              <a:rPr lang="en-US" sz="2400" dirty="0"/>
              <a:t>; }</a:t>
            </a:r>
          </a:p>
        </p:txBody>
      </p:sp>
      <p:sp>
        <p:nvSpPr>
          <p:cNvPr id="13" name="Curved Right Arrow 12"/>
          <p:cNvSpPr/>
          <p:nvPr/>
        </p:nvSpPr>
        <p:spPr>
          <a:xfrm flipH="1" flipV="1">
            <a:off x="4547098" y="4372021"/>
            <a:ext cx="1259663" cy="1694320"/>
          </a:xfrm>
          <a:prstGeom prst="curvedRightArrow">
            <a:avLst>
              <a:gd name="adj1" fmla="val 12908"/>
              <a:gd name="adj2" fmla="val 28408"/>
              <a:gd name="adj3" fmla="val 25000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56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Without OO 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6854952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Without OO, you would write a long involved method: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>
                <a:solidFill>
                  <a:srgbClr val="800000"/>
                </a:solidFill>
              </a:rPr>
              <a:t>double </a:t>
            </a:r>
            <a:r>
              <a:rPr lang="en-US" sz="2400" dirty="0" err="1">
                <a:solidFill>
                  <a:srgbClr val="800000"/>
                </a:solidFill>
              </a:rPr>
              <a:t>getName</a:t>
            </a:r>
            <a:r>
              <a:rPr lang="en-US" sz="2400" dirty="0">
                <a:solidFill>
                  <a:srgbClr val="800000"/>
                </a:solidFill>
              </a:rPr>
              <a:t>(Person p) {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800000"/>
                </a:solidFill>
              </a:rPr>
              <a:t>  if </a:t>
            </a:r>
            <a:r>
              <a:rPr lang="en-US" sz="2400" dirty="0">
                <a:solidFill>
                  <a:srgbClr val="800000"/>
                </a:solidFill>
              </a:rPr>
              <a:t>(p is a </a:t>
            </a:r>
            <a:r>
              <a:rPr lang="en-US" sz="2400" dirty="0" err="1">
                <a:solidFill>
                  <a:srgbClr val="800000"/>
                </a:solidFill>
              </a:rPr>
              <a:t>CornellUndergrad</a:t>
            </a:r>
            <a:r>
              <a:rPr lang="en-US" sz="2400" dirty="0">
                <a:solidFill>
                  <a:srgbClr val="80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    { … }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800000"/>
                </a:solidFill>
              </a:rPr>
              <a:t>  else if</a:t>
            </a:r>
            <a:r>
              <a:rPr lang="en-US" sz="2400" dirty="0">
                <a:solidFill>
                  <a:srgbClr val="800000"/>
                </a:solidFill>
              </a:rPr>
              <a:t> (p is a </a:t>
            </a:r>
            <a:r>
              <a:rPr lang="en-US" sz="2400" dirty="0" err="1">
                <a:solidFill>
                  <a:srgbClr val="800000"/>
                </a:solidFill>
              </a:rPr>
              <a:t>CornellFaculty</a:t>
            </a:r>
            <a:r>
              <a:rPr lang="en-US" sz="2400" dirty="0">
                <a:solidFill>
                  <a:srgbClr val="80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    { … }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800000"/>
                </a:solidFill>
              </a:rPr>
              <a:t>  else </a:t>
            </a:r>
            <a:r>
              <a:rPr lang="en-US" sz="2400" dirty="0">
                <a:solidFill>
                  <a:srgbClr val="800000"/>
                </a:solidFill>
              </a:rPr>
              <a:t>if (p prefers Cornellian)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    { … }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800000"/>
                </a:solidFill>
              </a:rPr>
              <a:t>  else </a:t>
            </a:r>
            <a:r>
              <a:rPr lang="en-US" sz="2400" dirty="0">
                <a:solidFill>
                  <a:srgbClr val="800000"/>
                </a:solidFill>
              </a:rPr>
              <a:t>…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43400" y="3124200"/>
            <a:ext cx="4267200" cy="3354765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OO eliminates need for many of these long, convoluted methods, which are hard to maintain.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Instead, each subclass has its own </a:t>
            </a:r>
            <a:r>
              <a:rPr lang="en-US" sz="2400" dirty="0" err="1">
                <a:solidFill>
                  <a:srgbClr val="800000"/>
                </a:solidFill>
              </a:rPr>
              <a:t>getName</a:t>
            </a:r>
            <a:r>
              <a:rPr lang="en-US" sz="2400" dirty="0"/>
              <a:t>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Results in many overriding method implementations, each of which is usually very short</a:t>
            </a:r>
          </a:p>
        </p:txBody>
      </p:sp>
    </p:spTree>
    <p:extLst>
      <p:ext uri="{BB962C8B-B14F-4D97-AF65-F5344CB8AC3E}">
        <p14:creationId xmlns:p14="http://schemas.microsoft.com/office/powerpoint/2010/main" val="3814023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Local variables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058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/** Return middle value of a, b, c (no ordering assumed)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b="1" dirty="0">
                <a:latin typeface="American Typewriter Condensed" panose="02090606020004020304" pitchFamily="18" charset="77"/>
                <a:cs typeface="Times New Roman"/>
              </a:rPr>
              <a:t>public static </a:t>
            </a:r>
            <a:r>
              <a:rPr lang="en-US" sz="2200" b="1" dirty="0" err="1">
                <a:latin typeface="American Typewriter Condensed" panose="02090606020004020304" pitchFamily="18" charset="77"/>
                <a:cs typeface="Times New Roman"/>
              </a:rPr>
              <a:t>int</a:t>
            </a:r>
            <a:r>
              <a:rPr lang="en-US" sz="2200" b="1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200" dirty="0">
                <a:latin typeface="American Typewriter Condensed" panose="02090606020004020304" pitchFamily="18" charset="77"/>
                <a:cs typeface="Times New Roman"/>
              </a:rPr>
              <a:t>middle(</a:t>
            </a:r>
            <a:r>
              <a:rPr lang="en-US" sz="2200" b="1" dirty="0" err="1">
                <a:latin typeface="American Typewriter Condensed" panose="02090606020004020304" pitchFamily="18" charset="77"/>
                <a:cs typeface="Times New Roman"/>
              </a:rPr>
              <a:t>int</a:t>
            </a:r>
            <a:r>
              <a:rPr lang="en-US" sz="2200" dirty="0">
                <a:latin typeface="American Typewriter" panose="02090604020004020304" pitchFamily="18" charset="77"/>
                <a:cs typeface="Times New Roman"/>
              </a:rPr>
              <a:t> </a:t>
            </a:r>
            <a:r>
              <a:rPr lang="en-US" sz="2200" dirty="0">
                <a:latin typeface="American Typewriter Condensed" panose="02090606020004020304" pitchFamily="18" charset="77"/>
                <a:cs typeface="Times New Roman"/>
              </a:rPr>
              <a:t>a, </a:t>
            </a:r>
            <a:r>
              <a:rPr lang="en-US" sz="2200" b="1" dirty="0" err="1">
                <a:latin typeface="American Typewriter Condensed" panose="02090606020004020304" pitchFamily="18" charset="77"/>
                <a:cs typeface="Times New Roman"/>
              </a:rPr>
              <a:t>int</a:t>
            </a:r>
            <a:r>
              <a:rPr lang="en-US" sz="2200" dirty="0">
                <a:latin typeface="American Typewriter" panose="02090604020004020304" pitchFamily="18" charset="77"/>
                <a:cs typeface="Times New Roman"/>
              </a:rPr>
              <a:t> </a:t>
            </a:r>
            <a:r>
              <a:rPr lang="en-US" sz="2200" dirty="0">
                <a:latin typeface="American Typewriter Condensed" panose="02090606020004020304" pitchFamily="18" charset="77"/>
                <a:cs typeface="Times New Roman"/>
              </a:rPr>
              <a:t>b, </a:t>
            </a:r>
            <a:r>
              <a:rPr lang="en-US" sz="2200" b="1" dirty="0" err="1">
                <a:latin typeface="American Typewriter Condensed" panose="02090606020004020304" pitchFamily="18" charset="77"/>
                <a:cs typeface="Times New Roman"/>
              </a:rPr>
              <a:t>int</a:t>
            </a:r>
            <a:r>
              <a:rPr lang="en-US" sz="2200" dirty="0">
                <a:latin typeface="American Typewriter" panose="02090604020004020304" pitchFamily="18" charset="77"/>
                <a:cs typeface="Times New Roman"/>
              </a:rPr>
              <a:t> </a:t>
            </a:r>
            <a:r>
              <a:rPr lang="en-US" sz="2200" dirty="0">
                <a:latin typeface="American Typewriter Condensed" panose="02090606020004020304" pitchFamily="18" charset="77"/>
                <a:cs typeface="Times New Roman"/>
              </a:rPr>
              <a:t>c)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American Typewriter" panose="02090604020004020304" pitchFamily="18" charset="77"/>
                <a:cs typeface="Times New Roman"/>
              </a:rPr>
              <a:t>    </a:t>
            </a:r>
            <a:r>
              <a:rPr lang="en-US" sz="2200" b="1" dirty="0">
                <a:latin typeface="American Typewriter Condensed" panose="02090606020004020304" pitchFamily="18" charset="77"/>
                <a:cs typeface="Times New Roman"/>
              </a:rPr>
              <a:t>if </a:t>
            </a:r>
            <a:r>
              <a:rPr lang="en-US" sz="2200" dirty="0">
                <a:latin typeface="American Typewriter Condensed" panose="02090606020004020304" pitchFamily="18" charset="77"/>
                <a:cs typeface="Times New Roman"/>
              </a:rPr>
              <a:t>(b &gt; c)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200" dirty="0">
                <a:latin typeface="American Typewriter" panose="02090604020004020304" pitchFamily="18" charset="77"/>
                <a:cs typeface="Times New Roman"/>
              </a:rPr>
              <a:t>        </a:t>
            </a:r>
            <a:r>
              <a:rPr lang="fr-FR" sz="2200" b="1" dirty="0" err="1">
                <a:latin typeface="American Typewriter Condensed" panose="02090606020004020304" pitchFamily="18" charset="77"/>
                <a:cs typeface="Times New Roman"/>
              </a:rPr>
              <a:t>int</a:t>
            </a:r>
            <a:r>
              <a:rPr lang="fr-FR" sz="2200" dirty="0">
                <a:latin typeface="American Typewriter" panose="02090604020004020304" pitchFamily="18" charset="77"/>
                <a:cs typeface="Times New Roman"/>
              </a:rPr>
              <a:t> </a:t>
            </a:r>
            <a:r>
              <a:rPr lang="fr-FR" sz="2200" dirty="0" err="1">
                <a:latin typeface="American Typewriter Condensed" panose="02090606020004020304" pitchFamily="18" charset="77"/>
                <a:cs typeface="Times New Roman"/>
              </a:rPr>
              <a:t>temp</a:t>
            </a:r>
            <a:r>
              <a:rPr lang="fr-FR" sz="2200" dirty="0">
                <a:latin typeface="American Typewriter Condensed" panose="02090606020004020304" pitchFamily="18" charset="77"/>
                <a:cs typeface="Times New Roman"/>
              </a:rPr>
              <a:t>= 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200" dirty="0">
                <a:latin typeface="American Typewriter" panose="02090604020004020304" pitchFamily="18" charset="77"/>
                <a:cs typeface="Times New Roman"/>
              </a:rPr>
              <a:t>        </a:t>
            </a:r>
            <a:r>
              <a:rPr lang="fr-FR" sz="2200" dirty="0">
                <a:latin typeface="American Typewriter Condensed" panose="02090606020004020304" pitchFamily="18" charset="77"/>
                <a:cs typeface="Times New Roman"/>
              </a:rPr>
              <a:t>b= c;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200" dirty="0">
                <a:latin typeface="American Typewriter Condensed" panose="02090606020004020304" pitchFamily="18" charset="77"/>
                <a:cs typeface="Times New Roman"/>
              </a:rPr>
              <a:t>        c= </a:t>
            </a:r>
            <a:r>
              <a:rPr lang="fr-FR" sz="2200" dirty="0" err="1">
                <a:latin typeface="American Typewriter Condensed" panose="02090606020004020304" pitchFamily="18" charset="77"/>
                <a:cs typeface="Times New Roman"/>
              </a:rPr>
              <a:t>temp</a:t>
            </a:r>
            <a:r>
              <a:rPr lang="fr-FR" sz="2200" dirty="0">
                <a:latin typeface="American Typewriter Condensed" panose="02090606020004020304" pitchFamily="18" charset="77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200" dirty="0">
                <a:latin typeface="American Typewriter Condensed" panose="02090606020004020304" pitchFamily="18" charset="77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200" dirty="0">
                <a:latin typeface="American Typewriter Condensed" panose="02090606020004020304" pitchFamily="18" charset="77"/>
                <a:cs typeface="Times New Roman"/>
              </a:rPr>
              <a:t>    </a:t>
            </a:r>
            <a:endParaRPr lang="fr-FR" sz="2200" dirty="0">
              <a:solidFill>
                <a:srgbClr val="008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sz="2200" dirty="0">
                <a:latin typeface="American Typewriter" panose="02090604020004020304" pitchFamily="18" charset="77"/>
                <a:cs typeface="Times New Roman"/>
              </a:rPr>
              <a:t>    </a:t>
            </a:r>
            <a:r>
              <a:rPr lang="fr-FR" sz="2200" b="1" dirty="0">
                <a:latin typeface="American Typewriter Condensed" panose="02090606020004020304" pitchFamily="18" charset="77"/>
                <a:cs typeface="Times New Roman"/>
              </a:rPr>
              <a:t>if</a:t>
            </a:r>
            <a:r>
              <a:rPr lang="fr-FR" sz="2200" dirty="0">
                <a:latin typeface="American Typewriter" panose="02090604020004020304" pitchFamily="18" charset="77"/>
                <a:cs typeface="Times New Roman"/>
              </a:rPr>
              <a:t> </a:t>
            </a:r>
            <a:r>
              <a:rPr lang="fr-FR" sz="2200" dirty="0">
                <a:latin typeface="American Typewriter Condensed" panose="02090606020004020304" pitchFamily="18" charset="77"/>
                <a:cs typeface="Times New Roman"/>
              </a:rPr>
              <a:t>(a &lt;= b)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American Typewriter Condensed" panose="02090606020004020304" pitchFamily="18" charset="77"/>
                <a:cs typeface="Times New Roman"/>
              </a:rPr>
              <a:t>       </a:t>
            </a:r>
            <a:r>
              <a:rPr lang="en-US" sz="2200" dirty="0">
                <a:latin typeface="American Typewriter" panose="02090604020004020304" pitchFamily="18" charset="77"/>
                <a:cs typeface="Times New Roman"/>
              </a:rPr>
              <a:t> </a:t>
            </a:r>
            <a:r>
              <a:rPr lang="en-US" sz="2200" b="1" dirty="0">
                <a:latin typeface="American Typewriter Condensed" panose="02090606020004020304" pitchFamily="18" charset="77"/>
                <a:cs typeface="Times New Roman"/>
              </a:rPr>
              <a:t>return</a:t>
            </a:r>
            <a:r>
              <a:rPr lang="en-US" sz="2200" dirty="0">
                <a:latin typeface="American Typewriter" panose="02090604020004020304" pitchFamily="18" charset="77"/>
                <a:cs typeface="Times New Roman"/>
              </a:rPr>
              <a:t> </a:t>
            </a:r>
            <a:r>
              <a:rPr lang="en-US" sz="2200" dirty="0">
                <a:latin typeface="American Typewriter Condensed" panose="02090606020004020304" pitchFamily="18" charset="77"/>
                <a:cs typeface="Times New Roman"/>
              </a:rPr>
              <a:t>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American Typewriter Condensed" panose="02090606020004020304" pitchFamily="18" charset="77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American Typewriter Condensed" panose="02090606020004020304" pitchFamily="18" charset="77"/>
                <a:cs typeface="Times New Roman"/>
              </a:rPr>
              <a:t>    </a:t>
            </a:r>
            <a:endParaRPr lang="en-US" sz="2200" dirty="0">
              <a:solidFill>
                <a:srgbClr val="008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s-IS" sz="2200" dirty="0">
                <a:latin typeface="American Typewriter" panose="02090604020004020304" pitchFamily="18" charset="77"/>
                <a:cs typeface="Times New Roman"/>
              </a:rPr>
              <a:t>    </a:t>
            </a:r>
            <a:r>
              <a:rPr lang="is-IS" sz="2200" b="1" dirty="0">
                <a:latin typeface="American Typewriter Condensed" panose="02090606020004020304" pitchFamily="18" charset="77"/>
                <a:cs typeface="Times New Roman"/>
              </a:rPr>
              <a:t>return</a:t>
            </a:r>
            <a:r>
              <a:rPr lang="is-IS" sz="2200" dirty="0">
                <a:latin typeface="American Typewriter" panose="02090604020004020304" pitchFamily="18" charset="77"/>
                <a:cs typeface="Times New Roman"/>
              </a:rPr>
              <a:t> </a:t>
            </a:r>
            <a:r>
              <a:rPr lang="is-IS" sz="2200" dirty="0">
                <a:latin typeface="American Typewriter Condensed" panose="02090606020004020304" pitchFamily="18" charset="77"/>
                <a:cs typeface="Times New Roman"/>
              </a:rPr>
              <a:t>Math.min(a, c);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s-IS" sz="2200" dirty="0">
                <a:latin typeface="American Typewriter Condensed" panose="02090606020004020304" pitchFamily="18" charset="77"/>
                <a:cs typeface="Times New Roman"/>
              </a:rPr>
              <a:t>}</a:t>
            </a:r>
            <a:endParaRPr lang="en-US" sz="2200" dirty="0">
              <a:latin typeface="American Typewriter Condensed" panose="02090606020004020304" pitchFamily="18" charset="77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600" y="2076272"/>
            <a:ext cx="2685777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Parameter: </a:t>
            </a:r>
            <a:r>
              <a:rPr lang="en-US" sz="2400" dirty="0">
                <a:latin typeface="Times New Roman"/>
                <a:cs typeface="Times New Roman"/>
              </a:rPr>
              <a:t>variable declared in () of method header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7000" y="609600"/>
            <a:ext cx="1999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middle(8, 6, 7)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6019800" y="3429000"/>
            <a:ext cx="2541708" cy="461665"/>
            <a:chOff x="6077928" y="3653135"/>
            <a:chExt cx="2541708" cy="461665"/>
          </a:xfrm>
        </p:grpSpPr>
        <p:sp>
          <p:nvSpPr>
            <p:cNvPr id="6" name="TextBox 114"/>
            <p:cNvSpPr txBox="1">
              <a:spLocks noChangeArrowheads="1"/>
            </p:cNvSpPr>
            <p:nvPr/>
          </p:nvSpPr>
          <p:spPr bwMode="auto">
            <a:xfrm>
              <a:off x="6077928" y="3653135"/>
              <a:ext cx="34182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>
                  <a:latin typeface="Times New Roman"/>
                  <a:cs typeface="Times New Roman"/>
                </a:rPr>
                <a:t>a</a:t>
              </a:r>
            </a:p>
          </p:txBody>
        </p:sp>
        <p:sp>
          <p:nvSpPr>
            <p:cNvPr id="8" name="TextBox 58"/>
            <p:cNvSpPr txBox="1">
              <a:spLocks noChangeArrowheads="1"/>
            </p:cNvSpPr>
            <p:nvPr/>
          </p:nvSpPr>
          <p:spPr bwMode="auto">
            <a:xfrm>
              <a:off x="6458928" y="3653135"/>
              <a:ext cx="390036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/>
                <a:t>8</a:t>
              </a:r>
            </a:p>
          </p:txBody>
        </p:sp>
        <p:sp>
          <p:nvSpPr>
            <p:cNvPr id="10" name="TextBox 114"/>
            <p:cNvSpPr txBox="1">
              <a:spLocks noChangeArrowheads="1"/>
            </p:cNvSpPr>
            <p:nvPr/>
          </p:nvSpPr>
          <p:spPr bwMode="auto">
            <a:xfrm>
              <a:off x="7781436" y="3653135"/>
              <a:ext cx="4481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>
                  <a:latin typeface="Times New Roman"/>
                  <a:cs typeface="Times New Roman"/>
                </a:rPr>
                <a:t>c</a:t>
              </a:r>
            </a:p>
          </p:txBody>
        </p:sp>
        <p:sp>
          <p:nvSpPr>
            <p:cNvPr id="11" name="TextBox 58"/>
            <p:cNvSpPr txBox="1">
              <a:spLocks noChangeArrowheads="1"/>
            </p:cNvSpPr>
            <p:nvPr/>
          </p:nvSpPr>
          <p:spPr bwMode="auto">
            <a:xfrm>
              <a:off x="8229600" y="3653135"/>
              <a:ext cx="390036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/>
                <a:t>7</a:t>
              </a:r>
            </a:p>
          </p:txBody>
        </p:sp>
        <p:sp>
          <p:nvSpPr>
            <p:cNvPr id="12" name="TextBox 114"/>
            <p:cNvSpPr txBox="1">
              <a:spLocks noChangeArrowheads="1"/>
            </p:cNvSpPr>
            <p:nvPr/>
          </p:nvSpPr>
          <p:spPr bwMode="auto">
            <a:xfrm>
              <a:off x="6925164" y="3653135"/>
              <a:ext cx="34182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>
                  <a:latin typeface="Times New Roman"/>
                  <a:cs typeface="Times New Roman"/>
                </a:rPr>
                <a:t>b</a:t>
              </a:r>
            </a:p>
          </p:txBody>
        </p:sp>
        <p:sp>
          <p:nvSpPr>
            <p:cNvPr id="13" name="TextBox 58"/>
            <p:cNvSpPr txBox="1">
              <a:spLocks noChangeArrowheads="1"/>
            </p:cNvSpPr>
            <p:nvPr/>
          </p:nvSpPr>
          <p:spPr bwMode="auto">
            <a:xfrm>
              <a:off x="7306164" y="3653135"/>
              <a:ext cx="390036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/>
                <a:t>6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276600" y="2743200"/>
            <a:ext cx="2228577" cy="1569660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Local variable: </a:t>
            </a:r>
            <a:r>
              <a:rPr lang="en-US" sz="2400" dirty="0">
                <a:latin typeface="Times New Roman"/>
                <a:cs typeface="Times New Roman"/>
              </a:rPr>
              <a:t>variable declared in method body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324600" y="4038600"/>
            <a:ext cx="1295400" cy="533400"/>
            <a:chOff x="6324600" y="4038600"/>
            <a:chExt cx="1295400" cy="533400"/>
          </a:xfrm>
        </p:grpSpPr>
        <p:sp>
          <p:nvSpPr>
            <p:cNvPr id="16" name="TextBox 114"/>
            <p:cNvSpPr txBox="1">
              <a:spLocks noChangeArrowheads="1"/>
            </p:cNvSpPr>
            <p:nvPr/>
          </p:nvSpPr>
          <p:spPr bwMode="auto">
            <a:xfrm>
              <a:off x="6324600" y="4110335"/>
              <a:ext cx="8661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>
                  <a:latin typeface="Times New Roman"/>
                  <a:cs typeface="Times New Roman"/>
                </a:rPr>
                <a:t>temp</a:t>
              </a:r>
            </a:p>
          </p:txBody>
        </p:sp>
        <p:sp>
          <p:nvSpPr>
            <p:cNvPr id="17" name="TextBox 58"/>
            <p:cNvSpPr txBox="1">
              <a:spLocks noChangeArrowheads="1"/>
            </p:cNvSpPr>
            <p:nvPr/>
          </p:nvSpPr>
          <p:spPr bwMode="auto">
            <a:xfrm>
              <a:off x="7229964" y="4038600"/>
              <a:ext cx="390036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/>
                <a:t>?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886200" y="4648200"/>
            <a:ext cx="4648200" cy="1938992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All parameters and local variables are created when a call is executed, </a:t>
            </a:r>
            <a:r>
              <a:rPr lang="en-US" sz="2400" i="1" dirty="0">
                <a:solidFill>
                  <a:srgbClr val="FF0000"/>
                </a:solidFill>
              </a:rPr>
              <a:t>before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the method body is executed. They are destroyed when method body terminates.</a:t>
            </a:r>
          </a:p>
        </p:txBody>
      </p:sp>
    </p:spTree>
    <p:extLst>
      <p:ext uri="{BB962C8B-B14F-4D97-AF65-F5344CB8AC3E}">
        <p14:creationId xmlns:p14="http://schemas.microsoft.com/office/powerpoint/2010/main" val="38586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Scope of local variables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75438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/** Return middle value of a, b, c (no ordering assumed)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public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static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400" b="1" dirty="0" err="1">
                <a:latin typeface="American Typewriter Condensed" panose="02090606020004020304" pitchFamily="18" charset="77"/>
                <a:cs typeface="Times New Roman"/>
              </a:rPr>
              <a:t>int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middle(</a:t>
            </a:r>
            <a:r>
              <a:rPr lang="en-US" sz="2400" b="1" dirty="0" err="1">
                <a:latin typeface="American Typewriter Condensed" panose="02090606020004020304" pitchFamily="18" charset="77"/>
                <a:cs typeface="Times New Roman"/>
              </a:rPr>
              <a:t>int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a, </a:t>
            </a:r>
            <a:r>
              <a:rPr lang="en-US" sz="2400" b="1" dirty="0" err="1">
                <a:latin typeface="American Typewriter Condensed" panose="02090606020004020304" pitchFamily="18" charset="77"/>
                <a:cs typeface="Times New Roman"/>
              </a:rPr>
              <a:t>int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b, </a:t>
            </a:r>
            <a:r>
              <a:rPr lang="en-US" sz="2400" b="1" dirty="0" err="1">
                <a:latin typeface="American Typewriter Condensed" panose="02090606020004020304" pitchFamily="18" charset="77"/>
                <a:cs typeface="Times New Roman"/>
              </a:rPr>
              <a:t>int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c)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    </a:t>
            </a: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if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(b &gt; c)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American Typewriter Condensed" panose="02090606020004020304" pitchFamily="18" charset="77"/>
                <a:cs typeface="Times New Roman"/>
              </a:rPr>
              <a:t>       </a:t>
            </a:r>
            <a:r>
              <a:rPr lang="fr-FR" sz="2400" dirty="0">
                <a:solidFill>
                  <a:srgbClr val="FF0000"/>
                </a:solidFill>
                <a:latin typeface="American Typewriter Condensed" panose="02090606020004020304" pitchFamily="18" charset="77"/>
                <a:cs typeface="Times New Roman"/>
              </a:rPr>
              <a:t> </a:t>
            </a:r>
            <a:r>
              <a:rPr lang="fr-FR" sz="2400" b="1" dirty="0" err="1">
                <a:solidFill>
                  <a:srgbClr val="FF0000"/>
                </a:solidFill>
                <a:latin typeface="American Typewriter Condensed" panose="02090606020004020304" pitchFamily="18" charset="77"/>
                <a:cs typeface="Times New Roman"/>
              </a:rPr>
              <a:t>int</a:t>
            </a:r>
            <a:r>
              <a:rPr lang="fr-FR" sz="2400" dirty="0">
                <a:solidFill>
                  <a:srgbClr val="FF0000"/>
                </a:solidFill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fr-FR" sz="2400" dirty="0" err="1">
                <a:solidFill>
                  <a:srgbClr val="FF0000"/>
                </a:solidFill>
                <a:latin typeface="American Typewriter Condensed" panose="02090606020004020304" pitchFamily="18" charset="77"/>
                <a:cs typeface="Times New Roman"/>
              </a:rPr>
              <a:t>temp</a:t>
            </a:r>
            <a:r>
              <a:rPr lang="fr-FR" sz="2400" dirty="0">
                <a:solidFill>
                  <a:srgbClr val="FF0000"/>
                </a:solidFill>
                <a:latin typeface="American Typewriter Condensed" panose="02090606020004020304" pitchFamily="18" charset="77"/>
                <a:cs typeface="Times New Roman"/>
              </a:rPr>
              <a:t>= 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solidFill>
                  <a:srgbClr val="FF0000"/>
                </a:solidFill>
                <a:latin typeface="American Typewriter Condensed" panose="02090606020004020304" pitchFamily="18" charset="77"/>
                <a:cs typeface="Times New Roman"/>
              </a:rPr>
              <a:t>        b= c;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solidFill>
                  <a:srgbClr val="FF0000"/>
                </a:solidFill>
                <a:latin typeface="American Typewriter Condensed" panose="02090606020004020304" pitchFamily="18" charset="77"/>
                <a:cs typeface="Times New Roman"/>
              </a:rPr>
              <a:t>        c= </a:t>
            </a:r>
            <a:r>
              <a:rPr lang="fr-FR" sz="2400" dirty="0" err="1">
                <a:solidFill>
                  <a:srgbClr val="FF0000"/>
                </a:solidFill>
                <a:latin typeface="American Typewriter Condensed" panose="02090606020004020304" pitchFamily="18" charset="77"/>
                <a:cs typeface="Times New Roman"/>
              </a:rPr>
              <a:t>temp</a:t>
            </a:r>
            <a:r>
              <a:rPr lang="fr-FR" sz="2400" dirty="0">
                <a:solidFill>
                  <a:srgbClr val="FF0000"/>
                </a:solidFill>
                <a:latin typeface="American Typewriter Condensed" panose="02090606020004020304" pitchFamily="18" charset="77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American Typewriter Condensed" panose="02090606020004020304" pitchFamily="18" charset="77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   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American Typewriter Condensed" panose="02090606020004020304" pitchFamily="18" charset="77"/>
                <a:cs typeface="Times New Roman"/>
              </a:rPr>
              <a:t>    </a:t>
            </a:r>
            <a:r>
              <a:rPr lang="fr-FR" sz="2400" b="1" dirty="0">
                <a:latin typeface="American Typewriter Condensed" panose="02090606020004020304" pitchFamily="18" charset="77"/>
                <a:cs typeface="Times New Roman"/>
              </a:rPr>
              <a:t>if</a:t>
            </a:r>
            <a:r>
              <a:rPr lang="fr-FR" sz="2400" dirty="0">
                <a:latin typeface="American Typewriter Condensed" panose="02090606020004020304" pitchFamily="18" charset="77"/>
                <a:cs typeface="Times New Roman"/>
              </a:rPr>
              <a:t> (a &lt;= b)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        </a:t>
            </a: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return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   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American Typewriter Condensed" panose="02090606020004020304" pitchFamily="18" charset="77"/>
                <a:cs typeface="Times New Roman"/>
              </a:rPr>
              <a:t>    </a:t>
            </a:r>
            <a:r>
              <a:rPr lang="is-IS" sz="2400" b="1" dirty="0">
                <a:latin typeface="American Typewriter Condensed" panose="02090606020004020304" pitchFamily="18" charset="77"/>
                <a:cs typeface="Times New Roman"/>
              </a:rPr>
              <a:t>return</a:t>
            </a:r>
            <a:r>
              <a:rPr lang="is-IS" sz="2400" dirty="0">
                <a:latin typeface="American Typewriter Condensed" panose="02090606020004020304" pitchFamily="18" charset="77"/>
                <a:cs typeface="Times New Roman"/>
              </a:rPr>
              <a:t> Math.min(a, c);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American Typewriter Condensed" panose="02090606020004020304" pitchFamily="18" charset="77"/>
                <a:cs typeface="Times New Roman"/>
              </a:rPr>
              <a:t>}</a:t>
            </a:r>
            <a:endParaRPr lang="en-US" sz="2400" dirty="0">
              <a:latin typeface="American Typewriter Condensed" panose="02090606020004020304" pitchFamily="18" charset="77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14800" y="4221540"/>
            <a:ext cx="4419600" cy="1569660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Scope of local variable </a:t>
            </a:r>
            <a:r>
              <a:rPr lang="en-US" sz="2400" dirty="0"/>
              <a:t>(where it can be used): from its declaration to the end of the block in which it is declared.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914400" y="2438400"/>
            <a:ext cx="3581891" cy="1447800"/>
            <a:chOff x="914400" y="2438400"/>
            <a:chExt cx="3581891" cy="1447800"/>
          </a:xfrm>
        </p:grpSpPr>
        <p:sp>
          <p:nvSpPr>
            <p:cNvPr id="19" name="TextBox 18"/>
            <p:cNvSpPr txBox="1"/>
            <p:nvPr/>
          </p:nvSpPr>
          <p:spPr>
            <a:xfrm>
              <a:off x="3657600" y="2819400"/>
              <a:ext cx="8386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800000"/>
                  </a:solidFill>
                </a:rPr>
                <a:t>block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2133600" y="2438400"/>
              <a:ext cx="1828800" cy="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962400" y="2438400"/>
              <a:ext cx="0" cy="45720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3962400" y="3200400"/>
              <a:ext cx="0" cy="68580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914400" y="3886200"/>
              <a:ext cx="3048000" cy="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4160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Scope In General: Inside-out rule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US" sz="2400" b="1" i="1" dirty="0">
                <a:solidFill>
                  <a:srgbClr val="8B008C"/>
                </a:solidFill>
              </a:rPr>
              <a:t>Inside-out rule</a:t>
            </a:r>
            <a:r>
              <a:rPr lang="en-US" sz="2400" b="1" dirty="0">
                <a:solidFill>
                  <a:srgbClr val="8B008C"/>
                </a:solidFill>
              </a:rPr>
              <a:t>: </a:t>
            </a:r>
            <a:r>
              <a:rPr lang="en-US" sz="2400" dirty="0"/>
              <a:t>Code in a construct can reference names declared </a:t>
            </a:r>
            <a:r>
              <a:rPr lang="en-US" sz="2400" u="sng" dirty="0"/>
              <a:t>in</a:t>
            </a:r>
            <a:r>
              <a:rPr lang="en-US" sz="2400" dirty="0"/>
              <a:t> that construct, as well as names that appear in </a:t>
            </a:r>
            <a:r>
              <a:rPr lang="en-US" sz="2400" u="sng" dirty="0"/>
              <a:t>enclosing</a:t>
            </a:r>
            <a:r>
              <a:rPr lang="en-US" sz="2400" dirty="0"/>
              <a:t> constructs. (If name is declared twice, the closer one prevails.)</a:t>
            </a:r>
          </a:p>
        </p:txBody>
      </p:sp>
      <p:sp>
        <p:nvSpPr>
          <p:cNvPr id="33" name="Content Placeholder 3"/>
          <p:cNvSpPr txBox="1">
            <a:spLocks/>
          </p:cNvSpPr>
          <p:nvPr/>
        </p:nvSpPr>
        <p:spPr>
          <a:xfrm>
            <a:off x="270417" y="2667000"/>
            <a:ext cx="7543800" cy="4495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/** A useless class to illustrate scopes*/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public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class C</a:t>
            </a:r>
            <a:r>
              <a:rPr lang="en-US" sz="2400" dirty="0">
                <a:solidFill>
                  <a:srgbClr val="FF0000"/>
                </a:solidFill>
                <a:latin typeface="American Typewriter Condensed" panose="02090606020004020304" pitchFamily="18" charset="77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private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400" b="1" dirty="0" err="1">
                <a:latin typeface="American Typewriter Condensed" panose="02090606020004020304" pitchFamily="18" charset="77"/>
                <a:cs typeface="Times New Roman"/>
              </a:rPr>
              <a:t>int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field;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public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void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method(</a:t>
            </a:r>
            <a:r>
              <a:rPr lang="en-US" sz="2400" b="1" dirty="0" err="1">
                <a:latin typeface="American Typewriter Condensed" panose="02090606020004020304" pitchFamily="18" charset="77"/>
                <a:cs typeface="Times New Roman"/>
              </a:rPr>
              <a:t>int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parameter) </a:t>
            </a:r>
            <a:r>
              <a:rPr lang="en-US" sz="2400" dirty="0">
                <a:solidFill>
                  <a:srgbClr val="0070C0"/>
                </a:solidFill>
                <a:latin typeface="American Typewriter Condensed" panose="02090606020004020304" pitchFamily="18" charset="77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        </a:t>
            </a: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if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(field &gt; parameter) </a:t>
            </a:r>
            <a:r>
              <a:rPr lang="en-US" sz="2400" dirty="0">
                <a:solidFill>
                  <a:srgbClr val="7030A0"/>
                </a:solidFill>
                <a:latin typeface="American Typewriter Condensed" panose="02090606020004020304" pitchFamily="18" charset="77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fr-FR" sz="2400" dirty="0">
                <a:latin typeface="American Typewriter Condensed" panose="02090606020004020304" pitchFamily="18" charset="77"/>
                <a:cs typeface="Times New Roman"/>
              </a:rPr>
              <a:t>       </a:t>
            </a:r>
            <a:r>
              <a:rPr lang="fr-FR" sz="2400" dirty="0">
                <a:solidFill>
                  <a:srgbClr val="FF0000"/>
                </a:solidFill>
                <a:latin typeface="American Typewriter Condensed" panose="02090606020004020304" pitchFamily="18" charset="77"/>
                <a:cs typeface="Times New Roman"/>
              </a:rPr>
              <a:t>     </a:t>
            </a:r>
            <a:r>
              <a:rPr lang="fr-FR" sz="2400" b="1" dirty="0" err="1">
                <a:latin typeface="American Typewriter Condensed" panose="02090606020004020304" pitchFamily="18" charset="77"/>
                <a:cs typeface="Times New Roman"/>
              </a:rPr>
              <a:t>int</a:t>
            </a:r>
            <a:r>
              <a:rPr lang="fr-FR" sz="24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fr-FR" sz="2400" dirty="0" err="1">
                <a:latin typeface="American Typewriter Condensed" panose="02090606020004020304" pitchFamily="18" charset="77"/>
                <a:cs typeface="Times New Roman"/>
              </a:rPr>
              <a:t>temp</a:t>
            </a:r>
            <a:r>
              <a:rPr lang="fr-FR" sz="2400" dirty="0">
                <a:latin typeface="American Typewriter Condensed" panose="02090606020004020304" pitchFamily="18" charset="77"/>
                <a:cs typeface="Times New Roman"/>
              </a:rPr>
              <a:t>= </a:t>
            </a:r>
            <a:r>
              <a:rPr lang="fr-FR" sz="2400" dirty="0" err="1">
                <a:latin typeface="American Typewriter Condensed" panose="02090606020004020304" pitchFamily="18" charset="77"/>
                <a:cs typeface="Times New Roman"/>
              </a:rPr>
              <a:t>parameter</a:t>
            </a:r>
            <a:r>
              <a:rPr lang="fr-FR" sz="2400" dirty="0">
                <a:latin typeface="American Typewriter Condensed" panose="02090606020004020304" pitchFamily="18" charset="77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fr-FR" sz="2400" dirty="0">
                <a:latin typeface="American Typewriter Condensed" panose="02090606020004020304" pitchFamily="18" charset="77"/>
                <a:cs typeface="Times New Roman"/>
              </a:rPr>
              <a:t>       </a:t>
            </a:r>
            <a:r>
              <a:rPr lang="fr-FR" sz="2400" dirty="0">
                <a:solidFill>
                  <a:srgbClr val="7030A0"/>
                </a:solidFill>
                <a:latin typeface="American Typewriter Condensed" panose="02090606020004020304" pitchFamily="18" charset="77"/>
                <a:cs typeface="Times New Roman"/>
              </a:rPr>
              <a:t> 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fr-FR" sz="2400" dirty="0"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fr-FR" sz="2400" dirty="0">
                <a:solidFill>
                  <a:srgbClr val="0070C0"/>
                </a:solidFill>
                <a:latin typeface="American Typewriter Condensed" panose="02090606020004020304" pitchFamily="18" charset="77"/>
                <a:cs typeface="Times New Roman"/>
              </a:rPr>
              <a:t>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fr-FR" sz="2400" dirty="0">
                <a:solidFill>
                  <a:srgbClr val="FF0000"/>
                </a:solidFill>
                <a:latin typeface="American Typewriter Condensed" panose="02090606020004020304" pitchFamily="18" charset="77"/>
                <a:cs typeface="Times New Roman"/>
              </a:rPr>
              <a:t>}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219200" y="4419600"/>
            <a:ext cx="3603556" cy="728547"/>
            <a:chOff x="-526576" y="2438400"/>
            <a:chExt cx="4750704" cy="1538044"/>
          </a:xfrm>
        </p:grpSpPr>
        <p:sp>
          <p:nvSpPr>
            <p:cNvPr id="35" name="TextBox 34"/>
            <p:cNvSpPr txBox="1"/>
            <p:nvPr/>
          </p:nvSpPr>
          <p:spPr>
            <a:xfrm>
              <a:off x="3123014" y="2617310"/>
              <a:ext cx="1101114" cy="9746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</a:rPr>
                <a:t>block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2989431" y="2438400"/>
              <a:ext cx="972969" cy="0"/>
            </a:xfrm>
            <a:prstGeom prst="line">
              <a:avLst/>
            </a:prstGeom>
            <a:ln w="44450">
              <a:solidFill>
                <a:srgbClr val="7030A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3962400" y="2438400"/>
              <a:ext cx="0" cy="457200"/>
            </a:xfrm>
            <a:prstGeom prst="line">
              <a:avLst/>
            </a:prstGeom>
            <a:ln w="44450">
              <a:solidFill>
                <a:srgbClr val="7030A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3961705" y="3403600"/>
              <a:ext cx="695" cy="572844"/>
            </a:xfrm>
            <a:prstGeom prst="line">
              <a:avLst/>
            </a:prstGeom>
            <a:ln w="44450">
              <a:solidFill>
                <a:srgbClr val="7030A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-526576" y="3976442"/>
              <a:ext cx="4488976" cy="0"/>
            </a:xfrm>
            <a:prstGeom prst="line">
              <a:avLst/>
            </a:prstGeom>
            <a:ln w="44450">
              <a:solidFill>
                <a:srgbClr val="7030A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838200" y="4053559"/>
            <a:ext cx="6252117" cy="1432841"/>
            <a:chOff x="-2289717" y="2438400"/>
            <a:chExt cx="6252117" cy="1447800"/>
          </a:xfrm>
        </p:grpSpPr>
        <p:sp>
          <p:nvSpPr>
            <p:cNvPr id="41" name="TextBox 40"/>
            <p:cNvSpPr txBox="1"/>
            <p:nvPr/>
          </p:nvSpPr>
          <p:spPr>
            <a:xfrm>
              <a:off x="2876846" y="2793696"/>
              <a:ext cx="1085554" cy="839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0070C0"/>
                  </a:solidFill>
                </a:rPr>
                <a:t>method</a:t>
              </a:r>
            </a:p>
            <a:p>
              <a:endParaRPr lang="en-US" sz="2400" dirty="0">
                <a:solidFill>
                  <a:srgbClr val="800000"/>
                </a:solidFill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2133600" y="2438400"/>
              <a:ext cx="1828800" cy="0"/>
            </a:xfrm>
            <a:prstGeom prst="line">
              <a:avLst/>
            </a:prstGeom>
            <a:ln w="44450">
              <a:solidFill>
                <a:srgbClr val="007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962400" y="2438400"/>
              <a:ext cx="0" cy="457200"/>
            </a:xfrm>
            <a:prstGeom prst="line">
              <a:avLst/>
            </a:prstGeom>
            <a:ln w="44450">
              <a:solidFill>
                <a:srgbClr val="007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3962400" y="3200400"/>
              <a:ext cx="0" cy="685800"/>
            </a:xfrm>
            <a:prstGeom prst="line">
              <a:avLst/>
            </a:prstGeom>
            <a:ln w="44450">
              <a:solidFill>
                <a:srgbClr val="007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-2289717" y="3886200"/>
              <a:ext cx="6252117" cy="0"/>
            </a:xfrm>
            <a:prstGeom prst="line">
              <a:avLst/>
            </a:prstGeom>
            <a:ln w="44450">
              <a:solidFill>
                <a:srgbClr val="007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612648" y="3276601"/>
            <a:ext cx="8139442" cy="2590800"/>
            <a:chOff x="-3557963" y="2438400"/>
            <a:chExt cx="7613597" cy="1447800"/>
          </a:xfrm>
        </p:grpSpPr>
        <p:sp>
          <p:nvSpPr>
            <p:cNvPr id="50" name="TextBox 49"/>
            <p:cNvSpPr txBox="1"/>
            <p:nvPr/>
          </p:nvSpPr>
          <p:spPr>
            <a:xfrm>
              <a:off x="3358094" y="2885218"/>
              <a:ext cx="697540" cy="4643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class</a:t>
              </a:r>
            </a:p>
            <a:p>
              <a:endParaRPr lang="en-US" sz="2400" dirty="0">
                <a:solidFill>
                  <a:srgbClr val="800000"/>
                </a:solidFill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-1398074" y="2438400"/>
              <a:ext cx="5360474" cy="0"/>
            </a:xfrm>
            <a:prstGeom prst="line">
              <a:avLst/>
            </a:prstGeom>
            <a:ln w="444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962400" y="2438400"/>
              <a:ext cx="0" cy="457200"/>
            </a:xfrm>
            <a:prstGeom prst="line">
              <a:avLst/>
            </a:prstGeom>
            <a:ln w="444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3962400" y="3200400"/>
              <a:ext cx="0" cy="685800"/>
            </a:xfrm>
            <a:prstGeom prst="line">
              <a:avLst/>
            </a:prstGeom>
            <a:ln w="444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-3557963" y="3886200"/>
              <a:ext cx="7520363" cy="0"/>
            </a:xfrm>
            <a:prstGeom prst="line">
              <a:avLst/>
            </a:prstGeom>
            <a:ln w="444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1844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Principle: declaration placement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0010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/** Return middle value of a, b, c (no ordering assumed)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public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static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400" b="1" dirty="0" err="1">
                <a:latin typeface="American Typewriter Condensed" panose="02090606020004020304" pitchFamily="18" charset="77"/>
                <a:cs typeface="Times New Roman"/>
              </a:rPr>
              <a:t>int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middle(</a:t>
            </a:r>
            <a:r>
              <a:rPr lang="en-US" sz="2400" b="1" dirty="0" err="1">
                <a:latin typeface="American Typewriter Condensed" panose="02090606020004020304" pitchFamily="18" charset="77"/>
                <a:cs typeface="Times New Roman"/>
              </a:rPr>
              <a:t>int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a, </a:t>
            </a:r>
            <a:r>
              <a:rPr lang="en-US" sz="2400" b="1" dirty="0" err="1">
                <a:latin typeface="American Typewriter Condensed" panose="02090606020004020304" pitchFamily="18" charset="77"/>
                <a:cs typeface="Times New Roman"/>
              </a:rPr>
              <a:t>int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b, </a:t>
            </a:r>
            <a:r>
              <a:rPr lang="en-US" sz="2400" b="1" dirty="0" err="1">
                <a:latin typeface="American Typewriter Condensed" panose="02090606020004020304" pitchFamily="18" charset="77"/>
                <a:cs typeface="Times New Roman"/>
              </a:rPr>
              <a:t>int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c)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2400" b="1" dirty="0" err="1">
                <a:solidFill>
                  <a:srgbClr val="FF0000"/>
                </a:solidFill>
                <a:latin typeface="American Typewriter Condensed" panose="02090606020004020304" pitchFamily="18" charset="77"/>
                <a:cs typeface="Times New Roman"/>
              </a:rPr>
              <a:t>int</a:t>
            </a:r>
            <a:r>
              <a:rPr lang="en-US" sz="2400" dirty="0">
                <a:solidFill>
                  <a:srgbClr val="FF0000"/>
                </a:solidFill>
                <a:latin typeface="American Typewriter Condensed" panose="02090606020004020304" pitchFamily="18" charset="77"/>
                <a:cs typeface="Times New Roman"/>
              </a:rPr>
              <a:t> temp;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    </a:t>
            </a: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if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(b &gt; c)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American Typewriter Condensed" panose="02090606020004020304" pitchFamily="18" charset="77"/>
                <a:cs typeface="Times New Roman"/>
              </a:rPr>
              <a:t>       </a:t>
            </a:r>
            <a:r>
              <a:rPr lang="fr-FR" sz="2400" dirty="0">
                <a:solidFill>
                  <a:srgbClr val="FF0000"/>
                </a:solidFill>
                <a:latin typeface="American Typewriter Condensed" panose="02090606020004020304" pitchFamily="18" charset="77"/>
                <a:cs typeface="Times New Roman"/>
              </a:rPr>
              <a:t> </a:t>
            </a:r>
            <a:r>
              <a:rPr lang="fr-FR" sz="2400" dirty="0" err="1">
                <a:solidFill>
                  <a:srgbClr val="800000"/>
                </a:solidFill>
                <a:latin typeface="American Typewriter Condensed" panose="02090606020004020304" pitchFamily="18" charset="77"/>
                <a:cs typeface="Times New Roman"/>
              </a:rPr>
              <a:t>temp</a:t>
            </a:r>
            <a:r>
              <a:rPr lang="fr-FR" sz="2400" dirty="0">
                <a:solidFill>
                  <a:srgbClr val="800000"/>
                </a:solidFill>
                <a:latin typeface="American Typewriter Condensed" panose="02090606020004020304" pitchFamily="18" charset="77"/>
                <a:cs typeface="Times New Roman"/>
              </a:rPr>
              <a:t>= 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solidFill>
                  <a:srgbClr val="800000"/>
                </a:solidFill>
                <a:latin typeface="American Typewriter Condensed" panose="02090606020004020304" pitchFamily="18" charset="77"/>
                <a:cs typeface="Times New Roman"/>
              </a:rPr>
              <a:t>        b= c;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solidFill>
                  <a:srgbClr val="800000"/>
                </a:solidFill>
                <a:latin typeface="American Typewriter Condensed" panose="02090606020004020304" pitchFamily="18" charset="77"/>
                <a:cs typeface="Times New Roman"/>
              </a:rPr>
              <a:t>        c= </a:t>
            </a:r>
            <a:r>
              <a:rPr lang="fr-FR" sz="2400" dirty="0" err="1">
                <a:solidFill>
                  <a:srgbClr val="800000"/>
                </a:solidFill>
                <a:latin typeface="American Typewriter Condensed" panose="02090606020004020304" pitchFamily="18" charset="77"/>
                <a:cs typeface="Times New Roman"/>
              </a:rPr>
              <a:t>temp</a:t>
            </a:r>
            <a:r>
              <a:rPr lang="fr-FR" sz="2400" dirty="0">
                <a:solidFill>
                  <a:srgbClr val="800000"/>
                </a:solidFill>
                <a:latin typeface="American Typewriter Condensed" panose="02090606020004020304" pitchFamily="18" charset="77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American Typewriter Condensed" panose="02090606020004020304" pitchFamily="18" charset="77"/>
                <a:cs typeface="Times New Roman"/>
              </a:rPr>
              <a:t>    }</a:t>
            </a:r>
            <a:endParaRPr lang="fr-FR" sz="2400" dirty="0">
              <a:solidFill>
                <a:srgbClr val="008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FR" sz="2400" dirty="0">
                <a:latin typeface="American Typewriter Condensed" panose="02090606020004020304" pitchFamily="18" charset="77"/>
                <a:cs typeface="Times New Roman"/>
              </a:rPr>
              <a:t>    if (a &lt;= b)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        </a:t>
            </a: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return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    }</a:t>
            </a:r>
            <a:endParaRPr lang="en-US" sz="2400" dirty="0">
              <a:solidFill>
                <a:srgbClr val="008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is-IS" sz="2400" dirty="0">
                <a:latin typeface="American Typewriter Condensed" panose="02090606020004020304" pitchFamily="18" charset="77"/>
                <a:cs typeface="Times New Roman"/>
              </a:rPr>
              <a:t>    </a:t>
            </a:r>
            <a:r>
              <a:rPr lang="is-IS" sz="2400" b="1" dirty="0">
                <a:latin typeface="American Typewriter Condensed" panose="02090606020004020304" pitchFamily="18" charset="77"/>
                <a:cs typeface="Times New Roman"/>
              </a:rPr>
              <a:t>return</a:t>
            </a:r>
            <a:r>
              <a:rPr lang="is-IS" sz="2400" dirty="0">
                <a:latin typeface="American Typewriter Condensed" panose="02090606020004020304" pitchFamily="18" charset="77"/>
                <a:cs typeface="Times New Roman"/>
              </a:rPr>
              <a:t> Math.min(a, c);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American Typewriter Condensed" panose="02090606020004020304" pitchFamily="18" charset="77"/>
                <a:cs typeface="Times New Roman"/>
              </a:rPr>
              <a:t>}</a:t>
            </a:r>
            <a:endParaRPr lang="en-US" sz="2400" dirty="0">
              <a:latin typeface="American Typewriter Condensed" panose="02090606020004020304" pitchFamily="18" charset="77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62400" y="5334000"/>
            <a:ext cx="4419600" cy="830997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Principle: </a:t>
            </a:r>
            <a:r>
              <a:rPr lang="en-US" sz="2400" dirty="0"/>
              <a:t>Declare a local variable as close to its first use as possible.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2283767"/>
            <a:ext cx="1447800" cy="461665"/>
          </a:xfrm>
          <a:prstGeom prst="rect">
            <a:avLst/>
          </a:prstGeom>
          <a:solidFill>
            <a:srgbClr val="F8DFF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👍🏽 or 👎 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E36AAC-1284-044E-B41F-2E1ADFAE4F50}"/>
              </a:ext>
            </a:extLst>
          </p:cNvPr>
          <p:cNvSpPr txBox="1"/>
          <p:nvPr/>
        </p:nvSpPr>
        <p:spPr>
          <a:xfrm>
            <a:off x="4114800" y="2514600"/>
            <a:ext cx="4343400" cy="1569660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Not good! </a:t>
            </a:r>
            <a:r>
              <a:rPr lang="en-US" sz="2400" dirty="0"/>
              <a:t>No need for reader to know about </a:t>
            </a:r>
            <a:r>
              <a:rPr lang="en-US" sz="2400" dirty="0">
                <a:solidFill>
                  <a:srgbClr val="800000"/>
                </a:solidFill>
              </a:rPr>
              <a:t>temp</a:t>
            </a:r>
            <a:r>
              <a:rPr lang="en-US" sz="2400" dirty="0"/>
              <a:t> except when reading the then-part of the if- statement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56FDF8B-FD49-2F49-A179-0BF1C64EEAE6}"/>
              </a:ext>
            </a:extLst>
          </p:cNvPr>
          <p:cNvCxnSpPr/>
          <p:nvPr/>
        </p:nvCxnSpPr>
        <p:spPr>
          <a:xfrm flipH="1" flipV="1">
            <a:off x="1828800" y="2438399"/>
            <a:ext cx="533400" cy="11430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38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Poll time! What 3 numbers are printed?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04800" y="1371600"/>
            <a:ext cx="7924800" cy="4495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90600" y="1454289"/>
            <a:ext cx="9220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931A68"/>
                </a:solidFill>
                <a:latin typeface="American Typewriter Condensed" panose="02090606020004020304" pitchFamily="18" charset="77"/>
              </a:rPr>
              <a:t>public</a:t>
            </a:r>
            <a:r>
              <a:rPr lang="en-US" sz="2400" dirty="0">
                <a:latin typeface="American Typewriter Condensed" panose="02090606020004020304" pitchFamily="18" charset="77"/>
              </a:rPr>
              <a:t> </a:t>
            </a:r>
            <a:r>
              <a:rPr lang="en-US" sz="2400" b="1" dirty="0">
                <a:solidFill>
                  <a:srgbClr val="931A68"/>
                </a:solidFill>
                <a:latin typeface="American Typewriter Condensed" panose="02090606020004020304" pitchFamily="18" charset="77"/>
              </a:rPr>
              <a:t>class</a:t>
            </a:r>
            <a:r>
              <a:rPr lang="en-US" sz="2400" dirty="0">
                <a:latin typeface="American Typewriter Condensed" panose="02090606020004020304" pitchFamily="18" charset="77"/>
              </a:rPr>
              <a:t> </a:t>
            </a:r>
            <a:r>
              <a:rPr lang="en-US" sz="2400" dirty="0" err="1">
                <a:latin typeface="American Typewriter Condensed" panose="02090606020004020304" pitchFamily="18" charset="77"/>
              </a:rPr>
              <a:t>ScopeQuiz</a:t>
            </a:r>
            <a:r>
              <a:rPr lang="en-US" sz="2400" dirty="0">
                <a:latin typeface="American Typewriter Condensed" panose="02090606020004020304" pitchFamily="18" charset="77"/>
              </a:rPr>
              <a:t> {</a:t>
            </a:r>
          </a:p>
          <a:p>
            <a:r>
              <a:rPr lang="en-US" sz="2400" dirty="0">
                <a:solidFill>
                  <a:srgbClr val="000000"/>
                </a:solidFill>
                <a:latin typeface="American Typewriter Condensed" panose="02090606020004020304" pitchFamily="18" charset="77"/>
              </a:rPr>
              <a:t>  </a:t>
            </a:r>
            <a:r>
              <a:rPr lang="en-US" sz="2400" b="1" dirty="0">
                <a:solidFill>
                  <a:srgbClr val="931A68"/>
                </a:solidFill>
                <a:latin typeface="American Typewriter Condensed" panose="02090606020004020304" pitchFamily="18" charset="77"/>
              </a:rPr>
              <a:t>private</a:t>
            </a:r>
            <a:r>
              <a:rPr lang="en-US" sz="2400" dirty="0">
                <a:solidFill>
                  <a:srgbClr val="000000"/>
                </a:solidFill>
                <a:latin typeface="American Typewriter Condensed" panose="02090606020004020304" pitchFamily="18" charset="77"/>
              </a:rPr>
              <a:t> </a:t>
            </a:r>
            <a:r>
              <a:rPr lang="en-US" sz="2400" b="1" dirty="0">
                <a:solidFill>
                  <a:srgbClr val="931A68"/>
                </a:solidFill>
                <a:latin typeface="American Typewriter Condensed" panose="02090606020004020304" pitchFamily="18" charset="77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American Typewriter Condensed" panose="02090606020004020304" pitchFamily="18" charset="77"/>
              </a:rPr>
              <a:t> </a:t>
            </a:r>
            <a:r>
              <a:rPr lang="en-US" sz="2400" dirty="0">
                <a:solidFill>
                  <a:srgbClr val="0326CC"/>
                </a:solidFill>
                <a:latin typeface="American Typewriter Condensed" panose="02090606020004020304" pitchFamily="18" charset="77"/>
              </a:rPr>
              <a:t>a</a:t>
            </a:r>
            <a:r>
              <a:rPr lang="en-US" sz="2400" dirty="0">
                <a:solidFill>
                  <a:srgbClr val="000000"/>
                </a:solidFill>
                <a:latin typeface="American Typewriter Condensed" panose="02090606020004020304" pitchFamily="18" charset="77"/>
              </a:rPr>
              <a:t>;</a:t>
            </a:r>
            <a:endParaRPr lang="en-US" sz="2400" dirty="0">
              <a:latin typeface="American Typewriter Condensed" panose="02090606020004020304" pitchFamily="18" charset="77"/>
            </a:endParaRPr>
          </a:p>
          <a:p>
            <a:r>
              <a:rPr lang="en-US" sz="2400" dirty="0">
                <a:latin typeface="American Typewriter Condensed" panose="02090606020004020304" pitchFamily="18" charset="77"/>
              </a:rPr>
              <a:t>  </a:t>
            </a:r>
            <a:r>
              <a:rPr lang="en-US" sz="2400" b="1" dirty="0">
                <a:solidFill>
                  <a:srgbClr val="931A68"/>
                </a:solidFill>
                <a:latin typeface="American Typewriter Condensed" panose="02090606020004020304" pitchFamily="18" charset="77"/>
              </a:rPr>
              <a:t>public</a:t>
            </a:r>
            <a:r>
              <a:rPr lang="en-US" sz="2400" dirty="0">
                <a:latin typeface="American Typewriter Condensed" panose="02090606020004020304" pitchFamily="18" charset="77"/>
              </a:rPr>
              <a:t> </a:t>
            </a:r>
            <a:r>
              <a:rPr lang="en-US" sz="2400" dirty="0" err="1">
                <a:latin typeface="American Typewriter Condensed" panose="02090606020004020304" pitchFamily="18" charset="77"/>
              </a:rPr>
              <a:t>ScopeQuiz</a:t>
            </a:r>
            <a:r>
              <a:rPr lang="en-US" sz="2400" dirty="0">
                <a:latin typeface="American Typewriter Condensed" panose="02090606020004020304" pitchFamily="18" charset="77"/>
              </a:rPr>
              <a:t>(</a:t>
            </a:r>
            <a:r>
              <a:rPr lang="en-US" sz="2400" b="1" dirty="0" err="1">
                <a:solidFill>
                  <a:srgbClr val="931A68"/>
                </a:solidFill>
                <a:latin typeface="American Typewriter Condensed" panose="02090606020004020304" pitchFamily="18" charset="77"/>
              </a:rPr>
              <a:t>int</a:t>
            </a:r>
            <a:r>
              <a:rPr lang="en-US" sz="2400" dirty="0">
                <a:latin typeface="American Typewriter Condensed" panose="02090606020004020304" pitchFamily="18" charset="77"/>
              </a:rPr>
              <a:t> </a:t>
            </a:r>
            <a:r>
              <a:rPr lang="en-US" sz="2400" dirty="0">
                <a:solidFill>
                  <a:srgbClr val="7E504F"/>
                </a:solidFill>
                <a:latin typeface="American Typewriter Condensed" panose="02090606020004020304" pitchFamily="18" charset="77"/>
              </a:rPr>
              <a:t>b</a:t>
            </a:r>
            <a:r>
              <a:rPr lang="en-US" sz="2400" dirty="0">
                <a:latin typeface="American Typewriter Condensed" panose="02090606020004020304" pitchFamily="18" charset="77"/>
              </a:rPr>
              <a:t>) {</a:t>
            </a:r>
          </a:p>
          <a:p>
            <a:r>
              <a:rPr lang="en-US" sz="2400" dirty="0">
                <a:latin typeface="American Typewriter Condensed" panose="02090606020004020304" pitchFamily="18" charset="77"/>
              </a:rPr>
              <a:t>    </a:t>
            </a:r>
            <a:r>
              <a:rPr lang="en-US" sz="2400" dirty="0" err="1">
                <a:latin typeface="American Typewriter Condensed" panose="02090606020004020304" pitchFamily="18" charset="77"/>
              </a:rPr>
              <a:t>System.</a:t>
            </a:r>
            <a:r>
              <a:rPr lang="en-US" sz="2400" dirty="0" err="1">
                <a:solidFill>
                  <a:srgbClr val="0326CC"/>
                </a:solidFill>
                <a:latin typeface="American Typewriter Condensed" panose="02090606020004020304" pitchFamily="18" charset="77"/>
              </a:rPr>
              <a:t>out</a:t>
            </a:r>
            <a:r>
              <a:rPr lang="en-US" sz="2400" dirty="0" err="1">
                <a:latin typeface="American Typewriter Condensed" panose="02090606020004020304" pitchFamily="18" charset="77"/>
              </a:rPr>
              <a:t>.println</a:t>
            </a:r>
            <a:r>
              <a:rPr lang="en-US" sz="2400" dirty="0">
                <a:latin typeface="American Typewriter Condensed" panose="02090606020004020304" pitchFamily="18" charset="77"/>
              </a:rPr>
              <a:t>(</a:t>
            </a:r>
            <a:r>
              <a:rPr lang="en-US" sz="2400" dirty="0">
                <a:solidFill>
                  <a:srgbClr val="0326CC"/>
                </a:solidFill>
                <a:latin typeface="American Typewriter Condensed" panose="02090606020004020304" pitchFamily="18" charset="77"/>
              </a:rPr>
              <a:t>a</a:t>
            </a:r>
            <a:r>
              <a:rPr lang="en-US" sz="2400" dirty="0">
                <a:latin typeface="American Typewriter Condensed" panose="02090606020004020304" pitchFamily="18" charset="77"/>
              </a:rPr>
              <a:t>);</a:t>
            </a:r>
          </a:p>
          <a:p>
            <a:r>
              <a:rPr lang="en-US" sz="2400" dirty="0">
                <a:latin typeface="American Typewriter Condensed" panose="02090606020004020304" pitchFamily="18" charset="77"/>
              </a:rPr>
              <a:t>    </a:t>
            </a:r>
            <a:r>
              <a:rPr lang="en-US" sz="2400" b="1" dirty="0" err="1">
                <a:solidFill>
                  <a:srgbClr val="931A68"/>
                </a:solidFill>
                <a:latin typeface="American Typewriter Condensed" panose="02090606020004020304" pitchFamily="18" charset="77"/>
              </a:rPr>
              <a:t>int</a:t>
            </a:r>
            <a:r>
              <a:rPr lang="en-US" sz="2400" dirty="0">
                <a:latin typeface="American Typewriter Condensed" panose="02090606020004020304" pitchFamily="18" charset="77"/>
              </a:rPr>
              <a:t> </a:t>
            </a:r>
            <a:r>
              <a:rPr lang="en-US" sz="2400" dirty="0">
                <a:solidFill>
                  <a:srgbClr val="7E504F"/>
                </a:solidFill>
                <a:latin typeface="American Typewriter Condensed" panose="02090606020004020304" pitchFamily="18" charset="77"/>
              </a:rPr>
              <a:t>a</a:t>
            </a:r>
            <a:r>
              <a:rPr lang="en-US" sz="2400" dirty="0">
                <a:latin typeface="American Typewriter Condensed" panose="02090606020004020304" pitchFamily="18" charset="77"/>
              </a:rPr>
              <a:t>= </a:t>
            </a:r>
            <a:r>
              <a:rPr lang="en-US" sz="2400" dirty="0">
                <a:solidFill>
                  <a:srgbClr val="7E504F"/>
                </a:solidFill>
                <a:latin typeface="American Typewriter Condensed" panose="02090606020004020304" pitchFamily="18" charset="77"/>
              </a:rPr>
              <a:t>b</a:t>
            </a:r>
            <a:r>
              <a:rPr lang="en-US" sz="2400" dirty="0">
                <a:latin typeface="American Typewriter Condensed" panose="02090606020004020304" pitchFamily="18" charset="77"/>
              </a:rPr>
              <a:t> + 1;</a:t>
            </a:r>
          </a:p>
          <a:p>
            <a:r>
              <a:rPr lang="en-US" sz="2400" dirty="0">
                <a:latin typeface="American Typewriter Condensed" panose="02090606020004020304" pitchFamily="18" charset="77"/>
              </a:rPr>
              <a:t>    </a:t>
            </a:r>
            <a:r>
              <a:rPr lang="en-US" sz="2400" b="1" dirty="0" err="1">
                <a:solidFill>
                  <a:srgbClr val="931A68"/>
                </a:solidFill>
                <a:latin typeface="American Typewriter Condensed" panose="02090606020004020304" pitchFamily="18" charset="77"/>
              </a:rPr>
              <a:t>this</a:t>
            </a:r>
            <a:r>
              <a:rPr lang="en-US" sz="2400" dirty="0" err="1">
                <a:latin typeface="American Typewriter Condensed" panose="02090606020004020304" pitchFamily="18" charset="77"/>
              </a:rPr>
              <a:t>.</a:t>
            </a:r>
            <a:r>
              <a:rPr lang="en-US" sz="2400" dirty="0" err="1">
                <a:solidFill>
                  <a:srgbClr val="0326CC"/>
                </a:solidFill>
                <a:latin typeface="American Typewriter Condensed" panose="02090606020004020304" pitchFamily="18" charset="77"/>
              </a:rPr>
              <a:t>a</a:t>
            </a:r>
            <a:r>
              <a:rPr lang="en-US" sz="2400" dirty="0">
                <a:latin typeface="American Typewriter Condensed" panose="02090606020004020304" pitchFamily="18" charset="77"/>
              </a:rPr>
              <a:t>= </a:t>
            </a:r>
            <a:r>
              <a:rPr lang="en-US" sz="2400" dirty="0">
                <a:solidFill>
                  <a:srgbClr val="7E504F"/>
                </a:solidFill>
                <a:latin typeface="American Typewriter Condensed" panose="02090606020004020304" pitchFamily="18" charset="77"/>
              </a:rPr>
              <a:t>a</a:t>
            </a:r>
            <a:r>
              <a:rPr lang="en-US" sz="2400" dirty="0">
                <a:latin typeface="American Typewriter Condensed" panose="02090606020004020304" pitchFamily="18" charset="77"/>
              </a:rPr>
              <a:t>;</a:t>
            </a:r>
          </a:p>
          <a:p>
            <a:r>
              <a:rPr lang="en-US" sz="2400" dirty="0">
                <a:latin typeface="American Typewriter Condensed" panose="02090606020004020304" pitchFamily="18" charset="77"/>
              </a:rPr>
              <a:t>    </a:t>
            </a:r>
            <a:r>
              <a:rPr lang="en-US" sz="2400" dirty="0" err="1">
                <a:latin typeface="American Typewriter Condensed" panose="02090606020004020304" pitchFamily="18" charset="77"/>
              </a:rPr>
              <a:t>System.</a:t>
            </a:r>
            <a:r>
              <a:rPr lang="en-US" sz="2400" dirty="0" err="1">
                <a:solidFill>
                  <a:srgbClr val="0326CC"/>
                </a:solidFill>
                <a:latin typeface="American Typewriter Condensed" panose="02090606020004020304" pitchFamily="18" charset="77"/>
              </a:rPr>
              <a:t>out</a:t>
            </a:r>
            <a:r>
              <a:rPr lang="en-US" sz="2400" dirty="0" err="1">
                <a:latin typeface="American Typewriter Condensed" panose="02090606020004020304" pitchFamily="18" charset="77"/>
              </a:rPr>
              <a:t>.println</a:t>
            </a:r>
            <a:r>
              <a:rPr lang="en-US" sz="2400" dirty="0">
                <a:latin typeface="American Typewriter Condensed" panose="02090606020004020304" pitchFamily="18" charset="77"/>
              </a:rPr>
              <a:t>(</a:t>
            </a:r>
            <a:r>
              <a:rPr lang="en-US" sz="2400" dirty="0">
                <a:solidFill>
                  <a:srgbClr val="7E504F"/>
                </a:solidFill>
                <a:latin typeface="American Typewriter Condensed" panose="02090606020004020304" pitchFamily="18" charset="77"/>
              </a:rPr>
              <a:t>a</a:t>
            </a:r>
            <a:r>
              <a:rPr lang="en-US" sz="2400" dirty="0">
                <a:latin typeface="American Typewriter Condensed" panose="02090606020004020304" pitchFamily="18" charset="77"/>
              </a:rPr>
              <a:t>);</a:t>
            </a:r>
          </a:p>
          <a:p>
            <a:r>
              <a:rPr lang="en-US" sz="2400" dirty="0">
                <a:latin typeface="American Typewriter Condensed" panose="02090606020004020304" pitchFamily="18" charset="77"/>
              </a:rPr>
              <a:t>    </a:t>
            </a:r>
            <a:r>
              <a:rPr lang="en-US" sz="2400" dirty="0">
                <a:solidFill>
                  <a:srgbClr val="7E504F"/>
                </a:solidFill>
                <a:latin typeface="American Typewriter Condensed" panose="02090606020004020304" pitchFamily="18" charset="77"/>
              </a:rPr>
              <a:t>a</a:t>
            </a:r>
            <a:r>
              <a:rPr lang="en-US" sz="2400" dirty="0">
                <a:latin typeface="American Typewriter Condensed" panose="02090606020004020304" pitchFamily="18" charset="77"/>
              </a:rPr>
              <a:t>= </a:t>
            </a:r>
            <a:r>
              <a:rPr lang="en-US" sz="2400" dirty="0">
                <a:solidFill>
                  <a:srgbClr val="7E504F"/>
                </a:solidFill>
                <a:latin typeface="American Typewriter Condensed" panose="02090606020004020304" pitchFamily="18" charset="77"/>
              </a:rPr>
              <a:t>a</a:t>
            </a:r>
            <a:r>
              <a:rPr lang="en-US" sz="2400" dirty="0">
                <a:latin typeface="American Typewriter Condensed" panose="02090606020004020304" pitchFamily="18" charset="77"/>
              </a:rPr>
              <a:t> + 1;</a:t>
            </a:r>
          </a:p>
          <a:p>
            <a:r>
              <a:rPr lang="en-US" sz="2400" dirty="0">
                <a:latin typeface="American Typewriter Condensed" panose="02090606020004020304" pitchFamily="18" charset="77"/>
              </a:rPr>
              <a:t>  }</a:t>
            </a:r>
          </a:p>
          <a:p>
            <a:r>
              <a:rPr lang="en-US" sz="2400" dirty="0">
                <a:latin typeface="American Typewriter Condensed" panose="02090606020004020304" pitchFamily="18" charset="77"/>
              </a:rPr>
              <a:t>  </a:t>
            </a:r>
            <a:r>
              <a:rPr lang="en-US" sz="2400" b="1" dirty="0">
                <a:solidFill>
                  <a:srgbClr val="931A68"/>
                </a:solidFill>
                <a:latin typeface="American Typewriter Condensed" panose="02090606020004020304" pitchFamily="18" charset="77"/>
              </a:rPr>
              <a:t>public</a:t>
            </a:r>
            <a:r>
              <a:rPr lang="en-US" sz="2400" dirty="0">
                <a:latin typeface="American Typewriter Condensed" panose="02090606020004020304" pitchFamily="18" charset="77"/>
              </a:rPr>
              <a:t> </a:t>
            </a:r>
            <a:r>
              <a:rPr lang="en-US" sz="2400" b="1" dirty="0">
                <a:solidFill>
                  <a:srgbClr val="931A68"/>
                </a:solidFill>
                <a:latin typeface="American Typewriter Condensed" panose="02090606020004020304" pitchFamily="18" charset="77"/>
              </a:rPr>
              <a:t>static</a:t>
            </a:r>
            <a:r>
              <a:rPr lang="en-US" sz="2400" dirty="0">
                <a:latin typeface="American Typewriter Condensed" panose="02090606020004020304" pitchFamily="18" charset="77"/>
              </a:rPr>
              <a:t> </a:t>
            </a:r>
            <a:r>
              <a:rPr lang="en-US" sz="2400" b="1" dirty="0">
                <a:solidFill>
                  <a:srgbClr val="931A68"/>
                </a:solidFill>
                <a:latin typeface="American Typewriter Condensed" panose="02090606020004020304" pitchFamily="18" charset="77"/>
              </a:rPr>
              <a:t>void</a:t>
            </a:r>
            <a:r>
              <a:rPr lang="en-US" sz="2400" dirty="0">
                <a:latin typeface="American Typewriter Condensed" panose="02090606020004020304" pitchFamily="18" charset="77"/>
              </a:rPr>
              <a:t> main(String[] </a:t>
            </a:r>
            <a:r>
              <a:rPr lang="en-US" sz="2400" dirty="0" err="1">
                <a:solidFill>
                  <a:srgbClr val="7E504F"/>
                </a:solidFill>
                <a:latin typeface="American Typewriter Condensed" panose="02090606020004020304" pitchFamily="18" charset="77"/>
              </a:rPr>
              <a:t>args</a:t>
            </a:r>
            <a:r>
              <a:rPr lang="en-US" sz="2400" dirty="0">
                <a:latin typeface="American Typewriter Condensed" panose="02090606020004020304" pitchFamily="18" charset="77"/>
              </a:rPr>
              <a:t>) {</a:t>
            </a:r>
          </a:p>
          <a:p>
            <a:r>
              <a:rPr lang="en-US" sz="2400" dirty="0">
                <a:latin typeface="American Typewriter Condensed" panose="02090606020004020304" pitchFamily="18" charset="77"/>
              </a:rPr>
              <a:t>    </a:t>
            </a:r>
            <a:r>
              <a:rPr lang="en-US" sz="2400" b="1" dirty="0" err="1">
                <a:solidFill>
                  <a:srgbClr val="931A68"/>
                </a:solidFill>
                <a:latin typeface="American Typewriter Condensed" panose="02090606020004020304" pitchFamily="18" charset="77"/>
              </a:rPr>
              <a:t>int</a:t>
            </a:r>
            <a:r>
              <a:rPr lang="en-US" sz="2400" dirty="0">
                <a:latin typeface="American Typewriter Condensed" panose="02090606020004020304" pitchFamily="18" charset="77"/>
              </a:rPr>
              <a:t> </a:t>
            </a:r>
            <a:r>
              <a:rPr lang="en-US" sz="2400" dirty="0">
                <a:solidFill>
                  <a:srgbClr val="7E504F"/>
                </a:solidFill>
                <a:latin typeface="American Typewriter Condensed" panose="02090606020004020304" pitchFamily="18" charset="77"/>
              </a:rPr>
              <a:t>a</a:t>
            </a:r>
            <a:r>
              <a:rPr lang="en-US" sz="2400" dirty="0">
                <a:latin typeface="American Typewriter Condensed" panose="02090606020004020304" pitchFamily="18" charset="77"/>
              </a:rPr>
              <a:t>= 5;</a:t>
            </a:r>
          </a:p>
          <a:p>
            <a:r>
              <a:rPr lang="en-US" sz="2400" dirty="0">
                <a:latin typeface="American Typewriter Condensed" panose="02090606020004020304" pitchFamily="18" charset="77"/>
              </a:rPr>
              <a:t>    </a:t>
            </a:r>
            <a:r>
              <a:rPr lang="en-US" sz="2400" dirty="0" err="1">
                <a:latin typeface="American Typewriter Condensed" panose="02090606020004020304" pitchFamily="18" charset="77"/>
              </a:rPr>
              <a:t>ScopeQuiz</a:t>
            </a:r>
            <a:r>
              <a:rPr lang="en-US" sz="2400" dirty="0">
                <a:latin typeface="American Typewriter Condensed" panose="02090606020004020304" pitchFamily="18" charset="77"/>
              </a:rPr>
              <a:t> </a:t>
            </a:r>
            <a:r>
              <a:rPr lang="en-US" sz="2400" dirty="0">
                <a:solidFill>
                  <a:srgbClr val="7E504F"/>
                </a:solidFill>
                <a:latin typeface="American Typewriter Condensed" panose="02090606020004020304" pitchFamily="18" charset="77"/>
              </a:rPr>
              <a:t>s</a:t>
            </a:r>
            <a:r>
              <a:rPr lang="en-US" sz="2400" dirty="0">
                <a:latin typeface="American Typewriter Condensed" panose="02090606020004020304" pitchFamily="18" charset="77"/>
              </a:rPr>
              <a:t>= </a:t>
            </a:r>
            <a:r>
              <a:rPr lang="en-US" sz="2400" b="1" dirty="0">
                <a:solidFill>
                  <a:srgbClr val="931A68"/>
                </a:solidFill>
                <a:latin typeface="American Typewriter Condensed" panose="02090606020004020304" pitchFamily="18" charset="77"/>
              </a:rPr>
              <a:t>new</a:t>
            </a:r>
            <a:r>
              <a:rPr lang="en-US" sz="2400" dirty="0">
                <a:latin typeface="American Typewriter Condensed" panose="02090606020004020304" pitchFamily="18" charset="77"/>
              </a:rPr>
              <a:t> </a:t>
            </a:r>
            <a:r>
              <a:rPr lang="en-US" sz="2400" dirty="0" err="1">
                <a:latin typeface="American Typewriter Condensed" panose="02090606020004020304" pitchFamily="18" charset="77"/>
              </a:rPr>
              <a:t>ScopeQuiz</a:t>
            </a:r>
            <a:r>
              <a:rPr lang="en-US" sz="2400" dirty="0">
                <a:latin typeface="American Typewriter Condensed" panose="02090606020004020304" pitchFamily="18" charset="77"/>
              </a:rPr>
              <a:t>(</a:t>
            </a:r>
            <a:r>
              <a:rPr lang="en-US" sz="2400" dirty="0">
                <a:solidFill>
                  <a:srgbClr val="7E504F"/>
                </a:solidFill>
                <a:latin typeface="American Typewriter Condensed" panose="02090606020004020304" pitchFamily="18" charset="77"/>
              </a:rPr>
              <a:t>a</a:t>
            </a:r>
            <a:r>
              <a:rPr lang="en-US" sz="2400" dirty="0">
                <a:latin typeface="American Typewriter Condensed" panose="02090606020004020304" pitchFamily="18" charset="77"/>
              </a:rPr>
              <a:t>);</a:t>
            </a:r>
          </a:p>
          <a:p>
            <a:r>
              <a:rPr lang="en-US" sz="2400" dirty="0">
                <a:latin typeface="American Typewriter Condensed" panose="02090606020004020304" pitchFamily="18" charset="77"/>
              </a:rPr>
              <a:t>    </a:t>
            </a:r>
            <a:r>
              <a:rPr lang="en-US" sz="2400" dirty="0" err="1">
                <a:latin typeface="American Typewriter Condensed" panose="02090606020004020304" pitchFamily="18" charset="77"/>
              </a:rPr>
              <a:t>System.</a:t>
            </a:r>
            <a:r>
              <a:rPr lang="en-US" sz="2400" dirty="0" err="1">
                <a:solidFill>
                  <a:srgbClr val="0326CC"/>
                </a:solidFill>
                <a:latin typeface="American Typewriter Condensed" panose="02090606020004020304" pitchFamily="18" charset="77"/>
              </a:rPr>
              <a:t>out</a:t>
            </a:r>
            <a:r>
              <a:rPr lang="en-US" sz="2400" dirty="0" err="1">
                <a:latin typeface="American Typewriter Condensed" panose="02090606020004020304" pitchFamily="18" charset="77"/>
              </a:rPr>
              <a:t>.println</a:t>
            </a:r>
            <a:r>
              <a:rPr lang="en-US" sz="2400" dirty="0">
                <a:latin typeface="American Typewriter Condensed" panose="02090606020004020304" pitchFamily="18" charset="77"/>
              </a:rPr>
              <a:t>(</a:t>
            </a:r>
            <a:r>
              <a:rPr lang="en-US" sz="2400" dirty="0" err="1">
                <a:solidFill>
                  <a:srgbClr val="7E504F"/>
                </a:solidFill>
                <a:latin typeface="American Typewriter Condensed" panose="02090606020004020304" pitchFamily="18" charset="77"/>
              </a:rPr>
              <a:t>s</a:t>
            </a:r>
            <a:r>
              <a:rPr lang="en-US" sz="2400" dirty="0" err="1">
                <a:latin typeface="American Typewriter Condensed" panose="02090606020004020304" pitchFamily="18" charset="77"/>
              </a:rPr>
              <a:t>.</a:t>
            </a:r>
            <a:r>
              <a:rPr lang="en-US" sz="2400" dirty="0" err="1">
                <a:solidFill>
                  <a:srgbClr val="0326CC"/>
                </a:solidFill>
                <a:latin typeface="American Typewriter Condensed" panose="02090606020004020304" pitchFamily="18" charset="77"/>
              </a:rPr>
              <a:t>a</a:t>
            </a:r>
            <a:r>
              <a:rPr lang="en-US" sz="2400" dirty="0">
                <a:latin typeface="American Typewriter Condensed" panose="02090606020004020304" pitchFamily="18" charset="77"/>
              </a:rPr>
              <a:t>);</a:t>
            </a:r>
          </a:p>
          <a:p>
            <a:r>
              <a:rPr lang="en-US" sz="2400" dirty="0">
                <a:latin typeface="American Typewriter Condensed" panose="02090606020004020304" pitchFamily="18" charset="77"/>
              </a:rPr>
              <a:t>  </a:t>
            </a:r>
            <a:r>
              <a:rPr lang="en-US" sz="2000" dirty="0">
                <a:latin typeface="American Typewriter Condensed" panose="02090606020004020304" pitchFamily="18" charset="77"/>
              </a:rPr>
              <a:t>}</a:t>
            </a:r>
          </a:p>
          <a:p>
            <a:r>
              <a:rPr lang="en-US" sz="2000" dirty="0">
                <a:latin typeface="American Typewriter Condensed" panose="02090606020004020304" pitchFamily="18" charset="77"/>
              </a:rPr>
              <a:t>}</a:t>
            </a:r>
            <a:endParaRPr lang="en-US" sz="2000" dirty="0">
              <a:effectLst/>
              <a:latin typeface="American Typewriter Condensed" panose="02090606020004020304" pitchFamily="18" charset="77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51072" y="2286000"/>
            <a:ext cx="1337226" cy="1569660"/>
          </a:xfrm>
          <a:prstGeom prst="rect">
            <a:avLst/>
          </a:prstGeom>
          <a:solidFill>
            <a:srgbClr val="F8DFF0"/>
          </a:solidFill>
        </p:spPr>
        <p:txBody>
          <a:bodyPr wrap="none">
            <a:spAutoFit/>
          </a:bodyPr>
          <a:lstStyle/>
          <a:p>
            <a:r>
              <a:rPr lang="en-US" sz="2400" dirty="0"/>
              <a:t>A: 5, 6, 6</a:t>
            </a:r>
          </a:p>
          <a:p>
            <a:r>
              <a:rPr lang="en-US" sz="2400" dirty="0"/>
              <a:t>B: 0, 6, 6</a:t>
            </a:r>
          </a:p>
          <a:p>
            <a:r>
              <a:rPr lang="en-US" sz="2400" dirty="0"/>
              <a:t>C: 6, 6, 6</a:t>
            </a:r>
          </a:p>
          <a:p>
            <a:r>
              <a:rPr lang="en-US" sz="2400" dirty="0"/>
              <a:t>D: 0, 6, 0</a:t>
            </a:r>
          </a:p>
        </p:txBody>
      </p:sp>
    </p:spTree>
    <p:extLst>
      <p:ext uri="{BB962C8B-B14F-4D97-AF65-F5344CB8AC3E}">
        <p14:creationId xmlns:p14="http://schemas.microsoft.com/office/powerpoint/2010/main" val="70807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800000"/>
                </a:solidFill>
              </a:rPr>
              <a:t>Announcements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876800"/>
          </a:xfrm>
        </p:spPr>
        <p:txBody>
          <a:bodyPr>
            <a:noAutofit/>
          </a:bodyPr>
          <a:lstStyle/>
          <a:p>
            <a:r>
              <a:rPr lang="en-US" sz="2400" dirty="0"/>
              <a:t>A1 is due tomorrow</a:t>
            </a:r>
          </a:p>
          <a:p>
            <a:pPr marL="320040" lvl="1" indent="0">
              <a:buNone/>
            </a:pPr>
            <a:r>
              <a:rPr lang="en-US" sz="2100" dirty="0"/>
              <a:t>If you are working with a partner: form a group on CMS &amp; submit </a:t>
            </a:r>
            <a:r>
              <a:rPr lang="en-US" sz="2100" b="1" dirty="0"/>
              <a:t>once</a:t>
            </a:r>
          </a:p>
          <a:p>
            <a:endParaRPr lang="en-US" sz="2400" dirty="0"/>
          </a:p>
          <a:p>
            <a:r>
              <a:rPr lang="en-US" sz="2400" dirty="0"/>
              <a:t>A2 is out. Remember to get started early!</a:t>
            </a:r>
          </a:p>
          <a:p>
            <a:pPr marL="320040" lvl="1" indent="0">
              <a:buNone/>
            </a:pPr>
            <a:r>
              <a:rPr lang="en-US" sz="2100" dirty="0"/>
              <a:t>Because of Jewish holidays, the due date for A2 has been changed to Sunday, 16 September.</a:t>
            </a:r>
          </a:p>
          <a:p>
            <a:pPr marL="320040" lvl="1" indent="0">
              <a:buNone/>
            </a:pPr>
            <a:r>
              <a:rPr lang="en-US" sz="2100" dirty="0"/>
              <a:t>	ONLY TWO DAYS OF LATENESS ALLOWED. </a:t>
            </a:r>
          </a:p>
          <a:p>
            <a:pPr marL="320040" lvl="1" indent="0">
              <a:buNone/>
            </a:pPr>
            <a:r>
              <a:rPr lang="en-US" sz="2100" dirty="0"/>
              <a:t>	Last day to submit is 18 September.</a:t>
            </a:r>
          </a:p>
          <a:p>
            <a:endParaRPr lang="en-US" sz="2400" dirty="0"/>
          </a:p>
          <a:p>
            <a:r>
              <a:rPr lang="en-US" sz="2400" dirty="0"/>
              <a:t>Next week's recitation is on testing. No tutorial/quiz this week!</a:t>
            </a:r>
          </a:p>
        </p:txBody>
      </p:sp>
    </p:spTree>
    <p:extLst>
      <p:ext uri="{BB962C8B-B14F-4D97-AF65-F5344CB8AC3E}">
        <p14:creationId xmlns:p14="http://schemas.microsoft.com/office/powerpoint/2010/main" val="1201734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Example Constructor: Person Class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612648" y="1447800"/>
            <a:ext cx="7540752" cy="5029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public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class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Person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private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String </a:t>
            </a:r>
            <a:r>
              <a:rPr lang="en-US" sz="2400" dirty="0" err="1">
                <a:latin typeface="American Typewriter Condensed" panose="02090606020004020304" pitchFamily="18" charset="77"/>
                <a:cs typeface="Times New Roman"/>
              </a:rPr>
              <a:t>firstName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; </a:t>
            </a:r>
            <a:r>
              <a:rPr lang="en-US" sz="24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//cannot be null</a:t>
            </a:r>
            <a:endParaRPr lang="en-US" sz="2400" dirty="0">
              <a:latin typeface="American Typewriter Condensed" panose="02090606020004020304" pitchFamily="18" charset="77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    private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String </a:t>
            </a:r>
            <a:r>
              <a:rPr lang="en-US" sz="2400" dirty="0" err="1">
                <a:latin typeface="American Typewriter Condensed" panose="02090606020004020304" pitchFamily="18" charset="77"/>
                <a:cs typeface="Times New Roman"/>
              </a:rPr>
              <a:t>lastName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;  </a:t>
            </a:r>
            <a:endParaRPr lang="en-US" sz="2400" dirty="0">
              <a:solidFill>
                <a:srgbClr val="008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pPr marL="0" indent="0">
              <a:spcBef>
                <a:spcPts val="1200"/>
              </a:spcBef>
              <a:buFont typeface="Wingdings"/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/** Create a person with the given names. 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public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Person(String f, String l)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       assert f != null;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       </a:t>
            </a:r>
            <a:r>
              <a:rPr lang="en-US" sz="2400" dirty="0" err="1">
                <a:latin typeface="American Typewriter Condensed" panose="02090606020004020304" pitchFamily="18" charset="77"/>
                <a:cs typeface="Times New Roman"/>
              </a:rPr>
              <a:t>firstName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= f;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       </a:t>
            </a:r>
            <a:r>
              <a:rPr lang="en-US" sz="2400" dirty="0" err="1">
                <a:latin typeface="American Typewriter Condensed" panose="02090606020004020304" pitchFamily="18" charset="77"/>
                <a:cs typeface="Times New Roman"/>
              </a:rPr>
              <a:t>lastName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= l;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   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FB1753-7622-3E4E-A7DA-7F8BC6F35DB5}"/>
              </a:ext>
            </a:extLst>
          </p:cNvPr>
          <p:cNvSpPr txBox="1"/>
          <p:nvPr/>
        </p:nvSpPr>
        <p:spPr>
          <a:xfrm>
            <a:off x="4689348" y="4267200"/>
            <a:ext cx="3124200" cy="1200329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Constructor: </a:t>
            </a:r>
          </a:p>
          <a:p>
            <a:r>
              <a:rPr lang="en-US" sz="2400" dirty="0"/>
              <a:t>Initializes fields to make class invariants true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6ED611F-A8C3-E041-8856-18C56A0D44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5715000"/>
            <a:ext cx="2870200" cy="736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468A4EE-DC25-AF4D-9ADB-C0056D2E11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6435385"/>
            <a:ext cx="7737348" cy="3487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8496AC3-4DD3-1A4C-8742-662EED61C74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2062" b="23530"/>
          <a:stretch/>
        </p:blipFill>
        <p:spPr>
          <a:xfrm>
            <a:off x="76200" y="5334000"/>
            <a:ext cx="287020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48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Adding a Middle Name Option (v1)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612648" y="1447800"/>
            <a:ext cx="7540752" cy="5029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public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class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Person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private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String </a:t>
            </a:r>
            <a:r>
              <a:rPr lang="en-US" sz="2400" dirty="0" err="1">
                <a:latin typeface="American Typewriter Condensed" panose="02090606020004020304" pitchFamily="18" charset="77"/>
                <a:cs typeface="Times New Roman"/>
              </a:rPr>
              <a:t>firstName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; </a:t>
            </a:r>
            <a:r>
              <a:rPr lang="en-US" sz="24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//cannot be null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private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String </a:t>
            </a:r>
            <a:r>
              <a:rPr lang="en-US" sz="2400" dirty="0" err="1">
                <a:latin typeface="American Typewriter Condensed" panose="02090606020004020304" pitchFamily="18" charset="77"/>
                <a:cs typeface="Times New Roman"/>
              </a:rPr>
              <a:t>middleName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;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    private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String </a:t>
            </a:r>
            <a:r>
              <a:rPr lang="en-US" sz="2400" dirty="0" err="1">
                <a:latin typeface="American Typewriter Condensed" panose="02090606020004020304" pitchFamily="18" charset="77"/>
                <a:cs typeface="Times New Roman"/>
              </a:rPr>
              <a:t>lastName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;  </a:t>
            </a:r>
            <a:endParaRPr lang="en-US" sz="2400" dirty="0">
              <a:solidFill>
                <a:srgbClr val="008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public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Person(String f, String l)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       assert f != null;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       </a:t>
            </a:r>
            <a:r>
              <a:rPr lang="en-US" sz="2400" dirty="0" err="1">
                <a:latin typeface="American Typewriter Condensed" panose="02090606020004020304" pitchFamily="18" charset="77"/>
                <a:cs typeface="Times New Roman"/>
              </a:rPr>
              <a:t>firstName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= f;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       </a:t>
            </a:r>
            <a:r>
              <a:rPr lang="en-US" sz="2400" dirty="0" err="1">
                <a:latin typeface="American Typewriter Condensed" panose="02090606020004020304" pitchFamily="18" charset="77"/>
                <a:cs typeface="Times New Roman"/>
              </a:rPr>
              <a:t>lastName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= l;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    }</a:t>
            </a:r>
            <a: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public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Person(String f, String m, String l)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       assert f != null;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       </a:t>
            </a:r>
            <a:r>
              <a:rPr lang="en-US" sz="2400" dirty="0" err="1">
                <a:latin typeface="American Typewriter Condensed" panose="02090606020004020304" pitchFamily="18" charset="77"/>
                <a:cs typeface="Times New Roman"/>
              </a:rPr>
              <a:t>firstName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= f;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       </a:t>
            </a:r>
            <a:r>
              <a:rPr lang="en-US" sz="2400" dirty="0" err="1">
                <a:latin typeface="American Typewriter Condensed" panose="02090606020004020304" pitchFamily="18" charset="77"/>
                <a:cs typeface="Times New Roman"/>
              </a:rPr>
              <a:t>middleName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= m;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       </a:t>
            </a:r>
            <a:r>
              <a:rPr lang="en-US" sz="2400" dirty="0" err="1">
                <a:latin typeface="American Typewriter Condensed" panose="02090606020004020304" pitchFamily="18" charset="77"/>
                <a:cs typeface="Times New Roman"/>
              </a:rPr>
              <a:t>lastName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= l;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    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000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42EF2F-529A-6048-858F-EB3149F916FE}"/>
              </a:ext>
            </a:extLst>
          </p:cNvPr>
          <p:cNvSpPr txBox="1"/>
          <p:nvPr/>
        </p:nvSpPr>
        <p:spPr>
          <a:xfrm>
            <a:off x="3962400" y="5486400"/>
            <a:ext cx="1752600" cy="553998"/>
          </a:xfrm>
          <a:prstGeom prst="rect">
            <a:avLst/>
          </a:prstGeom>
          <a:solidFill>
            <a:srgbClr val="F8DFF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000" dirty="0"/>
              <a:t>👍🏽 or 👎 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FB5C3A-A9C1-3745-BB19-4658A0571ED1}"/>
              </a:ext>
            </a:extLst>
          </p:cNvPr>
          <p:cNvSpPr txBox="1"/>
          <p:nvPr/>
        </p:nvSpPr>
        <p:spPr>
          <a:xfrm>
            <a:off x="5943600" y="5943600"/>
            <a:ext cx="3124200" cy="830997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Want to change body to call first constructor</a:t>
            </a:r>
          </a:p>
        </p:txBody>
      </p:sp>
    </p:spTree>
    <p:extLst>
      <p:ext uri="{BB962C8B-B14F-4D97-AF65-F5344CB8AC3E}">
        <p14:creationId xmlns:p14="http://schemas.microsoft.com/office/powerpoint/2010/main" val="264252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Adding a Middle Name Option (v2)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612648" y="1447800"/>
            <a:ext cx="7540752" cy="5029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public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class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Person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private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String </a:t>
            </a:r>
            <a:r>
              <a:rPr lang="en-US" sz="2400" dirty="0" err="1">
                <a:latin typeface="American Typewriter Condensed" panose="02090606020004020304" pitchFamily="18" charset="77"/>
                <a:cs typeface="Times New Roman"/>
              </a:rPr>
              <a:t>firstName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; </a:t>
            </a:r>
            <a:r>
              <a:rPr lang="en-US" sz="24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//cannot be null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private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String </a:t>
            </a:r>
            <a:r>
              <a:rPr lang="en-US" sz="2400" dirty="0" err="1">
                <a:latin typeface="American Typewriter Condensed" panose="02090606020004020304" pitchFamily="18" charset="77"/>
                <a:cs typeface="Times New Roman"/>
              </a:rPr>
              <a:t>middleName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;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    private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String </a:t>
            </a:r>
            <a:r>
              <a:rPr lang="en-US" sz="2400" dirty="0" err="1">
                <a:latin typeface="American Typewriter Condensed" panose="02090606020004020304" pitchFamily="18" charset="77"/>
                <a:cs typeface="Times New Roman"/>
              </a:rPr>
              <a:t>lastName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;  </a:t>
            </a:r>
            <a:endParaRPr lang="en-US" sz="2400" dirty="0">
              <a:solidFill>
                <a:srgbClr val="008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public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Person(String f, String l)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       assert f != null;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       </a:t>
            </a:r>
            <a:r>
              <a:rPr lang="en-US" sz="2400" dirty="0" err="1">
                <a:latin typeface="American Typewriter Condensed" panose="02090606020004020304" pitchFamily="18" charset="77"/>
                <a:cs typeface="Times New Roman"/>
              </a:rPr>
              <a:t>firstName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= f;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       </a:t>
            </a:r>
            <a:r>
              <a:rPr lang="en-US" sz="2400" dirty="0" err="1">
                <a:latin typeface="American Typewriter Condensed" panose="02090606020004020304" pitchFamily="18" charset="77"/>
                <a:cs typeface="Times New Roman"/>
              </a:rPr>
              <a:t>lastName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= l;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    }</a:t>
            </a:r>
            <a: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public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Person(String f, String m, String l)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  <a:latin typeface="American Typewriter Condensed" panose="02090606020004020304" pitchFamily="18" charset="77"/>
                <a:cs typeface="Times New Roman"/>
              </a:rPr>
              <a:t>        this(f, l);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       </a:t>
            </a:r>
            <a:r>
              <a:rPr lang="en-US" sz="2400" dirty="0" err="1">
                <a:latin typeface="American Typewriter Condensed" panose="02090606020004020304" pitchFamily="18" charset="77"/>
                <a:cs typeface="Times New Roman"/>
              </a:rPr>
              <a:t>middleName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= m;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    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000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C0836E-B4C0-9041-BA58-3A2B0C58FBD5}"/>
              </a:ext>
            </a:extLst>
          </p:cNvPr>
          <p:cNvSpPr txBox="1"/>
          <p:nvPr/>
        </p:nvSpPr>
        <p:spPr>
          <a:xfrm>
            <a:off x="3657600" y="5505272"/>
            <a:ext cx="5410200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Use </a:t>
            </a:r>
            <a:r>
              <a:rPr lang="en-US" sz="2400" b="1" dirty="0">
                <a:solidFill>
                  <a:srgbClr val="FF0000"/>
                </a:solidFill>
              </a:rPr>
              <a:t>this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(</a:t>
            </a:r>
            <a:r>
              <a:rPr lang="en-US" sz="2400" i="1" u="sng" dirty="0"/>
              <a:t>not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Person</a:t>
            </a:r>
            <a:r>
              <a:rPr lang="en-US" sz="2400" dirty="0"/>
              <a:t>) to call another constructor in the class.</a:t>
            </a:r>
          </a:p>
          <a:p>
            <a:r>
              <a:rPr lang="en-US" sz="2400" dirty="0"/>
              <a:t>Must be </a:t>
            </a:r>
            <a:r>
              <a:rPr lang="en-US" sz="2400" dirty="0">
                <a:solidFill>
                  <a:srgbClr val="FF0000"/>
                </a:solidFill>
              </a:rPr>
              <a:t>first statement in constructor body</a:t>
            </a:r>
            <a:r>
              <a:rPr lang="en-US" sz="2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0863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Too Busy for Constructors? Java makes one!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612648" y="1447800"/>
            <a:ext cx="7540752" cy="5029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public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class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Person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private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String </a:t>
            </a:r>
            <a:r>
              <a:rPr lang="en-US" sz="2400" dirty="0" err="1">
                <a:latin typeface="American Typewriter Condensed" panose="02090606020004020304" pitchFamily="18" charset="77"/>
                <a:cs typeface="Times New Roman"/>
              </a:rPr>
              <a:t>firstName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; </a:t>
            </a:r>
            <a:r>
              <a:rPr lang="en-US" sz="24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//cannot be null</a:t>
            </a:r>
            <a:endParaRPr lang="en-US" sz="2400" dirty="0">
              <a:latin typeface="American Typewriter Condensed" panose="02090606020004020304" pitchFamily="18" charset="77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    private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String </a:t>
            </a:r>
            <a:r>
              <a:rPr lang="en-US" sz="2400" dirty="0" err="1">
                <a:latin typeface="American Typewriter Condensed" panose="02090606020004020304" pitchFamily="18" charset="77"/>
                <a:cs typeface="Times New Roman"/>
              </a:rPr>
              <a:t>lastName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;  </a:t>
            </a:r>
            <a:endParaRPr lang="en-US" sz="2400" dirty="0">
              <a:solidFill>
                <a:srgbClr val="008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pPr marL="0" indent="0">
              <a:spcBef>
                <a:spcPts val="1200"/>
              </a:spcBef>
              <a:buFont typeface="Wingdings"/>
              <a:buNone/>
            </a:pPr>
            <a:endParaRPr lang="en-US" sz="2400" dirty="0">
              <a:solidFill>
                <a:srgbClr val="008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pPr marL="0" indent="0">
              <a:spcBef>
                <a:spcPts val="1200"/>
              </a:spcBef>
              <a:buFont typeface="Wingdings"/>
              <a:buNone/>
            </a:pPr>
            <a:endParaRPr lang="en-US" sz="2400" dirty="0">
              <a:solidFill>
                <a:srgbClr val="008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pPr marL="0" indent="0">
              <a:spcBef>
                <a:spcPts val="1200"/>
              </a:spcBef>
              <a:buFont typeface="Wingdings"/>
              <a:buNone/>
            </a:pPr>
            <a:endParaRPr lang="en-US" sz="2400" dirty="0">
              <a:solidFill>
                <a:srgbClr val="008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public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String </a:t>
            </a:r>
            <a:r>
              <a:rPr lang="en-US" sz="2400" dirty="0" err="1">
                <a:latin typeface="American Typewriter Condensed" panose="02090606020004020304" pitchFamily="18" charset="77"/>
                <a:cs typeface="Times New Roman"/>
              </a:rPr>
              <a:t>toString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()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       return </a:t>
            </a:r>
            <a:r>
              <a:rPr lang="en-US" sz="2400" dirty="0" err="1">
                <a:latin typeface="American Typewriter Condensed" panose="02090606020004020304" pitchFamily="18" charset="77"/>
                <a:cs typeface="Times New Roman"/>
              </a:rPr>
              <a:t>firstName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+ “ ” + </a:t>
            </a:r>
            <a:r>
              <a:rPr lang="en-US" sz="2400" dirty="0" err="1">
                <a:latin typeface="American Typewriter Condensed" panose="02090606020004020304" pitchFamily="18" charset="77"/>
                <a:cs typeface="Times New Roman"/>
              </a:rPr>
              <a:t>lastName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;}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endParaRPr lang="en-US" sz="2400" dirty="0">
              <a:solidFill>
                <a:srgbClr val="000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Person p= new Person();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4A635F-10E5-B344-A766-F9B2BC5EF11C}"/>
              </a:ext>
            </a:extLst>
          </p:cNvPr>
          <p:cNvSpPr txBox="1"/>
          <p:nvPr/>
        </p:nvSpPr>
        <p:spPr>
          <a:xfrm>
            <a:off x="4038600" y="5257800"/>
            <a:ext cx="1752600" cy="553998"/>
          </a:xfrm>
          <a:prstGeom prst="rect">
            <a:avLst/>
          </a:prstGeom>
          <a:solidFill>
            <a:srgbClr val="F8DFF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000" dirty="0"/>
              <a:t>👍🏽 or 👎 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F6EDB2-4CCE-7F44-A534-A770E0A54C8E}"/>
              </a:ext>
            </a:extLst>
          </p:cNvPr>
          <p:cNvSpPr/>
          <p:nvPr/>
        </p:nvSpPr>
        <p:spPr>
          <a:xfrm>
            <a:off x="914400" y="3048000"/>
            <a:ext cx="2468946" cy="461665"/>
          </a:xfrm>
          <a:prstGeom prst="rect">
            <a:avLst/>
          </a:prstGeom>
          <a:ln>
            <a:solidFill>
              <a:srgbClr val="0070C0"/>
            </a:solidFill>
            <a:prstDash val="sysDot"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American Typewriter Condensed" panose="02090606020004020304" pitchFamily="18" charset="77"/>
                <a:cs typeface="Times New Roman"/>
              </a:rPr>
              <a:t>public </a:t>
            </a:r>
            <a:r>
              <a:rPr lang="en-US" sz="2400" dirty="0">
                <a:solidFill>
                  <a:srgbClr val="0070C0"/>
                </a:solidFill>
                <a:latin typeface="American Typewriter Condensed" panose="02090606020004020304" pitchFamily="18" charset="77"/>
                <a:cs typeface="Times New Roman"/>
              </a:rPr>
              <a:t>Person() {};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66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FA1F2-148E-024A-BF0F-A19215A3A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990600"/>
          </a:xfrm>
        </p:spPr>
        <p:txBody>
          <a:bodyPr>
            <a:normAutofit/>
          </a:bodyPr>
          <a:lstStyle/>
          <a:p>
            <a:r>
              <a:rPr lang="en-US" sz="3800" dirty="0"/>
              <a:t>Wow, every class has an empty Constructor?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D1BA84-6F72-0C49-AF87-F1BA8A6EE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A6C67D-606B-4346-B0E6-82010AA761E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815340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b="1" dirty="0">
                <a:latin typeface="American Typewriter Condensed" panose="02090606020004020304" pitchFamily="18" charset="77"/>
                <a:cs typeface="Times New Roman"/>
              </a:rPr>
              <a:t>public</a:t>
            </a: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3200" b="1" dirty="0">
                <a:latin typeface="American Typewriter Condensed" panose="02090606020004020304" pitchFamily="18" charset="77"/>
                <a:cs typeface="Times New Roman"/>
              </a:rPr>
              <a:t>class</a:t>
            </a: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 Person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3200" b="1" dirty="0">
                <a:latin typeface="American Typewriter Condensed" panose="02090606020004020304" pitchFamily="18" charset="77"/>
                <a:cs typeface="Times New Roman"/>
              </a:rPr>
              <a:t>private</a:t>
            </a: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 String </a:t>
            </a:r>
            <a:r>
              <a:rPr lang="en-US" sz="3200" dirty="0" err="1">
                <a:latin typeface="American Typewriter Condensed" panose="02090606020004020304" pitchFamily="18" charset="77"/>
                <a:cs typeface="Times New Roman"/>
              </a:rPr>
              <a:t>firstName</a:t>
            </a: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; </a:t>
            </a:r>
            <a:r>
              <a:rPr lang="en-US" sz="32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//not null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3200" b="1" dirty="0">
                <a:latin typeface="American Typewriter Condensed" panose="02090606020004020304" pitchFamily="18" charset="77"/>
                <a:cs typeface="Times New Roman"/>
              </a:rPr>
              <a:t>private</a:t>
            </a: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 String </a:t>
            </a:r>
            <a:r>
              <a:rPr lang="en-US" sz="3200" dirty="0" err="1">
                <a:latin typeface="American Typewriter Condensed" panose="02090606020004020304" pitchFamily="18" charset="77"/>
                <a:cs typeface="Times New Roman"/>
              </a:rPr>
              <a:t>middleName</a:t>
            </a: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;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b="1" dirty="0">
                <a:latin typeface="American Typewriter Condensed" panose="02090606020004020304" pitchFamily="18" charset="77"/>
                <a:cs typeface="Times New Roman"/>
              </a:rPr>
              <a:t>    private</a:t>
            </a: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 String </a:t>
            </a:r>
            <a:r>
              <a:rPr lang="en-US" sz="3200" dirty="0" err="1">
                <a:latin typeface="American Typewriter Condensed" panose="02090606020004020304" pitchFamily="18" charset="77"/>
                <a:cs typeface="Times New Roman"/>
              </a:rPr>
              <a:t>lastName</a:t>
            </a: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;  </a:t>
            </a:r>
            <a:endParaRPr lang="en-US" sz="3200" dirty="0">
              <a:solidFill>
                <a:srgbClr val="008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3200" b="1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3200" b="1" dirty="0">
                <a:latin typeface="American Typewriter Condensed" panose="02090606020004020304" pitchFamily="18" charset="77"/>
                <a:cs typeface="Times New Roman"/>
              </a:rPr>
              <a:t>public</a:t>
            </a: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 Person(String f, String l)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        assert f != null;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        </a:t>
            </a:r>
            <a:r>
              <a:rPr lang="en-US" sz="3200" dirty="0" err="1">
                <a:latin typeface="American Typewriter Condensed" panose="02090606020004020304" pitchFamily="18" charset="77"/>
                <a:cs typeface="Times New Roman"/>
              </a:rPr>
              <a:t>firstName</a:t>
            </a: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= f;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        </a:t>
            </a:r>
            <a:r>
              <a:rPr lang="en-US" sz="3200" dirty="0" err="1">
                <a:latin typeface="American Typewriter Condensed" panose="02090606020004020304" pitchFamily="18" charset="77"/>
                <a:cs typeface="Times New Roman"/>
              </a:rPr>
              <a:t>lastName</a:t>
            </a: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= l;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merican Typewriter Condensed" panose="02090606020004020304" pitchFamily="18" charset="77"/>
                <a:cs typeface="Times New Roman"/>
              </a:rPr>
              <a:t>    }</a:t>
            </a:r>
            <a:r>
              <a:rPr lang="en-US" sz="28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2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3200" b="1" dirty="0">
                <a:latin typeface="American Typewriter Condensed" panose="02090606020004020304" pitchFamily="18" charset="77"/>
                <a:cs typeface="Times New Roman"/>
              </a:rPr>
              <a:t>public</a:t>
            </a: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 Person(String f, String m, String l)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        this(f, l);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        </a:t>
            </a:r>
            <a:r>
              <a:rPr lang="en-US" sz="3200" dirty="0" err="1">
                <a:latin typeface="American Typewriter Condensed" panose="02090606020004020304" pitchFamily="18" charset="77"/>
                <a:cs typeface="Times New Roman"/>
              </a:rPr>
              <a:t>middleName</a:t>
            </a: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= m;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merican Typewriter Condensed" panose="02090606020004020304" pitchFamily="18" charset="77"/>
                <a:cs typeface="Times New Roman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solidFill>
                <a:srgbClr val="000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Person p= new Person();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solidFill>
                <a:srgbClr val="000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BC98BB-8EB3-7B47-A229-F595DF7B6FEA}"/>
              </a:ext>
            </a:extLst>
          </p:cNvPr>
          <p:cNvSpPr/>
          <p:nvPr/>
        </p:nvSpPr>
        <p:spPr>
          <a:xfrm>
            <a:off x="4495800" y="3888700"/>
            <a:ext cx="4572000" cy="2893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</a:rPr>
              <a:t>Syntax Error: No constructor in Person matches this invocation</a:t>
            </a:r>
          </a:p>
          <a:p>
            <a:r>
              <a:rPr lang="en-US" sz="2600" dirty="0">
                <a:solidFill>
                  <a:srgbClr val="FF0000"/>
                </a:solidFill>
              </a:rPr>
              <a:t>    Arguments: ()</a:t>
            </a:r>
          </a:p>
          <a:p>
            <a:r>
              <a:rPr lang="en-US" sz="2600" dirty="0">
                <a:solidFill>
                  <a:srgbClr val="FF0000"/>
                </a:solidFill>
              </a:rPr>
              <a:t>    Expected return type: Person</a:t>
            </a:r>
          </a:p>
          <a:p>
            <a:r>
              <a:rPr lang="en-US" sz="2600" dirty="0">
                <a:solidFill>
                  <a:srgbClr val="FF0000"/>
                </a:solidFill>
              </a:rPr>
              <a:t>    Candidate signatures: </a:t>
            </a:r>
          </a:p>
          <a:p>
            <a:r>
              <a:rPr lang="en-US" sz="2600" dirty="0">
                <a:solidFill>
                  <a:srgbClr val="FF0000"/>
                </a:solidFill>
              </a:rPr>
              <a:t>        Person(String, String)</a:t>
            </a:r>
          </a:p>
          <a:p>
            <a:r>
              <a:rPr lang="en-US" sz="2600" dirty="0">
                <a:solidFill>
                  <a:srgbClr val="FF0000"/>
                </a:solidFill>
              </a:rPr>
              <a:t>        Person(String, String, String)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337DB3-2D56-974E-9468-499D59E05177}"/>
              </a:ext>
            </a:extLst>
          </p:cNvPr>
          <p:cNvSpPr/>
          <p:nvPr/>
        </p:nvSpPr>
        <p:spPr>
          <a:xfrm>
            <a:off x="6019800" y="3321414"/>
            <a:ext cx="11849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Nope!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268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C76BD81-4F5F-C44B-BE96-D09200707326}"/>
              </a:ext>
            </a:extLst>
          </p:cNvPr>
          <p:cNvGrpSpPr/>
          <p:nvPr/>
        </p:nvGrpSpPr>
        <p:grpSpPr>
          <a:xfrm>
            <a:off x="5928610" y="5022837"/>
            <a:ext cx="3120502" cy="1697912"/>
            <a:chOff x="4876800" y="3710922"/>
            <a:chExt cx="3599926" cy="2123396"/>
          </a:xfrm>
        </p:grpSpPr>
        <p:sp>
          <p:nvSpPr>
            <p:cNvPr id="18" name="Rectangle 7">
              <a:extLst>
                <a:ext uri="{FF2B5EF4-FFF2-40B4-BE49-F238E27FC236}">
                  <a16:creationId xmlns:a16="http://schemas.microsoft.com/office/drawing/2014/main" id="{2AC731DD-116B-EB49-B24A-C490BBFB8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6800" y="3710922"/>
              <a:ext cx="3599926" cy="208225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" name="Group 10">
              <a:extLst>
                <a:ext uri="{FF2B5EF4-FFF2-40B4-BE49-F238E27FC236}">
                  <a16:creationId xmlns:a16="http://schemas.microsoft.com/office/drawing/2014/main" id="{83F82B36-071D-AE40-8496-5B9EF5FD74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73125" y="4179959"/>
              <a:ext cx="3256767" cy="930310"/>
              <a:chOff x="442" y="1479"/>
              <a:chExt cx="1961" cy="839"/>
            </a:xfrm>
          </p:grpSpPr>
          <p:sp>
            <p:nvSpPr>
              <p:cNvPr id="22" name="Rectangle 11">
                <a:extLst>
                  <a:ext uri="{FF2B5EF4-FFF2-40B4-BE49-F238E27FC236}">
                    <a16:creationId xmlns:a16="http://schemas.microsoft.com/office/drawing/2014/main" id="{582BDA97-D58D-284E-981D-D999C9AD7C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" y="1503"/>
                <a:ext cx="672" cy="24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400" dirty="0" err="1"/>
                  <a:t>firstName</a:t>
                </a:r>
                <a:endParaRPr lang="en-US" sz="2400" dirty="0"/>
              </a:p>
            </p:txBody>
          </p:sp>
          <p:sp>
            <p:nvSpPr>
              <p:cNvPr id="23" name="Rectangle 12">
                <a:extLst>
                  <a:ext uri="{FF2B5EF4-FFF2-40B4-BE49-F238E27FC236}">
                    <a16:creationId xmlns:a16="http://schemas.microsoft.com/office/drawing/2014/main" id="{9EA69477-D950-074A-9579-7734327668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0" y="1479"/>
                <a:ext cx="953" cy="37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“Grace”</a:t>
                </a:r>
              </a:p>
            </p:txBody>
          </p:sp>
          <p:sp>
            <p:nvSpPr>
              <p:cNvPr id="24" name="Rectangle 11">
                <a:extLst>
                  <a:ext uri="{FF2B5EF4-FFF2-40B4-BE49-F238E27FC236}">
                    <a16:creationId xmlns:a16="http://schemas.microsoft.com/office/drawing/2014/main" id="{E589FB12-6E33-0B40-9D59-7B8AFD105F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" y="1926"/>
                <a:ext cx="672" cy="24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400" dirty="0" err="1"/>
                  <a:t>lastName</a:t>
                </a:r>
                <a:endParaRPr lang="en-US" sz="2400" dirty="0"/>
              </a:p>
            </p:txBody>
          </p:sp>
          <p:sp>
            <p:nvSpPr>
              <p:cNvPr id="25" name="Rectangle 12">
                <a:extLst>
                  <a:ext uri="{FF2B5EF4-FFF2-40B4-BE49-F238E27FC236}">
                    <a16:creationId xmlns:a16="http://schemas.microsoft.com/office/drawing/2014/main" id="{4B3EBA1E-8688-0F42-8DE7-C80A3B7840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0" y="1902"/>
                <a:ext cx="953" cy="41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“Hopper”</a:t>
                </a:r>
              </a:p>
            </p:txBody>
          </p:sp>
        </p:grpSp>
        <p:sp>
          <p:nvSpPr>
            <p:cNvPr id="21" name="Rectangle 15">
              <a:extLst>
                <a:ext uri="{FF2B5EF4-FFF2-40B4-BE49-F238E27FC236}">
                  <a16:creationId xmlns:a16="http://schemas.microsoft.com/office/drawing/2014/main" id="{A0E6E9CF-64FA-1C40-96B1-74E815F827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9419" y="5227781"/>
              <a:ext cx="1647761" cy="606537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>
                  <a:solidFill>
                    <a:srgbClr val="0070C0"/>
                  </a:solidFill>
                </a:rPr>
                <a:t>toString</a:t>
              </a:r>
              <a:r>
                <a:rPr lang="en-US" sz="2400" dirty="0">
                  <a:solidFill>
                    <a:srgbClr val="0070C0"/>
                  </a:solidFill>
                </a:rPr>
                <a:t>()</a:t>
              </a:r>
            </a:p>
          </p:txBody>
        </p:sp>
        <p:sp>
          <p:nvSpPr>
            <p:cNvPr id="19" name="Rectangle 9">
              <a:extLst>
                <a:ext uri="{FF2B5EF4-FFF2-40B4-BE49-F238E27FC236}">
                  <a16:creationId xmlns:a16="http://schemas.microsoft.com/office/drawing/2014/main" id="{02D8CFB6-5C03-074F-80A2-766A7E88EB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78301" y="3718145"/>
              <a:ext cx="1089466" cy="32267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Person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BDFA1F2-148E-024A-BF0F-A19215A3A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990600"/>
          </a:xfrm>
        </p:spPr>
        <p:txBody>
          <a:bodyPr>
            <a:normAutofit/>
          </a:bodyPr>
          <a:lstStyle/>
          <a:p>
            <a:r>
              <a:rPr lang="en-US" sz="3800" dirty="0"/>
              <a:t>Which </a:t>
            </a:r>
            <a:r>
              <a:rPr lang="en-US" sz="3800" dirty="0" err="1"/>
              <a:t>toString</a:t>
            </a:r>
            <a:r>
              <a:rPr lang="en-US" sz="3800" dirty="0"/>
              <a:t> is called?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D1BA84-6F72-0C49-AF87-F1BA8A6EE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A6C67D-606B-4346-B0E6-82010AA761E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81534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b="1" dirty="0">
                <a:latin typeface="American Typewriter Condensed" panose="02090606020004020304" pitchFamily="18" charset="77"/>
                <a:cs typeface="Times New Roman"/>
              </a:rPr>
              <a:t>public</a:t>
            </a: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3200" b="1" dirty="0">
                <a:latin typeface="American Typewriter Condensed" panose="02090606020004020304" pitchFamily="18" charset="77"/>
                <a:cs typeface="Times New Roman"/>
              </a:rPr>
              <a:t>class</a:t>
            </a: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 Person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3200" b="1" dirty="0">
                <a:latin typeface="American Typewriter Condensed" panose="02090606020004020304" pitchFamily="18" charset="77"/>
                <a:cs typeface="Times New Roman"/>
              </a:rPr>
              <a:t>private</a:t>
            </a: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 String </a:t>
            </a:r>
            <a:r>
              <a:rPr lang="en-US" sz="3200" dirty="0" err="1">
                <a:latin typeface="American Typewriter Condensed" panose="02090606020004020304" pitchFamily="18" charset="77"/>
                <a:cs typeface="Times New Roman"/>
              </a:rPr>
              <a:t>firstName</a:t>
            </a: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;</a:t>
            </a:r>
            <a:endParaRPr lang="en-US" sz="3200" dirty="0">
              <a:solidFill>
                <a:srgbClr val="008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b="1" dirty="0">
                <a:latin typeface="American Typewriter Condensed" panose="02090606020004020304" pitchFamily="18" charset="77"/>
                <a:cs typeface="Times New Roman"/>
              </a:rPr>
              <a:t>    private</a:t>
            </a: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 String </a:t>
            </a:r>
            <a:r>
              <a:rPr lang="en-US" sz="3200" dirty="0" err="1">
                <a:latin typeface="American Typewriter Condensed" panose="02090606020004020304" pitchFamily="18" charset="77"/>
                <a:cs typeface="Times New Roman"/>
              </a:rPr>
              <a:t>lastName</a:t>
            </a: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;  </a:t>
            </a:r>
            <a:endParaRPr lang="en-US" sz="3200" dirty="0">
              <a:solidFill>
                <a:srgbClr val="008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900" b="1" dirty="0">
              <a:solidFill>
                <a:srgbClr val="008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3200" b="1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3200" b="1" dirty="0">
                <a:latin typeface="American Typewriter Condensed" panose="02090606020004020304" pitchFamily="18" charset="77"/>
                <a:cs typeface="Times New Roman"/>
              </a:rPr>
              <a:t>public</a:t>
            </a: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 Person(String f, String l)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        assert f != null;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        </a:t>
            </a:r>
            <a:r>
              <a:rPr lang="en-US" sz="3200" dirty="0" err="1">
                <a:latin typeface="American Typewriter Condensed" panose="02090606020004020304" pitchFamily="18" charset="77"/>
                <a:cs typeface="Times New Roman"/>
              </a:rPr>
              <a:t>firstName</a:t>
            </a: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= f; </a:t>
            </a:r>
            <a:r>
              <a:rPr lang="en-US" sz="3200" dirty="0" err="1">
                <a:latin typeface="American Typewriter Condensed" panose="02090606020004020304" pitchFamily="18" charset="77"/>
                <a:cs typeface="Times New Roman"/>
              </a:rPr>
              <a:t>lastName</a:t>
            </a: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= l;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merican Typewriter Condensed" panose="02090606020004020304" pitchFamily="18" charset="77"/>
                <a:cs typeface="Times New Roman"/>
              </a:rPr>
              <a:t>    }</a:t>
            </a:r>
            <a:r>
              <a:rPr lang="en-US" sz="28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2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3200" b="1" dirty="0">
                <a:latin typeface="American Typewriter Condensed" panose="02090606020004020304" pitchFamily="18" charset="77"/>
                <a:cs typeface="Times New Roman"/>
              </a:rPr>
              <a:t>public</a:t>
            </a: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 String </a:t>
            </a:r>
            <a:r>
              <a:rPr lang="en-US" sz="3200" dirty="0" err="1">
                <a:latin typeface="American Typewriter Condensed" panose="02090606020004020304" pitchFamily="18" charset="77"/>
                <a:cs typeface="Times New Roman"/>
              </a:rPr>
              <a:t>toString</a:t>
            </a: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         return </a:t>
            </a:r>
            <a:r>
              <a:rPr lang="en-US" sz="3200" dirty="0" err="1">
                <a:latin typeface="American Typewriter Condensed" panose="02090606020004020304" pitchFamily="18" charset="77"/>
                <a:cs typeface="Times New Roman"/>
              </a:rPr>
              <a:t>firstName</a:t>
            </a: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 + “ ” + </a:t>
            </a:r>
            <a:r>
              <a:rPr lang="en-US" sz="3200" dirty="0" err="1">
                <a:latin typeface="American Typewriter Condensed" panose="02090606020004020304" pitchFamily="18" charset="77"/>
                <a:cs typeface="Times New Roman"/>
              </a:rPr>
              <a:t>lastName</a:t>
            </a:r>
            <a:r>
              <a:rPr lang="en-US" sz="3200" dirty="0">
                <a:latin typeface="American Typewriter Condensed" panose="02090606020004020304" pitchFamily="18" charset="77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merican Typewriter Condensed" panose="02090606020004020304" pitchFamily="18" charset="77"/>
                <a:cs typeface="Times New Roman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}</a:t>
            </a:r>
            <a:endParaRPr lang="en-US" sz="2800" dirty="0">
              <a:latin typeface="American Typewriter Condensed" panose="02090606020004020304" pitchFamily="18" charset="77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sz="3200" dirty="0">
                <a:latin typeface="American Typewriter Condensed" panose="02090606020004020304" pitchFamily="18" charset="77"/>
              </a:rPr>
              <a:t>Person p1= new Person(“Grace”, “Hopper”);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3200" dirty="0">
                <a:latin typeface="American Typewriter Condensed" panose="02090606020004020304" pitchFamily="18" charset="77"/>
              </a:rPr>
              <a:t>p1.toString();</a:t>
            </a:r>
            <a:endParaRPr lang="en-US" sz="3200" dirty="0">
              <a:solidFill>
                <a:srgbClr val="000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 Box 20">
            <a:extLst>
              <a:ext uri="{FF2B5EF4-FFF2-40B4-BE49-F238E27FC236}">
                <a16:creationId xmlns:a16="http://schemas.microsoft.com/office/drawing/2014/main" id="{162C817B-E86B-AB45-BEBE-8ECEA6B92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286125"/>
            <a:ext cx="53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American Typewriter Condensed" panose="02090606020004020304" pitchFamily="18" charset="77"/>
              </a:rPr>
              <a:t>p1</a:t>
            </a:r>
          </a:p>
        </p:txBody>
      </p:sp>
      <p:sp>
        <p:nvSpPr>
          <p:cNvPr id="8" name="Text Box 21">
            <a:extLst>
              <a:ext uri="{FF2B5EF4-FFF2-40B4-BE49-F238E27FC236}">
                <a16:creationId xmlns:a16="http://schemas.microsoft.com/office/drawing/2014/main" id="{4463F32D-7D13-B74C-B6D7-534524D66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276600"/>
            <a:ext cx="15904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E41900"/>
                </a:solidFill>
                <a:latin typeface="American Typewriter Condensed" panose="02090606020004020304" pitchFamily="18" charset="77"/>
              </a:rPr>
              <a:t>Person@20</a:t>
            </a:r>
            <a:endParaRPr lang="en-US" dirty="0">
              <a:latin typeface="American Typewriter Condensed" panose="02090606020004020304" pitchFamily="18" charset="77"/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C273703A-AB28-8742-AF52-04FD08047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610" y="3886200"/>
            <a:ext cx="1586542" cy="362588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00000"/>
                </a:solidFill>
              </a:rPr>
              <a:t>Person@20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1E3A58D-2859-834C-BB81-E23AD1030CEF}"/>
              </a:ext>
            </a:extLst>
          </p:cNvPr>
          <p:cNvGrpSpPr/>
          <p:nvPr/>
        </p:nvGrpSpPr>
        <p:grpSpPr>
          <a:xfrm>
            <a:off x="5928610" y="4225053"/>
            <a:ext cx="3125174" cy="780413"/>
            <a:chOff x="4871412" y="5638133"/>
            <a:chExt cx="3605314" cy="780413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9694713-9AD3-A04F-8901-34C9E46E94BF}"/>
                </a:ext>
              </a:extLst>
            </p:cNvPr>
            <p:cNvGrpSpPr/>
            <p:nvPr/>
          </p:nvGrpSpPr>
          <p:grpSpPr>
            <a:xfrm>
              <a:off x="4876800" y="5638133"/>
              <a:ext cx="3599926" cy="774082"/>
              <a:chOff x="4876800" y="5620825"/>
              <a:chExt cx="3599926" cy="787599"/>
            </a:xfrm>
          </p:grpSpPr>
          <p:sp>
            <p:nvSpPr>
              <p:cNvPr id="15" name="Rectangle 7">
                <a:extLst>
                  <a:ext uri="{FF2B5EF4-FFF2-40B4-BE49-F238E27FC236}">
                    <a16:creationId xmlns:a16="http://schemas.microsoft.com/office/drawing/2014/main" id="{3E1C19DC-F730-5D48-9112-1D5D45B275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800" y="5620825"/>
                <a:ext cx="3599926" cy="787599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759BE79-F3A8-944A-82A6-51C9761476A2}"/>
                  </a:ext>
                </a:extLst>
              </p:cNvPr>
              <p:cNvSpPr txBox="1"/>
              <p:nvPr/>
            </p:nvSpPr>
            <p:spPr>
              <a:xfrm>
                <a:off x="4999737" y="5854264"/>
                <a:ext cx="1725152" cy="4697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>
                    <a:solidFill>
                      <a:srgbClr val="FF0000"/>
                    </a:solidFill>
                  </a:rPr>
                  <a:t>toString</a:t>
                </a:r>
                <a:r>
                  <a:rPr lang="en-US" sz="2400" dirty="0">
                    <a:solidFill>
                      <a:srgbClr val="FF0000"/>
                    </a:solidFill>
                  </a:rPr>
                  <a:t>()     </a:t>
                </a:r>
              </a:p>
            </p:txBody>
          </p:sp>
        </p:grp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E402B22-7FB3-8048-9F7B-0719AED8A115}"/>
                </a:ext>
              </a:extLst>
            </p:cNvPr>
            <p:cNvCxnSpPr>
              <a:cxnSpLocks/>
            </p:cNvCxnSpPr>
            <p:nvPr/>
          </p:nvCxnSpPr>
          <p:spPr>
            <a:xfrm>
              <a:off x="4871412" y="6418546"/>
              <a:ext cx="3605314" cy="0"/>
            </a:xfrm>
            <a:prstGeom prst="line">
              <a:avLst/>
            </a:prstGeom>
            <a:ln w="412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id="{81C5FF7D-E2BE-5A44-8126-ADF0752337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87261" y="5638134"/>
              <a:ext cx="1089465" cy="32267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Object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5855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91904" y="1524000"/>
            <a:ext cx="8229600" cy="510909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public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class Cornellian </a:t>
            </a: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extends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Person {</a:t>
            </a:r>
          </a:p>
          <a:p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  </a:t>
            </a: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private 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String </a:t>
            </a:r>
            <a:r>
              <a:rPr lang="en-US" sz="2400" dirty="0" err="1">
                <a:latin typeface="American Typewriter Condensed" panose="02090606020004020304" pitchFamily="18" charset="77"/>
                <a:cs typeface="Times New Roman"/>
              </a:rPr>
              <a:t>netID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;</a:t>
            </a:r>
          </a:p>
          <a:p>
            <a:endParaRPr lang="en-US" sz="2400" dirty="0">
              <a:latin typeface="American Typewriter Condensed" panose="02090606020004020304" pitchFamily="18" charset="77"/>
              <a:cs typeface="Times New Roman"/>
            </a:endParaRPr>
          </a:p>
          <a:p>
            <a:endParaRPr lang="en-US" sz="1400" dirty="0">
              <a:latin typeface="American Typewriter Condensed" panose="02090606020004020304" pitchFamily="18" charset="77"/>
              <a:cs typeface="Times New Roman"/>
            </a:endParaRPr>
          </a:p>
          <a:p>
            <a:r>
              <a:rPr lang="en-US" sz="24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/** Constructor: Person with a </a:t>
            </a:r>
            <a:r>
              <a:rPr lang="en-US" sz="2400" dirty="0" err="1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netID</a:t>
            </a:r>
            <a:r>
              <a:rPr lang="en-US" sz="24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. */</a:t>
            </a:r>
          </a:p>
          <a:p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   public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Cornellian(String f, String l, String id) {</a:t>
            </a:r>
          </a:p>
          <a:p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     </a:t>
            </a:r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super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(f, l);</a:t>
            </a:r>
          </a:p>
          <a:p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     </a:t>
            </a:r>
            <a:r>
              <a:rPr lang="en-US" sz="2400" dirty="0" err="1">
                <a:latin typeface="American Typewriter Condensed" panose="02090606020004020304" pitchFamily="18" charset="77"/>
                <a:cs typeface="Times New Roman"/>
              </a:rPr>
              <a:t>netID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= id;</a:t>
            </a:r>
          </a:p>
          <a:p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  }</a:t>
            </a:r>
          </a:p>
          <a:p>
            <a:endParaRPr lang="en-US" sz="2400" dirty="0">
              <a:latin typeface="American Typewriter Condensed" panose="02090606020004020304" pitchFamily="18" charset="77"/>
              <a:cs typeface="Times New Roman"/>
            </a:endParaRPr>
          </a:p>
          <a:p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}</a:t>
            </a:r>
          </a:p>
          <a:p>
            <a:endParaRPr lang="en-US" sz="2400" b="1" dirty="0">
              <a:latin typeface="American Typewriter Condensed" panose="02090606020004020304" pitchFamily="18" charset="77"/>
              <a:cs typeface="Times New Roman"/>
            </a:endParaRPr>
          </a:p>
          <a:p>
            <a:endParaRPr lang="en-US" sz="2400" b="1" dirty="0">
              <a:latin typeface="American Typewriter Condensed" panose="02090606020004020304" pitchFamily="18" charset="77"/>
              <a:cs typeface="Times New Roman"/>
            </a:endParaRPr>
          </a:p>
          <a:p>
            <a:r>
              <a:rPr lang="en-US" sz="2400" b="1" dirty="0">
                <a:latin typeface="American Typewriter Condensed" panose="02090606020004020304" pitchFamily="18" charset="77"/>
                <a:cs typeface="Times New Roman"/>
              </a:rPr>
              <a:t>new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 Cornellian("David", "</a:t>
            </a:r>
            <a:r>
              <a:rPr lang="en-US" sz="2400" dirty="0" err="1">
                <a:latin typeface="American Typewriter Condensed" panose="02090606020004020304" pitchFamily="18" charset="77"/>
                <a:cs typeface="Times New Roman"/>
              </a:rPr>
              <a:t>Gries</a:t>
            </a:r>
            <a:r>
              <a:rPr lang="en-US" sz="2400" dirty="0">
                <a:latin typeface="American Typewriter Condensed" panose="02090606020004020304" pitchFamily="18" charset="77"/>
                <a:cs typeface="Times New Roman"/>
              </a:rPr>
              <a:t>", “djg17”);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Constructing with a Superclass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248400" y="1371600"/>
            <a:ext cx="2746375" cy="4267200"/>
            <a:chOff x="5407422" y="2514600"/>
            <a:chExt cx="3508375" cy="4267200"/>
          </a:xfrm>
        </p:grpSpPr>
        <p:grpSp>
          <p:nvGrpSpPr>
            <p:cNvPr id="4" name="Group 3"/>
            <p:cNvGrpSpPr/>
            <p:nvPr/>
          </p:nvGrpSpPr>
          <p:grpSpPr>
            <a:xfrm>
              <a:off x="5407422" y="2514600"/>
              <a:ext cx="3508375" cy="4267200"/>
              <a:chOff x="5407422" y="2514600"/>
              <a:chExt cx="3508375" cy="4267200"/>
            </a:xfrm>
          </p:grpSpPr>
          <p:sp>
            <p:nvSpPr>
              <p:cNvPr id="13" name="Rectangle 10"/>
              <p:cNvSpPr>
                <a:spLocks noChangeArrowheads="1"/>
              </p:cNvSpPr>
              <p:nvPr/>
            </p:nvSpPr>
            <p:spPr bwMode="auto">
              <a:xfrm>
                <a:off x="5407422" y="2895599"/>
                <a:ext cx="3508375" cy="3886201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" name="Rectangle 11"/>
              <p:cNvSpPr>
                <a:spLocks noChangeArrowheads="1"/>
              </p:cNvSpPr>
              <p:nvPr/>
            </p:nvSpPr>
            <p:spPr bwMode="auto">
              <a:xfrm>
                <a:off x="5407422" y="2514600"/>
                <a:ext cx="2060310" cy="381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solidFill>
                      <a:srgbClr val="E41900"/>
                    </a:solidFill>
                  </a:rPr>
                  <a:t>Cornellian</a:t>
                </a:r>
                <a:r>
                  <a:rPr lang="en-US" sz="2400" b="1" dirty="0">
                    <a:solidFill>
                      <a:srgbClr val="E41900"/>
                    </a:solidFill>
                  </a:rPr>
                  <a:t>@a0</a:t>
                </a:r>
                <a:endParaRPr lang="en-US" sz="2400" dirty="0"/>
              </a:p>
            </p:txBody>
          </p:sp>
          <p:sp>
            <p:nvSpPr>
              <p:cNvPr id="15" name="Rectangle 12"/>
              <p:cNvSpPr>
                <a:spLocks noChangeArrowheads="1"/>
              </p:cNvSpPr>
              <p:nvPr/>
            </p:nvSpPr>
            <p:spPr bwMode="auto">
              <a:xfrm>
                <a:off x="7467732" y="2895600"/>
                <a:ext cx="1448065" cy="3810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/>
                  <a:t>Object</a:t>
                </a:r>
              </a:p>
            </p:txBody>
          </p:sp>
          <p:sp>
            <p:nvSpPr>
              <p:cNvPr id="16" name="Rectangle 13"/>
              <p:cNvSpPr>
                <a:spLocks noChangeArrowheads="1"/>
              </p:cNvSpPr>
              <p:nvPr/>
            </p:nvSpPr>
            <p:spPr bwMode="auto">
              <a:xfrm>
                <a:off x="6429280" y="4180170"/>
                <a:ext cx="742950" cy="3810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2400" dirty="0" err="1"/>
                  <a:t>firstName</a:t>
                </a:r>
                <a:endParaRPr lang="en-US" sz="2400" dirty="0"/>
              </a:p>
            </p:txBody>
          </p:sp>
          <p:sp>
            <p:nvSpPr>
              <p:cNvPr id="18" name="Rectangle 15"/>
              <p:cNvSpPr>
                <a:spLocks noChangeArrowheads="1"/>
              </p:cNvSpPr>
              <p:nvPr/>
            </p:nvSpPr>
            <p:spPr bwMode="auto">
              <a:xfrm>
                <a:off x="5478988" y="4731661"/>
                <a:ext cx="1682621" cy="3810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2400" dirty="0" err="1"/>
                  <a:t>lastName</a:t>
                </a:r>
                <a:endParaRPr lang="en-US" sz="2400" dirty="0"/>
              </a:p>
            </p:txBody>
          </p:sp>
          <p:sp>
            <p:nvSpPr>
              <p:cNvPr id="24" name="Rectangle 21"/>
              <p:cNvSpPr>
                <a:spLocks noChangeArrowheads="1"/>
              </p:cNvSpPr>
              <p:nvPr/>
            </p:nvSpPr>
            <p:spPr bwMode="auto">
              <a:xfrm>
                <a:off x="5504764" y="3124200"/>
                <a:ext cx="1298443" cy="381000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r>
                  <a:rPr lang="en-US" sz="2400" dirty="0" err="1"/>
                  <a:t>toString</a:t>
                </a:r>
                <a:r>
                  <a:rPr lang="en-US" sz="2400" dirty="0"/>
                  <a:t>()</a:t>
                </a:r>
              </a:p>
            </p:txBody>
          </p:sp>
          <p:sp>
            <p:nvSpPr>
              <p:cNvPr id="25" name="Line 22"/>
              <p:cNvSpPr>
                <a:spLocks noChangeShapeType="1"/>
              </p:cNvSpPr>
              <p:nvPr/>
            </p:nvSpPr>
            <p:spPr bwMode="auto">
              <a:xfrm>
                <a:off x="5407422" y="3505200"/>
                <a:ext cx="35083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23"/>
              <p:cNvSpPr>
                <a:spLocks noChangeArrowheads="1"/>
              </p:cNvSpPr>
              <p:nvPr/>
            </p:nvSpPr>
            <p:spPr bwMode="auto">
              <a:xfrm>
                <a:off x="7467732" y="3505200"/>
                <a:ext cx="1448065" cy="4572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Person</a:t>
                </a:r>
              </a:p>
            </p:txBody>
          </p:sp>
          <p:sp>
            <p:nvSpPr>
              <p:cNvPr id="9" name="Line 24"/>
              <p:cNvSpPr>
                <a:spLocks noChangeShapeType="1"/>
              </p:cNvSpPr>
              <p:nvPr/>
            </p:nvSpPr>
            <p:spPr bwMode="auto">
              <a:xfrm>
                <a:off x="5407422" y="5638800"/>
                <a:ext cx="35083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5"/>
              <p:cNvSpPr>
                <a:spLocks noChangeArrowheads="1"/>
              </p:cNvSpPr>
              <p:nvPr/>
            </p:nvSpPr>
            <p:spPr bwMode="auto">
              <a:xfrm>
                <a:off x="7315813" y="5629171"/>
                <a:ext cx="1574209" cy="4572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Cornellian</a:t>
                </a:r>
              </a:p>
            </p:txBody>
          </p:sp>
          <p:sp>
            <p:nvSpPr>
              <p:cNvPr id="11" name="Rectangle 27"/>
              <p:cNvSpPr>
                <a:spLocks noChangeArrowheads="1"/>
              </p:cNvSpPr>
              <p:nvPr/>
            </p:nvSpPr>
            <p:spPr bwMode="auto">
              <a:xfrm>
                <a:off x="5478988" y="6324600"/>
                <a:ext cx="999198" cy="38100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2400" dirty="0" err="1"/>
                  <a:t>netID</a:t>
                </a:r>
                <a:endParaRPr lang="en-US" sz="2400" dirty="0"/>
              </a:p>
            </p:txBody>
          </p:sp>
          <p:sp>
            <p:nvSpPr>
              <p:cNvPr id="28" name="Rectangle 21"/>
              <p:cNvSpPr>
                <a:spLocks noChangeArrowheads="1"/>
              </p:cNvSpPr>
              <p:nvPr/>
            </p:nvSpPr>
            <p:spPr bwMode="auto">
              <a:xfrm>
                <a:off x="5490297" y="5125905"/>
                <a:ext cx="1426483" cy="381000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r>
                  <a:rPr lang="en-US" sz="2400" dirty="0" err="1"/>
                  <a:t>toString</a:t>
                </a:r>
                <a:r>
                  <a:rPr lang="en-US" sz="2400" dirty="0"/>
                  <a:t>()</a:t>
                </a:r>
              </a:p>
            </p:txBody>
          </p:sp>
        </p:grpSp>
        <p:sp>
          <p:nvSpPr>
            <p:cNvPr id="32" name="Rectangle 14"/>
            <p:cNvSpPr>
              <a:spLocks noChangeArrowheads="1"/>
            </p:cNvSpPr>
            <p:nvPr/>
          </p:nvSpPr>
          <p:spPr bwMode="auto">
            <a:xfrm>
              <a:off x="7161609" y="4130073"/>
              <a:ext cx="883457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dirty="0"/>
                <a:t>null</a:t>
              </a:r>
              <a:endParaRPr lang="en-US" sz="2400" dirty="0"/>
            </a:p>
          </p:txBody>
        </p:sp>
        <p:sp>
          <p:nvSpPr>
            <p:cNvPr id="33" name="Rectangle 16"/>
            <p:cNvSpPr>
              <a:spLocks noChangeArrowheads="1"/>
            </p:cNvSpPr>
            <p:nvPr/>
          </p:nvSpPr>
          <p:spPr bwMode="auto">
            <a:xfrm>
              <a:off x="7177600" y="4725714"/>
              <a:ext cx="954484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null</a:t>
              </a:r>
            </a:p>
          </p:txBody>
        </p:sp>
        <p:sp>
          <p:nvSpPr>
            <p:cNvPr id="34" name="Rectangle 18"/>
            <p:cNvSpPr>
              <a:spLocks noChangeArrowheads="1"/>
            </p:cNvSpPr>
            <p:nvPr/>
          </p:nvSpPr>
          <p:spPr bwMode="auto">
            <a:xfrm>
              <a:off x="6552999" y="6248400"/>
              <a:ext cx="703925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null</a:t>
              </a:r>
            </a:p>
          </p:txBody>
        </p:sp>
      </p:grp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7611272" y="2986007"/>
            <a:ext cx="925935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 dirty="0"/>
              <a:t>"David"</a:t>
            </a:r>
            <a:endParaRPr lang="en-US" sz="2400" dirty="0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7611273" y="3588661"/>
            <a:ext cx="925935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"</a:t>
            </a:r>
            <a:r>
              <a:rPr lang="en-US" sz="2400" dirty="0" err="1"/>
              <a:t>Gries</a:t>
            </a:r>
            <a:r>
              <a:rPr lang="en-US" sz="2400" dirty="0"/>
              <a:t>"</a:t>
            </a: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7086600" y="5105400"/>
            <a:ext cx="889001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djg17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641547" y="3738680"/>
            <a:ext cx="3302053" cy="1236048"/>
          </a:xfrm>
          <a:prstGeom prst="borderCallout1">
            <a:avLst>
              <a:gd name="adj1" fmla="val 19586"/>
              <a:gd name="adj2" fmla="val -2061"/>
              <a:gd name="adj3" fmla="val 5921"/>
              <a:gd name="adj4" fmla="val -18402"/>
            </a:avLst>
          </a:prstGeom>
          <a:solidFill>
            <a:srgbClr val="F8DFF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Use </a:t>
            </a:r>
            <a:r>
              <a:rPr lang="en-US" sz="2400" b="1" dirty="0">
                <a:solidFill>
                  <a:srgbClr val="FF0000"/>
                </a:solidFill>
              </a:rPr>
              <a:t>super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(</a:t>
            </a:r>
            <a:r>
              <a:rPr lang="en-US" sz="2400" i="1" u="sng" dirty="0"/>
              <a:t>not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Person</a:t>
            </a:r>
            <a:r>
              <a:rPr lang="en-US" sz="2400" dirty="0"/>
              <a:t>) to call superclass constructor.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5A9BD091-353F-5C45-86BA-6D9025DFBCA0}"/>
              </a:ext>
            </a:extLst>
          </p:cNvPr>
          <p:cNvSpPr/>
          <p:nvPr/>
        </p:nvSpPr>
        <p:spPr>
          <a:xfrm>
            <a:off x="304800" y="3429000"/>
            <a:ext cx="457200" cy="38100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E30F7B5-E58F-9D45-BE48-EE37EF09EA84}"/>
              </a:ext>
            </a:extLst>
          </p:cNvPr>
          <p:cNvSpPr txBox="1"/>
          <p:nvPr/>
        </p:nvSpPr>
        <p:spPr>
          <a:xfrm>
            <a:off x="2641547" y="5036403"/>
            <a:ext cx="3302053" cy="830997"/>
          </a:xfrm>
          <a:prstGeom prst="rect">
            <a:avLst/>
          </a:prstGeom>
          <a:solidFill>
            <a:srgbClr val="F8DFF0"/>
          </a:solidFill>
          <a:ln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Must be </a:t>
            </a:r>
            <a:r>
              <a:rPr lang="en-US" sz="2400" dirty="0">
                <a:solidFill>
                  <a:srgbClr val="FF0000"/>
                </a:solidFill>
              </a:rPr>
              <a:t>first statement in constructor body</a:t>
            </a:r>
            <a:r>
              <a:rPr lang="en-US" sz="2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471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3.33333E-6 0.0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5 L -3.33333E-6 0.0944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22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1" grpId="0" animBg="1"/>
      <p:bldP spid="30" grpId="0" animBg="1"/>
      <p:bldP spid="6" grpId="0" animBg="1"/>
      <p:bldP spid="6" grpId="1" animBg="1"/>
      <p:bldP spid="6" grpId="2" animBg="1"/>
      <p:bldP spid="2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18761</TotalTime>
  <Words>1506</Words>
  <Application>Microsoft Macintosh PowerPoint</Application>
  <PresentationFormat>On-screen Show (4:3)</PresentationFormat>
  <Paragraphs>334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HGPｺﾞｼｯｸE</vt:lpstr>
      <vt:lpstr>ＭＳ Ｐゴシック</vt:lpstr>
      <vt:lpstr>American Typewriter</vt:lpstr>
      <vt:lpstr>American Typewriter Condensed</vt:lpstr>
      <vt:lpstr>Calibri</vt:lpstr>
      <vt:lpstr>Times</vt:lpstr>
      <vt:lpstr>Times New Roman</vt:lpstr>
      <vt:lpstr>Tw Cen MT</vt:lpstr>
      <vt:lpstr>Wingdings</vt:lpstr>
      <vt:lpstr>Wingdings 2</vt:lpstr>
      <vt:lpstr>Median</vt:lpstr>
      <vt:lpstr>CS/ENGRD 2110 Fall 2018</vt:lpstr>
      <vt:lpstr>Announcements</vt:lpstr>
      <vt:lpstr>Example Constructor: Person Class</vt:lpstr>
      <vt:lpstr>Adding a Middle Name Option (v1)</vt:lpstr>
      <vt:lpstr>Adding a Middle Name Option (v2)</vt:lpstr>
      <vt:lpstr>Too Busy for Constructors? Java makes one!</vt:lpstr>
      <vt:lpstr>Wow, every class has an empty Constructor?</vt:lpstr>
      <vt:lpstr>Which toString is called?</vt:lpstr>
      <vt:lpstr>Constructing with a Superclass</vt:lpstr>
      <vt:lpstr>Not Feeling Super? Java thinks you are!</vt:lpstr>
      <vt:lpstr>More about super</vt:lpstr>
      <vt:lpstr>Without OO …</vt:lpstr>
      <vt:lpstr>Local variables</vt:lpstr>
      <vt:lpstr>Scope of local variables</vt:lpstr>
      <vt:lpstr>Scope In General: Inside-out rule</vt:lpstr>
      <vt:lpstr>Principle: declaration placement</vt:lpstr>
      <vt:lpstr>Poll time! What 3 numbers are printed?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Anne Bracy</cp:lastModifiedBy>
  <cp:revision>688</cp:revision>
  <cp:lastPrinted>2018-09-06T15:40:02Z</cp:lastPrinted>
  <dcterms:created xsi:type="dcterms:W3CDTF">2006-08-16T00:00:00Z</dcterms:created>
  <dcterms:modified xsi:type="dcterms:W3CDTF">2018-09-06T15:41:47Z</dcterms:modified>
</cp:coreProperties>
</file>