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handoutMasterIdLst>
    <p:handoutMasterId r:id="rId20"/>
  </p:handoutMasterIdLst>
  <p:sldIdLst>
    <p:sldId id="256" r:id="rId4"/>
    <p:sldId id="298" r:id="rId5"/>
    <p:sldId id="299" r:id="rId6"/>
    <p:sldId id="259" r:id="rId7"/>
    <p:sldId id="300" r:id="rId8"/>
    <p:sldId id="278" r:id="rId9"/>
    <p:sldId id="301" r:id="rId10"/>
    <p:sldId id="302" r:id="rId11"/>
    <p:sldId id="303" r:id="rId12"/>
    <p:sldId id="261" r:id="rId13"/>
    <p:sldId id="262" r:id="rId14"/>
    <p:sldId id="263" r:id="rId15"/>
    <p:sldId id="304" r:id="rId16"/>
    <p:sldId id="264" r:id="rId17"/>
    <p:sldId id="275" r:id="rId1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/>
    <p:restoredTop sz="89263"/>
  </p:normalViewPr>
  <p:slideViewPr>
    <p:cSldViewPr snapToGrid="0" snapToObjects="1">
      <p:cViewPr>
        <p:scale>
          <a:sx n="98" d="100"/>
          <a:sy n="98" d="100"/>
        </p:scale>
        <p:origin x="3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B2102-F217-614D-B8FC-F4BDB2555AD3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10223-E7EF-6B40-98D1-F1DB4342A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9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F13-1588-0F4D-9D41-05123D7A026D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0811-F253-5244-8C74-3CB107C5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depends on what you are trying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0811-F253-5244-8C74-3CB107C58C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2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actually</a:t>
            </a:r>
            <a:r>
              <a:rPr lang="en-US" baseline="0" dirty="0" smtClean="0"/>
              <a:t> get serialization, but let's not worry about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0811-F253-5244-8C74-3CB107C58C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r>
              <a:rPr lang="en-US" baseline="0" dirty="0" smtClean="0"/>
              <a:t> prevents data from being out of sync for a long time because of caching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one thread only reads the value, volatile would be necessary (to guarantee you have the latest value) and sufficient.</a:t>
            </a:r>
          </a:p>
          <a:p>
            <a:r>
              <a:rPr lang="en-US" baseline="0" dirty="0" smtClean="0"/>
              <a:t>Doesn't guarantee atomicity, so still have problems with writes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0811-F253-5244-8C74-3CB107C58C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spinlock, no </a:t>
            </a:r>
            <a:r>
              <a:rPr lang="en-US" dirty="0" err="1" smtClean="0"/>
              <a:t>locklist</a:t>
            </a:r>
            <a:r>
              <a:rPr lang="en-US" dirty="0" smtClean="0"/>
              <a:t>, waitlist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0811-F253-5244-8C74-3CB107C58C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3" name="Pictur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8" name="Picture 87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30" name="Picture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131" name="Picture 130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EBDDC3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BCDBBDD8-11E1-435F-8E57-554730B67949}" type="slidenum">
              <a:rPr lang="en-US" sz="1400" b="1">
                <a:solidFill>
                  <a:srgbClr val="EBDDC3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900"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00"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2438280"/>
            <a:ext cx="3885840" cy="358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800600" y="2438280"/>
            <a:ext cx="3885840" cy="358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455C4F1-FF82-4071-98B0-FC74B224254C}" type="slidenum">
              <a:rPr lang="en-US" sz="1400" b="1">
                <a:solidFill>
                  <a:srgbClr val="FFFFFF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53" name="PlaceHolder 9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54" name="PlaceHolder 10"/>
          <p:cNvSpPr>
            <a:spLocks noGrp="1"/>
          </p:cNvSpPr>
          <p:nvPr>
            <p:ph type="body"/>
          </p:nvPr>
        </p:nvSpPr>
        <p:spPr>
          <a:xfrm>
            <a:off x="609480" y="175248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</p:txBody>
      </p:sp>
      <p:sp>
        <p:nvSpPr>
          <p:cNvPr id="55" name="PlaceHolder 11"/>
          <p:cNvSpPr>
            <a:spLocks noGrp="1"/>
          </p:cNvSpPr>
          <p:nvPr>
            <p:ph type="body"/>
          </p:nvPr>
        </p:nvSpPr>
        <p:spPr>
          <a:xfrm>
            <a:off x="4800600" y="175248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91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9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93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94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95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96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FF9079E5-9E05-4115-8901-1A5858EDE02A}" type="slidenum">
              <a:rPr lang="en-US" sz="1400" b="1">
                <a:solidFill>
                  <a:srgbClr val="FFFFFF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97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hyperlink" Target="http://www.cs.vu.nl/~tcs/cm/cds/ellen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5969726"/>
            <a:chOff x="-3213463" y="102806"/>
            <a:chExt cx="9144000" cy="596972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189" y="102806"/>
              <a:ext cx="5969726" cy="596972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-3213463" y="115868"/>
              <a:ext cx="3161211" cy="59454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Shape 1"/>
          <p:cNvSpPr txBox="1"/>
          <p:nvPr/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EBDDC3"/>
                </a:solidFill>
                <a:latin typeface="Tw Cen MT"/>
              </a:rPr>
              <a:t>Atomicity</a:t>
            </a:r>
            <a:endParaRPr dirty="0"/>
          </a:p>
        </p:txBody>
      </p:sp>
      <p:sp>
        <p:nvSpPr>
          <p:cNvPr id="133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  <a:latin typeface="Tw Cen MT"/>
              </a:rPr>
              <a:t>CS 2110 – </a:t>
            </a:r>
            <a:r>
              <a:rPr lang="en-US" sz="2600" dirty="0" smtClean="0">
                <a:solidFill>
                  <a:srgbClr val="FFFFFF"/>
                </a:solidFill>
                <a:latin typeface="Tw Cen MT"/>
              </a:rPr>
              <a:t>Fall 2017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Atomic Values</a:t>
            </a: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612720" y="1600200"/>
            <a:ext cx="8152920" cy="5101046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Package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java.util.concurrent.atomic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defines a toolkit of classes that implement atomic values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atomic values support lock-free, thread-safe programming on single variables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class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AtomicInteger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AtomicReference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&lt;E&gt;, …</a:t>
            </a:r>
            <a:endParaRPr dirty="0" smtClean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Atomic values extend the idea of volatile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method 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get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(): reads 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current 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value like volatile</a:t>
            </a:r>
            <a:endParaRPr lang="en-US" dirty="0"/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method 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set(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): writes value like volatile</a:t>
            </a:r>
            <a:endParaRPr lang="en-US" dirty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implements new </a:t>
            </a:r>
            <a:r>
              <a:rPr lang="en-US" sz="2900" dirty="0" smtClean="0">
                <a:solidFill>
                  <a:srgbClr val="0070C0"/>
                </a:solidFill>
                <a:latin typeface="Tw Cen MT"/>
              </a:rPr>
              <a:t>atomic operations</a:t>
            </a:r>
            <a:endParaRPr lang="en-US" sz="2900" dirty="0">
              <a:solidFill>
                <a:srgbClr val="0070C0"/>
              </a:solidFill>
            </a:endParaRPr>
          </a:p>
          <a:p>
            <a:pPr marL="457200" indent="-457200">
              <a:buSzPct val="70000"/>
              <a:buFont typeface="Wingdings" charset="2"/>
              <a:buChar char="q"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Compare and Set (CAS)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400" dirty="0" err="1">
                <a:solidFill>
                  <a:srgbClr val="000000"/>
                </a:solidFill>
                <a:latin typeface="Tw Cen MT"/>
              </a:rPr>
              <a:t>boolean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compareAndSet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expectedValue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)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If value doesn’t equal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expectedValue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, return false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if equal, store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 in value and return true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executes as a single atomic action!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supported by many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</a:rPr>
              <a:t>processors – as </a:t>
            </a:r>
            <a:r>
              <a:rPr lang="en-US" sz="2400" b="1" dirty="0" smtClean="0">
                <a:solidFill>
                  <a:srgbClr val="000000"/>
                </a:solidFill>
                <a:latin typeface="Tw Cen MT"/>
              </a:rPr>
              <a:t>hardware instructions</a:t>
            </a:r>
            <a:endParaRPr sz="2000" b="1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w Cen MT"/>
              </a:rPr>
              <a:t>does not use locks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!</a:t>
            </a:r>
            <a:endParaRPr sz="2000" dirty="0"/>
          </a:p>
        </p:txBody>
      </p:sp>
      <p:sp>
        <p:nvSpPr>
          <p:cNvPr id="167" name="CustomShape 3"/>
          <p:cNvSpPr/>
          <p:nvPr/>
        </p:nvSpPr>
        <p:spPr>
          <a:xfrm>
            <a:off x="548640" y="4297680"/>
            <a:ext cx="7915320" cy="17521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AtomicInteger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n = new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AtomicInteger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(5);</a:t>
            </a:r>
            <a:endParaRPr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n.compareAndSet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(3, 6); </a:t>
            </a:r>
            <a:r>
              <a:rPr lang="en-US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// return false – no change</a:t>
            </a:r>
            <a:endParaRPr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n.compareAndSet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(5, 7); </a:t>
            </a:r>
            <a:r>
              <a:rPr lang="en-US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// returns true – now is 7</a:t>
            </a:r>
            <a:endParaRPr dirty="0"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Incrementing with CAS</a:t>
            </a:r>
            <a:endParaRPr/>
          </a:p>
        </p:txBody>
      </p:sp>
      <p:sp>
        <p:nvSpPr>
          <p:cNvPr id="16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/** Increment n by one. Other threads use n too. */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static void increment(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AtomicInteger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n) {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n.get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while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(!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n.compareAndSet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i+1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 {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n.get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AtomicInteger</a:t>
            </a:r>
            <a:r>
              <a:rPr lang="en-US" sz="20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has increment methods </a:t>
            </a:r>
            <a:r>
              <a:rPr lang="en-US" sz="2000" dirty="0" smtClean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that do </a:t>
            </a:r>
            <a:r>
              <a:rPr lang="en-US" sz="2000" dirty="0" smtClean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this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incrementAndGet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addAndGet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delta)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updateAndGet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InUnaryOperator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updateFunction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Locks with CAS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1058089" y="1600200"/>
            <a:ext cx="7354852" cy="188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WidgetStore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private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synchronized void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produce(){…} 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1058088" y="3659776"/>
            <a:ext cx="7354853" cy="31067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WidgetStore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private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private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lock;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synchronized void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(){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while(!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lock.compareAndSet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(false, true)){}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lock = false;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0406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Lock-Free Data Structures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Usable by many concurrent threads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using only atomic actions – no locks!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compare and swap is 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your best friend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but it only atomically updates one variable at a time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2590920" y="4189237"/>
            <a:ext cx="3778200" cy="754036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Tw Cen MT"/>
              </a:rPr>
              <a:t>Let’s </a:t>
            </a:r>
            <a:r>
              <a:rPr lang="en-US" sz="3200" dirty="0" smtClean="0">
                <a:solidFill>
                  <a:srgbClr val="FFFFFF"/>
                </a:solidFill>
                <a:latin typeface="Tw Cen MT"/>
              </a:rPr>
              <a:t>look at one</a:t>
            </a:r>
            <a:r>
              <a:rPr lang="en-US" sz="3200" dirty="0">
                <a:solidFill>
                  <a:srgbClr val="FFFFFF"/>
                </a:solidFill>
                <a:latin typeface="Tw Cen MT"/>
              </a:rPr>
              <a:t>!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612720" y="5471314"/>
            <a:ext cx="85312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Lock-free binary search tree [Ellen et al., 2010]</a:t>
            </a:r>
            <a:br>
              <a:rPr lang="en-US" sz="2900" dirty="0">
                <a:solidFill>
                  <a:srgbClr val="000000"/>
                </a:solidFill>
                <a:latin typeface="Tw Cen MT"/>
              </a:rPr>
            </a:br>
            <a:r>
              <a:rPr lang="en-US" sz="2900" dirty="0">
                <a:solidFill>
                  <a:srgbClr val="000000"/>
                </a:solidFill>
                <a:latin typeface="Tw Cen MT"/>
                <a:hlinkClick r:id="rId2"/>
              </a:rPr>
              <a:t>http://www.cs.vu.nl//~tcs/cm/cds/ellen.pdf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More Concurrency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Concurrency is actually an OS-level concern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Different platforms have different concurrency APIs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Programming languages provide abstractions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There ar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e lots of techniques for write concurrent programs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lock (e.g., synchronized),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mutex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atomic operations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semaphores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condition variables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transactional memory</a:t>
            </a: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699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Parallel Programming Thus Far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Parallel programs can be faster and more efficient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Problem: race conditions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Solution: synchronization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7360" y="4428308"/>
            <a:ext cx="5904411" cy="849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Are there more efficient ways to ensure the correctness of parallel programs?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47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Selling Widgets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600200"/>
            <a:ext cx="469080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WidgetStore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private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void produce(){…} 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sell all the 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public void sell(){…} </a:t>
            </a: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diplay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widget if there 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/*  are any available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public void display(){…}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7029" y="2246811"/>
            <a:ext cx="1084217" cy="3422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sell()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4755" y="2246810"/>
            <a:ext cx="1084217" cy="3422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display()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36974" y="5486400"/>
            <a:ext cx="5904411" cy="849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display() might continue displaying widgets after all the widgets are sold!!!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0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Caching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318019" y="1875504"/>
            <a:ext cx="5036966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Data is stored in caches: small, fast storage units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Only written to main memory occasionally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Huge efficiency gains!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Each CPU has its own cache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Each thread maintains its own cache entries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Huge concurrency headaches!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599" y="2372890"/>
            <a:ext cx="3914057" cy="3500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keyword volatile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19" y="1600200"/>
            <a:ext cx="5291692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WidgetStore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private </a:t>
            </a:r>
            <a:r>
              <a:rPr lang="en-US" sz="2000" b="1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volatile</a:t>
            </a:r>
            <a:r>
              <a:rPr 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produce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public void produce(){…} 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sell all the widgets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public void sell(){…} </a:t>
            </a:r>
          </a:p>
          <a:p>
            <a:pPr>
              <a:lnSpc>
                <a:spcPct val="100000"/>
              </a:lnSpc>
              <a:buSzPct val="60000"/>
            </a:pP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/**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diplay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widget if there 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/*  are any available */</a:t>
            </a: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public void display(){…}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buSzPct val="60000"/>
            </a:pP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90503" y="2220686"/>
            <a:ext cx="6375137" cy="2063931"/>
            <a:chOff x="2390503" y="2220686"/>
            <a:chExt cx="6375137" cy="206393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390503" y="2220686"/>
              <a:ext cx="112340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22023" y="2220686"/>
              <a:ext cx="2417092" cy="6204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539115" y="2331721"/>
              <a:ext cx="3226525" cy="1952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n-US" sz="2000" dirty="0" smtClean="0"/>
                <a:t>Variables declared as volatile will not be stored in the cache. All writes will write directly to main memory. All reads will read directly from main memory.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36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Handling Writes</a:t>
            </a:r>
            <a:endParaRPr lang="en-US" sz="4400" dirty="0"/>
          </a:p>
        </p:txBody>
      </p:sp>
      <p:sp>
        <p:nvSpPr>
          <p:cNvPr id="155" name="TextShape 4"/>
          <p:cNvSpPr txBox="1"/>
          <p:nvPr/>
        </p:nvSpPr>
        <p:spPr>
          <a:xfrm>
            <a:off x="2263137" y="312372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</a:t>
            </a:r>
            <a:r>
              <a:rPr lang="en-US" sz="2000" b="1" dirty="0" smtClean="0">
                <a:latin typeface="Tw Cen MT"/>
              </a:rPr>
              <a:t>1(produce)</a:t>
            </a:r>
            <a:endParaRPr dirty="0"/>
          </a:p>
        </p:txBody>
      </p:sp>
      <p:sp>
        <p:nvSpPr>
          <p:cNvPr id="156" name="TextShape 5"/>
          <p:cNvSpPr txBox="1"/>
          <p:nvPr/>
        </p:nvSpPr>
        <p:spPr>
          <a:xfrm>
            <a:off x="5342397" y="317376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</a:t>
            </a:r>
            <a:r>
              <a:rPr lang="en-US" sz="2000" b="1" dirty="0" smtClean="0">
                <a:latin typeface="Tw Cen MT"/>
              </a:rPr>
              <a:t>2 (sell)</a:t>
            </a:r>
            <a:endParaRPr dirty="0"/>
          </a:p>
        </p:txBody>
      </p:sp>
      <p:sp>
        <p:nvSpPr>
          <p:cNvPr id="157" name="CustomShape 6"/>
          <p:cNvSpPr/>
          <p:nvPr/>
        </p:nvSpPr>
        <p:spPr>
          <a:xfrm>
            <a:off x="3304901" y="2011320"/>
            <a:ext cx="2680509" cy="453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 err="1" smtClean="0">
                <a:latin typeface="Tw Cen MT"/>
              </a:rPr>
              <a:t>int</a:t>
            </a:r>
            <a:r>
              <a:rPr lang="en-US" sz="2400" dirty="0" smtClean="0">
                <a:latin typeface="Tw Cen MT"/>
              </a:rPr>
              <a:t> </a:t>
            </a:r>
            <a:r>
              <a:rPr lang="en-US" sz="2400" dirty="0" err="1" smtClean="0">
                <a:latin typeface="Tw Cen MT"/>
              </a:rPr>
              <a:t>numWidgets</a:t>
            </a:r>
            <a:r>
              <a:rPr lang="en-US" sz="2400" dirty="0" smtClean="0">
                <a:latin typeface="Tw Cen MT"/>
              </a:rPr>
              <a:t> </a:t>
            </a:r>
            <a:r>
              <a:rPr lang="en-US" sz="2400" dirty="0">
                <a:latin typeface="Tw Cen MT"/>
              </a:rPr>
              <a:t>= 0;</a:t>
            </a:r>
            <a:endParaRPr sz="2400" dirty="0"/>
          </a:p>
        </p:txBody>
      </p:sp>
      <p:sp>
        <p:nvSpPr>
          <p:cNvPr id="158" name="CustomShape 7"/>
          <p:cNvSpPr/>
          <p:nvPr/>
        </p:nvSpPr>
        <p:spPr>
          <a:xfrm>
            <a:off x="1645200" y="5220360"/>
            <a:ext cx="6005880" cy="699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>
                <a:latin typeface="Tw Cen MT"/>
              </a:rPr>
              <a:t>What is the value of x?</a:t>
            </a:r>
            <a:endParaRPr/>
          </a:p>
        </p:txBody>
      </p:sp>
      <p:sp>
        <p:nvSpPr>
          <p:cNvPr id="159" name="CustomShape 8"/>
          <p:cNvSpPr/>
          <p:nvPr/>
        </p:nvSpPr>
        <p:spPr>
          <a:xfrm>
            <a:off x="2628900" y="5943600"/>
            <a:ext cx="3885840" cy="685440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w Cen MT"/>
              </a:rPr>
              <a:t>Can be </a:t>
            </a:r>
            <a:r>
              <a:rPr lang="en-US" sz="2800" dirty="0" smtClean="0">
                <a:latin typeface="Tw Cen MT"/>
              </a:rPr>
              <a:t>either -1, 0, or 1!</a:t>
            </a:r>
            <a:endParaRPr dirty="0"/>
          </a:p>
        </p:txBody>
      </p:sp>
      <p:sp>
        <p:nvSpPr>
          <p:cNvPr id="160" name="CustomShape 9"/>
          <p:cNvSpPr/>
          <p:nvPr/>
        </p:nvSpPr>
        <p:spPr>
          <a:xfrm flipH="1">
            <a:off x="3200400" y="2514600"/>
            <a:ext cx="76176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1" name="CustomShape 10"/>
          <p:cNvSpPr/>
          <p:nvPr/>
        </p:nvSpPr>
        <p:spPr>
          <a:xfrm>
            <a:off x="5384520" y="2514600"/>
            <a:ext cx="78732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2" name="TextShape 2"/>
          <p:cNvSpPr txBox="1"/>
          <p:nvPr/>
        </p:nvSpPr>
        <p:spPr>
          <a:xfrm>
            <a:off x="2250387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++;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Shape 3"/>
          <p:cNvSpPr txBox="1"/>
          <p:nvPr/>
        </p:nvSpPr>
        <p:spPr>
          <a:xfrm>
            <a:off x="5329647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--;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56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Handling Writes</a:t>
            </a:r>
            <a:endParaRPr lang="en-US" sz="4400" dirty="0"/>
          </a:p>
        </p:txBody>
      </p:sp>
      <p:sp>
        <p:nvSpPr>
          <p:cNvPr id="153" name="TextShape 2"/>
          <p:cNvSpPr txBox="1"/>
          <p:nvPr/>
        </p:nvSpPr>
        <p:spPr>
          <a:xfrm>
            <a:off x="2250387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++;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5329647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--;</a:t>
            </a:r>
            <a:endParaRPr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2263137" y="312372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</a:t>
            </a:r>
            <a:r>
              <a:rPr lang="en-US" sz="2000" b="1" dirty="0" smtClean="0">
                <a:latin typeface="Tw Cen MT"/>
              </a:rPr>
              <a:t>1(produce)</a:t>
            </a:r>
            <a:endParaRPr dirty="0"/>
          </a:p>
        </p:txBody>
      </p:sp>
      <p:sp>
        <p:nvSpPr>
          <p:cNvPr id="156" name="TextShape 5"/>
          <p:cNvSpPr txBox="1"/>
          <p:nvPr/>
        </p:nvSpPr>
        <p:spPr>
          <a:xfrm>
            <a:off x="5342397" y="317376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</a:t>
            </a:r>
            <a:r>
              <a:rPr lang="en-US" sz="2000" b="1" dirty="0" smtClean="0">
                <a:latin typeface="Tw Cen MT"/>
              </a:rPr>
              <a:t>2 (sell)</a:t>
            </a:r>
            <a:endParaRPr dirty="0"/>
          </a:p>
        </p:txBody>
      </p:sp>
      <p:sp>
        <p:nvSpPr>
          <p:cNvPr id="157" name="CustomShape 6"/>
          <p:cNvSpPr/>
          <p:nvPr/>
        </p:nvSpPr>
        <p:spPr>
          <a:xfrm>
            <a:off x="2772589" y="2011320"/>
            <a:ext cx="3722273" cy="453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mtClean="0">
                <a:latin typeface="Tw Cen MT"/>
              </a:rPr>
              <a:t>volatile </a:t>
            </a:r>
            <a:r>
              <a:rPr lang="en-US" sz="2400" dirty="0" err="1" smtClean="0">
                <a:latin typeface="Tw Cen MT"/>
              </a:rPr>
              <a:t>int</a:t>
            </a:r>
            <a:r>
              <a:rPr lang="en-US" sz="2400" dirty="0" smtClean="0">
                <a:latin typeface="Tw Cen MT"/>
              </a:rPr>
              <a:t> </a:t>
            </a:r>
            <a:r>
              <a:rPr lang="en-US" sz="2400" dirty="0" err="1" smtClean="0">
                <a:latin typeface="Tw Cen MT"/>
              </a:rPr>
              <a:t>numWidgets</a:t>
            </a:r>
            <a:r>
              <a:rPr lang="en-US" sz="2400" dirty="0" smtClean="0">
                <a:latin typeface="Tw Cen MT"/>
              </a:rPr>
              <a:t> </a:t>
            </a:r>
            <a:r>
              <a:rPr lang="en-US" sz="2400" dirty="0">
                <a:latin typeface="Tw Cen MT"/>
              </a:rPr>
              <a:t>= 0;</a:t>
            </a:r>
            <a:endParaRPr sz="2400" dirty="0"/>
          </a:p>
        </p:txBody>
      </p:sp>
      <p:sp>
        <p:nvSpPr>
          <p:cNvPr id="158" name="CustomShape 7"/>
          <p:cNvSpPr/>
          <p:nvPr/>
        </p:nvSpPr>
        <p:spPr>
          <a:xfrm>
            <a:off x="1645200" y="5220360"/>
            <a:ext cx="6005880" cy="699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>
                <a:latin typeface="Tw Cen MT"/>
              </a:rPr>
              <a:t>What is the value of x?</a:t>
            </a:r>
            <a:endParaRPr/>
          </a:p>
        </p:txBody>
      </p:sp>
      <p:sp>
        <p:nvSpPr>
          <p:cNvPr id="159" name="CustomShape 8"/>
          <p:cNvSpPr/>
          <p:nvPr/>
        </p:nvSpPr>
        <p:spPr>
          <a:xfrm>
            <a:off x="2628900" y="5943600"/>
            <a:ext cx="3885840" cy="685440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w Cen MT"/>
              </a:rPr>
              <a:t>Can be </a:t>
            </a:r>
            <a:r>
              <a:rPr lang="en-US" sz="2800" dirty="0" smtClean="0">
                <a:latin typeface="Tw Cen MT"/>
              </a:rPr>
              <a:t>either -1, 0, or 1!</a:t>
            </a:r>
            <a:endParaRPr dirty="0"/>
          </a:p>
        </p:txBody>
      </p:sp>
      <p:sp>
        <p:nvSpPr>
          <p:cNvPr id="160" name="CustomShape 9"/>
          <p:cNvSpPr/>
          <p:nvPr/>
        </p:nvSpPr>
        <p:spPr>
          <a:xfrm flipH="1">
            <a:off x="3200400" y="2514600"/>
            <a:ext cx="76176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1" name="CustomShape 10"/>
          <p:cNvSpPr/>
          <p:nvPr/>
        </p:nvSpPr>
        <p:spPr>
          <a:xfrm>
            <a:off x="5384520" y="2514600"/>
            <a:ext cx="78732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10703740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  <a:latin typeface="Tw Cen MT"/>
              </a:rPr>
              <a:t>The Problem with Writes…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2235" y="4120852"/>
            <a:ext cx="3276602" cy="1021161"/>
            <a:chOff x="2285999" y="2960409"/>
            <a:chExt cx="2325331" cy="480822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5999" y="2960409"/>
              <a:ext cx="2325330" cy="48082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438400" y="3006719"/>
              <a:ext cx="2172930" cy="2621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 =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tmp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 + 1;</a:t>
              </a:r>
            </a:p>
            <a:p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store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 to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i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;</a:t>
              </a:r>
              <a:endParaRPr lang="is-IS" dirty="0">
                <a:solidFill>
                  <a:schemeClr val="bg1">
                    <a:lumMod val="85000"/>
                  </a:schemeClr>
                </a:solidFill>
                <a:effectLst/>
                <a:latin typeface="Source Code Pro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05200" y="2438400"/>
            <a:ext cx="186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Initially,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1715987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Thread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8312" y="1671915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Thread 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236" y="2948981"/>
            <a:ext cx="3276601" cy="484485"/>
            <a:chOff x="597876" y="2895600"/>
            <a:chExt cx="3276601" cy="484485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97876" y="2895600"/>
              <a:ext cx="3276601" cy="48050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00901" y="2918420"/>
              <a:ext cx="25811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tmp</a:t>
              </a: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 = load </a:t>
              </a:r>
              <a:r>
                <a:rPr lang="en-US" b="1" dirty="0" err="1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i</a:t>
              </a: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;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560" y="5142013"/>
            <a:ext cx="3276602" cy="1021161"/>
            <a:chOff x="2285999" y="2960409"/>
            <a:chExt cx="2325331" cy="48082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285999" y="2960409"/>
              <a:ext cx="2325330" cy="48082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38400" y="3006719"/>
              <a:ext cx="2172930" cy="304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 =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tmp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 </a:t>
              </a: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-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 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Source Code Pro" charset="0"/>
                </a:rPr>
                <a:t>1;</a:t>
              </a:r>
            </a:p>
            <a:p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store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tmp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 to </a:t>
              </a:r>
              <a:r>
                <a:rPr lang="en-US" b="1" dirty="0" err="1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i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;</a:t>
              </a:r>
              <a:endParaRPr lang="is-IS" dirty="0">
                <a:solidFill>
                  <a:schemeClr val="bg1">
                    <a:lumMod val="85000"/>
                  </a:schemeClr>
                </a:solidFill>
                <a:effectLst/>
                <a:latin typeface="Source Code Pro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53560" y="3512316"/>
            <a:ext cx="3276601" cy="484485"/>
            <a:chOff x="597876" y="2895600"/>
            <a:chExt cx="3276601" cy="484485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97876" y="2895600"/>
              <a:ext cx="3276601" cy="48050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901" y="2918420"/>
              <a:ext cx="25811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tmp</a:t>
              </a: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 = load </a:t>
              </a:r>
              <a:r>
                <a:rPr lang="en-US" b="1" dirty="0" err="1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i</a:t>
              </a: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Source Code Pro" charset="0"/>
                </a:rPr>
                <a:t>;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505199" y="6347927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Finally,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12"/>
          <p:cNvCxnSpPr>
            <a:cxnSpLocks noChangeShapeType="1"/>
          </p:cNvCxnSpPr>
          <p:nvPr/>
        </p:nvCxnSpPr>
        <p:spPr bwMode="auto">
          <a:xfrm>
            <a:off x="152400" y="2236847"/>
            <a:ext cx="0" cy="424015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152400" y="6012804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x-none" i="1" dirty="0">
                <a:solidFill>
                  <a:schemeClr val="tx1"/>
                </a:solidFill>
              </a:rPr>
              <a:t>time</a:t>
            </a:r>
            <a:endParaRPr lang="en-US" altLang="x-none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98836" y="2944579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Load 0 from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8373" y="3505200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Load 0 from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9887" y="4419600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Store 1 to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60535" y="5417359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Store 1 to memory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612720" y="1776548"/>
            <a:ext cx="3978360" cy="4318971"/>
          </a:xfrm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/>
              <a:t>Solution 1: synchronized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It works</a:t>
            </a:r>
          </a:p>
          <a:p>
            <a:r>
              <a:rPr lang="en-US" sz="2400" dirty="0" smtClean="0"/>
              <a:t>But locks can be slow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4790520" y="1776548"/>
            <a:ext cx="3978360" cy="4318971"/>
          </a:xfrm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/>
              <a:t>Solution 2: atomic </a:t>
            </a:r>
            <a:r>
              <a:rPr lang="en-US" sz="2400" dirty="0"/>
              <a:t>v</a:t>
            </a:r>
            <a:r>
              <a:rPr lang="en-US" sz="2400" dirty="0" smtClean="0"/>
              <a:t>alues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Less powerful</a:t>
            </a:r>
          </a:p>
          <a:p>
            <a:r>
              <a:rPr lang="en-US" sz="2400" dirty="0" smtClean="0"/>
              <a:t>More efficient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  <a:latin typeface="Tw Cen MT"/>
              </a:rPr>
              <a:t>Concurrent Writes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006" y="2217113"/>
            <a:ext cx="413964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public void produce(){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...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synchronized(this){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...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8449" y="2217113"/>
            <a:ext cx="4363695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AtomicInteger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public void produce(){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...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synchronized(this){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numWidgets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...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7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826</Words>
  <Application>Microsoft Macintosh PowerPoint</Application>
  <PresentationFormat>On-screen Show (4:3)</PresentationFormat>
  <Paragraphs>196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Calibri</vt:lpstr>
      <vt:lpstr>Consolas</vt:lpstr>
      <vt:lpstr>DejaVu Sans</vt:lpstr>
      <vt:lpstr>Source Code Pro</vt:lpstr>
      <vt:lpstr>StarSymbol</vt:lpstr>
      <vt:lpstr>Times New Roman</vt:lpstr>
      <vt:lpstr>Tw Cen MT</vt:lpstr>
      <vt:lpstr>Wingdings</vt:lpstr>
      <vt:lpstr>Wingdings 2</vt:lpstr>
      <vt:lpstr>ヒラギノ角ゴ ProN W3</vt:lpstr>
      <vt:lpstr>Arial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Problem with Writes…</vt:lpstr>
      <vt:lpstr>Concurrent Writes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75</cp:revision>
  <cp:lastPrinted>2017-05-04T03:58:30Z</cp:lastPrinted>
  <dcterms:modified xsi:type="dcterms:W3CDTF">2017-11-13T21:34:12Z</dcterms:modified>
</cp:coreProperties>
</file>