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0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1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2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3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4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5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6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7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8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9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20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21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22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23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24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25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26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27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28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29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30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31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32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33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34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310" r:id="rId2"/>
    <p:sldId id="313" r:id="rId3"/>
    <p:sldId id="370" r:id="rId4"/>
    <p:sldId id="371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298" r:id="rId13"/>
    <p:sldId id="286" r:id="rId14"/>
    <p:sldId id="372" r:id="rId15"/>
    <p:sldId id="373" r:id="rId16"/>
    <p:sldId id="374" r:id="rId17"/>
    <p:sldId id="379" r:id="rId18"/>
    <p:sldId id="375" r:id="rId19"/>
    <p:sldId id="376" r:id="rId20"/>
    <p:sldId id="292" r:id="rId21"/>
    <p:sldId id="309" r:id="rId22"/>
    <p:sldId id="377" r:id="rId23"/>
    <p:sldId id="291" r:id="rId24"/>
    <p:sldId id="270" r:id="rId25"/>
    <p:sldId id="271" r:id="rId26"/>
    <p:sldId id="272" r:id="rId27"/>
    <p:sldId id="288" r:id="rId28"/>
    <p:sldId id="273" r:id="rId29"/>
    <p:sldId id="274" r:id="rId30"/>
    <p:sldId id="275" r:id="rId31"/>
    <p:sldId id="304" r:id="rId32"/>
    <p:sldId id="299" r:id="rId33"/>
    <p:sldId id="305" r:id="rId34"/>
    <p:sldId id="306" r:id="rId35"/>
    <p:sldId id="307" r:id="rId36"/>
    <p:sldId id="289" r:id="rId37"/>
    <p:sldId id="281" r:id="rId38"/>
    <p:sldId id="282" r:id="rId39"/>
    <p:sldId id="283" r:id="rId40"/>
    <p:sldId id="284" r:id="rId41"/>
    <p:sldId id="285" r:id="rId42"/>
    <p:sldId id="297" r:id="rId43"/>
    <p:sldId id="378" r:id="rId44"/>
  </p:sldIdLst>
  <p:sldSz cx="9144000" cy="6858000" type="screen4x3"/>
  <p:notesSz cx="6985000" cy="9283700"/>
  <p:custDataLst>
    <p:tags r:id="rId4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18" autoAdjust="0"/>
  </p:normalViewPr>
  <p:slideViewPr>
    <p:cSldViewPr>
      <p:cViewPr varScale="1">
        <p:scale>
          <a:sx n="52" d="100"/>
          <a:sy n="52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C61C1A1-1FF6-4747-8F7E-8C7EE31D7FD3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6567945-E7BC-4572-A0F0-E38AA3AAAE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115A427-8317-42A9-ACD8-FC3142F1FFA1}" type="datetime3">
              <a:rPr lang="en-US"/>
              <a:pPr/>
              <a:t>25 April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91F72B-3CF7-48FA-AC00-3189B9898BE0}" type="slidenum">
              <a:rPr lang="en-US"/>
              <a:pPr/>
              <a:t>3</a:t>
            </a:fld>
            <a:endParaRPr lang="en-US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4" tIns="43962" rIns="87924" bIns="4396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EF22F6E-5211-4BB6-8D85-DA8CABF2D85A}" type="datetime3">
              <a:rPr lang="en-US"/>
              <a:pPr/>
              <a:t>25 April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D3334-59F5-44F0-91AD-B62AA51B1015}" type="slidenum">
              <a:rPr lang="en-US"/>
              <a:pPr/>
              <a:t>14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implementation: lock bus while read-modify-write</a:t>
            </a:r>
            <a:r>
              <a:rPr lang="en-US" baseline="0" dirty="0" smtClean="0"/>
              <a:t> cycle happens, very expensive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implementation: lock bus while read-modify-write</a:t>
            </a:r>
            <a:r>
              <a:rPr lang="en-US" baseline="0" dirty="0" smtClean="0"/>
              <a:t> cycle happens, very expensive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device drivers if interrupts always go to same 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EF22F6E-5211-4BB6-8D85-DA8CABF2D85A}" type="datetime3">
              <a:rPr lang="en-US"/>
              <a:pPr/>
              <a:t>25 April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D3334-59F5-44F0-91AD-B62AA51B1015}" type="slidenum">
              <a:rPr lang="en-US"/>
              <a:pPr/>
              <a:t>4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684213"/>
            <a:ext cx="4676775" cy="35067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740" y="4419600"/>
            <a:ext cx="4880584" cy="646244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1353" tIns="45677" rIns="91353" bIns="45677">
            <a:spAutoFit/>
          </a:bodyPr>
          <a:lstStyle/>
          <a:p>
            <a:r>
              <a:rPr lang="en-US" dirty="0" smtClean="0"/>
              <a:t>draw picture</a:t>
            </a:r>
          </a:p>
          <a:p>
            <a:r>
              <a:rPr lang="en-US" dirty="0" smtClean="0"/>
              <a:t>invariant broken</a:t>
            </a:r>
            <a:r>
              <a:rPr lang="en-US" baseline="0" dirty="0" smtClean="0"/>
              <a:t> just before last/first increments</a:t>
            </a:r>
          </a:p>
          <a:p>
            <a:r>
              <a:rPr lang="en-US" baseline="0" dirty="0" smtClean="0"/>
              <a:t>needs: make the list into a ring buffer, add code in writer to wait if list is full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684213"/>
            <a:ext cx="4676775" cy="35067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5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740" y="4419600"/>
            <a:ext cx="3538165" cy="2769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1353" tIns="45677" rIns="91353" bIns="45677">
            <a:spAutoFit/>
          </a:bodyPr>
          <a:lstStyle/>
          <a:p>
            <a:r>
              <a:rPr lang="en-US" dirty="0" smtClean="0"/>
              <a:t>bug:</a:t>
            </a:r>
            <a:r>
              <a:rPr lang="en-US" baseline="0" dirty="0" smtClean="0"/>
              <a:t> can’t do busy waiting inside </a:t>
            </a:r>
            <a:r>
              <a:rPr lang="en-US" baseline="0" dirty="0" err="1" smtClean="0"/>
              <a:t>mutex</a:t>
            </a:r>
            <a:r>
              <a:rPr lang="en-US" baseline="0" dirty="0" smtClean="0"/>
              <a:t>… what to do?</a:t>
            </a:r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684213"/>
            <a:ext cx="4676775" cy="35067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7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740" y="4419600"/>
            <a:ext cx="184904" cy="2796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1353" tIns="45677" rIns="91353" bIns="45677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66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0172" y="4410075"/>
            <a:ext cx="5124658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804" tIns="42902" rIns="85804" bIns="42902"/>
          <a:lstStyle/>
          <a:p>
            <a:r>
              <a:rPr lang="en-US" dirty="0" smtClean="0"/>
              <a:t>Last condition: sequential </a:t>
            </a:r>
            <a:r>
              <a:rPr lang="en-US" dirty="0" err="1" smtClean="0"/>
              <a:t>consitency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684213"/>
            <a:ext cx="4676775" cy="35067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9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740" y="4419600"/>
            <a:ext cx="1172133" cy="2769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1353" tIns="45677" rIns="91353" bIns="45677">
            <a:spAutoFit/>
          </a:bodyPr>
          <a:lstStyle/>
          <a:p>
            <a:r>
              <a:rPr lang="en-US" dirty="0" smtClean="0"/>
              <a:t>locks don’t help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684213"/>
            <a:ext cx="4676775" cy="35067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1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740" y="4419600"/>
            <a:ext cx="5515117" cy="46157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1353" tIns="45677" rIns="91353" bIns="45677">
            <a:spAutoFit/>
          </a:bodyPr>
          <a:lstStyle/>
          <a:p>
            <a:r>
              <a:rPr lang="en-US" dirty="0" smtClean="0"/>
              <a:t>require hardware support</a:t>
            </a:r>
          </a:p>
          <a:p>
            <a:r>
              <a:rPr lang="en-US" dirty="0" err="1" smtClean="0"/>
              <a:t>pthread_mutex</a:t>
            </a:r>
            <a:r>
              <a:rPr lang="en-US" baseline="0" dirty="0" smtClean="0"/>
              <a:t> has built-in memory barriers to implement acquire/release semantics</a:t>
            </a:r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684213"/>
            <a:ext cx="4676775" cy="35067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740" y="4419600"/>
            <a:ext cx="184904" cy="2796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1353" tIns="45677" rIns="91353" bIns="45677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684213"/>
            <a:ext cx="4676775" cy="35067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740" y="4419600"/>
            <a:ext cx="184904" cy="2796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1353" tIns="45677" rIns="91353" bIns="45677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684213"/>
            <a:ext cx="4676775" cy="35067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740" y="4419600"/>
            <a:ext cx="184904" cy="2796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1353" tIns="45677" rIns="91353" bIns="45677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684213"/>
            <a:ext cx="4676775" cy="35067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740" y="4419600"/>
            <a:ext cx="184904" cy="2796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1353" tIns="45677" rIns="91353" bIns="45677">
            <a:spAutoFit/>
          </a:bodyPr>
          <a:lstStyle/>
          <a:p>
            <a:r>
              <a:rPr lang="en-US" dirty="0" smtClean="0"/>
              <a:t>Works, but wasteful sin</a:t>
            </a:r>
            <a:r>
              <a:rPr lang="en-US" baseline="0" dirty="0" smtClean="0"/>
              <a:t> will spin wait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684213"/>
            <a:ext cx="4676775" cy="35067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7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740" y="4419600"/>
            <a:ext cx="184904" cy="2796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53" tIns="45677" rIns="91353" bIns="45677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684213"/>
            <a:ext cx="4676775" cy="35067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740" y="4419600"/>
            <a:ext cx="184904" cy="2796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1353" tIns="45677" rIns="91353" bIns="45677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684213"/>
            <a:ext cx="4676775" cy="35067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740" y="4419600"/>
            <a:ext cx="184904" cy="2796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1353" tIns="45677" rIns="91353" bIns="45677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684213"/>
            <a:ext cx="4676775" cy="35067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740" y="4419600"/>
            <a:ext cx="184904" cy="2796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1353" tIns="45677" rIns="91353" bIns="45677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684213"/>
            <a:ext cx="4676775" cy="35067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5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740" y="4419600"/>
            <a:ext cx="184904" cy="2796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1353" tIns="45677" rIns="91353" bIns="45677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684213"/>
            <a:ext cx="4676775" cy="35067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7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740" y="4419600"/>
            <a:ext cx="184904" cy="2796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91353" tIns="45677" rIns="91353" bIns="45677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7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684213"/>
            <a:ext cx="4676775" cy="35067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7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740" y="4419600"/>
            <a:ext cx="184904" cy="2796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53" tIns="45677" rIns="91353" bIns="45677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0172" y="4410075"/>
            <a:ext cx="5124658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39" tIns="46470" rIns="92939" bIns="464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84213"/>
            <a:ext cx="4676775" cy="35083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7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326" y="4421188"/>
            <a:ext cx="5105642" cy="41894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48" tIns="45625" rIns="91248" bIns="4562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4213"/>
            <a:ext cx="4683125" cy="35131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7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326" y="4425950"/>
            <a:ext cx="5105642" cy="41957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77" tIns="45738" rIns="91477" bIns="457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8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0172" y="4410075"/>
            <a:ext cx="5124658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39" tIns="46470" rIns="92939" bIns="464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924" tIns="43962" rIns="87924" bIns="43962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Hakim</a:t>
            </a:r>
            <a:r>
              <a:rPr lang="en-US" sz="2700" b="1" baseline="0" dirty="0" smtClean="0">
                <a:solidFill>
                  <a:srgbClr val="898989"/>
                </a:solidFill>
              </a:rPr>
              <a:t> Weatherspoon</a:t>
            </a:r>
            <a:endParaRPr lang="en-US" sz="2700" b="1" dirty="0" smtClean="0">
              <a:solidFill>
                <a:srgbClr val="898989"/>
              </a:solidFill>
            </a:endParaRP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2012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Copyright Hakim Weatherspoon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8867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62000"/>
            <a:ext cx="8686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0" y="5080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2.emf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3.emf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4.emf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5.emf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image" Target="../media/image6.emf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48.xml"/><Relationship Id="rId7" Type="http://schemas.openxmlformats.org/officeDocument/2006/relationships/notesSlide" Target="../notesSlides/notesSlide20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53.xml"/><Relationship Id="rId7" Type="http://schemas.openxmlformats.org/officeDocument/2006/relationships/notesSlide" Target="../notesSlides/notesSlide2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58.xml"/><Relationship Id="rId7" Type="http://schemas.openxmlformats.org/officeDocument/2006/relationships/notesSlide" Target="../notesSlides/notesSlide22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image" Target="../media/image10.emf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7" Type="http://schemas.openxmlformats.org/officeDocument/2006/relationships/notesSlide" Target="../notesSlides/notesSlide25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7.xml"/><Relationship Id="rId3" Type="http://schemas.openxmlformats.org/officeDocument/2006/relationships/tags" Target="../tags/tag8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4" Type="http://schemas.openxmlformats.org/officeDocument/2006/relationships/tags" Target="../tags/tag81.xml"/><Relationship Id="rId9" Type="http://schemas.openxmlformats.org/officeDocument/2006/relationships/image" Target="../media/image11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notesSlide" Target="../notesSlides/notesSlide2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5" Type="http://schemas.openxmlformats.org/officeDocument/2006/relationships/notesSlide" Target="../notesSlides/notesSlide29.xml"/><Relationship Id="rId4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2.xml"/><Relationship Id="rId1" Type="http://schemas.openxmlformats.org/officeDocument/2006/relationships/tags" Target="../tags/tag9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4" Type="http://schemas.openxmlformats.org/officeDocument/2006/relationships/notesSlide" Target="../notesSlides/notesSlide3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notesSlide" Target="../notesSlides/notesSlide3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4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notesSlide" Target="../notesSlides/notesSlide3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4" Type="http://schemas.openxmlformats.org/officeDocument/2006/relationships/notesSlide" Target="../notesSlides/notesSlide3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6.xml"/><Relationship Id="rId1" Type="http://schemas.openxmlformats.org/officeDocument/2006/relationships/tags" Target="../tags/tag10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Synchronization II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2012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5" name="Rectangle 5"/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914400" y="6096000"/>
            <a:ext cx="2590800" cy="3810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</a:rPr>
              <a:t>P&amp;H Chapter 2.11</a:t>
            </a:r>
          </a:p>
        </p:txBody>
      </p:sp>
      <p:pic>
        <p:nvPicPr>
          <p:cNvPr id="3" name="CP3 Ink 8ed3e0ef-e21b-4c14-bfac-b88316bff19e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370" y="5964780"/>
            <a:ext cx="5864700" cy="795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90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C72"/>
                </a:solidFill>
              </a:rPr>
              <a:t>Critical sections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527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eliminate races: use </a:t>
            </a:r>
            <a:r>
              <a:rPr lang="en-US" i="1" dirty="0">
                <a:solidFill>
                  <a:schemeClr val="accent1"/>
                </a:solidFill>
              </a:rPr>
              <a:t>critical sections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that only one thread can be in</a:t>
            </a:r>
          </a:p>
          <a:p>
            <a:pPr lvl="1"/>
            <a:r>
              <a:rPr lang="en-US" dirty="0"/>
              <a:t>Contending threads must wait to enter</a:t>
            </a:r>
          </a:p>
        </p:txBody>
      </p:sp>
      <p:sp>
        <p:nvSpPr>
          <p:cNvPr id="5279748" name="Freeform 4"/>
          <p:cNvSpPr>
            <a:spLocks/>
          </p:cNvSpPr>
          <p:nvPr/>
        </p:nvSpPr>
        <p:spPr bwMode="auto">
          <a:xfrm>
            <a:off x="2805113" y="3087688"/>
            <a:ext cx="342900" cy="646112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5279749" name="Text Box 5"/>
          <p:cNvSpPr txBox="1">
            <a:spLocks noChangeArrowheads="1"/>
          </p:cNvSpPr>
          <p:nvPr/>
        </p:nvSpPr>
        <p:spPr bwMode="auto">
          <a:xfrm>
            <a:off x="1905000" y="3883025"/>
            <a:ext cx="330993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sz="2800">
                <a:solidFill>
                  <a:schemeClr val="accent1"/>
                </a:solidFill>
                <a:latin typeface="Comic Sans MS" pitchFamily="-112" charset="0"/>
                <a:ea typeface="ＭＳ Ｐゴシック" pitchFamily="-112" charset="-128"/>
              </a:rPr>
              <a:t>CSEnter();</a:t>
            </a:r>
          </a:p>
          <a:p>
            <a:pPr lvl="1" eaLnBrk="1" hangingPunct="1"/>
            <a:r>
              <a:rPr lang="en-US" sz="2800" i="1">
                <a:solidFill>
                  <a:schemeClr val="accent1"/>
                </a:solidFill>
                <a:latin typeface="Comic Sans MS" pitchFamily="-112" charset="0"/>
                <a:ea typeface="ＭＳ Ｐゴシック" pitchFamily="-112" charset="-128"/>
              </a:rPr>
              <a:t>Critical section</a:t>
            </a:r>
          </a:p>
          <a:p>
            <a:pPr eaLnBrk="1" hangingPunct="1"/>
            <a:r>
              <a:rPr lang="en-US" sz="2800">
                <a:solidFill>
                  <a:schemeClr val="accent1"/>
                </a:solidFill>
                <a:latin typeface="Comic Sans MS" pitchFamily="-112" charset="0"/>
                <a:ea typeface="ＭＳ Ｐゴシック" pitchFamily="-112" charset="-128"/>
              </a:rPr>
              <a:t>CSExit();</a:t>
            </a:r>
          </a:p>
        </p:txBody>
      </p:sp>
      <p:sp>
        <p:nvSpPr>
          <p:cNvPr id="5279750" name="Text Box 6"/>
          <p:cNvSpPr txBox="1">
            <a:spLocks noChangeArrowheads="1"/>
          </p:cNvSpPr>
          <p:nvPr/>
        </p:nvSpPr>
        <p:spPr bwMode="auto">
          <a:xfrm>
            <a:off x="3276600" y="3028950"/>
            <a:ext cx="585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>
                <a:solidFill>
                  <a:schemeClr val="accent1"/>
                </a:solidFill>
                <a:latin typeface="Comic Sans MS" pitchFamily="-112" charset="0"/>
                <a:ea typeface="ＭＳ Ｐゴシック" pitchFamily="-112" charset="-128"/>
              </a:rPr>
              <a:t>T1</a:t>
            </a:r>
          </a:p>
        </p:txBody>
      </p:sp>
      <p:sp>
        <p:nvSpPr>
          <p:cNvPr id="5279751" name="Freeform 7"/>
          <p:cNvSpPr>
            <a:spLocks/>
          </p:cNvSpPr>
          <p:nvPr/>
        </p:nvSpPr>
        <p:spPr bwMode="auto">
          <a:xfrm>
            <a:off x="6081713" y="3027363"/>
            <a:ext cx="342900" cy="647700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rgbClr val="76EFFF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9752" name="Text Box 8"/>
          <p:cNvSpPr txBox="1">
            <a:spLocks noChangeArrowheads="1"/>
          </p:cNvSpPr>
          <p:nvPr/>
        </p:nvSpPr>
        <p:spPr bwMode="auto">
          <a:xfrm>
            <a:off x="6372225" y="2968625"/>
            <a:ext cx="642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>
                <a:solidFill>
                  <a:srgbClr val="76EFFF"/>
                </a:solidFill>
                <a:latin typeface="Comic Sans MS" pitchFamily="-112" charset="0"/>
                <a:ea typeface="ＭＳ Ｐゴシック" pitchFamily="-112" charset="-128"/>
              </a:rPr>
              <a:t>T2</a:t>
            </a:r>
          </a:p>
        </p:txBody>
      </p:sp>
      <p:sp>
        <p:nvSpPr>
          <p:cNvPr id="5279753" name="Line 9"/>
          <p:cNvSpPr>
            <a:spLocks noChangeShapeType="1"/>
          </p:cNvSpPr>
          <p:nvPr/>
        </p:nvSpPr>
        <p:spPr bwMode="auto">
          <a:xfrm>
            <a:off x="1028700" y="3870325"/>
            <a:ext cx="0" cy="1828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9754" name="Text Box 10"/>
          <p:cNvSpPr txBox="1">
            <a:spLocks noChangeArrowheads="1"/>
          </p:cNvSpPr>
          <p:nvPr/>
        </p:nvSpPr>
        <p:spPr bwMode="auto">
          <a:xfrm>
            <a:off x="530324" y="3195172"/>
            <a:ext cx="9316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>
                <a:solidFill>
                  <a:schemeClr val="bg1"/>
                </a:solidFill>
                <a:latin typeface="Comic Sans MS" pitchFamily="-112" charset="0"/>
                <a:ea typeface="ＭＳ Ｐゴシック" pitchFamily="-112" charset="-128"/>
              </a:rPr>
              <a:t>time</a:t>
            </a:r>
          </a:p>
        </p:txBody>
      </p:sp>
      <p:sp>
        <p:nvSpPr>
          <p:cNvPr id="5279755" name="Text Box 11"/>
          <p:cNvSpPr txBox="1">
            <a:spLocks noChangeArrowheads="1"/>
          </p:cNvSpPr>
          <p:nvPr/>
        </p:nvSpPr>
        <p:spPr bwMode="auto">
          <a:xfrm>
            <a:off x="5681663" y="3883025"/>
            <a:ext cx="3309937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sz="2800">
                <a:solidFill>
                  <a:srgbClr val="76EFFF"/>
                </a:solidFill>
                <a:latin typeface="Comic Sans MS" pitchFamily="-112" charset="0"/>
                <a:ea typeface="ＭＳ Ｐゴシック" pitchFamily="-112" charset="-128"/>
              </a:rPr>
              <a:t>CSEnter();</a:t>
            </a:r>
          </a:p>
          <a:p>
            <a:pPr lvl="1" eaLnBrk="1" hangingPunct="1"/>
            <a:r>
              <a:rPr lang="en-US" sz="2800" i="1">
                <a:solidFill>
                  <a:srgbClr val="76EFFF"/>
                </a:solidFill>
                <a:latin typeface="Comic Sans MS" pitchFamily="-112" charset="0"/>
                <a:ea typeface="ＭＳ Ｐゴシック" pitchFamily="-112" charset="-128"/>
              </a:rPr>
              <a:t>Critical section</a:t>
            </a:r>
          </a:p>
          <a:p>
            <a:pPr eaLnBrk="1" hangingPunct="1"/>
            <a:r>
              <a:rPr lang="en-US" sz="2800">
                <a:solidFill>
                  <a:srgbClr val="76EFFF"/>
                </a:solidFill>
                <a:latin typeface="Comic Sans MS" pitchFamily="-112" charset="0"/>
                <a:ea typeface="ＭＳ Ｐゴシック" pitchFamily="-112" charset="-128"/>
              </a:rPr>
              <a:t>CSExit();</a:t>
            </a:r>
          </a:p>
        </p:txBody>
      </p:sp>
      <p:sp>
        <p:nvSpPr>
          <p:cNvPr id="5279756" name="Freeform 12"/>
          <p:cNvSpPr>
            <a:spLocks/>
          </p:cNvSpPr>
          <p:nvPr/>
        </p:nvSpPr>
        <p:spPr bwMode="auto">
          <a:xfrm>
            <a:off x="2819400" y="5449888"/>
            <a:ext cx="342900" cy="646112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5279757" name="Text Box 13"/>
          <p:cNvSpPr txBox="1">
            <a:spLocks noChangeArrowheads="1"/>
          </p:cNvSpPr>
          <p:nvPr/>
        </p:nvSpPr>
        <p:spPr bwMode="auto">
          <a:xfrm>
            <a:off x="3290888" y="5391150"/>
            <a:ext cx="5857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>
                <a:solidFill>
                  <a:schemeClr val="accent1"/>
                </a:solidFill>
                <a:latin typeface="Comic Sans MS" pitchFamily="-112" charset="0"/>
                <a:ea typeface="ＭＳ Ｐゴシック" pitchFamily="-112" charset="-128"/>
              </a:rPr>
              <a:t>T1</a:t>
            </a:r>
          </a:p>
        </p:txBody>
      </p:sp>
      <p:sp>
        <p:nvSpPr>
          <p:cNvPr id="5279758" name="Freeform 14"/>
          <p:cNvSpPr>
            <a:spLocks/>
          </p:cNvSpPr>
          <p:nvPr/>
        </p:nvSpPr>
        <p:spPr bwMode="auto">
          <a:xfrm>
            <a:off x="6096000" y="5389563"/>
            <a:ext cx="342900" cy="647700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rgbClr val="76EFFF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9759" name="Text Box 15"/>
          <p:cNvSpPr txBox="1">
            <a:spLocks noChangeArrowheads="1"/>
          </p:cNvSpPr>
          <p:nvPr/>
        </p:nvSpPr>
        <p:spPr bwMode="auto">
          <a:xfrm>
            <a:off x="6386513" y="5330825"/>
            <a:ext cx="6429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>
                <a:solidFill>
                  <a:srgbClr val="76EFFF"/>
                </a:solidFill>
                <a:latin typeface="Comic Sans MS" pitchFamily="-112" charset="0"/>
                <a:ea typeface="ＭＳ Ｐゴシック" pitchFamily="-112" charset="-128"/>
              </a:rPr>
              <a:t>T2</a:t>
            </a:r>
          </a:p>
        </p:txBody>
      </p:sp>
    </p:spTree>
    <p:extLst>
      <p:ext uri="{BB962C8B-B14F-4D97-AF65-F5344CB8AC3E}">
        <p14:creationId xmlns:p14="http://schemas.microsoft.com/office/powerpoint/2010/main" val="50516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Mutexes</a:t>
            </a:r>
          </a:p>
        </p:txBody>
      </p:sp>
      <p:sp>
        <p:nvSpPr>
          <p:cNvPr id="526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283575" cy="31115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1663700" algn="l"/>
              </a:tabLst>
            </a:pPr>
            <a:r>
              <a:rPr lang="en-US" sz="2800" dirty="0"/>
              <a:t>Critical sections typically associated with mutual exclusion locks (</a:t>
            </a:r>
            <a:r>
              <a:rPr lang="en-US" sz="2800" i="1" dirty="0" err="1">
                <a:solidFill>
                  <a:schemeClr val="accent1"/>
                </a:solidFill>
              </a:rPr>
              <a:t>mutexes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  <a:tabLst>
                <a:tab pos="1663700" algn="l"/>
              </a:tabLst>
            </a:pPr>
            <a:r>
              <a:rPr lang="en-US" sz="2800" dirty="0"/>
              <a:t>Only one thread can hold a given </a:t>
            </a:r>
            <a:r>
              <a:rPr lang="en-US" sz="2800" dirty="0" err="1"/>
              <a:t>mutex</a:t>
            </a:r>
            <a:r>
              <a:rPr lang="en-US" sz="2800" dirty="0"/>
              <a:t> at a time</a:t>
            </a:r>
          </a:p>
          <a:p>
            <a:pPr>
              <a:lnSpc>
                <a:spcPct val="90000"/>
              </a:lnSpc>
              <a:tabLst>
                <a:tab pos="1663700" algn="l"/>
              </a:tabLst>
            </a:pPr>
            <a:r>
              <a:rPr lang="en-US" sz="2800" dirty="0"/>
              <a:t>Acquire (lock) </a:t>
            </a:r>
            <a:r>
              <a:rPr lang="en-US" sz="2800" dirty="0" err="1"/>
              <a:t>mutex</a:t>
            </a:r>
            <a:r>
              <a:rPr lang="en-US" sz="2800" dirty="0"/>
              <a:t> on entry to critical section</a:t>
            </a:r>
          </a:p>
          <a:p>
            <a:pPr lvl="1">
              <a:lnSpc>
                <a:spcPct val="90000"/>
              </a:lnSpc>
              <a:tabLst>
                <a:tab pos="1663700" algn="l"/>
              </a:tabLst>
            </a:pPr>
            <a:r>
              <a:rPr lang="en-US" sz="2400" dirty="0"/>
              <a:t>Or block if another thread already holds it</a:t>
            </a:r>
          </a:p>
          <a:p>
            <a:pPr>
              <a:lnSpc>
                <a:spcPct val="90000"/>
              </a:lnSpc>
              <a:tabLst>
                <a:tab pos="1663700" algn="l"/>
              </a:tabLst>
            </a:pPr>
            <a:r>
              <a:rPr lang="en-US" sz="2800" dirty="0"/>
              <a:t>Release (unlock) </a:t>
            </a:r>
            <a:r>
              <a:rPr lang="en-US" sz="2800" dirty="0" err="1"/>
              <a:t>mutex</a:t>
            </a:r>
            <a:r>
              <a:rPr lang="en-US" sz="2800" dirty="0"/>
              <a:t> on exit</a:t>
            </a:r>
          </a:p>
          <a:p>
            <a:pPr lvl="1">
              <a:lnSpc>
                <a:spcPct val="90000"/>
              </a:lnSpc>
              <a:tabLst>
                <a:tab pos="1663700" algn="l"/>
              </a:tabLst>
            </a:pPr>
            <a:r>
              <a:rPr lang="en-US" sz="2400" dirty="0"/>
              <a:t>Allow one waiting thread (if any) to acquire &amp; proceed</a:t>
            </a:r>
          </a:p>
        </p:txBody>
      </p:sp>
      <p:sp>
        <p:nvSpPr>
          <p:cNvPr id="5261316" name="Text Box 4"/>
          <p:cNvSpPr txBox="1">
            <a:spLocks noChangeArrowheads="1"/>
          </p:cNvSpPr>
          <p:nvPr/>
        </p:nvSpPr>
        <p:spPr bwMode="auto">
          <a:xfrm>
            <a:off x="1371600" y="4819154"/>
            <a:ext cx="372903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1800" b="1" dirty="0" err="1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pthread_mutex_lock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(&amp;m</a:t>
            </a:r>
            <a:r>
              <a:rPr lang="en-US" sz="1800" b="1" dirty="0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);</a:t>
            </a:r>
          </a:p>
          <a:p>
            <a:pPr lvl="1" eaLnBrk="1" hangingPunct="1"/>
            <a:r>
              <a:rPr lang="en-US" sz="1800" b="1" dirty="0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hits = hits+1;</a:t>
            </a:r>
          </a:p>
          <a:p>
            <a:pPr eaLnBrk="1" hangingPunct="1"/>
            <a:r>
              <a:rPr lang="en-US" sz="1800" b="1" dirty="0" err="1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pthread_mutex_unlock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(&amp;m</a:t>
            </a:r>
            <a:r>
              <a:rPr lang="en-US" sz="1800" b="1" dirty="0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);</a:t>
            </a:r>
          </a:p>
        </p:txBody>
      </p:sp>
      <p:sp>
        <p:nvSpPr>
          <p:cNvPr id="5261317" name="Freeform 5"/>
          <p:cNvSpPr>
            <a:spLocks/>
          </p:cNvSpPr>
          <p:nvPr/>
        </p:nvSpPr>
        <p:spPr bwMode="auto">
          <a:xfrm>
            <a:off x="2819400" y="5907088"/>
            <a:ext cx="342900" cy="646112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1318" name="Text Box 6"/>
          <p:cNvSpPr txBox="1">
            <a:spLocks noChangeArrowheads="1"/>
          </p:cNvSpPr>
          <p:nvPr/>
        </p:nvSpPr>
        <p:spPr bwMode="auto">
          <a:xfrm>
            <a:off x="3290888" y="5848350"/>
            <a:ext cx="5857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>
                <a:solidFill>
                  <a:schemeClr val="accent1"/>
                </a:solidFill>
                <a:latin typeface="Comic Sans MS" pitchFamily="-112" charset="0"/>
                <a:ea typeface="ＭＳ Ｐゴシック" pitchFamily="-112" charset="-128"/>
              </a:rPr>
              <a:t>T1</a:t>
            </a:r>
          </a:p>
        </p:txBody>
      </p:sp>
      <p:sp>
        <p:nvSpPr>
          <p:cNvPr id="5261319" name="Freeform 7"/>
          <p:cNvSpPr>
            <a:spLocks/>
          </p:cNvSpPr>
          <p:nvPr/>
        </p:nvSpPr>
        <p:spPr bwMode="auto">
          <a:xfrm>
            <a:off x="6096000" y="5846763"/>
            <a:ext cx="342900" cy="647700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rgbClr val="76EFFF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1320" name="Text Box 8"/>
          <p:cNvSpPr txBox="1">
            <a:spLocks noChangeArrowheads="1"/>
          </p:cNvSpPr>
          <p:nvPr/>
        </p:nvSpPr>
        <p:spPr bwMode="auto">
          <a:xfrm>
            <a:off x="6386513" y="5788025"/>
            <a:ext cx="6429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>
                <a:solidFill>
                  <a:srgbClr val="76EFFF"/>
                </a:solidFill>
                <a:latin typeface="Comic Sans MS" pitchFamily="-112" charset="0"/>
                <a:ea typeface="ＭＳ Ｐゴシック" pitchFamily="-112" charset="-128"/>
              </a:rPr>
              <a:t>T2</a:t>
            </a:r>
          </a:p>
        </p:txBody>
      </p:sp>
      <p:sp>
        <p:nvSpPr>
          <p:cNvPr id="5261321" name="Text Box 9"/>
          <p:cNvSpPr txBox="1">
            <a:spLocks noChangeArrowheads="1"/>
          </p:cNvSpPr>
          <p:nvPr/>
        </p:nvSpPr>
        <p:spPr bwMode="auto">
          <a:xfrm>
            <a:off x="5080000" y="4819154"/>
            <a:ext cx="3683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1800" b="1" dirty="0" err="1">
                <a:solidFill>
                  <a:srgbClr val="76EFFF"/>
                </a:solidFill>
                <a:latin typeface="Courier New" pitchFamily="-112" charset="0"/>
                <a:ea typeface="ＭＳ Ｐゴシック" pitchFamily="-112" charset="-128"/>
              </a:rPr>
              <a:t>pthread_mutex_lock</a:t>
            </a:r>
            <a:r>
              <a:rPr lang="en-US" sz="1800" b="1" dirty="0" smtClean="0">
                <a:solidFill>
                  <a:srgbClr val="76EFFF"/>
                </a:solidFill>
                <a:latin typeface="Courier New" pitchFamily="-112" charset="0"/>
                <a:ea typeface="ＭＳ Ｐゴシック" pitchFamily="-112" charset="-128"/>
              </a:rPr>
              <a:t>(&amp;m</a:t>
            </a:r>
            <a:r>
              <a:rPr lang="en-US" sz="1800" b="1" dirty="0">
                <a:solidFill>
                  <a:srgbClr val="76EFFF"/>
                </a:solidFill>
                <a:latin typeface="Courier New" pitchFamily="-112" charset="0"/>
                <a:ea typeface="ＭＳ Ｐゴシック" pitchFamily="-112" charset="-128"/>
              </a:rPr>
              <a:t>);</a:t>
            </a:r>
          </a:p>
          <a:p>
            <a:pPr lvl="1" eaLnBrk="1" hangingPunct="1"/>
            <a:r>
              <a:rPr lang="en-US" sz="1800" b="1" dirty="0">
                <a:solidFill>
                  <a:srgbClr val="76EFFF"/>
                </a:solidFill>
                <a:latin typeface="Courier New" pitchFamily="-112" charset="0"/>
                <a:ea typeface="ＭＳ Ｐゴシック" pitchFamily="-112" charset="-128"/>
              </a:rPr>
              <a:t>hits = hits+1;</a:t>
            </a:r>
          </a:p>
          <a:p>
            <a:pPr eaLnBrk="1" hangingPunct="1"/>
            <a:r>
              <a:rPr lang="en-US" sz="1800" b="1" dirty="0" err="1">
                <a:solidFill>
                  <a:srgbClr val="76EFFF"/>
                </a:solidFill>
                <a:latin typeface="Courier New" pitchFamily="-112" charset="0"/>
                <a:ea typeface="ＭＳ Ｐゴシック" pitchFamily="-112" charset="-128"/>
              </a:rPr>
              <a:t>pthread_mutex_unlock</a:t>
            </a:r>
            <a:r>
              <a:rPr lang="en-US" sz="1800" b="1" dirty="0" smtClean="0">
                <a:solidFill>
                  <a:srgbClr val="76EFFF"/>
                </a:solidFill>
                <a:latin typeface="Courier New" pitchFamily="-112" charset="0"/>
                <a:ea typeface="ＭＳ Ｐゴシック" pitchFamily="-112" charset="-128"/>
              </a:rPr>
              <a:t>(&amp;m</a:t>
            </a:r>
            <a:r>
              <a:rPr lang="en-US" sz="1800" b="1" dirty="0">
                <a:solidFill>
                  <a:srgbClr val="76EFFF"/>
                </a:solidFill>
                <a:latin typeface="Courier New" pitchFamily="-112" charset="0"/>
                <a:ea typeface="ＭＳ Ｐゴシック" pitchFamily="-112" charset="-128"/>
              </a:rPr>
              <a:t>);</a:t>
            </a:r>
          </a:p>
        </p:txBody>
      </p:sp>
      <p:sp>
        <p:nvSpPr>
          <p:cNvPr id="5261322" name="Text Box 10"/>
          <p:cNvSpPr txBox="1">
            <a:spLocks noChangeArrowheads="1"/>
          </p:cNvSpPr>
          <p:nvPr/>
        </p:nvSpPr>
        <p:spPr bwMode="auto">
          <a:xfrm>
            <a:off x="3187700" y="4475163"/>
            <a:ext cx="353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sz="1800" b="1" dirty="0" err="1">
                <a:solidFill>
                  <a:srgbClr val="B9B9B9"/>
                </a:solidFill>
                <a:latin typeface="Courier New" pitchFamily="-112" charset="0"/>
                <a:ea typeface="ＭＳ Ｐゴシック" pitchFamily="-112" charset="-128"/>
              </a:rPr>
              <a:t>pthread_mutex_init</a:t>
            </a:r>
            <a:r>
              <a:rPr lang="en-US" sz="1800" b="1" dirty="0" smtClean="0">
                <a:solidFill>
                  <a:srgbClr val="B9B9B9"/>
                </a:solidFill>
                <a:latin typeface="Courier New" pitchFamily="-112" charset="0"/>
                <a:ea typeface="ＭＳ Ｐゴシック" pitchFamily="-112" charset="-128"/>
              </a:rPr>
              <a:t>(&amp;m</a:t>
            </a:r>
            <a:r>
              <a:rPr lang="en-US" sz="1800" b="1" dirty="0">
                <a:solidFill>
                  <a:srgbClr val="B9B9B9"/>
                </a:solidFill>
                <a:latin typeface="Courier New" pitchFamily="-112" charset="0"/>
                <a:ea typeface="ＭＳ Ｐゴシック" pitchFamily="-112" charset="-128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59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1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5261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8686800" cy="2971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Q: How to implement critical section in code?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A: Lots of approaches….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Mutual Exclusion Lock (</a:t>
            </a:r>
            <a:r>
              <a:rPr lang="en-US" dirty="0" err="1" smtClean="0">
                <a:solidFill>
                  <a:schemeClr val="accent1"/>
                </a:solidFill>
              </a:rPr>
              <a:t>mutex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lock(m): wait till it becomes free, then lock it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unlock(m): unlock it</a:t>
            </a:r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5261322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3239631"/>
            <a:ext cx="6421438" cy="2246769"/>
          </a:xfrm>
          <a:prstGeom prst="rect">
            <a:avLst/>
          </a:prstGeom>
          <a:noFill/>
          <a:ln w="5715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safe_increment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() {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pthread_mutex_lock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(&amp;m);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hits = hits + 1;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pthread_mutex_unlock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(&amp;m)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}</a:t>
            </a:r>
            <a:endParaRPr lang="en-US" sz="2800" dirty="0">
              <a:solidFill>
                <a:schemeClr val="bg1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13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Hardware Support for Synchronization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Synchronization in MIPS 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sz="2800" dirty="0"/>
              <a:t>Load linked: </a:t>
            </a:r>
            <a:r>
              <a:rPr lang="en-AU" sz="2800" dirty="0" smtClean="0"/>
              <a:t>		</a:t>
            </a:r>
            <a:r>
              <a:rPr lang="en-AU" sz="2800" dirty="0" smtClean="0">
                <a:solidFill>
                  <a:schemeClr val="accent1"/>
                </a:solidFill>
                <a:latin typeface="Lucida Console" pitchFamily="49" charset="0"/>
              </a:rPr>
              <a:t>LL </a:t>
            </a:r>
            <a:r>
              <a:rPr lang="en-US" sz="2800" dirty="0" err="1">
                <a:solidFill>
                  <a:schemeClr val="accent1"/>
                </a:solidFill>
                <a:latin typeface="Lucida Console" pitchFamily="49" charset="0"/>
              </a:rPr>
              <a:t>rt</a:t>
            </a:r>
            <a:r>
              <a:rPr lang="en-US" sz="2800" dirty="0">
                <a:solidFill>
                  <a:schemeClr val="accent1"/>
                </a:solidFill>
                <a:latin typeface="Lucida Console" pitchFamily="49" charset="0"/>
              </a:rPr>
              <a:t>, offset(</a:t>
            </a:r>
            <a:r>
              <a:rPr lang="en-US" sz="2800" dirty="0" err="1">
                <a:solidFill>
                  <a:schemeClr val="accent1"/>
                </a:solidFill>
                <a:latin typeface="Lucida Console" pitchFamily="49" charset="0"/>
              </a:rPr>
              <a:t>rs</a:t>
            </a:r>
            <a:r>
              <a:rPr lang="en-US" sz="2800" dirty="0">
                <a:solidFill>
                  <a:schemeClr val="accent1"/>
                </a:solidFill>
                <a:latin typeface="Lucida Console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sz="2800" dirty="0"/>
              <a:t>Store </a:t>
            </a:r>
            <a:r>
              <a:rPr lang="en-AU" sz="2800" dirty="0" smtClean="0"/>
              <a:t>conditional:	</a:t>
            </a:r>
            <a:r>
              <a:rPr lang="en-AU" sz="2800" dirty="0" smtClean="0">
                <a:solidFill>
                  <a:schemeClr val="accent1"/>
                </a:solidFill>
                <a:latin typeface="Lucida Console" pitchFamily="49" charset="0"/>
              </a:rPr>
              <a:t>SC </a:t>
            </a:r>
            <a:r>
              <a:rPr lang="en-AU" sz="2800" dirty="0" err="1">
                <a:solidFill>
                  <a:schemeClr val="accent1"/>
                </a:solidFill>
                <a:latin typeface="Lucida Console" pitchFamily="49" charset="0"/>
              </a:rPr>
              <a:t>rt</a:t>
            </a:r>
            <a:r>
              <a:rPr lang="en-AU" sz="2800" dirty="0">
                <a:solidFill>
                  <a:schemeClr val="accent1"/>
                </a:solidFill>
                <a:latin typeface="Lucida Console" pitchFamily="49" charset="0"/>
              </a:rPr>
              <a:t>, </a:t>
            </a:r>
            <a:r>
              <a:rPr lang="en-US" sz="2800" dirty="0">
                <a:solidFill>
                  <a:schemeClr val="accent1"/>
                </a:solidFill>
                <a:latin typeface="Lucida Console" pitchFamily="49" charset="0"/>
              </a:rPr>
              <a:t>offset(</a:t>
            </a:r>
            <a:r>
              <a:rPr lang="en-US" sz="2800" dirty="0" err="1">
                <a:solidFill>
                  <a:schemeClr val="accent1"/>
                </a:solidFill>
                <a:latin typeface="Lucida Console" pitchFamily="49" charset="0"/>
              </a:rPr>
              <a:t>rs</a:t>
            </a:r>
            <a:r>
              <a:rPr lang="en-US" sz="2800" dirty="0">
                <a:solidFill>
                  <a:schemeClr val="accent1"/>
                </a:solidFill>
                <a:latin typeface="Lucida Console" pitchFamily="49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AU" sz="2400" dirty="0"/>
              <a:t>Succeeds if location not changed since the </a:t>
            </a:r>
            <a:r>
              <a:rPr lang="en-AU" sz="2400" dirty="0" smtClean="0">
                <a:latin typeface="Lucida Console" pitchFamily="49" charset="0"/>
              </a:rPr>
              <a:t>LL</a:t>
            </a:r>
            <a:endParaRPr lang="en-AU" sz="2400" dirty="0">
              <a:latin typeface="Lucida Console" pitchFamily="49" charset="0"/>
            </a:endParaRPr>
          </a:p>
          <a:p>
            <a:pPr lvl="2">
              <a:lnSpc>
                <a:spcPct val="90000"/>
              </a:lnSpc>
            </a:pPr>
            <a:r>
              <a:rPr lang="en-AU" sz="2000" dirty="0"/>
              <a:t>Returns 1 in </a:t>
            </a:r>
            <a:r>
              <a:rPr lang="en-AU" sz="2000" dirty="0" err="1"/>
              <a:t>rt</a:t>
            </a:r>
            <a:endParaRPr lang="en-AU" sz="2000" dirty="0"/>
          </a:p>
          <a:p>
            <a:pPr lvl="1">
              <a:lnSpc>
                <a:spcPct val="90000"/>
              </a:lnSpc>
            </a:pPr>
            <a:r>
              <a:rPr lang="en-AU" sz="2400" dirty="0"/>
              <a:t>Fails if location is changed</a:t>
            </a:r>
          </a:p>
          <a:p>
            <a:pPr lvl="2">
              <a:lnSpc>
                <a:spcPct val="90000"/>
              </a:lnSpc>
            </a:pPr>
            <a:r>
              <a:rPr lang="en-AU" sz="2000" dirty="0"/>
              <a:t>Returns 0 in </a:t>
            </a:r>
            <a:r>
              <a:rPr lang="en-AU" sz="2000" dirty="0" err="1"/>
              <a:t>rt</a:t>
            </a:r>
            <a:endParaRPr lang="en-AU" sz="2000" dirty="0"/>
          </a:p>
          <a:p>
            <a:pPr>
              <a:lnSpc>
                <a:spcPct val="90000"/>
              </a:lnSpc>
            </a:pPr>
            <a:r>
              <a:rPr lang="en-AU" sz="2800" dirty="0"/>
              <a:t>Example: atomic swap (to test/set lock variable</a:t>
            </a:r>
            <a:r>
              <a:rPr lang="en-AU" sz="2800" dirty="0" smtClean="0"/>
              <a:t>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 smtClean="0">
                <a:latin typeface="Lucida Console" pitchFamily="49" charset="0"/>
              </a:rPr>
              <a:t>try</a:t>
            </a:r>
            <a:r>
              <a:rPr lang="en-AU" sz="2200" dirty="0">
                <a:latin typeface="Lucida Console" pitchFamily="49" charset="0"/>
              </a:rPr>
              <a:t>: </a:t>
            </a:r>
            <a:r>
              <a:rPr lang="en-AU" sz="2200" dirty="0" smtClean="0">
                <a:latin typeface="Lucida Console" pitchFamily="49" charset="0"/>
              </a:rPr>
              <a:t>MOVE </a:t>
            </a:r>
            <a:r>
              <a:rPr lang="en-AU" sz="2200" dirty="0">
                <a:latin typeface="Lucida Console" pitchFamily="49" charset="0"/>
              </a:rPr>
              <a:t>$</a:t>
            </a:r>
            <a:r>
              <a:rPr lang="en-AU" sz="2200" dirty="0" smtClean="0">
                <a:latin typeface="Lucida Console" pitchFamily="49" charset="0"/>
              </a:rPr>
              <a:t>t0,$s4	;copy </a:t>
            </a:r>
            <a:r>
              <a:rPr lang="en-AU" sz="2200" dirty="0">
                <a:latin typeface="Lucida Console" pitchFamily="49" charset="0"/>
              </a:rPr>
              <a:t>exchange value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>
                <a:latin typeface="Lucida Console" pitchFamily="49" charset="0"/>
              </a:rPr>
              <a:t>     </a:t>
            </a:r>
            <a:r>
              <a:rPr lang="en-AU" sz="2200" dirty="0" smtClean="0">
                <a:solidFill>
                  <a:schemeClr val="accent1"/>
                </a:solidFill>
                <a:latin typeface="Lucida Console" pitchFamily="49" charset="0"/>
              </a:rPr>
              <a:t>LL  </a:t>
            </a:r>
            <a:r>
              <a:rPr lang="en-AU" sz="2200" dirty="0">
                <a:solidFill>
                  <a:schemeClr val="accent1"/>
                </a:solidFill>
                <a:latin typeface="Lucida Console" pitchFamily="49" charset="0"/>
              </a:rPr>
              <a:t>$t1,0($s1</a:t>
            </a:r>
            <a:r>
              <a:rPr lang="en-AU" sz="2200" dirty="0" smtClean="0">
                <a:solidFill>
                  <a:schemeClr val="accent1"/>
                </a:solidFill>
                <a:latin typeface="Lucida Console" pitchFamily="49" charset="0"/>
              </a:rPr>
              <a:t>)	;</a:t>
            </a:r>
            <a:r>
              <a:rPr lang="en-AU" sz="2200" dirty="0">
                <a:solidFill>
                  <a:schemeClr val="accent1"/>
                </a:solidFill>
                <a:latin typeface="Lucida Console" pitchFamily="49" charset="0"/>
              </a:rPr>
              <a:t>load linked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>
                <a:solidFill>
                  <a:schemeClr val="accent1"/>
                </a:solidFill>
                <a:latin typeface="Lucida Console" pitchFamily="49" charset="0"/>
              </a:rPr>
              <a:t>     </a:t>
            </a:r>
            <a:r>
              <a:rPr lang="en-AU" sz="2200" dirty="0" smtClean="0">
                <a:solidFill>
                  <a:schemeClr val="accent1"/>
                </a:solidFill>
                <a:latin typeface="Lucida Console" pitchFamily="49" charset="0"/>
              </a:rPr>
              <a:t>SC  </a:t>
            </a:r>
            <a:r>
              <a:rPr lang="en-AU" sz="2200" dirty="0">
                <a:solidFill>
                  <a:schemeClr val="accent1"/>
                </a:solidFill>
                <a:latin typeface="Lucida Console" pitchFamily="49" charset="0"/>
              </a:rPr>
              <a:t>$t0,0($s1</a:t>
            </a:r>
            <a:r>
              <a:rPr lang="en-AU" sz="2200" dirty="0" smtClean="0">
                <a:solidFill>
                  <a:schemeClr val="accent1"/>
                </a:solidFill>
                <a:latin typeface="Lucida Console" pitchFamily="49" charset="0"/>
              </a:rPr>
              <a:t>)	;</a:t>
            </a:r>
            <a:r>
              <a:rPr lang="en-AU" sz="2200" dirty="0">
                <a:solidFill>
                  <a:schemeClr val="accent1"/>
                </a:solidFill>
                <a:latin typeface="Lucida Console" pitchFamily="49" charset="0"/>
              </a:rPr>
              <a:t>store conditional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>
                <a:latin typeface="Lucida Console" pitchFamily="49" charset="0"/>
              </a:rPr>
              <a:t>     </a:t>
            </a:r>
            <a:r>
              <a:rPr lang="en-AU" sz="2200" dirty="0" smtClean="0">
                <a:latin typeface="Lucida Console" pitchFamily="49" charset="0"/>
              </a:rPr>
              <a:t>BEQZ $t0,try	;branch </a:t>
            </a:r>
            <a:r>
              <a:rPr lang="en-AU" sz="2200" dirty="0">
                <a:latin typeface="Lucida Console" pitchFamily="49" charset="0"/>
              </a:rPr>
              <a:t>store fails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>
                <a:latin typeface="Lucida Console" pitchFamily="49" charset="0"/>
              </a:rPr>
              <a:t>     </a:t>
            </a:r>
            <a:r>
              <a:rPr lang="en-AU" sz="2200" dirty="0" smtClean="0">
                <a:latin typeface="Lucida Console" pitchFamily="49" charset="0"/>
              </a:rPr>
              <a:t>MOVE </a:t>
            </a:r>
            <a:r>
              <a:rPr lang="en-AU" sz="2200" dirty="0">
                <a:latin typeface="Lucida Console" pitchFamily="49" charset="0"/>
              </a:rPr>
              <a:t>$</a:t>
            </a:r>
            <a:r>
              <a:rPr lang="en-AU" sz="2200" dirty="0" smtClean="0">
                <a:latin typeface="Lucida Console" pitchFamily="49" charset="0"/>
              </a:rPr>
              <a:t>s4,$t1	;put </a:t>
            </a:r>
            <a:r>
              <a:rPr lang="en-AU" sz="2200" dirty="0">
                <a:latin typeface="Lucida Console" pitchFamily="49" charset="0"/>
              </a:rPr>
              <a:t>load value in $</a:t>
            </a:r>
            <a:r>
              <a:rPr lang="en-AU" sz="2200" dirty="0" smtClean="0">
                <a:latin typeface="Lucida Console" pitchFamily="49" charset="0"/>
              </a:rPr>
              <a:t>s4</a:t>
            </a:r>
          </a:p>
        </p:txBody>
      </p:sp>
    </p:spTree>
    <p:extLst>
      <p:ext uri="{BB962C8B-B14F-4D97-AF65-F5344CB8AC3E}">
        <p14:creationId xmlns:p14="http://schemas.microsoft.com/office/powerpoint/2010/main" val="194459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Linked load / Store Conditional</a:t>
            </a:r>
          </a:p>
          <a:p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while(</a:t>
            </a:r>
            <a:r>
              <a:rPr lang="en-US" sz="2400" dirty="0" err="1" smtClean="0">
                <a:latin typeface="Consolas" pitchFamily="49" charset="0"/>
              </a:rPr>
              <a:t>test_and_test</a:t>
            </a:r>
            <a:r>
              <a:rPr lang="en-US" sz="2400" dirty="0" smtClean="0">
                <a:latin typeface="Consolas" pitchFamily="49" charset="0"/>
              </a:rPr>
              <a:t>(m)){}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err="1">
                <a:latin typeface="Consolas" pitchFamily="49" charset="0"/>
              </a:rPr>
              <a:t>i</a:t>
            </a:r>
            <a:r>
              <a:rPr lang="en-US" sz="2400" dirty="0" err="1" smtClean="0">
                <a:latin typeface="Consolas" pitchFamily="49" charset="0"/>
              </a:rPr>
              <a:t>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  <a:endParaRPr lang="en-US" sz="2400" dirty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	old = *m;</a:t>
            </a:r>
          </a:p>
          <a:p>
            <a:r>
              <a:rPr lang="en-US" sz="2400" dirty="0" smtClean="0">
                <a:latin typeface="Consolas" pitchFamily="49" charset="0"/>
              </a:rPr>
              <a:t>	*</a:t>
            </a:r>
            <a:r>
              <a:rPr lang="en-US" sz="2400" dirty="0">
                <a:latin typeface="Consolas" pitchFamily="49" charset="0"/>
              </a:rPr>
              <a:t>m = </a:t>
            </a:r>
            <a:r>
              <a:rPr lang="en-US" sz="2400" dirty="0" smtClean="0">
                <a:latin typeface="Consolas" pitchFamily="49" charset="0"/>
              </a:rPr>
              <a:t>1;</a:t>
            </a:r>
          </a:p>
          <a:p>
            <a:r>
              <a:rPr lang="en-US" sz="2400" dirty="0" smtClean="0">
                <a:latin typeface="Consolas" pitchFamily="49" charset="0"/>
              </a:rPr>
              <a:t>	return </a:t>
            </a:r>
            <a:r>
              <a:rPr lang="en-US" sz="2400" dirty="0">
                <a:latin typeface="Consolas" pitchFamily="49" charset="0"/>
              </a:rPr>
              <a:t>old</a:t>
            </a:r>
            <a:r>
              <a:rPr lang="en-US" sz="2400" dirty="0" smtClean="0">
                <a:latin typeface="Consolas" pitchFamily="49" charset="0"/>
              </a:rPr>
              <a:t>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  <p:pic>
        <p:nvPicPr>
          <p:cNvPr id="2050" name="CP3 Ink 8977e083-bce2-42a4-ac3a-33100cf8e6cc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50" y="1209180"/>
            <a:ext cx="7695300" cy="357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932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Linked load / Store Conditional</a:t>
            </a:r>
          </a:p>
          <a:p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while(</a:t>
            </a:r>
            <a:r>
              <a:rPr lang="en-US" sz="2400" dirty="0" err="1" smtClean="0">
                <a:latin typeface="Consolas" pitchFamily="49" charset="0"/>
              </a:rPr>
              <a:t>test_and_test</a:t>
            </a:r>
            <a:r>
              <a:rPr lang="en-US" sz="2400" dirty="0" smtClean="0">
                <a:latin typeface="Consolas" pitchFamily="49" charset="0"/>
              </a:rPr>
              <a:t>(m)){}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err="1">
                <a:latin typeface="Consolas" pitchFamily="49" charset="0"/>
              </a:rPr>
              <a:t>i</a:t>
            </a:r>
            <a:r>
              <a:rPr lang="en-US" sz="2400" dirty="0" err="1" smtClean="0">
                <a:latin typeface="Consolas" pitchFamily="49" charset="0"/>
              </a:rPr>
              <a:t>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LL $t1, 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SC $t0, 0($a0)</a:t>
            </a:r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>
                <a:latin typeface="Consolas" pitchFamily="49" charset="0"/>
              </a:rPr>
              <a:t>M</a:t>
            </a:r>
            <a:r>
              <a:rPr lang="en-US" sz="2400" dirty="0" smtClean="0">
                <a:latin typeface="Consolas" pitchFamily="49" charset="0"/>
              </a:rPr>
              <a:t>OVE $v0, $t1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  <p:pic>
        <p:nvPicPr>
          <p:cNvPr id="3074" name="CP3 Ink c69a7f97-8b02-4a52-ad6c-07874c6f94d8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0" y="3767640"/>
            <a:ext cx="8407200" cy="1996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375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Linked load / Store Conditional</a:t>
            </a:r>
          </a:p>
          <a:p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while(</a:t>
            </a:r>
            <a:r>
              <a:rPr lang="en-US" sz="2400" dirty="0" err="1" smtClean="0">
                <a:latin typeface="Consolas" pitchFamily="49" charset="0"/>
              </a:rPr>
              <a:t>test_and_test</a:t>
            </a:r>
            <a:r>
              <a:rPr lang="en-US" sz="2400" dirty="0" smtClean="0">
                <a:latin typeface="Consolas" pitchFamily="49" charset="0"/>
              </a:rPr>
              <a:t>(m)){}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err="1">
                <a:latin typeface="Consolas" pitchFamily="49" charset="0"/>
              </a:rPr>
              <a:t>i</a:t>
            </a:r>
            <a:r>
              <a:rPr lang="en-US" sz="2400" dirty="0" err="1" smtClean="0">
                <a:latin typeface="Consolas" pitchFamily="49" charset="0"/>
              </a:rPr>
              <a:t>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</a:t>
            </a:r>
            <a:r>
              <a:rPr lang="en-US" sz="2400" dirty="0" smtClean="0">
                <a:latin typeface="Consolas" pitchFamily="49" charset="0"/>
              </a:rPr>
              <a:t>{</a:t>
            </a:r>
          </a:p>
          <a:p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Consolas" pitchFamily="49" charset="0"/>
              </a:rPr>
              <a:t>try:</a:t>
            </a:r>
            <a:endParaRPr lang="en-US" sz="2400" dirty="0" smtClean="0">
              <a:solidFill>
                <a:srgbClr val="00B050"/>
              </a:solidFill>
              <a:latin typeface="Consolas" pitchFamily="49" charset="0"/>
            </a:endParaRP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LL $t1, 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SC $t0, 0($a0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)</a:t>
            </a: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00B050"/>
                </a:solidFill>
                <a:latin typeface="Consolas" pitchFamily="49" charset="0"/>
              </a:rPr>
              <a:t>BEQZ $t0, try</a:t>
            </a:r>
            <a:endParaRPr lang="en-US" sz="2400" dirty="0" smtClean="0">
              <a:solidFill>
                <a:srgbClr val="00B050"/>
              </a:solidFill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>
                <a:latin typeface="Consolas" pitchFamily="49" charset="0"/>
              </a:rPr>
              <a:t>M</a:t>
            </a:r>
            <a:r>
              <a:rPr lang="en-US" sz="2400" dirty="0" smtClean="0">
                <a:latin typeface="Consolas" pitchFamily="49" charset="0"/>
              </a:rPr>
              <a:t>OVE $v0, $t1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32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Linked load / Store Conditional</a:t>
            </a:r>
          </a:p>
          <a:p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	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	LL $t1, 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 smtClean="0">
                <a:latin typeface="Consolas" pitchFamily="49" charset="0"/>
              </a:rPr>
              <a:t>		BNEZ $t1</a:t>
            </a:r>
            <a:r>
              <a:rPr lang="en-US" sz="2400" dirty="0">
                <a:latin typeface="Consolas" pitchFamily="49" charset="0"/>
              </a:rPr>
              <a:t>,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SC $t0, 0($a0)</a:t>
            </a:r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		BEQZ $t0,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>
              <a:latin typeface="Consolas" pitchFamily="49" charset="0"/>
            </a:endParaRPr>
          </a:p>
          <a:p>
            <a:r>
              <a:rPr lang="en-US" sz="2400" dirty="0" err="1" smtClean="0">
                <a:latin typeface="Consolas" pitchFamily="49" charset="0"/>
              </a:rPr>
              <a:t>mutex_unlock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*m = 0;</a:t>
            </a:r>
          </a:p>
          <a:p>
            <a:r>
              <a:rPr lang="en-US" sz="2400" dirty="0">
                <a:latin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529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Linked load / Store Conditional</a:t>
            </a:r>
          </a:p>
          <a:p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	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	LL $t1, 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 smtClean="0">
                <a:latin typeface="Consolas" pitchFamily="49" charset="0"/>
              </a:rPr>
              <a:t>		BNEZ </a:t>
            </a:r>
            <a:r>
              <a:rPr lang="en-US" sz="2400" dirty="0">
                <a:latin typeface="Consolas" pitchFamily="49" charset="0"/>
              </a:rPr>
              <a:t>$t1, </a:t>
            </a:r>
            <a:r>
              <a:rPr lang="en-US" sz="2400" dirty="0" err="1">
                <a:latin typeface="Consolas" pitchFamily="49" charset="0"/>
              </a:rPr>
              <a:t>test_and_set</a:t>
            </a:r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SC $t0, 0($a0)</a:t>
            </a:r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		BEQZ $t0,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>
              <a:latin typeface="Consolas" pitchFamily="49" charset="0"/>
            </a:endParaRPr>
          </a:p>
          <a:p>
            <a:r>
              <a:rPr lang="en-US" sz="2400" dirty="0" err="1" smtClean="0">
                <a:latin typeface="Consolas" pitchFamily="49" charset="0"/>
              </a:rPr>
              <a:t>mutex_unlock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SW $zero, 0($a0)</a:t>
            </a:r>
          </a:p>
          <a:p>
            <a:r>
              <a:rPr lang="en-US" sz="2400" dirty="0">
                <a:latin typeface="Consolas" pitchFamily="49" charset="0"/>
              </a:rPr>
              <a:t>}</a:t>
            </a:r>
          </a:p>
        </p:txBody>
      </p:sp>
      <p:pic>
        <p:nvPicPr>
          <p:cNvPr id="4098" name="CP3 Ink 140b1fd1-e2be-4446-bbc0-65e5fcc0b75b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995" y="1372920"/>
            <a:ext cx="3508651" cy="186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425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Synchronization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Threads and processes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Critical sections, race conditions, and </a:t>
            </a:r>
            <a:r>
              <a:rPr lang="en-US" dirty="0" err="1" smtClean="0">
                <a:sym typeface="Wingdings" pitchFamily="2" charset="2"/>
              </a:rPr>
              <a:t>mutexes</a:t>
            </a:r>
            <a:endParaRPr lang="en-US" dirty="0" smtClean="0">
              <a:sym typeface="Wingdings" pitchFamily="2" charset="2"/>
            </a:endParaRP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Atomic Instructions</a:t>
            </a:r>
            <a:endParaRPr lang="en-US" dirty="0">
              <a:sym typeface="Wingdings" pitchFamily="2" charset="2"/>
            </a:endParaRP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HW support for synchronization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Using sync primitives to build concurrency-safe data structures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Cache coherency causes problems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Locks + barriers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Language level synchronization</a:t>
            </a:r>
          </a:p>
          <a:p>
            <a:pPr marL="0" indent="0"/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19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Alternative Atomic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Other atomic hardware primitives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test and set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atomic increment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bus lock prefix </a:t>
            </a:r>
            <a:r>
              <a:rPr lang="en-US" dirty="0" smtClean="0"/>
              <a:t>(x86)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Alternative Atomic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Other atomic hardware primitives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test and set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atomic increment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bus lock prefix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compare and exchange </a:t>
            </a:r>
            <a:r>
              <a:rPr lang="en-US" dirty="0" smtClean="0"/>
              <a:t>(x86, ARM deprecated)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linked load / store conditional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(MIPS, ARM, PowerPC, DEC Alpha, …)</a:t>
            </a:r>
          </a:p>
        </p:txBody>
      </p:sp>
      <p:pic>
        <p:nvPicPr>
          <p:cNvPr id="5122" name="CP3 Ink 0ae79568-cff9-48f8-9c12-cb3dc335c16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40" y="3114660"/>
            <a:ext cx="6915600" cy="170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Synchronization techniques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clever code </a:t>
            </a:r>
          </a:p>
          <a:p>
            <a:pPr lvl="1"/>
            <a:r>
              <a:rPr lang="en-US" dirty="0" smtClean="0"/>
              <a:t>must work despite adversarial scheduler/interrupts</a:t>
            </a:r>
          </a:p>
          <a:p>
            <a:pPr lvl="1"/>
            <a:r>
              <a:rPr lang="en-US" dirty="0" smtClean="0"/>
              <a:t>used by: hackers</a:t>
            </a:r>
          </a:p>
          <a:p>
            <a:pPr lvl="1"/>
            <a:r>
              <a:rPr lang="en-US" dirty="0" smtClean="0"/>
              <a:t>also: </a:t>
            </a:r>
            <a:r>
              <a:rPr lang="en-US" dirty="0" err="1" smtClean="0"/>
              <a:t>noobs</a:t>
            </a: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disable interrupts</a:t>
            </a:r>
            <a:endParaRPr lang="en-US" dirty="0" smtClean="0"/>
          </a:p>
          <a:p>
            <a:pPr lvl="1"/>
            <a:r>
              <a:rPr lang="en-US" dirty="0" smtClean="0"/>
              <a:t>used by: exception handler, scheduler, device drivers, …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disable preemption</a:t>
            </a:r>
            <a:endParaRPr lang="en-US" dirty="0" smtClean="0"/>
          </a:p>
          <a:p>
            <a:pPr lvl="1"/>
            <a:r>
              <a:rPr lang="en-US" dirty="0" smtClean="0"/>
              <a:t>dangerous for user code, but okay for some kernel code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mutual exclusion locks (</a:t>
            </a:r>
            <a:r>
              <a:rPr lang="en-US" dirty="0" err="1" smtClean="0">
                <a:solidFill>
                  <a:schemeClr val="accent1"/>
                </a:solidFill>
              </a:rPr>
              <a:t>mutex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pPr lvl="1"/>
            <a:r>
              <a:rPr lang="en-US" dirty="0" smtClean="0"/>
              <a:t>general purpose, except for some interrupt-related cases</a:t>
            </a:r>
          </a:p>
        </p:txBody>
      </p:sp>
    </p:spTree>
    <p:extLst>
      <p:ext uri="{BB962C8B-B14F-4D97-AF65-F5344CB8AC3E}">
        <p14:creationId xmlns:p14="http://schemas.microsoft.com/office/powerpoint/2010/main" val="126579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Using synchronization primitives to build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concurrency-safe </a:t>
            </a:r>
            <a:r>
              <a:rPr lang="en-US" dirty="0" err="1" smtClean="0">
                <a:solidFill>
                  <a:schemeClr val="accent1"/>
                </a:solidFill>
              </a:rPr>
              <a:t>datastructures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2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Broken invariants</a:t>
            </a:r>
            <a:endParaRPr lang="en-US" dirty="0"/>
          </a:p>
        </p:txBody>
      </p:sp>
      <p:sp>
        <p:nvSpPr>
          <p:cNvPr id="52920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5715000"/>
          </a:xfrm>
        </p:spPr>
        <p:txBody>
          <a:bodyPr/>
          <a:lstStyle/>
          <a:p>
            <a:r>
              <a:rPr lang="en-US" dirty="0" smtClean="0"/>
              <a:t>Access to </a:t>
            </a:r>
            <a:r>
              <a:rPr lang="en-US" dirty="0" smtClean="0">
                <a:solidFill>
                  <a:schemeClr val="accent1"/>
                </a:solidFill>
              </a:rPr>
              <a:t>shared data </a:t>
            </a:r>
            <a:r>
              <a:rPr lang="en-US" dirty="0" smtClean="0"/>
              <a:t>must be synchronized</a:t>
            </a:r>
          </a:p>
          <a:p>
            <a:pPr lvl="1"/>
            <a:r>
              <a:rPr lang="en-US" dirty="0" smtClean="0"/>
              <a:t>goal: enforce </a:t>
            </a:r>
            <a:r>
              <a:rPr lang="en-US" dirty="0" err="1" smtClean="0"/>
              <a:t>datastructure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invariants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292043" name="Rectangle 1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1524000"/>
            <a:ext cx="4267200" cy="4473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no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chemeClr val="accent1"/>
                </a:solidFill>
                <a:latin typeface="Consolas" pitchFamily="49" charset="0"/>
              </a:rPr>
              <a:t>// invariant: 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/>
            </a:r>
            <a:b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// data </a:t>
            </a:r>
            <a:r>
              <a:rPr lang="en-US" sz="2000" dirty="0">
                <a:solidFill>
                  <a:schemeClr val="accent1"/>
                </a:solidFill>
                <a:latin typeface="Consolas" pitchFamily="49" charset="0"/>
              </a:rPr>
              <a:t>is in 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A[h … t-1</a:t>
            </a:r>
            <a:r>
              <a:rPr lang="en-US" sz="2000" dirty="0">
                <a:solidFill>
                  <a:schemeClr val="accent1"/>
                </a:solidFill>
                <a:latin typeface="Consolas" pitchFamily="49" charset="0"/>
              </a:rPr>
              <a:t>]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char A[100];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err="1">
                <a:solidFill>
                  <a:srgbClr val="E1E1E1"/>
                </a:solidFill>
                <a:latin typeface="Consolas" pitchFamily="49" charset="0"/>
              </a:rPr>
              <a:t>int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h = 0, t = 0;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endParaRPr lang="en-US" sz="2000" dirty="0" smtClean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// producer: add to list tail</a:t>
            </a:r>
            <a:endParaRPr lang="en-US" sz="2000" dirty="0" smtClean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void 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put(char c)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A[t] </a:t>
            </a: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=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t++;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20" name="Rectangle 19"/>
          <p:cNvSpPr/>
          <p:nvPr>
            <p:custDataLst>
              <p:tags r:id="rId4"/>
            </p:custDataLst>
          </p:nvPr>
        </p:nvSpPr>
        <p:spPr>
          <a:xfrm>
            <a:off x="4419600" y="3276600"/>
            <a:ext cx="48006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// consumer: take from list head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while (h == t) { };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h++;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698822" y="2069068"/>
            <a:ext cx="2844800" cy="987425"/>
            <a:chOff x="2119667" y="2069068"/>
            <a:chExt cx="2844800" cy="987425"/>
          </a:xfrm>
        </p:grpSpPr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21196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25260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2932467" y="2650093"/>
              <a:ext cx="406400" cy="406400"/>
            </a:xfrm>
            <a:prstGeom prst="rect">
              <a:avLst/>
            </a:prstGeom>
            <a:solidFill>
              <a:srgbClr val="4519E7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omic Sans MS" pitchFamily="-112" charset="0"/>
                </a:rPr>
                <a:t>1</a:t>
              </a: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3338867" y="2650093"/>
              <a:ext cx="406400" cy="406400"/>
            </a:xfrm>
            <a:prstGeom prst="rect">
              <a:avLst/>
            </a:prstGeom>
            <a:solidFill>
              <a:srgbClr val="4519E7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omic Sans MS" pitchFamily="-112" charset="0"/>
                </a:rPr>
                <a:t>2</a:t>
              </a: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3745267" y="2650093"/>
              <a:ext cx="406400" cy="406400"/>
            </a:xfrm>
            <a:prstGeom prst="rect">
              <a:avLst/>
            </a:prstGeom>
            <a:solidFill>
              <a:srgbClr val="4519E7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Comic Sans MS" pitchFamily="-112" charset="0"/>
                </a:rPr>
                <a:t>3</a:t>
              </a: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41516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2819400" y="2069068"/>
              <a:ext cx="699230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head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 flipH="1">
              <a:off x="3122967" y="2349261"/>
              <a:ext cx="12700" cy="30083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4038600" y="2145268"/>
              <a:ext cx="538930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tail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4359630" y="2438400"/>
              <a:ext cx="0" cy="21169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4558067" y="2650093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pic>
        <p:nvPicPr>
          <p:cNvPr id="6146" name="CP3 Ink a8860bc5-57f6-415d-a003-73e2a5c793ba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64" y="2125259"/>
            <a:ext cx="8152951" cy="458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Protecting an invariant</a:t>
            </a:r>
            <a:endParaRPr lang="en-US"/>
          </a:p>
        </p:txBody>
      </p:sp>
      <p:sp>
        <p:nvSpPr>
          <p:cNvPr id="52940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61988" y="5622925"/>
            <a:ext cx="8126412" cy="930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no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800" dirty="0" smtClean="0">
                <a:solidFill>
                  <a:srgbClr val="E1E1E1"/>
                </a:solidFill>
                <a:latin typeface="Calibri"/>
              </a:rPr>
              <a:t>Rule </a:t>
            </a:r>
            <a:r>
              <a:rPr lang="en-US" sz="2800" dirty="0">
                <a:solidFill>
                  <a:srgbClr val="E1E1E1"/>
                </a:solidFill>
                <a:latin typeface="Calibri"/>
              </a:rPr>
              <a:t>of thumb: all updates that can </a:t>
            </a:r>
            <a:r>
              <a:rPr lang="en-US" sz="2800" dirty="0" smtClean="0">
                <a:solidFill>
                  <a:srgbClr val="E1E1E1"/>
                </a:solidFill>
                <a:latin typeface="Calibri"/>
              </a:rPr>
              <a:t>affect</a:t>
            </a:r>
            <a:br>
              <a:rPr lang="en-US" sz="2800" dirty="0" smtClean="0">
                <a:solidFill>
                  <a:srgbClr val="E1E1E1"/>
                </a:solidFill>
                <a:latin typeface="Calibri"/>
              </a:rPr>
            </a:br>
            <a:r>
              <a:rPr lang="en-US" sz="2800" dirty="0" smtClean="0">
                <a:solidFill>
                  <a:srgbClr val="E1E1E1"/>
                </a:solidFill>
                <a:latin typeface="Calibri"/>
              </a:rPr>
              <a:t>	invariant </a:t>
            </a:r>
            <a:r>
              <a:rPr lang="en-US" sz="2800" dirty="0">
                <a:solidFill>
                  <a:srgbClr val="E1E1E1"/>
                </a:solidFill>
                <a:latin typeface="Calibri"/>
              </a:rPr>
              <a:t>become critical sections</a:t>
            </a:r>
            <a:endParaRPr lang="en-US" sz="2000" dirty="0">
              <a:solidFill>
                <a:srgbClr val="E1E1E1"/>
              </a:solidFill>
              <a:latin typeface="Calibri"/>
            </a:endParaRPr>
          </a:p>
        </p:txBody>
      </p:sp>
      <p:sp>
        <p:nvSpPr>
          <p:cNvPr id="6" name="Rectangle 1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555625"/>
            <a:ext cx="4343400" cy="5387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no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// 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invariant: 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(protected by m)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// data 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is in 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A[h … t-1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]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pthread_mutex_t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 *m = 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pthread_mutex_create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char A[100];</a:t>
            </a:r>
            <a:endParaRPr lang="en-US" sz="2000" dirty="0">
              <a:solidFill>
                <a:schemeClr val="bg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err="1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h = 0, t = 0;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// producer: add to list tail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void 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put(char c) 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pthread_mutex_lock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A[t] </a:t>
            </a: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=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t++;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pthread_mutex_unlock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(m);</a:t>
            </a:r>
            <a:endParaRPr lang="en-US" sz="2000" dirty="0">
              <a:solidFill>
                <a:schemeClr val="accent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4419600" y="2613025"/>
            <a:ext cx="48006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// consumer: take from list head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pthread_mutex_lock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while(h == t) {}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>
                <a:solidFill>
                  <a:srgbClr val="E1E1E1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 char c = A[h];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h++;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pthread_mutex_unlock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92100" algn="l"/>
              </a:tabLst>
            </a:pPr>
            <a:r>
              <a:rPr lang="en-US" sz="20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000" dirty="0">
              <a:solidFill>
                <a:srgbClr val="E1E1E1"/>
              </a:solidFill>
              <a:latin typeface="Consolas" pitchFamily="49" charset="0"/>
            </a:endParaRPr>
          </a:p>
        </p:txBody>
      </p:sp>
      <p:pic>
        <p:nvPicPr>
          <p:cNvPr id="7170" name="CP3 Ink 1abc7b23-935a-4e7c-8300-207f02a09a0c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650" y="922800"/>
            <a:ext cx="4508700" cy="196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Guidelines for successful mutexing</a:t>
            </a:r>
            <a:endParaRPr lang="en-US"/>
          </a:p>
        </p:txBody>
      </p:sp>
      <p:sp>
        <p:nvSpPr>
          <p:cNvPr id="529613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Insufficient locking can cause </a:t>
            </a:r>
            <a:r>
              <a:rPr lang="en-US" dirty="0" smtClean="0">
                <a:solidFill>
                  <a:schemeClr val="accent1"/>
                </a:solidFill>
              </a:rPr>
              <a:t>races</a:t>
            </a:r>
          </a:p>
          <a:p>
            <a:pPr lvl="1"/>
            <a:r>
              <a:rPr lang="en-US" dirty="0" smtClean="0"/>
              <a:t>Skimping on </a:t>
            </a:r>
            <a:r>
              <a:rPr lang="en-US" dirty="0" err="1" smtClean="0"/>
              <a:t>mutexes</a:t>
            </a:r>
            <a:r>
              <a:rPr lang="en-US" dirty="0" smtClean="0"/>
              <a:t>? Just say no!</a:t>
            </a:r>
          </a:p>
          <a:p>
            <a:r>
              <a:rPr lang="en-US" dirty="0" smtClean="0"/>
              <a:t>Poorly designed locking can cause </a:t>
            </a:r>
            <a:r>
              <a:rPr lang="en-US" dirty="0" smtClean="0">
                <a:solidFill>
                  <a:schemeClr val="accent1"/>
                </a:solidFill>
              </a:rPr>
              <a:t>deadlock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know why you are using </a:t>
            </a:r>
            <a:r>
              <a:rPr lang="en-US" dirty="0" err="1" smtClean="0"/>
              <a:t>mutexes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acquire locks in a consistent order to avoid cycles</a:t>
            </a:r>
          </a:p>
          <a:p>
            <a:pPr lvl="1"/>
            <a:r>
              <a:rPr lang="en-US" dirty="0" smtClean="0"/>
              <a:t>use lock/unlock like braces (match them lexically)</a:t>
            </a:r>
          </a:p>
          <a:p>
            <a:pPr lvl="2"/>
            <a:r>
              <a:rPr lang="en-US" dirty="0" smtClean="0"/>
              <a:t>lock(&amp;m); …; unlock(&amp;m)</a:t>
            </a:r>
          </a:p>
          <a:p>
            <a:pPr lvl="2"/>
            <a:r>
              <a:rPr lang="en-US" dirty="0" smtClean="0"/>
              <a:t>watch out for return, </a:t>
            </a:r>
            <a:r>
              <a:rPr lang="en-US" dirty="0" err="1" smtClean="0"/>
              <a:t>goto</a:t>
            </a:r>
            <a:r>
              <a:rPr lang="en-US" dirty="0" smtClean="0"/>
              <a:t>, and function calls!</a:t>
            </a:r>
          </a:p>
          <a:p>
            <a:pPr lvl="2"/>
            <a:r>
              <a:rPr lang="en-US" dirty="0" smtClean="0"/>
              <a:t>watch out for exception/error conditions!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990600" y="2474893"/>
            <a:ext cx="270939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tabLst>
                <a:tab pos="742950" algn="l"/>
              </a:tabLst>
            </a:pP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P1: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lock(m1);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lock(m2);</a:t>
            </a:r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962400" y="2474893"/>
            <a:ext cx="276710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tabLst>
                <a:tab pos="800100" algn="l"/>
              </a:tabLst>
            </a:pP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P2: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lock(m2);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lock(m1);</a:t>
            </a:r>
          </a:p>
        </p:txBody>
      </p:sp>
      <p:pic>
        <p:nvPicPr>
          <p:cNvPr id="8194" name="CP3 Ink 851450bb-ac21-447c-8786-b52ed01b033e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774" y="2612640"/>
            <a:ext cx="1813651" cy="13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Cache Coherency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causes yet more trouble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 smtClean="0"/>
              <a:t>Remember: Cache Coherence</a:t>
            </a:r>
            <a:endParaRPr lang="en-AU"/>
          </a:p>
        </p:txBody>
      </p:sp>
      <p:sp>
        <p:nvSpPr>
          <p:cNvPr id="53657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AU" dirty="0" smtClean="0"/>
              <a:t>Recall: </a:t>
            </a:r>
            <a:r>
              <a:rPr lang="en-AU" dirty="0" smtClean="0">
                <a:solidFill>
                  <a:schemeClr val="accent1"/>
                </a:solidFill>
              </a:rPr>
              <a:t>Cache coherence </a:t>
            </a:r>
            <a:r>
              <a:rPr lang="en-AU" dirty="0" smtClean="0"/>
              <a:t>defined...</a:t>
            </a:r>
          </a:p>
          <a:p>
            <a:r>
              <a:rPr lang="en-AU" dirty="0" smtClean="0"/>
              <a:t>Informal: Reads return most recently written value</a:t>
            </a:r>
          </a:p>
          <a:p>
            <a:r>
              <a:rPr lang="en-AU" dirty="0" smtClean="0"/>
              <a:t>Formal: For concurrent processes P</a:t>
            </a:r>
            <a:r>
              <a:rPr lang="en-AU" baseline="-25000" dirty="0" smtClean="0"/>
              <a:t>1</a:t>
            </a:r>
            <a:r>
              <a:rPr lang="en-AU" dirty="0" smtClean="0"/>
              <a:t> and P</a:t>
            </a:r>
            <a:r>
              <a:rPr lang="en-AU" baseline="-25000" dirty="0" smtClean="0"/>
              <a:t>2</a:t>
            </a:r>
          </a:p>
          <a:p>
            <a:pPr lvl="1"/>
            <a:r>
              <a:rPr lang="en-AU" dirty="0" smtClean="0">
                <a:solidFill>
                  <a:schemeClr val="accent1"/>
                </a:solidFill>
              </a:rPr>
              <a:t>P writes X </a:t>
            </a:r>
            <a:r>
              <a:rPr lang="en-AU" dirty="0" smtClean="0"/>
              <a:t>before </a:t>
            </a:r>
            <a:r>
              <a:rPr lang="en-AU" dirty="0" smtClean="0">
                <a:solidFill>
                  <a:schemeClr val="accent1"/>
                </a:solidFill>
              </a:rPr>
              <a:t>P reads X </a:t>
            </a:r>
            <a:r>
              <a:rPr lang="en-AU" dirty="0" smtClean="0"/>
              <a:t>(with no intervening writes)</a:t>
            </a:r>
            <a:br>
              <a:rPr lang="en-AU" dirty="0" smtClean="0"/>
            </a:br>
            <a:r>
              <a:rPr lang="en-AU" dirty="0" smtClean="0">
                <a:sym typeface="Symbol" pitchFamily="18" charset="2"/>
              </a:rPr>
              <a:t> read returns written value</a:t>
            </a:r>
          </a:p>
          <a:p>
            <a:pPr lvl="1"/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1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writes X </a:t>
            </a:r>
            <a:r>
              <a:rPr lang="en-AU" dirty="0" smtClean="0">
                <a:sym typeface="Symbol" pitchFamily="18" charset="2"/>
              </a:rPr>
              <a:t>before 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2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reads X </a:t>
            </a:r>
            <a:r>
              <a:rPr lang="en-AU" dirty="0" smtClean="0">
                <a:sym typeface="Symbol" pitchFamily="18" charset="2"/>
              </a:rPr>
              <a:t/>
            </a:r>
            <a:br>
              <a:rPr lang="en-AU" dirty="0" smtClean="0">
                <a:sym typeface="Symbol" pitchFamily="18" charset="2"/>
              </a:rPr>
            </a:br>
            <a:r>
              <a:rPr lang="en-AU" dirty="0" smtClean="0">
                <a:sym typeface="Symbol" pitchFamily="18" charset="2"/>
              </a:rPr>
              <a:t> read returns written value</a:t>
            </a:r>
          </a:p>
          <a:p>
            <a:pPr lvl="1"/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1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writes X </a:t>
            </a:r>
            <a:r>
              <a:rPr lang="en-AU" dirty="0" smtClean="0">
                <a:sym typeface="Symbol" pitchFamily="18" charset="2"/>
              </a:rPr>
              <a:t>and 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2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writes X</a:t>
            </a:r>
            <a:r>
              <a:rPr lang="en-AU" dirty="0" smtClean="0">
                <a:sym typeface="Symbol" pitchFamily="18" charset="2"/>
              </a:rPr>
              <a:t/>
            </a:r>
            <a:br>
              <a:rPr lang="en-AU" dirty="0" smtClean="0">
                <a:sym typeface="Symbol" pitchFamily="18" charset="2"/>
              </a:rPr>
            </a:br>
            <a:r>
              <a:rPr lang="en-AU" dirty="0" smtClean="0">
                <a:sym typeface="Symbol" pitchFamily="18" charset="2"/>
              </a:rPr>
              <a:t> all processors see writes in the same order</a:t>
            </a:r>
          </a:p>
          <a:p>
            <a:pPr lvl="2"/>
            <a:r>
              <a:rPr lang="en-AU" dirty="0" smtClean="0">
                <a:sym typeface="Symbol" pitchFamily="18" charset="2"/>
              </a:rPr>
              <a:t>all see the same final value for X</a:t>
            </a:r>
          </a:p>
        </p:txBody>
      </p:sp>
      <p:pic>
        <p:nvPicPr>
          <p:cNvPr id="9218" name="CP3 Ink 37e953dd-be62-46f5-8cab-f98739b6170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40" y="1220520"/>
            <a:ext cx="9017400" cy="1116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81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Relaxed consistency implications</a:t>
            </a:r>
            <a:endParaRPr lang="en-US"/>
          </a:p>
        </p:txBody>
      </p:sp>
      <p:sp>
        <p:nvSpPr>
          <p:cNvPr id="52981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Ideal case: </a:t>
            </a:r>
            <a:r>
              <a:rPr lang="en-US" dirty="0" smtClean="0">
                <a:solidFill>
                  <a:schemeClr val="accent1"/>
                </a:solidFill>
              </a:rPr>
              <a:t>sequential consistency</a:t>
            </a:r>
          </a:p>
          <a:p>
            <a:pPr lvl="1"/>
            <a:r>
              <a:rPr lang="en-US" dirty="0" smtClean="0"/>
              <a:t>Globally: writes appear in interleaved order</a:t>
            </a:r>
          </a:p>
          <a:p>
            <a:pPr lvl="1"/>
            <a:r>
              <a:rPr lang="en-US" dirty="0" smtClean="0"/>
              <a:t>Locally: other core’s writes show up in program order</a:t>
            </a:r>
          </a:p>
          <a:p>
            <a:r>
              <a:rPr lang="en-US" dirty="0" smtClean="0"/>
              <a:t>In practice: not so much…</a:t>
            </a:r>
          </a:p>
          <a:p>
            <a:pPr lvl="1"/>
            <a:r>
              <a:rPr lang="en-US" dirty="0" smtClean="0"/>
              <a:t>write-back caches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sequential consistency is tricky</a:t>
            </a:r>
          </a:p>
          <a:p>
            <a:pPr lvl="1"/>
            <a:r>
              <a:rPr lang="en-US" dirty="0" smtClean="0"/>
              <a:t>writes appear in semi-random order</a:t>
            </a:r>
          </a:p>
          <a:p>
            <a:pPr lvl="1"/>
            <a:r>
              <a:rPr lang="en-US" dirty="0" smtClean="0"/>
              <a:t>locks alone don’t help</a:t>
            </a:r>
          </a:p>
          <a:p>
            <a:endParaRPr lang="en-US" dirty="0" smtClean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  <a:p>
            <a:r>
              <a:rPr lang="en-AU" dirty="0" smtClean="0">
                <a:sym typeface="Symbol" pitchFamily="18" charset="2"/>
              </a:rPr>
              <a:t>* MIPS has sequential consistency; Intel does not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8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Synchronization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800" dirty="0"/>
              <a:t>Two processors sharing an area of memory</a:t>
            </a:r>
          </a:p>
          <a:p>
            <a:pPr lvl="1"/>
            <a:r>
              <a:rPr lang="en-AU" sz="2400" dirty="0"/>
              <a:t>P1 writes, then P2 reads</a:t>
            </a:r>
          </a:p>
          <a:p>
            <a:pPr lvl="1"/>
            <a:r>
              <a:rPr lang="en-AU" sz="2400" dirty="0">
                <a:solidFill>
                  <a:schemeClr val="accent1"/>
                </a:solidFill>
              </a:rPr>
              <a:t>Data race </a:t>
            </a:r>
            <a:r>
              <a:rPr lang="en-AU" sz="2400" dirty="0"/>
              <a:t>if P1 and P2 don’t </a:t>
            </a:r>
            <a:r>
              <a:rPr lang="en-AU" sz="2400" b="1" i="1" dirty="0">
                <a:solidFill>
                  <a:schemeClr val="accent1"/>
                </a:solidFill>
              </a:rPr>
              <a:t>synchronize</a:t>
            </a:r>
          </a:p>
          <a:p>
            <a:pPr lvl="2"/>
            <a:r>
              <a:rPr lang="en-AU" sz="2000" dirty="0"/>
              <a:t>Result depends of order of accesses</a:t>
            </a:r>
          </a:p>
          <a:p>
            <a:r>
              <a:rPr lang="en-AU" sz="2800" dirty="0"/>
              <a:t>Hardware support required</a:t>
            </a:r>
          </a:p>
          <a:p>
            <a:pPr lvl="1"/>
            <a:r>
              <a:rPr lang="en-AU" sz="2400" dirty="0"/>
              <a:t>Atomic read/write memory operation</a:t>
            </a:r>
          </a:p>
          <a:p>
            <a:pPr lvl="1"/>
            <a:r>
              <a:rPr lang="en-AU" sz="2400" dirty="0"/>
              <a:t>No other access to the location allowed between the read and write</a:t>
            </a:r>
          </a:p>
          <a:p>
            <a:r>
              <a:rPr lang="en-AU" sz="2800" dirty="0"/>
              <a:t>Could be a single instruction</a:t>
            </a:r>
          </a:p>
          <a:p>
            <a:pPr lvl="1"/>
            <a:r>
              <a:rPr lang="en-AU" sz="2400" dirty="0"/>
              <a:t>E.g., atomic swap of register </a:t>
            </a:r>
            <a:r>
              <a:rPr lang="en-AU" sz="2400" dirty="0">
                <a:cs typeface="Arial" charset="0"/>
              </a:rPr>
              <a:t>↔ </a:t>
            </a:r>
            <a:r>
              <a:rPr lang="en-AU" sz="2400" dirty="0" smtClean="0">
                <a:cs typeface="Arial" charset="0"/>
              </a:rPr>
              <a:t>memory (e.g. ATS, BTS; x86)</a:t>
            </a:r>
            <a:endParaRPr lang="en-AU" sz="2400" dirty="0">
              <a:cs typeface="Arial" charset="0"/>
            </a:endParaRPr>
          </a:p>
          <a:p>
            <a:pPr lvl="1"/>
            <a:r>
              <a:rPr lang="en-AU" sz="2400" dirty="0">
                <a:cs typeface="Arial" charset="0"/>
              </a:rPr>
              <a:t>Or an atomic pair of </a:t>
            </a:r>
            <a:r>
              <a:rPr lang="en-AU" sz="2400" dirty="0" smtClean="0">
                <a:cs typeface="Arial" charset="0"/>
              </a:rPr>
              <a:t>instructions (e.g. LL and SC; MIPS)</a:t>
            </a:r>
            <a:endParaRPr lang="en-AU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15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0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Acquire/release</a:t>
            </a:r>
            <a:endParaRPr lang="en-US"/>
          </a:p>
        </p:txBody>
      </p:sp>
      <p:sp>
        <p:nvSpPr>
          <p:cNvPr id="53002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220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Memory Barriers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1"/>
                </a:solidFill>
              </a:rPr>
              <a:t>Release Consistency </a:t>
            </a:r>
            <a:endParaRPr lang="en-US" dirty="0" smtClean="0"/>
          </a:p>
          <a:p>
            <a:pPr lvl="1"/>
            <a:r>
              <a:rPr lang="en-US" dirty="0" smtClean="0"/>
              <a:t>Less strict than sequential consistency; easier to build</a:t>
            </a:r>
          </a:p>
          <a:p>
            <a:r>
              <a:rPr lang="en-US" dirty="0" smtClean="0"/>
              <a:t>One protocol:</a:t>
            </a:r>
          </a:p>
          <a:p>
            <a:pPr lvl="1"/>
            <a:r>
              <a:rPr lang="en-US" dirty="0" smtClean="0"/>
              <a:t>Acquire: lock, and force subsequent accesses after</a:t>
            </a:r>
          </a:p>
          <a:p>
            <a:pPr lvl="1"/>
            <a:r>
              <a:rPr lang="en-US" dirty="0" smtClean="0"/>
              <a:t>Release: unlock, and force previous accesses before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" name="Rectangle 9"/>
          <p:cNvSpPr/>
          <p:nvPr>
            <p:custDataLst>
              <p:tags r:id="rId3"/>
            </p:custDataLst>
          </p:nvPr>
        </p:nvSpPr>
        <p:spPr>
          <a:xfrm>
            <a:off x="990600" y="2630031"/>
            <a:ext cx="3103735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tabLst>
                <a:tab pos="742950" algn="l"/>
              </a:tabLst>
            </a:pP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P1: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...</a:t>
            </a:r>
          </a:p>
          <a:p>
            <a:pPr marL="0" lvl="1">
              <a:tabLst>
                <a:tab pos="742950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acquire(m);</a:t>
            </a:r>
          </a:p>
          <a:p>
            <a:pPr marL="0" lvl="1">
              <a:tabLst>
                <a:tab pos="742950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A[t] = c;</a:t>
            </a:r>
          </a:p>
          <a:p>
            <a:pPr marL="0" lvl="1">
              <a:tabLst>
                <a:tab pos="742950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t++;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release(m);</a:t>
            </a:r>
          </a:p>
        </p:txBody>
      </p:sp>
      <p:sp>
        <p:nvSpPr>
          <p:cNvPr id="12" name="Rectangle 11"/>
          <p:cNvSpPr/>
          <p:nvPr>
            <p:custDataLst>
              <p:tags r:id="rId4"/>
            </p:custDataLst>
          </p:nvPr>
        </p:nvSpPr>
        <p:spPr>
          <a:xfrm>
            <a:off x="5029200" y="2630031"/>
            <a:ext cx="3103735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tabLst>
                <a:tab pos="742950" algn="l"/>
              </a:tabLst>
            </a:pP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P2: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...</a:t>
            </a:r>
          </a:p>
          <a:p>
            <a:pPr marL="0" lvl="1">
              <a:tabLst>
                <a:tab pos="742950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acquire(m);</a:t>
            </a:r>
          </a:p>
          <a:p>
            <a:pPr marL="0" lvl="1">
              <a:tabLst>
                <a:tab pos="742950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A[t] = c;</a:t>
            </a:r>
          </a:p>
          <a:p>
            <a:pPr marL="0" lvl="1">
              <a:tabLst>
                <a:tab pos="742950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t++;</a:t>
            </a:r>
            <a:b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	unlock(m);</a:t>
            </a:r>
          </a:p>
        </p:txBody>
      </p:sp>
      <p:sp>
        <p:nvSpPr>
          <p:cNvPr id="14" name="Rectangle 13"/>
          <p:cNvSpPr/>
          <p:nvPr>
            <p:custDataLst>
              <p:tags r:id="rId5"/>
            </p:custDataLst>
          </p:nvPr>
        </p:nvSpPr>
        <p:spPr>
          <a:xfrm>
            <a:off x="1143000" y="5562600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Moral: can’t rely on sequential consistency</a:t>
            </a:r>
            <a:br>
              <a:rPr lang="en-US" sz="2800" dirty="0" smtClean="0">
                <a:solidFill>
                  <a:schemeClr val="accent1"/>
                </a:solidFill>
              </a:rPr>
            </a:br>
            <a:r>
              <a:rPr lang="en-US" sz="2800" dirty="0" smtClean="0">
                <a:solidFill>
                  <a:schemeClr val="accent1"/>
                </a:solidFill>
              </a:rPr>
              <a:t>(so use synchronization libraries)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Are Locks + Barriers enough?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2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Beyond mutexes</a:t>
            </a:r>
            <a:endParaRPr lang="en-US"/>
          </a:p>
        </p:txBody>
      </p:sp>
      <p:sp>
        <p:nvSpPr>
          <p:cNvPr id="53022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Writers must check for full buffer</a:t>
            </a:r>
            <a:br>
              <a:rPr lang="en-US" dirty="0" smtClean="0"/>
            </a:br>
            <a:r>
              <a:rPr lang="en-US" dirty="0" smtClean="0"/>
              <a:t>&amp; Readers must check if for empty buffer</a:t>
            </a:r>
          </a:p>
          <a:p>
            <a:pPr lvl="1"/>
            <a:r>
              <a:rPr lang="en-US" dirty="0" smtClean="0"/>
              <a:t>ideal: don’t busy wait… go to sleep instead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1447800" y="2515612"/>
            <a:ext cx="5867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h++;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874324" y="3584988"/>
            <a:ext cx="3598862" cy="1909763"/>
            <a:chOff x="4983163" y="2378075"/>
            <a:chExt cx="3598862" cy="1909763"/>
          </a:xfrm>
        </p:grpSpPr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5737225" y="3881438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" name="Rectangle 29"/>
            <p:cNvSpPr>
              <a:spLocks noChangeArrowheads="1"/>
            </p:cNvSpPr>
            <p:nvPr/>
          </p:nvSpPr>
          <p:spPr bwMode="auto">
            <a:xfrm>
              <a:off x="6143625" y="3881438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" name="Rectangle 30"/>
            <p:cNvSpPr>
              <a:spLocks noChangeArrowheads="1"/>
            </p:cNvSpPr>
            <p:nvPr/>
          </p:nvSpPr>
          <p:spPr bwMode="auto">
            <a:xfrm>
              <a:off x="6550025" y="3881438"/>
              <a:ext cx="406400" cy="4064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23" name="Rectangle 31"/>
            <p:cNvSpPr>
              <a:spLocks noChangeArrowheads="1"/>
            </p:cNvSpPr>
            <p:nvPr/>
          </p:nvSpPr>
          <p:spPr bwMode="auto">
            <a:xfrm>
              <a:off x="6956425" y="3881438"/>
              <a:ext cx="406400" cy="4064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24" name="Rectangle 32"/>
            <p:cNvSpPr>
              <a:spLocks noChangeArrowheads="1"/>
            </p:cNvSpPr>
            <p:nvPr/>
          </p:nvSpPr>
          <p:spPr bwMode="auto">
            <a:xfrm>
              <a:off x="7362825" y="3881438"/>
              <a:ext cx="406400" cy="4064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25" name="Rectangle 33"/>
            <p:cNvSpPr>
              <a:spLocks noChangeArrowheads="1"/>
            </p:cNvSpPr>
            <p:nvPr/>
          </p:nvSpPr>
          <p:spPr bwMode="auto">
            <a:xfrm>
              <a:off x="7769225" y="3881438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" name="Text Box 34"/>
            <p:cNvSpPr txBox="1">
              <a:spLocks noChangeArrowheads="1"/>
            </p:cNvSpPr>
            <p:nvPr/>
          </p:nvSpPr>
          <p:spPr bwMode="auto">
            <a:xfrm>
              <a:off x="6092825" y="2378075"/>
              <a:ext cx="699230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head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27" name="Line 35"/>
            <p:cNvSpPr>
              <a:spLocks noChangeShapeType="1"/>
            </p:cNvSpPr>
            <p:nvPr/>
          </p:nvSpPr>
          <p:spPr bwMode="auto">
            <a:xfrm>
              <a:off x="6740525" y="2835275"/>
              <a:ext cx="0" cy="104616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" name="Line 36"/>
            <p:cNvSpPr>
              <a:spLocks noChangeShapeType="1"/>
            </p:cNvSpPr>
            <p:nvPr/>
          </p:nvSpPr>
          <p:spPr bwMode="auto">
            <a:xfrm>
              <a:off x="6915150" y="3279775"/>
              <a:ext cx="0" cy="60166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" name="Rectangle 37"/>
            <p:cNvSpPr>
              <a:spLocks noChangeArrowheads="1"/>
            </p:cNvSpPr>
            <p:nvPr/>
          </p:nvSpPr>
          <p:spPr bwMode="auto">
            <a:xfrm>
              <a:off x="8175625" y="3881438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" name="Text Box 38"/>
            <p:cNvSpPr txBox="1">
              <a:spLocks noChangeArrowheads="1"/>
            </p:cNvSpPr>
            <p:nvPr/>
          </p:nvSpPr>
          <p:spPr bwMode="auto">
            <a:xfrm>
              <a:off x="6775450" y="2835275"/>
              <a:ext cx="1335622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last==head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31" name="Text Box 50"/>
            <p:cNvSpPr txBox="1">
              <a:spLocks noChangeArrowheads="1"/>
            </p:cNvSpPr>
            <p:nvPr/>
          </p:nvSpPr>
          <p:spPr bwMode="auto">
            <a:xfrm>
              <a:off x="4983163" y="3910013"/>
              <a:ext cx="836612" cy="36671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800" i="1">
                  <a:solidFill>
                    <a:schemeClr val="bg1"/>
                  </a:solidFill>
                  <a:latin typeface="Comic Sans MS" pitchFamily="-112" charset="0"/>
                </a:rPr>
                <a:t>empty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033496" y="2398558"/>
            <a:ext cx="2110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w</a:t>
            </a:r>
            <a:r>
              <a:rPr lang="en-US" sz="2400" dirty="0" smtClean="0">
                <a:solidFill>
                  <a:schemeClr val="accent1"/>
                </a:solidFill>
              </a:rPr>
              <a:t>hile(empty) {}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581400" y="2860223"/>
            <a:ext cx="609600" cy="519937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2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Beyond mutexes</a:t>
            </a:r>
            <a:endParaRPr lang="en-US"/>
          </a:p>
        </p:txBody>
      </p:sp>
      <p:sp>
        <p:nvSpPr>
          <p:cNvPr id="53022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Writers must check for full buffer</a:t>
            </a:r>
            <a:br>
              <a:rPr lang="en-US" dirty="0" smtClean="0"/>
            </a:br>
            <a:r>
              <a:rPr lang="en-US" dirty="0" smtClean="0"/>
              <a:t>&amp; Readers must check if for empty buffer</a:t>
            </a:r>
          </a:p>
          <a:p>
            <a:pPr lvl="1"/>
            <a:r>
              <a:rPr lang="en-US" dirty="0" smtClean="0"/>
              <a:t>ideal: don’t busy wait… go to sleep instead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1447800" y="2515612"/>
            <a:ext cx="5867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h++;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447800" y="2286000"/>
            <a:ext cx="5867400" cy="304698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while (h == 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t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) { };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h++;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1447800" y="2286000"/>
            <a:ext cx="5867400" cy="304698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while (h == t) { };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h++;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8983" y="5758190"/>
            <a:ext cx="64987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Dilemma: Have to check while holding lock,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	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874324" y="3584988"/>
            <a:ext cx="3598862" cy="1909763"/>
            <a:chOff x="4983163" y="2378075"/>
            <a:chExt cx="3598862" cy="1909763"/>
          </a:xfrm>
        </p:grpSpPr>
        <p:sp>
          <p:nvSpPr>
            <p:cNvPr id="10" name="Rectangle 28"/>
            <p:cNvSpPr>
              <a:spLocks noChangeArrowheads="1"/>
            </p:cNvSpPr>
            <p:nvPr/>
          </p:nvSpPr>
          <p:spPr bwMode="auto">
            <a:xfrm>
              <a:off x="5737225" y="3881438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" name="Rectangle 29"/>
            <p:cNvSpPr>
              <a:spLocks noChangeArrowheads="1"/>
            </p:cNvSpPr>
            <p:nvPr/>
          </p:nvSpPr>
          <p:spPr bwMode="auto">
            <a:xfrm>
              <a:off x="6143625" y="3881438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" name="Rectangle 30"/>
            <p:cNvSpPr>
              <a:spLocks noChangeArrowheads="1"/>
            </p:cNvSpPr>
            <p:nvPr/>
          </p:nvSpPr>
          <p:spPr bwMode="auto">
            <a:xfrm>
              <a:off x="6550025" y="3881438"/>
              <a:ext cx="406400" cy="4064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13" name="Rectangle 31"/>
            <p:cNvSpPr>
              <a:spLocks noChangeArrowheads="1"/>
            </p:cNvSpPr>
            <p:nvPr/>
          </p:nvSpPr>
          <p:spPr bwMode="auto">
            <a:xfrm>
              <a:off x="6956425" y="3881438"/>
              <a:ext cx="406400" cy="4064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14" name="Rectangle 32"/>
            <p:cNvSpPr>
              <a:spLocks noChangeArrowheads="1"/>
            </p:cNvSpPr>
            <p:nvPr/>
          </p:nvSpPr>
          <p:spPr bwMode="auto">
            <a:xfrm>
              <a:off x="7362825" y="3881438"/>
              <a:ext cx="406400" cy="4064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15" name="Rectangle 33"/>
            <p:cNvSpPr>
              <a:spLocks noChangeArrowheads="1"/>
            </p:cNvSpPr>
            <p:nvPr/>
          </p:nvSpPr>
          <p:spPr bwMode="auto">
            <a:xfrm>
              <a:off x="7769225" y="3881438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" name="Text Box 34"/>
            <p:cNvSpPr txBox="1">
              <a:spLocks noChangeArrowheads="1"/>
            </p:cNvSpPr>
            <p:nvPr/>
          </p:nvSpPr>
          <p:spPr bwMode="auto">
            <a:xfrm>
              <a:off x="6092825" y="2378075"/>
              <a:ext cx="699230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head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17" name="Line 35"/>
            <p:cNvSpPr>
              <a:spLocks noChangeShapeType="1"/>
            </p:cNvSpPr>
            <p:nvPr/>
          </p:nvSpPr>
          <p:spPr bwMode="auto">
            <a:xfrm>
              <a:off x="6740525" y="2835275"/>
              <a:ext cx="0" cy="104616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" name="Line 36"/>
            <p:cNvSpPr>
              <a:spLocks noChangeShapeType="1"/>
            </p:cNvSpPr>
            <p:nvPr/>
          </p:nvSpPr>
          <p:spPr bwMode="auto">
            <a:xfrm>
              <a:off x="6915150" y="3279775"/>
              <a:ext cx="0" cy="60166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>
              <a:off x="8175625" y="3881438"/>
              <a:ext cx="406400" cy="406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0" name="Text Box 38"/>
            <p:cNvSpPr txBox="1">
              <a:spLocks noChangeArrowheads="1"/>
            </p:cNvSpPr>
            <p:nvPr/>
          </p:nvSpPr>
          <p:spPr bwMode="auto">
            <a:xfrm>
              <a:off x="6775450" y="2835275"/>
              <a:ext cx="1335622" cy="36933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Comic Sans MS" pitchFamily="-112" charset="0"/>
                </a:rPr>
                <a:t>last==head</a:t>
              </a:r>
              <a:endParaRPr lang="en-US" dirty="0">
                <a:solidFill>
                  <a:schemeClr val="bg1"/>
                </a:solidFill>
                <a:latin typeface="Comic Sans MS" pitchFamily="-112" charset="0"/>
              </a:endParaRPr>
            </a:p>
          </p:txBody>
        </p:sp>
        <p:sp>
          <p:nvSpPr>
            <p:cNvPr id="21" name="Text Box 50"/>
            <p:cNvSpPr txBox="1">
              <a:spLocks noChangeArrowheads="1"/>
            </p:cNvSpPr>
            <p:nvPr/>
          </p:nvSpPr>
          <p:spPr bwMode="auto">
            <a:xfrm>
              <a:off x="4983163" y="3910013"/>
              <a:ext cx="836612" cy="36671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800" i="1">
                  <a:solidFill>
                    <a:schemeClr val="bg1"/>
                  </a:solidFill>
                  <a:latin typeface="Comic Sans MS" pitchFamily="-112" charset="0"/>
                </a:rPr>
                <a:t>empty</a:t>
              </a:r>
            </a:p>
          </p:txBody>
        </p:sp>
      </p:grpSp>
      <p:pic>
        <p:nvPicPr>
          <p:cNvPr id="10242" name="CP3 Ink 594304fd-2115-4cb1-882d-3c87722242bd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35" y="2586060"/>
            <a:ext cx="3983251" cy="350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2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Beyond mutexes</a:t>
            </a:r>
            <a:endParaRPr lang="en-US"/>
          </a:p>
        </p:txBody>
      </p:sp>
      <p:sp>
        <p:nvSpPr>
          <p:cNvPr id="53022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Writers must check for full buffer</a:t>
            </a:r>
            <a:br>
              <a:rPr lang="en-US" dirty="0" smtClean="0"/>
            </a:br>
            <a:r>
              <a:rPr lang="en-US" dirty="0" smtClean="0"/>
              <a:t>&amp; Readers must check if for empty buffer</a:t>
            </a:r>
          </a:p>
          <a:p>
            <a:pPr lvl="1"/>
            <a:r>
              <a:rPr lang="en-US" dirty="0" smtClean="0"/>
              <a:t>ideal: don’t busy wait… go to sleep instead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1447800" y="2515612"/>
            <a:ext cx="5867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h++;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447800" y="2286000"/>
            <a:ext cx="5867400" cy="304698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while (h == t) { };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char 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h++;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8983" y="5758190"/>
            <a:ext cx="64987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Dilemma: Have to check while holding lock,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	</a:t>
            </a:r>
            <a:r>
              <a:rPr lang="en-US" sz="2800" dirty="0" smtClean="0">
                <a:solidFill>
                  <a:schemeClr val="accent1"/>
                </a:solidFill>
              </a:rPr>
              <a:t>but cannot wait while hold 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2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Beyond mutexes</a:t>
            </a:r>
            <a:endParaRPr lang="en-US"/>
          </a:p>
        </p:txBody>
      </p:sp>
      <p:sp>
        <p:nvSpPr>
          <p:cNvPr id="53022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Writers must check for full buffer</a:t>
            </a:r>
            <a:br>
              <a:rPr lang="en-US" dirty="0" smtClean="0"/>
            </a:br>
            <a:r>
              <a:rPr lang="en-US" dirty="0" smtClean="0"/>
              <a:t>&amp; Readers must check if for empty buffer</a:t>
            </a:r>
          </a:p>
          <a:p>
            <a:pPr lvl="1"/>
            <a:r>
              <a:rPr lang="en-US" dirty="0" smtClean="0"/>
              <a:t>ideal: don’t busy wait… go to sleep instead</a:t>
            </a:r>
            <a:endParaRPr lang="en-US" dirty="0"/>
          </a:p>
        </p:txBody>
      </p:sp>
      <p:sp>
        <p:nvSpPr>
          <p:cNvPr id="10" name="Rectangle 9"/>
          <p:cNvSpPr/>
          <p:nvPr>
            <p:custDataLst>
              <p:tags r:id="rId3"/>
            </p:custDataLst>
          </p:nvPr>
        </p:nvSpPr>
        <p:spPr>
          <a:xfrm>
            <a:off x="1447800" y="2257485"/>
            <a:ext cx="5867400" cy="45243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char get() {</a:t>
            </a:r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do 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acquire(L);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empty = (h == t);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if (!empty) 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{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		</a:t>
            </a: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c = A[h];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		h++;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	}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	release(L);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} while (empty);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	return c;</a:t>
            </a:r>
          </a:p>
          <a:p>
            <a:pPr>
              <a:buClr>
                <a:schemeClr val="tx2"/>
              </a:buClr>
              <a:tabLst>
                <a:tab pos="292100" algn="l"/>
              </a:tabLst>
            </a:pPr>
            <a:r>
              <a:rPr lang="en-US" sz="2400" dirty="0" smtClean="0">
                <a:solidFill>
                  <a:srgbClr val="E1E1E1"/>
                </a:solidFill>
                <a:latin typeface="Consolas" pitchFamily="49" charset="0"/>
              </a:rPr>
              <a:t>}</a:t>
            </a:r>
            <a:endParaRPr lang="en-US" sz="2400" dirty="0">
              <a:solidFill>
                <a:srgbClr val="E1E1E1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Language-level Synchronization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8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Condition variables</a:t>
            </a:r>
            <a:endParaRPr lang="en-US"/>
          </a:p>
        </p:txBody>
      </p:sp>
      <p:sp>
        <p:nvSpPr>
          <p:cNvPr id="53084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[Hoare] a </a:t>
            </a:r>
            <a:r>
              <a:rPr lang="en-US" dirty="0" smtClean="0">
                <a:solidFill>
                  <a:schemeClr val="accent1"/>
                </a:solidFill>
              </a:rPr>
              <a:t>condition variable </a:t>
            </a:r>
            <a:r>
              <a:rPr lang="en-US" dirty="0" smtClean="0"/>
              <a:t>to wait for a condition to become true (without holding lock!)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wait(m, c) 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atomically release m and sleep, waiting for condition c</a:t>
            </a:r>
          </a:p>
          <a:p>
            <a:pPr lvl="1"/>
            <a:r>
              <a:rPr lang="en-US" dirty="0" smtClean="0"/>
              <a:t>wake up holding m sometime after c was signaled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signal(c) </a:t>
            </a:r>
            <a:r>
              <a:rPr lang="en-US" dirty="0" smtClean="0"/>
              <a:t>: wake up one thread waiting on  c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broadcast(c) </a:t>
            </a:r>
            <a:r>
              <a:rPr lang="en-US" dirty="0" smtClean="0"/>
              <a:t>: wake up all threads waiting on  c</a:t>
            </a:r>
          </a:p>
          <a:p>
            <a:endParaRPr lang="en-US" dirty="0" smtClean="0"/>
          </a:p>
          <a:p>
            <a:r>
              <a:rPr lang="en-US" dirty="0" smtClean="0"/>
              <a:t>POSIX (e.g., Linux): </a:t>
            </a:r>
            <a:r>
              <a:rPr lang="en-US" dirty="0" err="1" smtClean="0"/>
              <a:t>pthread_cond_wait</a:t>
            </a:r>
            <a:r>
              <a:rPr lang="en-US" dirty="0" smtClean="0"/>
              <a:t>, </a:t>
            </a:r>
            <a:r>
              <a:rPr lang="en-US" dirty="0" err="1" smtClean="0"/>
              <a:t>pthread_cond_signal</a:t>
            </a:r>
            <a:r>
              <a:rPr lang="en-US" dirty="0" smtClean="0"/>
              <a:t>, </a:t>
            </a:r>
            <a:r>
              <a:rPr lang="en-US" dirty="0" err="1" smtClean="0"/>
              <a:t>pthread_cond_broadcast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0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Using a condition variable</a:t>
            </a:r>
            <a:endParaRPr lang="en-US"/>
          </a:p>
        </p:txBody>
      </p:sp>
      <p:sp>
        <p:nvSpPr>
          <p:cNvPr id="53104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144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wait(m, c) : release m, sleep until c, wake up holding m</a:t>
            </a:r>
          </a:p>
          <a:p>
            <a:r>
              <a:rPr lang="en-US" sz="2800" dirty="0" smtClean="0"/>
              <a:t>signal(c) : wake up one thread waiting on c</a:t>
            </a:r>
            <a:endParaRPr lang="en-US" sz="2800" dirty="0"/>
          </a:p>
        </p:txBody>
      </p:sp>
      <p:sp>
        <p:nvSpPr>
          <p:cNvPr id="53104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49838" y="1676400"/>
            <a:ext cx="3941762" cy="4475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no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char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get() {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lock(m);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while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(t == h)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	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wait(m, </a:t>
            </a:r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not_empty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char c =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A[h];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h = (h+1) % n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unlock(m);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signal(</a:t>
            </a:r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not_full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return c;</a:t>
            </a:r>
            <a:endParaRPr lang="en-US" sz="2400" dirty="0">
              <a:solidFill>
                <a:schemeClr val="bg1"/>
              </a:solidFill>
              <a:latin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531046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6225" y="1600200"/>
            <a:ext cx="4475163" cy="4418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noAutofit/>
          </a:bodyPr>
          <a:lstStyle/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cond_t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*</a:t>
            </a: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not_full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= ...;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cond_t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*</a:t>
            </a: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not_empty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= ...;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mutex_t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*m = ...;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endParaRPr lang="en-US" sz="2400" dirty="0" smtClean="0">
              <a:solidFill>
                <a:srgbClr val="FFFFFF"/>
              </a:solidFill>
              <a:latin typeface="Consolas" pitchFamily="49" charset="0"/>
            </a:endParaRP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void put(char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c) {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lock(m);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while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((t-h) % n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== 1) 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	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wait(m, </a:t>
            </a:r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not_full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);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A[t]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= c;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t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=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(t+1) % n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unlock(m);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signal(</a:t>
            </a:r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not_empty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);</a:t>
            </a:r>
          </a:p>
          <a:p>
            <a:pPr>
              <a:buClr>
                <a:schemeClr val="tx2"/>
              </a:buClr>
              <a:tabLst>
                <a:tab pos="228600" algn="l"/>
                <a:tab pos="520700" algn="l"/>
                <a:tab pos="2743200" algn="l"/>
              </a:tabLst>
            </a:pP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2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Monitors</a:t>
            </a:r>
            <a:endParaRPr lang="en-US"/>
          </a:p>
        </p:txBody>
      </p:sp>
      <p:sp>
        <p:nvSpPr>
          <p:cNvPr id="53125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Monitor </a:t>
            </a:r>
            <a:r>
              <a:rPr lang="en-US" dirty="0" smtClean="0"/>
              <a:t>is a concurrency-safe </a:t>
            </a:r>
            <a:r>
              <a:rPr lang="en-US" dirty="0" err="1" smtClean="0"/>
              <a:t>datastructure</a:t>
            </a:r>
            <a:r>
              <a:rPr lang="en-US" dirty="0" smtClean="0"/>
              <a:t>, with…</a:t>
            </a:r>
          </a:p>
          <a:p>
            <a:pPr lvl="1"/>
            <a:r>
              <a:rPr lang="en-US" dirty="0" smtClean="0"/>
              <a:t>one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some condition variables</a:t>
            </a:r>
          </a:p>
          <a:p>
            <a:pPr lvl="1"/>
            <a:r>
              <a:rPr lang="en-US" dirty="0" smtClean="0"/>
              <a:t>some operations</a:t>
            </a:r>
          </a:p>
          <a:p>
            <a:r>
              <a:rPr lang="en-US" dirty="0" smtClean="0"/>
              <a:t>All operations on monitor acquire/release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one thread in the monitor at a time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Ring buffer was a monitor</a:t>
            </a:r>
          </a:p>
          <a:p>
            <a:r>
              <a:rPr lang="en-US" dirty="0" smtClean="0"/>
              <a:t>Java, C#, etc., have built-in support for monitors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Synchronization in MIPS 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sz="2800" dirty="0"/>
              <a:t>Load linked: </a:t>
            </a:r>
            <a:r>
              <a:rPr lang="en-AU" sz="2800" dirty="0" smtClean="0"/>
              <a:t>		</a:t>
            </a:r>
            <a:r>
              <a:rPr lang="en-AU" sz="2800" dirty="0" smtClean="0">
                <a:solidFill>
                  <a:schemeClr val="accent1"/>
                </a:solidFill>
                <a:latin typeface="Lucida Console" pitchFamily="49" charset="0"/>
              </a:rPr>
              <a:t>LL </a:t>
            </a:r>
            <a:r>
              <a:rPr lang="en-US" sz="2800" dirty="0" err="1">
                <a:solidFill>
                  <a:schemeClr val="accent1"/>
                </a:solidFill>
                <a:latin typeface="Lucida Console" pitchFamily="49" charset="0"/>
              </a:rPr>
              <a:t>rt</a:t>
            </a:r>
            <a:r>
              <a:rPr lang="en-US" sz="2800" dirty="0">
                <a:solidFill>
                  <a:schemeClr val="accent1"/>
                </a:solidFill>
                <a:latin typeface="Lucida Console" pitchFamily="49" charset="0"/>
              </a:rPr>
              <a:t>, offset(</a:t>
            </a:r>
            <a:r>
              <a:rPr lang="en-US" sz="2800" dirty="0" err="1">
                <a:solidFill>
                  <a:schemeClr val="accent1"/>
                </a:solidFill>
                <a:latin typeface="Lucida Console" pitchFamily="49" charset="0"/>
              </a:rPr>
              <a:t>rs</a:t>
            </a:r>
            <a:r>
              <a:rPr lang="en-US" sz="2800" dirty="0">
                <a:solidFill>
                  <a:schemeClr val="accent1"/>
                </a:solidFill>
                <a:latin typeface="Lucida Console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sz="2800" dirty="0"/>
              <a:t>Store </a:t>
            </a:r>
            <a:r>
              <a:rPr lang="en-AU" sz="2800" dirty="0" smtClean="0"/>
              <a:t>conditional:	</a:t>
            </a:r>
            <a:r>
              <a:rPr lang="en-AU" sz="2800" dirty="0" smtClean="0">
                <a:solidFill>
                  <a:schemeClr val="accent1"/>
                </a:solidFill>
                <a:latin typeface="Lucida Console" pitchFamily="49" charset="0"/>
              </a:rPr>
              <a:t>SC </a:t>
            </a:r>
            <a:r>
              <a:rPr lang="en-AU" sz="2800" dirty="0" err="1">
                <a:solidFill>
                  <a:schemeClr val="accent1"/>
                </a:solidFill>
                <a:latin typeface="Lucida Console" pitchFamily="49" charset="0"/>
              </a:rPr>
              <a:t>rt</a:t>
            </a:r>
            <a:r>
              <a:rPr lang="en-AU" sz="2800" dirty="0">
                <a:solidFill>
                  <a:schemeClr val="accent1"/>
                </a:solidFill>
                <a:latin typeface="Lucida Console" pitchFamily="49" charset="0"/>
              </a:rPr>
              <a:t>, </a:t>
            </a:r>
            <a:r>
              <a:rPr lang="en-US" sz="2800" dirty="0">
                <a:solidFill>
                  <a:schemeClr val="accent1"/>
                </a:solidFill>
                <a:latin typeface="Lucida Console" pitchFamily="49" charset="0"/>
              </a:rPr>
              <a:t>offset(</a:t>
            </a:r>
            <a:r>
              <a:rPr lang="en-US" sz="2800" dirty="0" err="1">
                <a:solidFill>
                  <a:schemeClr val="accent1"/>
                </a:solidFill>
                <a:latin typeface="Lucida Console" pitchFamily="49" charset="0"/>
              </a:rPr>
              <a:t>rs</a:t>
            </a:r>
            <a:r>
              <a:rPr lang="en-US" sz="2800" dirty="0">
                <a:solidFill>
                  <a:schemeClr val="accent1"/>
                </a:solidFill>
                <a:latin typeface="Lucida Console" pitchFamily="49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AU" sz="2400" dirty="0"/>
              <a:t>Succeeds if location not changed since the </a:t>
            </a:r>
            <a:r>
              <a:rPr lang="en-AU" sz="2400" dirty="0" smtClean="0">
                <a:latin typeface="Lucida Console" pitchFamily="49" charset="0"/>
              </a:rPr>
              <a:t>LL</a:t>
            </a:r>
            <a:endParaRPr lang="en-AU" sz="2400" dirty="0">
              <a:latin typeface="Lucida Console" pitchFamily="49" charset="0"/>
            </a:endParaRPr>
          </a:p>
          <a:p>
            <a:pPr lvl="2">
              <a:lnSpc>
                <a:spcPct val="90000"/>
              </a:lnSpc>
            </a:pPr>
            <a:r>
              <a:rPr lang="en-AU" sz="2000" dirty="0"/>
              <a:t>Returns 1 in </a:t>
            </a:r>
            <a:r>
              <a:rPr lang="en-AU" sz="2000" dirty="0" err="1"/>
              <a:t>rt</a:t>
            </a:r>
            <a:endParaRPr lang="en-AU" sz="2000" dirty="0"/>
          </a:p>
          <a:p>
            <a:pPr lvl="1">
              <a:lnSpc>
                <a:spcPct val="90000"/>
              </a:lnSpc>
            </a:pPr>
            <a:r>
              <a:rPr lang="en-AU" sz="2400" dirty="0"/>
              <a:t>Fails if location is changed</a:t>
            </a:r>
          </a:p>
          <a:p>
            <a:pPr lvl="2">
              <a:lnSpc>
                <a:spcPct val="90000"/>
              </a:lnSpc>
            </a:pPr>
            <a:r>
              <a:rPr lang="en-AU" sz="2000" dirty="0"/>
              <a:t>Returns 0 in </a:t>
            </a:r>
            <a:r>
              <a:rPr lang="en-AU" sz="2000" dirty="0" err="1"/>
              <a:t>rt</a:t>
            </a:r>
            <a:endParaRPr lang="en-AU" sz="2000" dirty="0"/>
          </a:p>
          <a:p>
            <a:pPr>
              <a:lnSpc>
                <a:spcPct val="90000"/>
              </a:lnSpc>
            </a:pPr>
            <a:r>
              <a:rPr lang="en-AU" sz="2800" dirty="0"/>
              <a:t>Example: atomic swap (to test/set lock variable</a:t>
            </a:r>
            <a:r>
              <a:rPr lang="en-AU" sz="2800" dirty="0" smtClean="0"/>
              <a:t>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 smtClean="0">
                <a:latin typeface="Lucida Console" pitchFamily="49" charset="0"/>
              </a:rPr>
              <a:t>try</a:t>
            </a:r>
            <a:r>
              <a:rPr lang="en-AU" sz="2200" dirty="0">
                <a:latin typeface="Lucida Console" pitchFamily="49" charset="0"/>
              </a:rPr>
              <a:t>: </a:t>
            </a:r>
            <a:r>
              <a:rPr lang="en-AU" sz="2200" dirty="0" smtClean="0">
                <a:latin typeface="Lucida Console" pitchFamily="49" charset="0"/>
              </a:rPr>
              <a:t>MOVE </a:t>
            </a:r>
            <a:r>
              <a:rPr lang="en-AU" sz="2200" dirty="0">
                <a:latin typeface="Lucida Console" pitchFamily="49" charset="0"/>
              </a:rPr>
              <a:t>$</a:t>
            </a:r>
            <a:r>
              <a:rPr lang="en-AU" sz="2200" dirty="0" smtClean="0">
                <a:latin typeface="Lucida Console" pitchFamily="49" charset="0"/>
              </a:rPr>
              <a:t>t0,$s4	;copy </a:t>
            </a:r>
            <a:r>
              <a:rPr lang="en-AU" sz="2200" dirty="0">
                <a:latin typeface="Lucida Console" pitchFamily="49" charset="0"/>
              </a:rPr>
              <a:t>exchange value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>
                <a:latin typeface="Lucida Console" pitchFamily="49" charset="0"/>
              </a:rPr>
              <a:t>     </a:t>
            </a:r>
            <a:r>
              <a:rPr lang="en-AU" sz="2200" dirty="0" smtClean="0">
                <a:solidFill>
                  <a:schemeClr val="accent1"/>
                </a:solidFill>
                <a:latin typeface="Lucida Console" pitchFamily="49" charset="0"/>
              </a:rPr>
              <a:t>LL  </a:t>
            </a:r>
            <a:r>
              <a:rPr lang="en-AU" sz="2200" dirty="0">
                <a:solidFill>
                  <a:schemeClr val="accent1"/>
                </a:solidFill>
                <a:latin typeface="Lucida Console" pitchFamily="49" charset="0"/>
              </a:rPr>
              <a:t>$t1,0($s1</a:t>
            </a:r>
            <a:r>
              <a:rPr lang="en-AU" sz="2200" dirty="0" smtClean="0">
                <a:solidFill>
                  <a:schemeClr val="accent1"/>
                </a:solidFill>
                <a:latin typeface="Lucida Console" pitchFamily="49" charset="0"/>
              </a:rPr>
              <a:t>)	;</a:t>
            </a:r>
            <a:r>
              <a:rPr lang="en-AU" sz="2200" dirty="0">
                <a:solidFill>
                  <a:schemeClr val="accent1"/>
                </a:solidFill>
                <a:latin typeface="Lucida Console" pitchFamily="49" charset="0"/>
              </a:rPr>
              <a:t>load linked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>
                <a:solidFill>
                  <a:schemeClr val="accent1"/>
                </a:solidFill>
                <a:latin typeface="Lucida Console" pitchFamily="49" charset="0"/>
              </a:rPr>
              <a:t>     </a:t>
            </a:r>
            <a:r>
              <a:rPr lang="en-AU" sz="2200" dirty="0" smtClean="0">
                <a:solidFill>
                  <a:schemeClr val="accent1"/>
                </a:solidFill>
                <a:latin typeface="Lucida Console" pitchFamily="49" charset="0"/>
              </a:rPr>
              <a:t>SC  </a:t>
            </a:r>
            <a:r>
              <a:rPr lang="en-AU" sz="2200" dirty="0">
                <a:solidFill>
                  <a:schemeClr val="accent1"/>
                </a:solidFill>
                <a:latin typeface="Lucida Console" pitchFamily="49" charset="0"/>
              </a:rPr>
              <a:t>$t0,0($s1</a:t>
            </a:r>
            <a:r>
              <a:rPr lang="en-AU" sz="2200" dirty="0" smtClean="0">
                <a:solidFill>
                  <a:schemeClr val="accent1"/>
                </a:solidFill>
                <a:latin typeface="Lucida Console" pitchFamily="49" charset="0"/>
              </a:rPr>
              <a:t>)	;</a:t>
            </a:r>
            <a:r>
              <a:rPr lang="en-AU" sz="2200" dirty="0">
                <a:solidFill>
                  <a:schemeClr val="accent1"/>
                </a:solidFill>
                <a:latin typeface="Lucida Console" pitchFamily="49" charset="0"/>
              </a:rPr>
              <a:t>store conditional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>
                <a:latin typeface="Lucida Console" pitchFamily="49" charset="0"/>
              </a:rPr>
              <a:t>     </a:t>
            </a:r>
            <a:r>
              <a:rPr lang="en-AU" sz="2200" dirty="0" smtClean="0">
                <a:latin typeface="Lucida Console" pitchFamily="49" charset="0"/>
              </a:rPr>
              <a:t>BEQZ $t0,try	;branch </a:t>
            </a:r>
            <a:r>
              <a:rPr lang="en-AU" sz="2200" dirty="0">
                <a:latin typeface="Lucida Console" pitchFamily="49" charset="0"/>
              </a:rPr>
              <a:t>store fails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AU" sz="2200" dirty="0">
                <a:latin typeface="Lucida Console" pitchFamily="49" charset="0"/>
              </a:rPr>
              <a:t>     </a:t>
            </a:r>
            <a:r>
              <a:rPr lang="en-AU" sz="2200" dirty="0" smtClean="0">
                <a:latin typeface="Lucida Console" pitchFamily="49" charset="0"/>
              </a:rPr>
              <a:t>MOVE </a:t>
            </a:r>
            <a:r>
              <a:rPr lang="en-AU" sz="2200" dirty="0">
                <a:latin typeface="Lucida Console" pitchFamily="49" charset="0"/>
              </a:rPr>
              <a:t>$</a:t>
            </a:r>
            <a:r>
              <a:rPr lang="en-AU" sz="2200" dirty="0" smtClean="0">
                <a:latin typeface="Lucida Console" pitchFamily="49" charset="0"/>
              </a:rPr>
              <a:t>s4,$t1	;put </a:t>
            </a:r>
            <a:r>
              <a:rPr lang="en-AU" sz="2200" dirty="0">
                <a:latin typeface="Lucida Console" pitchFamily="49" charset="0"/>
              </a:rPr>
              <a:t>load value in $</a:t>
            </a:r>
            <a:r>
              <a:rPr lang="en-AU" sz="2200" dirty="0" smtClean="0">
                <a:latin typeface="Lucida Console" pitchFamily="49" charset="0"/>
              </a:rPr>
              <a:t>s4</a:t>
            </a:r>
          </a:p>
        </p:txBody>
      </p:sp>
    </p:spTree>
    <p:extLst>
      <p:ext uri="{BB962C8B-B14F-4D97-AF65-F5344CB8AC3E}">
        <p14:creationId xmlns:p14="http://schemas.microsoft.com/office/powerpoint/2010/main" val="409770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Java concurrency</a:t>
            </a:r>
            <a:endParaRPr lang="en-US"/>
          </a:p>
        </p:txBody>
      </p:sp>
      <p:sp>
        <p:nvSpPr>
          <p:cNvPr id="53145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objects can be monitors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chemeClr val="accent1"/>
                </a:solidFill>
              </a:rPr>
              <a:t>synchronized</a:t>
            </a:r>
            <a:r>
              <a:rPr lang="en-US" dirty="0" smtClean="0"/>
              <a:t>” keyword locks/releases the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Has one (!) </a:t>
            </a:r>
            <a:r>
              <a:rPr lang="en-US" dirty="0" err="1" smtClean="0"/>
              <a:t>builtin</a:t>
            </a:r>
            <a:r>
              <a:rPr lang="en-US" dirty="0" smtClean="0"/>
              <a:t> condition variable</a:t>
            </a:r>
          </a:p>
          <a:p>
            <a:pPr lvl="2"/>
            <a:r>
              <a:rPr lang="en-US" dirty="0" err="1" smtClean="0">
                <a:solidFill>
                  <a:schemeClr val="accent1"/>
                </a:solidFill>
              </a:rPr>
              <a:t>o.wait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= wait(o, o)</a:t>
            </a:r>
          </a:p>
          <a:p>
            <a:pPr lvl="2"/>
            <a:r>
              <a:rPr lang="en-US" dirty="0" err="1" smtClean="0">
                <a:solidFill>
                  <a:schemeClr val="accent1"/>
                </a:solidFill>
              </a:rPr>
              <a:t>o.notify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= signal(o)</a:t>
            </a:r>
          </a:p>
          <a:p>
            <a:pPr lvl="2"/>
            <a:r>
              <a:rPr lang="en-US" dirty="0" err="1" smtClean="0">
                <a:solidFill>
                  <a:schemeClr val="accent1"/>
                </a:solidFill>
              </a:rPr>
              <a:t>o.notifyAll</a:t>
            </a:r>
            <a:r>
              <a:rPr lang="en-US" dirty="0" smtClean="0">
                <a:solidFill>
                  <a:schemeClr val="accent1"/>
                </a:solidFill>
              </a:rPr>
              <a:t>()</a:t>
            </a:r>
            <a:r>
              <a:rPr lang="en-US" dirty="0" smtClean="0"/>
              <a:t> = broadcast(o)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Java wait() can be called even when </a:t>
            </a:r>
            <a:r>
              <a:rPr lang="en-US" dirty="0" err="1" smtClean="0"/>
              <a:t>mutex</a:t>
            </a:r>
            <a:r>
              <a:rPr lang="en-US" dirty="0" smtClean="0"/>
              <a:t> is not held. </a:t>
            </a:r>
            <a:r>
              <a:rPr lang="en-US" dirty="0" err="1" smtClean="0"/>
              <a:t>Mutex</a:t>
            </a:r>
            <a:r>
              <a:rPr lang="en-US" dirty="0" smtClean="0"/>
              <a:t> not held when awoken by signal(). Useful?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66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More synchronization mechanisms</a:t>
            </a:r>
            <a:endParaRPr lang="en-US"/>
          </a:p>
        </p:txBody>
      </p:sp>
      <p:sp>
        <p:nvSpPr>
          <p:cNvPr id="53166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Lots of synchronization variations…</a:t>
            </a:r>
            <a:br>
              <a:rPr lang="en-US" dirty="0" smtClean="0"/>
            </a:br>
            <a:r>
              <a:rPr lang="en-US" dirty="0" smtClean="0"/>
              <a:t>(can implement with </a:t>
            </a:r>
            <a:r>
              <a:rPr lang="en-US" dirty="0" err="1" smtClean="0"/>
              <a:t>mutex</a:t>
            </a:r>
            <a:r>
              <a:rPr lang="en-US" dirty="0" smtClean="0"/>
              <a:t> and condition vars.)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Reader/writer locks</a:t>
            </a:r>
          </a:p>
          <a:p>
            <a:pPr lvl="1"/>
            <a:r>
              <a:rPr lang="en-US" dirty="0" smtClean="0"/>
              <a:t>Any number of threads can hold a read lock</a:t>
            </a:r>
          </a:p>
          <a:p>
            <a:pPr lvl="1"/>
            <a:r>
              <a:rPr lang="en-US" dirty="0" smtClean="0"/>
              <a:t>Only one thread can hold the writer lock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Semaphores</a:t>
            </a:r>
          </a:p>
          <a:p>
            <a:pPr lvl="1"/>
            <a:r>
              <a:rPr lang="en-US" dirty="0" smtClean="0"/>
              <a:t>N threads can hold lock at the same time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Message-passing, sockets, queues, ring buffers, …</a:t>
            </a:r>
          </a:p>
          <a:p>
            <a:pPr lvl="1"/>
            <a:r>
              <a:rPr lang="en-US" dirty="0" smtClean="0"/>
              <a:t>transfer data and synchronize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Hardware Primitives:</a:t>
            </a:r>
            <a:r>
              <a:rPr lang="en-US" dirty="0" smtClean="0"/>
              <a:t> test-and-set, LL/SC, barrier, ...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ym typeface="Wingdings" pitchFamily="2" charset="2"/>
              </a:rPr>
              <a:t>… used to build …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Synchronization primitives: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mutex</a:t>
            </a:r>
            <a:r>
              <a:rPr lang="en-US" dirty="0" smtClean="0">
                <a:sym typeface="Wingdings" pitchFamily="2" charset="2"/>
              </a:rPr>
              <a:t>, semaphore, ...</a:t>
            </a:r>
          </a:p>
          <a:p>
            <a:r>
              <a:rPr lang="en-US" dirty="0" smtClean="0">
                <a:sym typeface="Wingdings" pitchFamily="2" charset="2"/>
              </a:rPr>
              <a:t>… used to build …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Language Constructs: </a:t>
            </a:r>
            <a:r>
              <a:rPr lang="en-US" dirty="0" smtClean="0">
                <a:sym typeface="Wingdings" pitchFamily="2" charset="2"/>
              </a:rPr>
              <a:t>monitors, signals, ...</a:t>
            </a:r>
          </a:p>
          <a:p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Administrivia</a:t>
            </a:r>
            <a:endParaRPr lang="en-US" sz="3600" dirty="0"/>
          </a:p>
        </p:txBody>
      </p:sp>
      <p:sp>
        <p:nvSpPr>
          <p:cNvPr id="487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283575" cy="53784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Pizza </a:t>
            </a:r>
            <a:r>
              <a:rPr lang="en-US" dirty="0" smtClean="0"/>
              <a:t>party: PA3 Games Night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Friday, April 27</a:t>
            </a:r>
            <a:r>
              <a:rPr lang="en-US" baseline="30000" dirty="0" smtClean="0"/>
              <a:t>th</a:t>
            </a:r>
            <a:r>
              <a:rPr lang="en-US" dirty="0" smtClean="0"/>
              <a:t>, 5:00-7:00pm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Location: Upson </a:t>
            </a:r>
            <a:r>
              <a:rPr lang="en-US" dirty="0" smtClean="0"/>
              <a:t>B17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Prelim3 Review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Today, Tuesday, </a:t>
            </a:r>
            <a:r>
              <a:rPr lang="en-US" dirty="0"/>
              <a:t>April </a:t>
            </a:r>
            <a:r>
              <a:rPr lang="en-US" dirty="0" smtClean="0"/>
              <a:t>24</a:t>
            </a:r>
            <a:r>
              <a:rPr lang="en-US" baseline="30000" dirty="0" smtClean="0"/>
              <a:t>th</a:t>
            </a:r>
            <a:r>
              <a:rPr lang="en-US" dirty="0" smtClean="0"/>
              <a:t>, 5:30-7:30pm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Location: </a:t>
            </a:r>
            <a:r>
              <a:rPr lang="en-US" dirty="0" smtClean="0"/>
              <a:t>Hollister 110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Prelim </a:t>
            </a:r>
            <a:r>
              <a:rPr lang="en-US" dirty="0" smtClean="0"/>
              <a:t>3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Thursday, April 26</a:t>
            </a:r>
            <a:r>
              <a:rPr lang="en-US" baseline="30000" dirty="0" smtClean="0"/>
              <a:t>th</a:t>
            </a:r>
            <a:r>
              <a:rPr lang="en-US" dirty="0" smtClean="0"/>
              <a:t>, 7:30pm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Location: Olin 155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PA4: Final </a:t>
            </a:r>
            <a:r>
              <a:rPr lang="en-US" dirty="0"/>
              <a:t>project out </a:t>
            </a:r>
            <a:r>
              <a:rPr lang="en-US" dirty="0" smtClean="0"/>
              <a:t>next </a:t>
            </a:r>
            <a:r>
              <a:rPr lang="en-US" dirty="0"/>
              <a:t>week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Demos</a:t>
            </a:r>
            <a:r>
              <a:rPr lang="en-US" dirty="0"/>
              <a:t>: </a:t>
            </a:r>
            <a:r>
              <a:rPr lang="en-US" dirty="0" smtClean="0"/>
              <a:t>May 14-16</a:t>
            </a:r>
          </a:p>
          <a:p>
            <a:pPr lvl="1">
              <a:lnSpc>
                <a:spcPct val="90000"/>
              </a:lnSpc>
            </a:pPr>
            <a:r>
              <a:rPr lang="en-US" b="1" i="1" dirty="0" smtClean="0">
                <a:solidFill>
                  <a:schemeClr val="accent1"/>
                </a:solidFill>
              </a:rPr>
              <a:t>Will not be able to use slip days</a:t>
            </a:r>
            <a:endParaRPr lang="en-US" b="1" i="1" dirty="0">
              <a:solidFill>
                <a:schemeClr val="accent1"/>
              </a:solidFill>
            </a:endParaRPr>
          </a:p>
          <a:p>
            <a:pPr marL="173038" lvl="1" indent="0">
              <a:lnSpc>
                <a:spcPct val="9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6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9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86775" cy="5419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Need it to exploit multiple processing </a:t>
            </a:r>
            <a:r>
              <a:rPr lang="en-US" dirty="0" smtClean="0"/>
              <a:t>units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	…to provide interactive applications </a:t>
            </a:r>
          </a:p>
          <a:p>
            <a:pPr>
              <a:lnSpc>
                <a:spcPct val="90000"/>
              </a:lnSpc>
            </a:pPr>
            <a:r>
              <a:rPr lang="en-US" dirty="0"/>
              <a:t>	</a:t>
            </a:r>
            <a:r>
              <a:rPr lang="en-US" dirty="0" smtClean="0"/>
              <a:t>…to parallelize for </a:t>
            </a:r>
            <a:r>
              <a:rPr lang="en-US" dirty="0" smtClean="0">
                <a:solidFill>
                  <a:schemeClr val="accent1"/>
                </a:solidFill>
              </a:rPr>
              <a:t>multicore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…</a:t>
            </a:r>
            <a:r>
              <a:rPr lang="en-US" dirty="0"/>
              <a:t>to write servers that handle many clients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1"/>
                </a:solidFill>
              </a:rPr>
              <a:t>Problem</a:t>
            </a:r>
            <a:r>
              <a:rPr lang="en-US" dirty="0"/>
              <a:t>: hard even for experienced programmers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Behavior can depend on subtle timing differences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Bugs may be impossible to reproduce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1"/>
                </a:solidFill>
              </a:rPr>
              <a:t>Needed: synchronization of threads</a:t>
            </a:r>
          </a:p>
        </p:txBody>
      </p:sp>
      <p:sp>
        <p:nvSpPr>
          <p:cNvPr id="526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with </a:t>
            </a:r>
            <a:r>
              <a:rPr lang="en-US" dirty="0" smtClean="0"/>
              <a:t>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0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950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with Threads</a:t>
            </a:r>
            <a:endParaRPr lang="en-US" dirty="0"/>
          </a:p>
        </p:txBody>
      </p:sp>
      <p:sp>
        <p:nvSpPr>
          <p:cNvPr id="527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Concurrency poses challenges for: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accent1"/>
                </a:solidFill>
              </a:rPr>
              <a:t>Correctness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Threads accessing shared memory should not interfere with each other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solidFill>
                  <a:schemeClr val="accent1"/>
                </a:solidFill>
              </a:rPr>
              <a:t>Liveness</a:t>
            </a:r>
            <a:endParaRPr lang="en-US" sz="2800" dirty="0">
              <a:solidFill>
                <a:schemeClr val="accent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Threads should not get stuck, should make forward progress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accent1"/>
                </a:solidFill>
              </a:rPr>
              <a:t>Efficiency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Program should make good use of available computing resources (e.g., processors).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Fairness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Resources apportioned fairly between threads</a:t>
            </a:r>
          </a:p>
        </p:txBody>
      </p:sp>
    </p:spTree>
    <p:extLst>
      <p:ext uri="{BB962C8B-B14F-4D97-AF65-F5344CB8AC3E}">
        <p14:creationId xmlns:p14="http://schemas.microsoft.com/office/powerpoint/2010/main" val="277800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Two threads, one counter</a:t>
            </a:r>
          </a:p>
        </p:txBody>
      </p:sp>
      <p:sp>
        <p:nvSpPr>
          <p:cNvPr id="5273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Example: Web servers use concurrency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Multiple threads handle client requests in parallel. 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Some shared state, e.g. hit counts: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each thread increments a shared counter to track number of hits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What </a:t>
            </a:r>
            <a:r>
              <a:rPr lang="en-US" sz="2800" dirty="0"/>
              <a:t>happens when two threads execute concurrently?</a:t>
            </a:r>
          </a:p>
        </p:txBody>
      </p:sp>
      <p:sp>
        <p:nvSpPr>
          <p:cNvPr id="5273604" name="Text Box 4"/>
          <p:cNvSpPr txBox="1">
            <a:spLocks noChangeArrowheads="1"/>
          </p:cNvSpPr>
          <p:nvPr/>
        </p:nvSpPr>
        <p:spPr bwMode="auto">
          <a:xfrm>
            <a:off x="76200" y="2524125"/>
            <a:ext cx="45021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	</a:t>
            </a:r>
            <a:r>
              <a:rPr lang="en-US" sz="2800" b="1" dirty="0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…</a:t>
            </a:r>
          </a:p>
          <a:p>
            <a:pPr eaLnBrk="1" hangingPunct="1"/>
            <a:r>
              <a:rPr lang="en-US" sz="2800" b="1" dirty="0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	hits = hits + 1;</a:t>
            </a:r>
          </a:p>
          <a:p>
            <a:pPr eaLnBrk="1" hangingPunct="1"/>
            <a:r>
              <a:rPr lang="en-US" sz="2800" b="1" dirty="0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	…</a:t>
            </a:r>
          </a:p>
        </p:txBody>
      </p:sp>
      <p:sp>
        <p:nvSpPr>
          <p:cNvPr id="5273605" name="Text Box 5"/>
          <p:cNvSpPr txBox="1">
            <a:spLocks noChangeArrowheads="1"/>
          </p:cNvSpPr>
          <p:nvPr/>
        </p:nvSpPr>
        <p:spPr bwMode="auto">
          <a:xfrm>
            <a:off x="4743450" y="2286000"/>
            <a:ext cx="4076700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	</a:t>
            </a:r>
            <a:r>
              <a:rPr lang="en-US" sz="2800" b="1" dirty="0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…</a:t>
            </a:r>
          </a:p>
          <a:p>
            <a:pPr eaLnBrk="1" hangingPunct="1"/>
            <a:r>
              <a:rPr lang="en-US" sz="2800" b="1" dirty="0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	</a:t>
            </a:r>
            <a:r>
              <a:rPr lang="en-US" sz="2800" b="1" dirty="0" smtClean="0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LW R0</a:t>
            </a:r>
            <a:r>
              <a:rPr lang="en-US" sz="2800" b="1" dirty="0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, </a:t>
            </a:r>
            <a:r>
              <a:rPr lang="en-US" sz="2800" b="1" dirty="0" err="1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hitsloc</a:t>
            </a:r>
            <a:endParaRPr lang="en-US" sz="2800" b="1" dirty="0">
              <a:solidFill>
                <a:schemeClr val="accent1"/>
              </a:solidFill>
              <a:latin typeface="Courier New" pitchFamily="-112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    </a:t>
            </a:r>
            <a:r>
              <a:rPr lang="en-US" sz="2800" b="1" dirty="0" smtClean="0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ADDI R0</a:t>
            </a:r>
            <a:r>
              <a:rPr lang="en-US" sz="2800" b="1" dirty="0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, r0, 1</a:t>
            </a:r>
          </a:p>
          <a:p>
            <a:pPr eaLnBrk="1" hangingPunct="1"/>
            <a:r>
              <a:rPr lang="en-US" sz="2800" b="1" dirty="0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    </a:t>
            </a:r>
            <a:r>
              <a:rPr lang="en-US" sz="2800" b="1" dirty="0" smtClean="0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SW R0</a:t>
            </a:r>
            <a:r>
              <a:rPr lang="en-US" sz="2800" b="1" dirty="0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, </a:t>
            </a:r>
            <a:r>
              <a:rPr lang="en-US" sz="2800" b="1" dirty="0" err="1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hitsloc</a:t>
            </a:r>
            <a:endParaRPr lang="en-US" sz="2800" b="1" dirty="0">
              <a:solidFill>
                <a:schemeClr val="accent1"/>
              </a:solidFill>
              <a:latin typeface="Courier New" pitchFamily="-112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>
                <a:solidFill>
                  <a:schemeClr val="accent1"/>
                </a:solidFill>
                <a:latin typeface="Courier New" pitchFamily="-112" charset="0"/>
                <a:ea typeface="ＭＳ Ｐゴシック" pitchFamily="-112" charset="-128"/>
              </a:rPr>
              <a:t>	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4419600"/>
            <a:ext cx="582659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Assume hits starts at 0 and 10 clients. 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What is </a:t>
            </a:r>
            <a:r>
              <a:rPr lang="en-US" sz="2800" b="1" i="1" dirty="0" smtClean="0">
                <a:solidFill>
                  <a:schemeClr val="bg1"/>
                </a:solidFill>
              </a:rPr>
              <a:t>not</a:t>
            </a:r>
            <a:r>
              <a:rPr lang="en-US" sz="2800" dirty="0" smtClean="0">
                <a:solidFill>
                  <a:schemeClr val="bg1"/>
                </a:solidFill>
              </a:rPr>
              <a:t> a possible value for hits?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A) 10                  D) 1</a:t>
            </a:r>
          </a:p>
          <a:p>
            <a:r>
              <a:rPr lang="en-US" sz="2800" dirty="0">
                <a:solidFill>
                  <a:schemeClr val="bg1"/>
                </a:solidFill>
              </a:rPr>
              <a:t>B</a:t>
            </a:r>
            <a:r>
              <a:rPr lang="en-US" sz="2800" dirty="0" smtClean="0">
                <a:solidFill>
                  <a:schemeClr val="bg1"/>
                </a:solidFill>
              </a:rPr>
              <a:t>) 8                    E) 0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C) 5</a:t>
            </a:r>
          </a:p>
        </p:txBody>
      </p:sp>
    </p:spTree>
    <p:extLst>
      <p:ext uri="{BB962C8B-B14F-4D97-AF65-F5344CB8AC3E}">
        <p14:creationId xmlns:p14="http://schemas.microsoft.com/office/powerpoint/2010/main" val="293783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05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720725"/>
          </a:xfrm>
          <a:noFill/>
          <a:ln/>
        </p:spPr>
        <p:txBody>
          <a:bodyPr/>
          <a:lstStyle/>
          <a:p>
            <a:r>
              <a:rPr lang="en-US" dirty="0"/>
              <a:t>Shared counters</a:t>
            </a:r>
          </a:p>
        </p:txBody>
      </p:sp>
      <p:sp>
        <p:nvSpPr>
          <p:cNvPr id="527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4100"/>
            <a:ext cx="7772400" cy="54991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Possible result: lost update!   </a:t>
            </a: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dirty="0"/>
              <a:t>Timing-dependent failure </a:t>
            </a:r>
            <a:r>
              <a:rPr lang="en-US" sz="2800" dirty="0">
                <a:sym typeface="Symbol" pitchFamily="18" charset="2"/>
              </a:rPr>
              <a:t> race condition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Symbol" pitchFamily="18" charset="2"/>
              </a:rPr>
              <a:t> hard to reproduce  Difficult to debug</a:t>
            </a:r>
          </a:p>
        </p:txBody>
      </p:sp>
      <p:sp>
        <p:nvSpPr>
          <p:cNvPr id="5275652" name="Text Box 4"/>
          <p:cNvSpPr txBox="1">
            <a:spLocks noChangeArrowheads="1"/>
          </p:cNvSpPr>
          <p:nvPr/>
        </p:nvSpPr>
        <p:spPr bwMode="auto">
          <a:xfrm>
            <a:off x="5375275" y="4162425"/>
            <a:ext cx="3162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>
                <a:solidFill>
                  <a:srgbClr val="31A2CF"/>
                </a:solidFill>
              </a:rPr>
              <a:t>addu/sw:</a:t>
            </a:r>
            <a:r>
              <a:rPr lang="en-US"/>
              <a:t> </a:t>
            </a:r>
            <a:r>
              <a:rPr lang="en-US" sz="2800">
                <a:solidFill>
                  <a:srgbClr val="76EFFF"/>
                </a:solidFill>
                <a:latin typeface="Comic Sans MS" pitchFamily="-112" charset="0"/>
                <a:ea typeface="ＭＳ Ｐゴシック" pitchFamily="-112" charset="-128"/>
              </a:rPr>
              <a:t>hits = 0 + 1</a:t>
            </a:r>
          </a:p>
        </p:txBody>
      </p:sp>
      <p:sp>
        <p:nvSpPr>
          <p:cNvPr id="5275653" name="Freeform 5"/>
          <p:cNvSpPr>
            <a:spLocks/>
          </p:cNvSpPr>
          <p:nvPr/>
        </p:nvSpPr>
        <p:spPr bwMode="auto">
          <a:xfrm>
            <a:off x="2805113" y="2481263"/>
            <a:ext cx="342900" cy="646112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rgbClr val="FFFC72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275654" name="Text Box 6"/>
          <p:cNvSpPr txBox="1">
            <a:spLocks noChangeArrowheads="1"/>
          </p:cNvSpPr>
          <p:nvPr/>
        </p:nvSpPr>
        <p:spPr bwMode="auto">
          <a:xfrm>
            <a:off x="2566988" y="3125788"/>
            <a:ext cx="1108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>
                <a:solidFill>
                  <a:srgbClr val="FFFC72"/>
                </a:solidFill>
                <a:latin typeface="Comic Sans MS" pitchFamily="-112" charset="0"/>
                <a:ea typeface="ＭＳ Ｐゴシック" pitchFamily="-112" charset="-128"/>
              </a:rPr>
              <a:t>lw (0)</a:t>
            </a:r>
          </a:p>
        </p:txBody>
      </p:sp>
      <p:sp>
        <p:nvSpPr>
          <p:cNvPr id="5275655" name="Text Box 7"/>
          <p:cNvSpPr txBox="1">
            <a:spLocks noChangeArrowheads="1"/>
          </p:cNvSpPr>
          <p:nvPr/>
        </p:nvSpPr>
        <p:spPr bwMode="auto">
          <a:xfrm>
            <a:off x="1660525" y="3889375"/>
            <a:ext cx="3382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>
                <a:solidFill>
                  <a:srgbClr val="FFFC72"/>
                </a:solidFill>
                <a:latin typeface="Comic Sans MS" pitchFamily="-112" charset="0"/>
                <a:ea typeface="ＭＳ Ｐゴシック" pitchFamily="-112" charset="-128"/>
              </a:rPr>
              <a:t>addu/sw</a:t>
            </a:r>
            <a:r>
              <a:rPr lang="en-US" sz="2800">
                <a:solidFill>
                  <a:srgbClr val="FFFC72"/>
                </a:solidFill>
                <a:latin typeface="Comic Sans MS" pitchFamily="-112" charset="0"/>
                <a:ea typeface="ＭＳ Ｐゴシック" pitchFamily="-112" charset="-128"/>
              </a:rPr>
              <a:t>: hits = 0 + 1</a:t>
            </a:r>
          </a:p>
        </p:txBody>
      </p:sp>
      <p:sp>
        <p:nvSpPr>
          <p:cNvPr id="5275656" name="Text Box 8"/>
          <p:cNvSpPr txBox="1">
            <a:spLocks noChangeArrowheads="1"/>
          </p:cNvSpPr>
          <p:nvPr/>
        </p:nvSpPr>
        <p:spPr bwMode="auto">
          <a:xfrm>
            <a:off x="5462588" y="3478213"/>
            <a:ext cx="1108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>
                <a:solidFill>
                  <a:srgbClr val="76EFFF"/>
                </a:solidFill>
                <a:latin typeface="Comic Sans MS" pitchFamily="-112" charset="0"/>
                <a:ea typeface="ＭＳ Ｐゴシック" pitchFamily="-112" charset="-128"/>
              </a:rPr>
              <a:t>lw (0)</a:t>
            </a:r>
          </a:p>
        </p:txBody>
      </p:sp>
      <p:sp>
        <p:nvSpPr>
          <p:cNvPr id="5275657" name="Text Box 9"/>
          <p:cNvSpPr txBox="1">
            <a:spLocks noChangeArrowheads="1"/>
          </p:cNvSpPr>
          <p:nvPr/>
        </p:nvSpPr>
        <p:spPr bwMode="auto">
          <a:xfrm>
            <a:off x="3276600" y="2422525"/>
            <a:ext cx="585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>
                <a:solidFill>
                  <a:srgbClr val="FFFC72"/>
                </a:solidFill>
                <a:latin typeface="Comic Sans MS" pitchFamily="-112" charset="0"/>
                <a:ea typeface="ＭＳ Ｐゴシック" pitchFamily="-112" charset="-128"/>
              </a:rPr>
              <a:t>T1</a:t>
            </a:r>
          </a:p>
        </p:txBody>
      </p:sp>
      <p:sp>
        <p:nvSpPr>
          <p:cNvPr id="5275658" name="Freeform 10"/>
          <p:cNvSpPr>
            <a:spLocks/>
          </p:cNvSpPr>
          <p:nvPr/>
        </p:nvSpPr>
        <p:spPr bwMode="auto">
          <a:xfrm>
            <a:off x="6081713" y="2420938"/>
            <a:ext cx="342900" cy="647700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rgbClr val="76EFFF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5659" name="Text Box 11"/>
          <p:cNvSpPr txBox="1">
            <a:spLocks noChangeArrowheads="1"/>
          </p:cNvSpPr>
          <p:nvPr/>
        </p:nvSpPr>
        <p:spPr bwMode="auto">
          <a:xfrm>
            <a:off x="6372225" y="2362200"/>
            <a:ext cx="642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>
                <a:solidFill>
                  <a:srgbClr val="76EFFF"/>
                </a:solidFill>
                <a:latin typeface="Comic Sans MS" pitchFamily="-112" charset="0"/>
                <a:ea typeface="ＭＳ Ｐゴシック" pitchFamily="-112" charset="-128"/>
              </a:rPr>
              <a:t>T2</a:t>
            </a:r>
          </a:p>
        </p:txBody>
      </p:sp>
      <p:sp>
        <p:nvSpPr>
          <p:cNvPr id="5275660" name="Text Box 12"/>
          <p:cNvSpPr txBox="1">
            <a:spLocks noChangeArrowheads="1"/>
          </p:cNvSpPr>
          <p:nvPr/>
        </p:nvSpPr>
        <p:spPr bwMode="auto">
          <a:xfrm>
            <a:off x="990600" y="4572000"/>
            <a:ext cx="1384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>
                <a:solidFill>
                  <a:schemeClr val="bg1"/>
                </a:solidFill>
                <a:latin typeface="Comic Sans MS" pitchFamily="-112" charset="0"/>
                <a:ea typeface="ＭＳ Ｐゴシック" pitchFamily="-112" charset="-128"/>
              </a:rPr>
              <a:t>hits = 1</a:t>
            </a:r>
          </a:p>
        </p:txBody>
      </p:sp>
      <p:sp>
        <p:nvSpPr>
          <p:cNvPr id="5275661" name="Text Box 13"/>
          <p:cNvSpPr txBox="1">
            <a:spLocks noChangeArrowheads="1"/>
          </p:cNvSpPr>
          <p:nvPr/>
        </p:nvSpPr>
        <p:spPr bwMode="auto">
          <a:xfrm>
            <a:off x="990600" y="1981200"/>
            <a:ext cx="1441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>
                <a:solidFill>
                  <a:schemeClr val="bg1"/>
                </a:solidFill>
                <a:latin typeface="Comic Sans MS" pitchFamily="-112" charset="0"/>
                <a:ea typeface="ＭＳ Ｐゴシック" pitchFamily="-112" charset="-128"/>
              </a:rPr>
              <a:t>hits = 0</a:t>
            </a:r>
          </a:p>
        </p:txBody>
      </p:sp>
      <p:sp>
        <p:nvSpPr>
          <p:cNvPr id="5275662" name="Line 14"/>
          <p:cNvSpPr>
            <a:spLocks noChangeShapeType="1"/>
          </p:cNvSpPr>
          <p:nvPr/>
        </p:nvSpPr>
        <p:spPr bwMode="auto">
          <a:xfrm>
            <a:off x="1600200" y="2590800"/>
            <a:ext cx="0" cy="1828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275663" name="Text Box 15"/>
          <p:cNvSpPr txBox="1">
            <a:spLocks noChangeArrowheads="1"/>
          </p:cNvSpPr>
          <p:nvPr/>
        </p:nvSpPr>
        <p:spPr bwMode="auto">
          <a:xfrm>
            <a:off x="530324" y="2588747"/>
            <a:ext cx="9316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>
                <a:solidFill>
                  <a:schemeClr val="bg1"/>
                </a:solidFill>
                <a:latin typeface="Comic Sans MS" pitchFamily="-112" charset="0"/>
                <a:ea typeface="ＭＳ Ｐゴシック" pitchFamily="-112" charset="-128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71285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Race conditions</a:t>
            </a:r>
          </a:p>
        </p:txBody>
      </p:sp>
      <p:sp>
        <p:nvSpPr>
          <p:cNvPr id="527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/>
              <a:t>Def</a:t>
            </a:r>
            <a:r>
              <a:rPr lang="en-US" sz="2800" dirty="0"/>
              <a:t>: timing-dependent error involving access to shared state </a:t>
            </a:r>
          </a:p>
          <a:p>
            <a:pPr lvl="1"/>
            <a:r>
              <a:rPr lang="en-US" sz="2400" dirty="0"/>
              <a:t>Whether it happens depends on how threads scheduled: who wins “races” to instruction that updates state vs. instruction that accesses state</a:t>
            </a:r>
          </a:p>
          <a:p>
            <a:pPr lvl="1"/>
            <a:r>
              <a:rPr lang="en-US" sz="2400" dirty="0"/>
              <a:t>Races are intermittent, may occur rarely</a:t>
            </a:r>
          </a:p>
          <a:p>
            <a:pPr lvl="2"/>
            <a:r>
              <a:rPr lang="en-US" sz="2000" dirty="0"/>
              <a:t>Timing dependent = small changes can hide bug</a:t>
            </a:r>
          </a:p>
          <a:p>
            <a:pPr lvl="1"/>
            <a:r>
              <a:rPr lang="en-US" sz="2400" dirty="0"/>
              <a:t>A program is correct </a:t>
            </a:r>
            <a:r>
              <a:rPr lang="en-US" sz="2400" i="1" dirty="0">
                <a:solidFill>
                  <a:schemeClr val="accent1"/>
                </a:solidFill>
              </a:rPr>
              <a:t>only</a:t>
            </a:r>
            <a:r>
              <a:rPr lang="en-US" sz="2400" dirty="0"/>
              <a:t> if </a:t>
            </a:r>
            <a:r>
              <a:rPr lang="en-US" sz="2400" i="1" dirty="0">
                <a:solidFill>
                  <a:schemeClr val="accent1"/>
                </a:solidFill>
              </a:rPr>
              <a:t>all possible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schedules are safe  </a:t>
            </a:r>
          </a:p>
          <a:p>
            <a:pPr lvl="2"/>
            <a:r>
              <a:rPr lang="en-US" sz="2000" dirty="0"/>
              <a:t>Number of possible schedule permutations is huge</a:t>
            </a:r>
          </a:p>
          <a:p>
            <a:pPr lvl="2"/>
            <a:r>
              <a:rPr lang="en-US" sz="2000" dirty="0"/>
              <a:t>Need to imagine an adversary who switches contexts at the worst possible time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746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L0CHAOAgAQdA44HcAEgEyLlX21j80CILIMkqUkmag/uffUBkY5Bucms0IwTWIECDghIEET//wNFNQRIEEU1BAcCC2QDOAtlGDYUMggAjikBrQF+QzMIAOgZAV4JfkMgMgkAkJsDATfAHkUzCQCQggIB28UeRTgIAP4DAHuF0jQPEhJk9E1BCAFNQRJOwKQ/0wCkPx4EA4LmgAosAgxmRmQLfs/YITYQ5aOGTJnmcrcWPI5WtG7XEtwscjVa5c4sLPLiytHGPGAKLAIMZ7Z7C3pvTCE2EZmOHFlat3K3LixsVrRuxarXGVllWt8TlxlysWDljhcADQEaAQkBFwEKQAiC/t8b+3x3OgCH8hs3kNnT6fiHwJRYjJ6SgMYAITYRiaNWDJtkbrcrVm5WtGrbCtxZWGJawaYsebFlbssLFwA=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OAvHAOAgAQdBLAJpgQBEAF+JnNgFm5GsYkuL20nCfACDgRIEEU1CEgQRP//A0U1BQM4C2QZIDIJAJCbAwE3wB5FMwkAkIICAdvFHkU4CAD+AwB7hdI0Ek7ApD/TAKQ/HgkrgoAJQAAAAAAKhgE7hPwzIfhmRAAyZdk2CeJa2BSGCVp0TTxxnGMcLDfDPWNm1u3gg/4PRP4PRQA8XxPF8TzeUxNzdzmYmYREwiGGp4ViYoVbv2CD15E8czK5uSriJRJEoIlEpiS6mLgSTnv7bAAhNhGbC2bMWOFstysMzJa0cOMq3DkytFuNpmcZcOHC1y5mgAkBCooBMYT8L/X4YE5amnQ3GSVKYGKeCeLHasIwnKFpyjOFZ1lWWGO2Wfhgg/4OKv4OM9HLm8DnMZjbnXOtxuM63jOs1E1MYYYxfheLy1uE2cbo4UIRjCBGAQjOBGU4QijCcIxghNO+flz4wCE2EOMTfNlaNMK3I1xNVrTHiwrcOZw0WscWRqxxOHOFs4yACngohPxAqfiBVNuzg8Dm5MM7zrNGEmKWDFTNTNipgtCGGmvCg/4Gkv4Gkw6dfKt0vhjEYhjMzvOW4zLjHHXfjoCD8rxPLtN3N1mriSauCYATc9/H5+EAITYQ3aMnOHEyarcjZvkWtGTlwtxNW2FaxZ5mzDG3aOGWbKAKrgFMhPxEUfiIptdp0cW0LrpxrS8oyrCEZWhS2rDgyEKJUkgnOeG9cN65a4b3vGdY2nCVsEOBHNxAhPwM2fgZt16kIxhCOCtoSlKFIpTijeEZ5+Vy+NlkStCUpE4JkYRirDGmxxrOd7Z8l7iD8jtnjxzcXExKUXF1dXEoTEiEwJgBEkJi4Aq2c+D5efSAITYQ4atXGHDhzLcjJrkWtG+JktxZMjdazZsc2JvhctWuXKAKlgFAhPxDrfiHXAUrwq2rmnKKqeGdZzMeI37uXkxsKEqUxWxSwJQjgjCjBhYAhPwSWfgktAaNOLLTHCta3nC8o0lSGzbsMmXmZcSkUCcqxhdUrFhpXgyAg/gCPZ4zEQqYJTKYCYmJTExMCJiUSmAEZvwfTecAITYQzZOGjVwyarWeRy3WtGbBmtwtMLJblYt2TNg1YMmTTKAKcCGE/E8d+J4PGzmuWuWWlcUqYsGaWKWKGCFo2wzxAIT8C034FieK42G0ck9E8l7IXJ0vGLPXHXbjkISnUh15qIIwjOKcEYRgRRjh276AITYQ1w5srnLiyrWuRowWtGrnItxYWOJbkY5WzRg0b4suPKAKVhCG8SFXiQxhFdFy0VJQEhDQ5MiF+B9j4HucexWNowdVshTJgYaUpICvgYOAIOBi7eDXACE2EYszbE5at8i1riaY1rRpkxrXLVvkW42jjCxyNszDC5yACtEBbIP9IN+kHd+x4fhA8HwOPDwajKM6GGufIGIqsNREVeNzd3zzveWcQ8Denpc8YxGImbnN5vc8Z3NrqGMTA8rqhPwBafgC1BewMGHgcHmXpCUIJ3hjjt4XDBthHDeM0EKUtbBLBipakoxvOu/ZtcGVY1lOEsVJWtLJK0MEJRjGs7x4vK5Y5eSD9Tx0Uhd3NrqREouJiYkgISXUpgCYEXESCLgABEoJguFznO/F8mvWITYQxx5MuPC4bLWbfHlWtMjZktwt3OZawYOWrhliwt2uXCAKXxmF9uZ7c0MNh8xbZBVBVPJTHLWnxYCD/gGw/gGxDv26zw68Lq6RV8lghZM5FnY4IEUKGGGFGSy4nGyYICE2EN2GXK2ZY2i1hmws1rRjlxrXOPNkWsGbhq4w4crHGxYgClkShfaVe0r0GFmqgojmjiTyVywAhPwGzfgNnpXDTHgz5Kwph0TrQIWbPRZmOCNGhjlpwuJhwwAhNhGPG5aNMTBwtauMmRa0w5sq1y4ZuFrPGzxtmTnKzatcQArOAWOD/gS2/gS3RPgeD43h9PBVd8OeAKs58LVKZnM5mSqlRq8a69A1vpmr0YVfCVxu7nNgqzw/AzqF+ALj4AuWFwmJxGNminxGdzmbxVeKyOQxuMMDgDHUyTQUQJIaEKGGWGOGCCOWOWfB4LBhh8Nj5pZZZY4Z4UcCWKKKGCSKaKSLFY3GMVXEwYCD87im5tESJlcXAJExcARJEkwBEokiREgTBF1IEzeefu3XuCE2EZMjlwwaM2a3Jmy5FrRy4aLcLFjmWtsuLKxxuczRnjYgCu0BgwGD/giO/giPqzy/K83zPX8LeLi4LJmbiwqpqqVianGdXOLnUxERUYRisYY5MaaiKVE1e543x4547u+c7u+d745vN1MYqpq7m43jEeE7eF4Yg/3+n7/XyfIPH8bv28HtmmJ1OowwJuLEIiairiJJlKFShLMTLcOM8b446zdspuY3CMXDGLq8TimFRWcSxFXiKxMVfic3i+EAg/gTyYu7zaUkiYJiSJIlEokRMTExKEgARMJhMTEhF1IiUShMTEgIlEgJhM9fgeXmACE2EMnOJk3ys8q3M3bOFrTIwbrcTTFiW4W2FhmZtsmZu2zACnAmhfg/g+D+EAw2HxWLx2PzmFwUNkEiCWOuOuXC4TCp5rSD/gKK/gKLAOvSYiTGYuJmJRExvTw/C8eE6mLrkkIxnAEYTRRIoka4+fppmCE2ENXLjE4ZY8i1xlw5lrRphxrcWJvkW5meJm0YuMbdrkagCocBK4T8OlH4dN8m2Gri8Tn7MdMcMNLyikjNGEZSwWtLBPNn2aZyAIX3x3vn7sPJgMjkMjgJap6IIobJapKKJpqpIkUsMscs8OJuy+EwoIWzQGrICCEQkJCQwIYEMCOCOOWvIzwaQCE2EN2uNhjYMsS1rmxN1rTGwzLcLhu0WtMORiyxNWeFllcgCmEWhPwvZfheRxL7MeLHbHCsZo3yRIT8A9X4B76YN+rLmw0nJGGHBrwQmIaSrIKfkYNBwcGgYGBQsHF2MJB3ACE2EZW2JyyaNmK3I1aMFrTE5brXLhu4W4WLVgyatsjLDjYgCn8khPw5QfhyVxxtXFjMGGlWycaISSWjCMMuDl5s8YbwFheAp+jno2RmpskpOTgZSxjoOFg4ZDQEBBQUIhoecj5CRnCFxGKg0cSCIgjQoYYUMMEcEEcEKOW/MyxZ4CE2EMm+Ng3bNm61g3c5VrRs4YLXDhg0Wt2+HC2aM2uLDlbACpwBOIX4ervh6vxmNzFMUUMUSGCNXFfBg7sHFg4J4pUMUNECCCCCSaCSSiCCC2zJ6TS46sCE/AVt+Arfkcm05xrGMLwQrSMMnFwaubsnZglLBSFI0SnCEaxXnlwY725OIITgcxDwSIIAIRhEiRhGEUJwEIwiJozrfXw4bCE2EN2WVi3a4mC3CyatVrRhhbrcLVvkWtWLVqycOM2ZpjcACpoBOIT8RL34iX8GFxOLyMMIJyjGMsNMbHPDhjWMo0hRKMJSpaWi2bFTM1YczJCE/AU5+Ap3icVs26Mc4ryw0x0wyjGcIwhCGKGLFgpaVoE6Y43rjrppx5ZY1IWrSIMziSCGKGKGAhghQgIYIYIQQQgQww15PDxQ7gAhNhDZi3YtWTbCtZNMbda0y5Mq3E4aYlrZzixMsWRxjzZWIAptHYT8cU344k9eTKGFlljpjwYcE7Slilgw8yaF98N74OPB4IMNVLhpcNLVDHLHLgYcngsHhYyE6GDnxkjJGMYwjCMYpxnevNzw5QAhNhGNpmbZWbBitbZWTRa0bscK3EwcNVrPG2wtMOFtmctsQApzHIX45fvjl/Jp2EwuGw+UwOIpwkNkUcNMmNwGHlCF+Abz4BvTAYFgsHdfZgcFfNPJLDFXZicJbBCAhc9ZBo64ZIIIIIIYIY4YY4YZZ6cbezwhNhDhribY2bdytx4sONa0Y4261zlYNVuZu1bM2LXIwZZXIAp8IoX5B8vkIXoltmwt2JuwNlOCTUUVTSUXQ4KPBX47D2YG4IX3w3vh5sFgcRgcNgcJfgKaIZJYoY4JZaZsHZicBh8BhZpAg/A9Tz8lLm5WuLi4mbneZuovweQhNhGXDix5mLRqtZMszNa0aNcS1xlaZFrBy0bOcTNpmZNmoAqMATGF+Q275Dca7NDhsPRXRHMogqkqooukkikVw0x1zxzyywR1YXCYvFYXCACE/ASd+AmeWrLsvkrijadowgnOtb3vG6c5yIJS1cfjbdmHAACD9LyO/HnvK4smYkETExMTExKSRtx6+nXmACE2ENGGJliZYsK1kzbtFrRjicrcOFu3W5m7Jmyb5mLRk0zACnAghPyMUfkYphppptpyZc15SjLDiYLWxYMWKu7LwNNAhfgKI+AonGxQT0S4CfAMBHYimgigRw0sXZk7sDWAhOtmducBEnMATnWcZ6eHQCE2EN3LTCww4Wi3M1ct1rTLhyrcTVvhW5mWJjkasMTBsyaACmobhPyTnfknfzadF5xhhpeVZQlO1K5MerCkhfgBC+AB3K4zG5KeGiKZImhonjX0YmjJsECFq0CDVxooYIYEKCGFLHHLPbhbACE2ENHDBkzysGq1hhcMFrRljZLcTbMwWsWuRo2Y5WbHG1wgClsThPyRqfki3huhbFOUb45z04te3ECD/gK2/gK33ldznGYnW+2NeKCGlqpAYBg4AgYCDQcTOy8FPCE2ENnGVnlaOHK3G5w4VrRg1ZLXONg3W5HGZy5wuMzHI0YAClsTg/5JJv5JI78CnbfLeppz4MyAhfgJy+AlHI0YCPAS3T4JJFfNDXSAhqqUV8OgIOAg0KhZWrQF4CE2EZsTTJhbYWi3DkysVrTGyxLXLbC2W4WrHNmzYm7Zq3yACooBLoT8mTn5MdefxqxxYcGPFe2OWWGWGeGmOOM4oWwQxQpSVoZo7L2tEIT8CMH4ETdZemfJt0Y6VpeU5YaVyVwQwUtalGBKspzx2152kIVnsPh4oJCCFCjQwQxQoQhhQRwBDBDPfmTZACE2ENWLHG3ZMGK3G5cNVrRjjYrXDJrkW5mjBs1cN82Zu0bACqoBOIX5QdvlB/mlthtivinojsgqqukwFVFk0UkhHDHHbLXbLgY5cPLHfDLHFZhMBqMJksoAhfgP8+BBXDYuyqGqPBS4KOZFHPLbbbg58DTXPPDLBBVJRdZZVgIcJhLsBgsBZNRXDbg8KITkbM/JjKEZRhGMYxjCIEYEBGEIoRhGEUUIp38AzhyAITYRiZuM2RhiaLcOPIyWtMTJstcuMLVayc4WTJg5wtGznCAKLwIMQLQLDmYVmFACQCE2EMWbBi4ct3C3JlY5FrRwwZLXDVtmW4nLhxjY5HLRg5bACt8BcIT6Hb6HficXRpVo06OHwuPk0cPhcHgNuxt2b8GOmOGNGCUpQohKcoRhCUZICEUU6RnGc6VlOikEaToLX0aeJlpgngpSmC0LQqz6dO2E/ELh+IXGcowa9StMuTDKl7VojBky7IxpApWk6RgtGiUZKwjFSaEYxhVGEIRlCKNUVSsI7eNx9m3Zt1YYTgRQnOK+bTWNwIPwkRcTcZnKUwmAImEwiUiQJq4ISiYlMRdSAAJgBExJEhLfl+rF/CQhNhDLIyaMmbjKtwuMjBa0ysm61y0YtVrLNixNW+XCyY4mYArJAWSE/Bqx+DWGxlyAGzb0MsqQglFNGcJwrC8N/C4Y2Z0IBGEEZUwwphlNFOMYDi8Tk4Md8d88cJgpkzYMkNRkhPxDBfiFv1m7eAYscIkUIyQRhOcYxjDBlyDJa2TJg1UpCUYqxjHDPDe+WuPTwuGIwz4IylaVqQpNeca5ZHDAg/A9Lz+JExczMkwmJESESiYlEgBF0JiYkEShCJTC4TCYmJSnj5fo1AAhNhGXKxatnDnItYt2jda0bOXK3EyaYlrnJmy4cbXK2YZsIAq7AUqE/D2x+Htnfu6OrPbXg00wxijRKUqYrYMWLFiyWtgjaNMMq1vHLXLPDObfKOOsKoYGSWDBa1OFl2SAhPxGwfiNh06OTqvgy5L4o4GhgtaEpVhWtcNceHLj04ceG85wUtmtktm1GrNkwaMFKQrhrjx4b66a8tSD4cO6qVJlaYmIzFxdSiYiYRMJgTE1dXC4urqQJZvwfVeQITYRhbOczjDlwrWeVmzWtGbNytw5MzNa4ws3OVpma5mDNsAKwwFUhPxADfiAH37uXmwyyy020yz0x0rCNlJUtilTJKVLMEmCUKQhGNIoRQrHDPLllPTo4+hBBCNGaWTJLiZc0YT8QXX4gu9uzXkvgw5MeiuKObDmrgrSdIyQjCE04XjWc7zrPLDDO84zlNaksWzh8KMNUZWwWlighO+OfHwcPXWDx06xFRCZTM3CZiZhIEwmAESiUSImCYTEkSiRNzvr67zAITYQzc48LVs5wrcTRo1WtGLbKtxMmzla3ZNW7dgybuMWZqAKcCCF+JSr4lF8HksmYuWO+e2CGKaiq6qyqa5dTgMPFgSE/D8h+H6PRlyG6ObBilgWvKuGM53Z2vNtw3CEydrLrnesaxRITlMIk54dPJcQITYQ4YsHLVtkYLcjJhjWtHDRmtcs82Rbix42eJsxcssWZmAKXBSE/ELp+IXWU+JHJg1NEELw300xhfiJi+ImPDYfFX0UxVyVwxW3X2SghcFlGfhhkjI44YZbaa6ccCE2EOcuNw0b43C3HizZlrTFjarXLLDiWt3DVlkyN2bnK4YgCocBMYT8TYH4mwc2c4eC8ZwlS1rYrYLQhCCc7zvXPh03w3mpPJLNh4EoAIT8RS34il9uwpgjaloWQrGsceGdcscscKMJpUtS1LYrV0bcEdKD6fAXXnz3xnMxMSAETAJATMzvv67yACE2EYXLRvicYWq3KwwslrTE3zLcOTFhWtWrFs5zN2GbK1bACqIBQIT8VOn4qhY3y2vZK1sRHRmpixUldjw4ePq4M7zhGksRzsOCVoVhW88d51rFPFjwAIT8RW34ilclp2rDK1tprw6b1nPBDNkyZHInaEFb12mXPW85SxUzZMlsUpJ1ply6QIThcp2biIBGMYowQQhCMEREIwRhGCCMEJwrPT1ZYCE2EMmrRq2csci3DlcNFrRoxZLcTVs4W5mDRnlxZWGZk3zAClAOhPxfAfi+VrVGzFl4EGmE/EYB+IsGUJp4574b28CHjEsQGhwGAoPE43C4FPAhNhDfK3bYm+ZstwtWbZa0ZZci1yywtFrJgyyNHGFszbNGQAp1IoT8aZ3402c8Y4aYWGVZJRwQpC1MFsWLRmlu02nEhPxGUfiM9nhpfEwR3T0SwQwQlGUZVne9dNt88cSFx2MaVDAhgQwRiGCOKOAhRx4HOwR7ACE2EZGeXJhYM2C1q3bNlrRo2xLXDVozWsMmJvmYMMbnEyzACpcBN4X4SvvhK/CCHCxTTxRzRwQQSySzTzSV1IYGCweCweGw+IxOGw+Gw+Gw+AwLCYVgsGCE/EP1+IfsNGnjY8Eck6BON5ZbcPgcFu3tWvNn1a82fJlteEYwRgvYg/Gi7zMolKVwgiJJkTEwmJiYlEl3z8nya9QhNhDbHiyt3DBktcYnDZa0yZsS3ExbNlrJu5bMsjnCxxsGIAqHASuF+FQb4VB55rZJqaKZpUsEsk9EdEUUeCweUtgRRwSxU35LJ5DI4KuE/ERZ+Ii3gcHjY7VtGUIylOVU58HjcfNnpeU5pTlGUp2vwKiEci96zhOE4IwhGVYIkYEYIiKc8vJxvAghNhDZoyw4XLVqtw5Gbla0x5cq1y3xuVuHKywscbnJhY4mgAqvAUGF+FCj4UKbr08zAx4TI5DK4CFDJBdi8EigQwQwRQRT4TC4zG4yueKGOCmquebGyTyxyxIoslj8dACF+J3j4necDgGFwiSuSKOiCGSCGDA5C2GCBBBBHClvxmNxmNx1sEEcDB4bD4TCzSwRxwI5J5jDgIOvGm7Ina0zIEwmExMSiYmACAExK89fZjwgITYRjzMcmXG2ZLW+HI4WtGWNktcNWLlbmwtXLdw1aN2mRoAKngE1hPwrPfhWZrlU02z4MeaMMVIbFqSTjhhhz8DPCEpRglRirohKkKZce3hghfiem+J4/D6DA4SnDUzVxXrZ8HNg554Uc0VlEOSjmSQxyz4G++3B14GCOTESYKzAAISXS46EJk0Y1IoRhFGEYRhGEIkZRkjKMIpz29WEfBAhNhDbG4Z5HOVktasWjZa0bt2i1xlaMluZhkyt8LFg2cOGYA==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LMaHAOAgAQdBJ4KrAIBEAF+JnNgFm5GsYkuL20nCfADCEgQRP//A0U1BQM4C2QZIDIJAJCbAwE3wB5FMwkAkIICAdvFHkU4CAD+AwB7hdI0Ek7ApD/TAKQ/Cu4BiQGE/DzN+HmcvYNOgOPxtuzh8Ll8ro6IwwwjGtJ3RjOFYTlWaU5SnilJCkUkZRjCVYSnCKSdIyjJKWbk8hnzAKVYMOjTxscoSjJKFIJq3rt4XDNm1OSYg/4umP4umTwfADnyDlz1vGaupU1nF4mCITEZqKsmG4mYlJeLmJmYJTjNSmrIkAPE8V43j+F4fjdZRFxF1aUzFxIPB8B44IONZqaioi5mYmUySCJASiYmaus1MTEwCYARIBEkTExMSCYAABEokBJM58H2Y8AhNhGFw1ZuWTTKtcZc2Ra0aZGi3ExxMVubE4YMHLlg3cNWgAppJIT8J1H4TqQM+YMGHjRjkUSmJStPVlnMhPxiffjE/ApUNOjj5McsKE0poRX1Z6CE4W7j5YkEEEEUYzhNCMIwjCsePyZaACE2EY3DZo1ctcq3GzbNlrTKxcLcOTE1W4nDNy1YscbRviZgCpEBQoT4sb4tnQAADXqbdjbs4uJhpjpFKjBKkJV0aeJhpKkqJwvHC3mkhPw+6fh+BxAadAAjBCLJl4mOkpUkjC8J3nCuflcvhZ1Vapwqni000c2DeRm7uJiImpZWkJgmJq4urhMAIlEkkzPPy/DfAwAhNhDnFjYscjnItYNGjNa0w5my1xkyuVrBk5xZG+LM2bssYAp/J4bgbuBzgpSVmJmSkwlJUpKWmkYaDINCwEFK0ETBxU/RQ82Ag/4gpv4gt+3g+Bz5b0FWeF4eLTV2XiOdR2451ICFxF2dQQSQRIBHChgjghhgjgIYIYI47cvPBsAhNhGHEyZZcuPKtY5nGFa0bsWS1w3x41rXEya4m2Ry0c4sYAqAATSG5JbklyRkCfnpWUJeWAEZGpKHgEFBIAgZWen5aXmJmen6SlmosIT8Qwn4hhSlQClQBt2OHZOcYqQlq27IwwYdWvhcPYCC9XWZJYbZtWlSkolllm5pu+fh+H4/QCE2EN8mPM5xNMq3I3b4lrRtkxLcTfNhWsszBs1ZM2jBrmcACqsBToP84p+cVXXWMceGdXpV+J4vqcbxvWYmZlbbOMh11uEpK51x1zZi4tcXEIdpeYCE/EAF+IAPhYdPS14qyqvLfwODSuOFYxhOMRFKENW3YG6NMFrYJShWMa441vGbDbHS9KowxYZ1g/C11uZq6uLlMSiQmJgmJiauAE1IiUIETESJlbPi+nHmACE2EZc2Jq5y42y3MwYNVrTHjYrcThqxWtsrBg5bYm7JvjZACs0BZIP+I0D+IyXqZ3w4lWDNzteZmFRpqqjFV19Ld6uJvjnjxvjF8uw9RXK4XHOuLc3tvje88Z3ZEcI8DPmTwIT8WJ34scbTyY+Fv3HF4gNEqZoZqYKQjCcp4cdb3w4dOLTnrnjhnGeaGSGSlpDRjRjGNWHDeeOeWE4QtDNgwUxUpSFJ4sOCQINrNRiYQSmFzcpRJFwmJi6lAq4mLq0TEwmEwIlARIAkSJvr7qghNhDfK3xNXGFityN2DZa0zNGy3CyyuFuJkyZNm2Nvia42YAqnAUyE/FaF+K0OEQ16uPkyyy0jBaUtXF4nBxCUYSJzrdGZSVJSjinJo08KcLQlCCsV4YcWvNWE/Fil+LFPXqDToyynCUK4Eo2vo08y9JWjCBBRZK8Y1ne8cenhcNo04KownOEYTThlxb6Tgvqmbu6XdixZVCwBKRubCwBKllstlt34fj+3ACE2EYWzBgwxuWy1lkcslrRk0yrXDPHmW5muHKyYsGjZrkYgCmAThvFOV4p656TkoeGiImYma6XjIKBioGDAhfi6o+Lpu26/EYnDYfCYWy2KWWKWsISnO485wihGEUZ49+vUITYRibY2LVyzcLWLRu4WtGjnGtwuW7daxbNHOZhlb48jNkAKmAE3hPxf0fi/pMeLk5K3vPHPDSNJYsGTFgtktTJC1KVlCa9cOHDh05Z405YdkZCE/Fmh+LNE4/G4OyWDBgwYpWUmjKMUcMceW+XLj03x3vWFcVMEs1MVM2PcoIPxvUn0/FiYmLgCYSurq6mCJqSLq0SlOePn9dAhNhDhgwxsGTTCtxNmLJa0y4ma3CxcZFuJjky5WmNiyaZMQApwHIT8X0n4vpaV2beBhz7M9sOa+Kdkoxtj1aaShfi80+LzXCYW6/FS4XQYmqWamauCGGOWa+y+GUCFaJnYYooYIYo0aFDDChllwOLlzQAhNhDhzmaYWOZktxuG7Za0xZnC1y1yslrhw4x5mrXDjyZmIAqqAUiE/GZx+MzkBytOiuaeKOCEoxrOd74Y7dGnHfDjx1rhnGMI0pTBixYNGbJm1SyQpCM43hnxcO+Ug/4tjv4tjwEZ1vHHXPEzCIimG/W561jTTWaSvOc3u7vizO+Mccc9ceXfxueMgISHcn04xkJRTRiIoRCEYEIoRRhOU4AAEYTgjGOHh649oCE2EN8WRzkw4XK3Kwy5FrTK1bLcTLEyW4srnJizMMLVmyxACm0jhfjRC+NFfBMDgBhMKYjEmIxOEwuGw+IxOKlVQ3V4KmKD/jAw/jA3w58hMF0ATBdZ14fTjQCE1ar5Z1iQSiiinCMQhOE65erDACE2EOWGLI0b4Wy1pja5VrRzjZrcOVkyW5GrnCxy5WTly2xgCpEBOoT8f7H4/2duzgyhlhlhlpGVLYMGK1qYI0nSJOaca3XnWtY3nNWElnK4ewCD/i0g/i0hPF6Iw6OldJ5ZhN7nK11arxdTUREKtlxzPGe/Ty6Ag/S8Z7vOJRCJiyyZgImJiYmJiJiakTEyuefp8aAhNhDdszZZG+XMtYZWGFa0x5m61zmyuVrPC1w4szXFjYZmQAp1H4T8f8H4/981MMcE6ryx2w4M+rDgRpO1cEtOiICF+LDr4sN7sHkKYpqsBDhJcBHdXFPDPHPfPgYsiZ+Fx2Gg1MMBBBBBBChQwxwoYo1OFwsOqCE2EY2mNvlcNGy3GzatlrTFlbLXGVjjWt3GFq0aOHOVwzZACmAag/4+Dv4+D4mYYihc8b4uOF+JOIT8Wy34tl92/cpgwSpDBWU8F8GGbfDHxYXUQNWIYoYIUEMUMUZLfm1wITYQzcNMWLEzxrXLXI1WtMWFitwuGLdayyt2zRzhzYWrBuAKfyiE/Ijl+RI+kMNr2y2zyxynCNpSpLBClsGCmamC1cmvNvvhhPxZHfix5pCNL4r6r4oSWjKcIxux1nPDON64ZbdW2VSE5mbh75QggRjFFFGE4RhCcoowqrffrr4EITYQ0zZG7PIwbLW7PHiWtGGZgtw5MONazYM8bhq0aYnGZiAKWRWE/IG1+QNmLlX0QyRxTjOscMLzkIP+L0D+LyvxWN4ut6uEp4ccwIXKYJo0EMCMjQo8Tj4MICE2EMmrHJjZ42K3CyYtFrRtiZLXDJvlW5WuVvjysWbfFlyACpABM4T8kAn5IJVsuLHK9KyWjkZKYMGDBTFKkkIzw103y5ct63TtXNnzKIT8Wx34tj65I5mKWRqrasJsccM8OPDXPjz58eGuOcFMWDBktktThYdGAITqYunOJERhNFGU4EIwEIgjCMIwmjPDxdMO8CE2EN3GRm0btcq1ywcslrRowaLXONg2WtmTFtkaN8rdjmwgCmYbhfkpm+SmcwdkMMEaOGWC2KeCOSKHIZ3OXoT8YjH4xBdbhXhDBOlbTlWF071z2y5OaITgcafZmhCBCYhFFPDrz58gITYRmyY2+Jg0wrXOZk3WtG+PGtcM2jFa3xMWrnC5x4WrFyAKdiKF+Uiz5SLWDhwsWDmwM1tksy6DCUYC66qiqOC2bGwYO8CE/Fq9+LV9fdPczQzVyXlVWWGVYVjfLPbblyw1hLdTizhWKMUJqynCZGCMUa34emPcITYQwzZGeRq3ZrWblixWtHDditxY2TBa3YM2eVi2zY8OVmAKYhaE/J0l+TpO9tkpWpihaUJVphxa5XCE/F9N+L6ficWl4TjCaBOWPVllAIaOtIOAvYUgIGAQMDAwMDCzMvA0gCE2EMMjRi0Y5G61zlwslrTNlaLcWHE0WuWrjE5ctWmZuwbgCmcahPymSflNB4W/dlxUlRaVpYI4qpZbbaVAhPxkNfjIJ06tfBXwrxrgShSUrX4E7UCFxmMh0MMMCGBCQoIYYY5cDjZ8YCE2EOWWFi3bYWK1s2bNFrRgzarcLPNlW4mWXC0aN27XG4bgCqkBRYT8rTH5WrdW3ZlknCE8ELWtisxTlBWEYxnPDOunRpZ7Y5XnNGc41jhnjY46a58+PHLWAIT8X5H4vu8uLHyKywQlBWU53vXDhvjwxvWlZWpS2bLkbmCmLBS1pQhMjhleK85112yzxoTvUr3YhAhOCIjCMBCJCMkYBGJGU4EIwCMIkZ+BzuAhNhDdg3ZtsLXMtcN2+Na0zNmq3DkZM1rJw2ZsW2bFkYtmYA==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IcXHAOAgAQdBJwEmAIBEAF+JnNgFm5GsYkuL20nCfADCEgQRP//A0U1BQM4C2QZIDIJAJCbAwE3wB5FMwkAkIICAdvFHkU4CAD+AwB7hdI0Ek7ApD/TAKQ/CqMBRYT8cOX44czTo37ufoywzwxwrFSlLSwMFpYLWtCyMLznec7xxr1x1w1w1nKlsVtDgMWSgIP+AQr+AQs48Lres4vg4RiqxUTMzObrOrjF4iUXK0zc1K4utpuu+nk4yITJ2o9Gc5piKMJwRhGE4IwjCJAjKIhGAjACMEYqzw8nS6QhNhDZkza4WjlgtzMcjBa0bOMi1ziaZFuJnkys2zDK1xtcQAqzAUaE/HOx+OcfgwtpyZ6abZYVlPBDBDFJa0bRtCikZWUjRirKsdNcuvDprntplNMpgjuw8RoAhPwGofgMhw20T0RxRhW2Vjrnjnrpa8evDpy56zpSlsmLBamSmhqhojglGmvJnjjpphOKujfkRIPwPU9PIusymJiUXExEzUzMXUpJi4uYQqKiETMpJzPHy/Lj0iE2EMMzhvjZ5MK1lmzYlrTM2crcORhiW5W2JiwbtsrLE0bgClkShPx9Ufj61wzqThGVI7M+yNiF+A2r4DL4J6ok8M9ct8WTsysQhq6YgIXAogIGBgYOLk5+DmghNhDTE0Ys2Ddytx5nDda0zNWC1y3y5FrDJiYtmmNllbZHIAo8BIL/AB9N/gA+VkCD/gFW/gFV3wCD8DwZ6iE2ENWrZq3wsmK3LiZOFrRi1ZLcOXLiW48zTM4cMXDVzmagCocBLoT8gun5BdWWsJwngjm4OiGCEsksFLIJ1VvW9bxjGEcFdGnlXIX4EIvgPbgngllptntprltnrllTRSVWUTSVUTUSSSQRwy0w5fMZmzAghaNVDFt4IYAEIIYAgAQoI4ZacrbBoiE2EOXDjK3YuXC3K4yMlrRxjarcTfJjWtMrho1wuMrBk5ZACpsBN4T8k1X5JsdM5Z8V7TyQzYsWCmKiscNa8Pgb6ThK0cVckbTtCkC8srfk213AhPwITfgPnvbJWV4Y64cOHPlx574YLYrbo7LShSKs75Weuue+eONJaHIjsyiE6WqHgMgrKcqwjOlaVlFCCMIREownKJETTjG+fmtQITYRibMsWZs4ZLcTBkzWtGLZgtc4mrRbmy4cOVk5bOWWVqAKkAE0hPyhVflCbz644bzrWcJwhLFTFk0YMGSFIRrOeOdY42rXirCEyNsdK8CE/Anx+BOXXOc0cUMGDFLIknDDXDjw47541gtK2hhwcCa0YUvbl8Dg5oSngRDwXGEYRhGAAIxIRIAQjCMIq1182PAAITYRkx42GZo0yLWebMxWtG7Jmtc5WDZawb5M2FsybNsLjGAKWxGE/KSx+UlfDDVw6VtFgjKcMQCF+Bfj4FwZZoUEc89cGLwWDzMwhpKyg4LAcDAwEGg4ODi52NjgITYQxY5M2THhZLczbMwWtGTlwtxMGbZa4YsMTJwwbYcjBqAKdB+F+V/L5X7cLTJi6MTJg5LZoZIpsJdgLsBZVJJXZjYaQIT8A7H4Bs4t2HgTzStCSGNjjhvfLhz14tuHniCEl3odONJxXRijCKMJk0cOXk1xACE2EYW2JvkaYmq3Ljb41rTIwZrcOZq5W4cjbNictWOTKwZgCmEUhPyo6flSXzYqUlwGiVMGHJl0aaQAhfgUS+BSG7AYPJYPBW1R0xYGbB4DGyUAhIeBo8eOOc5znWsIzrfhgCE2EYW2TEzzN2q1viwuVrTM4wrXDZiwWsHGVo5ZMWbZu4yACloShPyxffli/rlxZbZaRUjo06mghPwL1fgXFlDVXBGc73yy4sW8hsAQEFbwsBCoFBwMHFxdXARAITYRjZs82JjicrWjLCwWtGmFytxN2jNblassjVjjauHDJuAKhgEshPyzgflm7hnhGsKoypgy5G6eClqQjLGw3x1xznNPNn4l72CF+Bp74Ge6o6IIFMdcc+DwmFY+CWeGeCiSbASXTVRUSyK5sTgMjhMKhNXUlHwPWUYIwIwiACAjBGc64dOnH0ghNhDBw1zNmOXEtxOMrFa0xZGK3E4ctlrdlmYZWblzmbMsYAq2AUmE/LpN+XRHhxVRjWUZStDFfkXolWDDOFYzhWMRiwxlGMIynCcYVnOt45b4a5cOXXXe5rCAhPwObfgcjg0TzVlOU43nHDr0b7567Y3TlLFgtTBoGyDEtK0MEqQhOMZxXheNZ5b124NqYITvYIeBYwThGExGUUIwIwjCE4RhOlUIyrScpwhGEYRhGEYCESMVa5+mxCE2EY2+TKwbY3K3FibMlrTNmzLcORtkW5cmJkzbY3LViwagCpMBN4T8bWn42tcWOEXFws7DBipmwUyUxQxTyTtOVazre97zw48NceGcKW4EeU6AhPwb1fg3r5PI27EJWpSFoQrJeV5RgIQnCM0IxjCqN60nGWXRjgqAhOVJWuGc5xjCIRiRhGBCMCAJTEYRRjhw8HbLtCE2EZcrPI2ZYWq3HkZsFrTK3xrXDNwwW4WzBlmwsm2HE1YgCqUBO4T8dAX45+6y12zscKyrKFJUpgwUzSyMkKSMFZY6cGGvXXix3w0wrCtLQ0YeNoCE/CHN+ELPFsnoz4tdNM9Ncdct9OXXpx48s6QxUxR2NVeBDRkwZI5K4McK3ZYZ83BoAITuYOrGMLwnCcIhETRhGMEUSMZQhSEpEUYzVjXDj4NeQCE2EZGDJuxZY8q3FkZ4lrRzixrcLHK0Ws2ObEyc5ceNpiygCl0Uhfj5k+PkG3F3Ww2yzxo5o8VgcUmAhPwgIfg/3g2QwQhWM54dujbla4a4ioC3hUHAoEgYOJj6WBYEITYQ4zZmLBo3ZLc2JmzWtGeNgtxMGrVbmbMcOFq1xN8zdwAKgwEpg/5AwP5Az9zxVLEV4XHwOHDhyrhjM3zzz3xzPGNxw7+BMIT8IT34QV5Rinhz4b576548c5pS0S0ZLYqYI4omG23g8LhghcZloIdnDBCIYIQghhiEEMEEIRw15XAwZgAhNhDbCwcuXDdmtyZWbda0cZcy1w4wtFrRxmY42GbNkctWgApuGoT8l8H5MC4Y6stsNsOaealsmDFbRXkY44CF+Dlz4OScJHBgJ8FPhsDdTBDHDXHfRjbsLDOAhcRkoM3XFAhgSwxoYIY4aZ8TiYssITYQzaNWLJy2xrWjfI1WtGTButcNmuVblZs8LbDkauW2LKAKgQEshPyZDfkyHbWW18UcUsGCVLSwSghWOmOeuWeFVCNJ6NPG06CE/CSd+Ek9mxMCkYTRnjnjw574cM43tHFHBK1MEbWrsx4eJxSE5XEny9MUYRRTgCAAIicZ5+Tjh4GAITYQwauG2bGwbLWONs5WtGrVstwsszJa2cYmLbDjxNmrTKAKch6F+UFz5QXcrRBgYp5I4oZkkkFE1VllWCjxWFwFM4CE/CUR+Eonh6rVyTyTxTtKkaUnC86z205tMdyFbJBq4YIUMMMEMKCEQwxz14e+HPAhNhDjMwcM2eXItZNMrRa0wuW61xkwuFrLIwaYcjRwyxNnAAplGIT8qU35UqdMYadG3Je0YSnkpKGbLmjlhfg7C+DqGGDCQ4aHAT1QzTwSysPNkYZ8SIXAaBnZxHDChQxpZacDjWSAITYQ2ZZsLfHkyLW+Jw4WtGbhytxZMmRa1c5WuNq1YMMOFwAKXhaF+U1z5TXTNT1TTRTRwUwxzyYkxoCD/hJ8/hJ9N7vm3eVRyvpnHTSGjLRBYBgQgYOAg4CFRc3JwdoAITYQ3aYmblzkaLcbfK1WtGjfGtxOcTBa0bsWmFhmc5mrDIAKWBKE/Kn9+VQ+FMGJklSMI5c2mdSD/hH0/hG5iI4arWLuvDpnIIaarICDwHAQJAoGDjbWBgKIITYQ0xZMuRw2YLcbFy4WtGDTEtwsGzJa0yuGTNlhZ42bNgA=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JgRHAOAgAQdBLIIgAIBEAF+JnNgFm5GsYkuL20nCfADCEgQRP//A0U1BQM4C2QZIDIJAJCbAwE3wB5FMwkAkIICAdvFHkU4CAD+AwB7hdI0Ek7ApD/TAKQ/CuQBZIX0R3omap5Zop5hg8EZKW6bDSWVTSRVTWUUVVTSQQwwQwQzwRyz4HC4nC4/K5nJ5nG5fC2wwXYDEYbGYTEYqzFVXJq58LgcLgbcHBbRFJRVgKrKMVHiKIP+GZz+GXfp16483zvPHDieHrN7vc3KYiYqoxGqxDSaxnTF4Y5OEaqEs1eZdcZlV4xWtYnwN0tmNuOu/hyAg3wM+AYUiYubkmJhKJmJhKEwmJgESRNXUkglMSiYgmpgTExcJRc8/gOOwCE2EN8zhg5Z4Wa1uxcNlrRwwyLXOJmyWtnGHJhyY8WFo5ZACo4BMIT8Gon4NRaWysWMVirKtGBKkqKUpRgpghScl75Y68XN43HAhfiDQ+IO9RTjMnkhgpqprJpIIJZY6a5cDPbXbTfXTTPJDJVZdJjpMDgAhHe5sIyrKsZxTlWU4RhFCMEIwEYTgijC8eHzZWAhNhGZgxZ5mWFotyt8mJa0bscy3Fja5luXM4ZZGGPFlxZsIAqEASuE/CaJ+EyvFPBalJRmxywzxx01w4c98s8c60lLFi1atWjdDgSkhPxDCfiFphHLC8axqw0x0w0vGcmDBixaM2LFCBO+mHNhnziEwdqHF5MIwhFAhGCIiRQjGEUCbDn57hAhNhGRtmcsc2TGtcsmWFa0cN2i1y2c4VuXLjbssrXLiyM2oAp6JIT8MSX4Ylb7dGnBPEtCkTVnwRtaGKGKUo0x4OHkxwCF+IhL4h2ZocNbVfFgZ8DHiTQyx4WGmKKqiiia6fFYHBJghOlq5N53jOE0EEIwRmiIk6328eHIITYQ2x42TXC0brcONhmWtHDZytwsXGRbkcNXDJrkZtXGJsAKsAFChPw6lfh050w34ssr2laWC1rShJkjYhG9b3nhhp42OaSeHDOt8d71vjrhw1nPJLpYuFwghPxDPfiGfcbXujolkhKc74Z4c98eXDnx4bxoxWyYLZM2Ddk1YNVqMKOPHfLhy6dunPpb05QAhOtul188ZxiESMIRhGCIjCKEUIoRhGUYRhGACMYzZe7B4IAhNhGFy0a5crfItaOXLVa0YNWC1xlxMFrlliZZMLJrhw4cgAqUATCF+J3L4nc2KxeIxOarsgqnknntpwc+DhrjlhhigkTQURYKbAYLDYKTAW4TEx3ghPxJJfiSTZs+HBzbVyznOkmKFIYoYpaLaJZrYIUmVx48+txY671AhLdiPXrJGU4RjGBAIwjAjCMCEYRinOuHk53aITYRmzZmjJhhcLWbLM4WtHGNitctnLRbkyZnDlw1a4cbVuAKWxKE/Fip+LGPFKGy1rQpfJrzcHMAhPxFgfiKnwLWhZWeW3BxcOFQhoq4QGA4OAgUDAwMPAw8nJwwITYRhaM2mFu4brczFphWtMzZmtctsuJbhZ5GjFm5cs8OVqAKXxWE/GAx+MEnDPHgrOc5pxpLNHiYNQCE/EN5+IbfFolkwYsVJEr55cWWXSCFo1UEOthhgjQwIUceFy8MACE2EOMjDIwZY8a1tmaNFrRsyZLcWZliWssrRg2zZWjnMwxACq4BPYT8XQn4ubcOnPiyziilZgtSGieaGC0KWtSGCEE5476cenLpy49NcsbxpDJDiOBmxIX4lQPiUbxGGhx0l0sUNOHweJwOVw+bwuRw+HthiqqwGCwGAususwU2AqqqimhRw1z2yz1rYr4EIISXgRw9tbkYRQQIIoxihGEYEYREIwQEIownCscvRnPwYCE2EYXGFi3cscS1u4b4lrRi5wrcTPNmW4nOTLlcN2rNviYACoYBKIT8aFH4z7bZL5MNsts88t9s9ddsM68IylgtktkzQ4GfjZ8EgIX4k5viTPlgtkwLDzYGC2SeanBT2VXUYSqbASIEcN8WRqxNt4CEtyN8YpoRQnFCMEUYThGMCMZzw49el4MAITYQ3zZsWNo2cLXLVxhWtMTJotc5mmZbjwsmmbKxYtmDnEAKiAEphPxz5fjn/y682nBO0LWxSciMMUsEIxnjnlw3rWM4UcCuKwCF+JCj4j96IMRXNXDfTbTg2flrwNMs012AwWGuwk1yiKmC+bDz4ECE5HGl08c5ozIRQihGE4JRghGEUZznxebCgCE2ENmuVixZ4WC3I1Y5lrTLlZrcWZmzWtsrZyxx4s2Vq3YACoABLYT8gan5A464b5ZXlGlMWDFLBXhVslVescs8bKwww0hDFXiR0IT8RsH4jRbRQjKcLxjOVZbedplWUBRSJG8s864XBxYwhOdykfB8QjCIRhOUYRlGCBAIpzrp5s4AITYQ1cscLTFmZLcmJoyWtMbPGtwtsjha4xt8TfK2Y5M2ZwAKXRSE/IfF+Q9PTlhphlpWUMELaGbFgIX4kvviSdiYiOyOSWGeOmmTM4rDzoXPYKTTzwQwo4SVPgc3BAAhNhDlw5yOGLBitwuMbBa0xtGq3C0yt1rPI1buczLE2yssQAqHASyE/Ixh+RjmGOcI0nRCGCuKujTzMuKFlpUglBOuO98O2NabQIT8Tcn4mx8lq2jSsscMM8M9OLHlqxxrOcY1TixSxR1YeFp0aYXJYpm8DFCAQwIIYEKEhghghgjihhS4XOwQ64AhNhGJiwbYsebItYZW7Za0wsGa1w2Yt1rNxkw4cLRizwt3IAqKASiF+Ssj5Kj56iKmTD2YWjBx13z31y0xSxQTSUSYSrJYDIYqTGQwAIX4ohPihnxs69bNgbL5JYI5ILJMBVgsBdJdRFFNHNLLTi8DlcaAhcpgGpiggkQIY4Y0MUKCFBDDBHECOnWwssAhNhDRizyNGWTItYZcONa0x5XC1w5zMVrRqxbZmzPIxbNmoA==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PZAHAOAgAQdBPYJxAUBEAF+JnNgFm5GsYkuL20nCfADCEgQRP//A0U1BQM4C2QZIDIJAJCbAwE3wB5FMwkAkIICAdvFHkU4CAD+AwB7hdI0Ek7ApD/TAKQ/CqUBSoT8cKn44ScZCKEqwjS9J0jGKM4zjSsISSghENm3gVhaVIRkShVKcJxujxeh0dm3bsCE/CMB+EXHObNrVPPyOTztso0jJRSFkYVRxzrr2bQtfHEvSsI0RkShWSVbSx342Pbsg/au+e5zEiSQkiUwSRKE1JEpiUXAmBKJuMzvxfHzQCE2ENmTRpkwt2S1s4cYlrRu0yrXGJtlW4mTnNhZ5nLJszxgCnQhhPx2yfjtl1Q26NMsNstr0vaMIwjCNoxkM+bWhfhIo+EimXBW3X5i26XARzIo4oY54IZ45Y8XmMzdfACE5Vp4Z4YzIooownCJOEZ1y8nC8AAhNhDXK5YscmHItwtmLZa0xt8S3C5yN1rBw4btWzNliYOGQApxJoT8bkn43JQlM4HB5mfJHMwQgwKRkhWNctOLKuGE/BsR+DYkNm01a44aZ6Y4YbZYRnOEELUhqy4MVYTgM4IRRhCMSKKE4RiRirh28OPcITYQ4YuMbDG2yLWTJk4WtG2bMtc5nLZbmaMGWNwzy5mTdgAKigEthfkGg+QaHB4Jg4MBi8Vj8dl8BHFLFDJDMiRQxQQQSRV5a+SequTA4DFzAIT8FQH4KgZyJylPNn4lY4J4IyjKspywwnGMZ6eFvhjllwa9FuaAg/I3MMiZi5RITFwkImYuZmbvv5PQITYQ2Y4WzduxbrcTXK3WtMzHEtcMcuNblxscObLiZtW+PEAKXRiE/H+B+P8EEp6tfAjPBLFCOLXkx5SE/Bep+C9UGvVWl8GPBeSeLTbBUITwByZxTinEIoxrXXy58wAhNhDlzlwtmDLEtxsGzZa0zOW61y1YY1rJllZN8TPGwaZmIAqcAUyE/ICp+QFUAAhG5WU4TgSjiy5K0KVlOEVaAbNurXwuHys6EIxjDXwuHmzmcIT8G+n4N9QADRp5WnAlNKsYVjp5HJ3b9m3Zt1a9Wtu3gYscYXtjpGchCmPFORpAg2FREQlMspTCYTEkgAAExEoExMTMXFzfHv36/AAhNhGHNiyNm7Jytw5sLVa0w5WS1w0ZY1uZnmzZGuTIxzZGYApkFobx/2eQAGSo6K1npGSkYqDhEJBwUhR0UaCG8H6Xg/VgIeGh46VjI2Kj4aFQcDKWNhTwgITFgCMVYppznOvL10AhNhDNu1bYWDNotzOceRa0zOG63E3xMVuVuzYtszZzjaMsYAqFATCE/Aex+A82Wdr1cnRlpNGU4TnWl5KNEqYqYMkLQQrO9bw14t8whPxNufibx2RXtqTxTxRshTBK0YQnhrO9bozneM5xq05uHkx0g/cb43ubtcSiRCSJki6uJiYlMznv686AITYRixYsrLKxzLc2VrmWtG+Fitc5mTZayx4Wzhvia5GWRuAKXRWE/ADl+AHPdbDuvwsuSsE4VllpCoCE/FHV+KOvHwtOjHix2nKcVW2U4oXLYjI0xxoZUaFCnxORYgAhNhDli2yM8rZutY42uVa0ZMHK1w3ysVuZtibMsbZw1zN2gApiF4T8C3H4FsbuFW0cU4SThdHHg4aghPxR5fijd2smWE4RlEhKeDXowuAAhrKKgruDICBQKBgIOAg4OHp4mBvgITYQ5wuGzNq2cLWbRk4WtGrTGtxNG7ZbmyMMbFw1bOMeFqAKYhWE/Aup+BevZgw8CuauKEoyhG2HBKaF+Klb4qS68dj6KbKYpYo54q6MPJDOhchjocvXHDDBDDChhjlwORhxwCE2EOWzFkyb4XC3GwYuFrTI4bLXGJi4W5mGXNjxZc2Vw3ZACnUihPwcXfg4vyzjWN2Gd6VtCVMmC1sGa2CVJ4NeDTjAhPxO6fidPw1wTtfJHEsteMpzjFOuHDh0x49K1IXTTQauOAgQQoSOCFDBDAhRwy4PJsUAITYRlcZMmJlkbrWDdy1WtGeVktc48bBa1YNm+Vxlw4nOPMAKYBOF+C0T4LU7MBgcxXdDRDIhkwMUlICF+KYj4pd8DhMLisLdbJPGpqxckMaFxWGwMs8McccMMMMtOJwsOoAhNhDbE5asMebMtYs3GFa0aZXK3C4ZMFrhtjzMmOXK3xYWAApeFoP+EUD+ET3dxx1dZxuE1PLwfEkAhPxP5fifVUxRyShal4XrXHDiwziGgMBQMBewYgUCQaDi4ulgKIAhNhDdvicOGzBotcsMjda0yOci1ywaZluPM1b4sjjG0y4sQAphFoT8H9n4QAYwtivbkYckcEI4L2z6sMyF+Kib4qI44LsDjsfjrYZYYbVMWBkjrIXIY5n5ZYUJBGhjS05OnCAhNhDFzkaNczBytZsWzNa0aN8q3CxcuFuJqzauMjHKwcuGwApZFIT8KdH4U57xnWE0yiWbHyK2hPxPgfieXhTBHBCkaXnPDLh4NOGFg2kcWtnghIYI0steTlqAITYQ4xsWDJk5wrWGFo2WtGLLEtct2mZaybtHDZkwZZcTFoAKcCGE/DEV+GKmFNnD4SldU40nNG863vXHes8csuGYhPxNgfibBqoOBwehjla0KUwLQlOGGd8ct+PChN3Sj0cs4xRIRghEhOESMa6efHcAITYQ5w5WGTKzaLWjjFlWtMmTCtcNc2Fa3zNXLfK3YuWLBuAKciOE/BjV+DGsZs7fTDe8cNIxlCFGDBizZNGLJTJSoIT8TXn4mveHwmHA5SmamCykI2jSsidcNa8GOXGAhOpo6MU4xnOKMIwjCIRgIwrn66ghNhGNk4ZscmLCtZNMbJa0wsGC1y3zMlrfJkb5HOJyzaOHAApkG4P+Hpb+Hpc8lmeOO7jjjOcRWHKenKCE/FCZ+KE026rMFrWhingvSsmW22bahcVjGpjiggQQwQRkJDDDLhcfDoghNhGLI2xYceFmtYuWbJa0x5cS3C1xNlrlllcMmjNi5xZsoAp4J4T8N934b7+baVSN7YcUc1NGDFolQnWuOeOeOdcO7o5MAIT8Tln4nLc7AotDBC0pQjWdb6a464Z1iQZp8rXqyITN0I9uKBBCZGE0YIyjAIk76ePPpCE2EY2jVvmaM261vlYN1rRzkxLcTnNjWtnGPDkw5seNgwbACpgBMYX4cbvhyDwS2zE4jFyTTwQSKIJJcVi8pgYEUEaGFPDHDGhQSyMJhWMAhfioM+KgOlgsHgsHlr6oZJZpY46cDisXLHLLDDHBLEhggijkiYDF4rF46NgQhOJFGs5xjEinBGEUIwRhGEYRlOU4IxTjPDl4se8AITYQwy4WrbFlcLW7lriWtGLFqtxMWWRa2ZMm2PK2at2LBqAKkAE6g/4gLP4gK5jrNzc3V6nEdu/ZwRjUaYiYvcZ34fmePK4RUcNdI5cszsCE/FG9+KMWaGBgjadMLCx69m1pjO6sUloUpSGS/EvSkJQhNKrHeWfPjITicR3byISjERRIRQCIAQjBEhGEUIx6O+fKITYRhY5smXHjbLWrhnkWtGbRgtw5mmNa2c5GjVqwxZMmbKAK5wGEAYP+DMT+DKmN6vG9Z4b5OkcNR0jk5VXDDlMIVtZls3dszkmbmbu4mVTE3md5vM5xuMzmfB8DwQA79vJ4Zm4tJlcVmsVjxPT9JvTWwIP+O5D+O6Nx1nlx1KeNzmcrqZzd3cpxcVUQqEKRjOIiaMIXUompqLxCcKkGJxW9AB5Hk+RaqRF6i0sxzM8+nV4nivL8oIP1vA9uxMlxMJi4kBNXESRMSiQAAFZxmpi4RIiSJQgTEpJgACM4zi4lEpnOd9fJj4OAITYQ5yNczlowyLcmZziWtGmNstc42GRa3YsWzdrjxY2mTMAKYhiE/FOF+KcPFppnhjlnljjWc5xhaurDQIT8XTH4umdrZx8WOWGFYVpCFIYseaUAhYNNFlbUEJDDChhIYbdGgCE2ENWbRrhcNm63DjbZlrTFibrXLdvjW48LDDhbOXLfJmxgCpcClgGD/g2e/g2f58t6ziYzjvw41xjdZ25t73xzPNkVdSrdKvV8LiVUjFKlMog4KqIxhjFIiY3ExFTiKmrY137ZxV8OPDi8Lwx4nivC8PzuOqrGowxES25z14d/J8iE/HZJ+OyXk8jXq27NuzTo4MpXrC6NL2QjJGE4IXlWE6VjKVZTjCasY0nGMSMEbQghEjCEZSIRlOE5IRnKc5TSpC1NnF4m/dr1b923Y27BlyCzFBSUZRnGUZxhjppya6cMg/A9bz+cpJsRcTEpIkiSJAAiUTExdSESiQTAJqQRdTEwSESiYmJiYJRIBKJEJiLiUs58Xz49ICE2EN8TBnjYOGi3M2bOFrRwzyrcLjDhWtWOZvhZZmDnIyYgCm0ghPmRvmRzbsGfNWl7Y8V8VbQglK+DTHhcMIX4txvi3HJ5hi8Vj6r4sDJbBLDBBNFJJZPjMHgghOdk6qE4RIRhCIjGJGMY3v1Y7iE2EY3LVjkc5GK1rjxuVrRu2wrXOTFhWtsLbLlZOGrTLhcgCpsBO4T8DzH4HmWLTSEUq4q4JUhaMoVVnt4nBjNCMoSUklRaFI2lNGt4cHRnxoX4/2vj/bYOfFZXKZvEWwRy0ywxoJJppsBVVddNRNBBDOnlnrpntwst9cs6GyHDV4iDCIPxvS9XMSuZmVxMSJiREoABAiSbje+/mz6wITYRiZZG+HM2cLcOZtiWtGOFmtxOMLFblYuXGFu4Y5WTNiAKhQExg/4M5v4M1YrDSL4deG8bjd3vj13ne9xeJ07OmOWuHaOTyOerg/4/1v4/w+O5yurjnrnw6xzqZiNRy1rWOUVWHC5mOuOe+Hj3xITVwurGEEIQQRRTiIgIRgEYRI1rn5cukCE2EYmDXG4YNWS3CxytlrRq4yrcWTI2WtmbTM2wscrhpmYgCn8shPwh6fhD14l5Whkw4L0ysbLGtZ3nDCijKGCGDBgtTFHdjlOD/kAs/kAt6dbnMbm85reMxPC+ThrXThyxikw3c308HOyEh3p9eMECEUYThGJERgBCKMI36OmHaCE2EYsubLmYZmy1ricY1rRnlbrXGVljW5G7fFkzYm2Jw1ygCqIBN4T8LHn4WR63xlZznBa2DJoxasGLBLBCko0mvhrlz5dd+LPPOcqYtWbNi3ZsQIX4/5Pj/5gJKKJLJppoIo088+BvwduBvwNcs8cMMWCowWAxWGyGCwllVkUs8teDrxN4hOZxHZyzhGEYCU4IoRrKMIkITlOUQEIwjCMa6+jPgCE2EM8rNw4cYW61hiyMlrRhixrXDLI3WssLfNjxNmbTFhagCo8BMIT8Ren4jLb59GHJHFC1qUxYJZKUpGEK3rt4XDhjjjhjYU0I5sPQ37iF+PGL48OYLcJgaqZqUMsEpKmpiijkhgw+YzOOrhRSo4JZYJ6sDRbYhMXcdmcYpoxjCKEUEYEZRQIIwiRRjj08mfUAITYQ5ass2LNmwrc2HLkWtGDTCtw43DFaxw48TdzjxuMeVsAKpwE/g/4kjv4kgfHzV7i6jWsdq4aqoWnMZZu89XheHcTM3nOb3nN8V3ERjyp7cIT8fJ34+OYwyQ0QwQljleuXDnz58+PHhvCFqYobIbENVtFskKQpGtYYZsNa3x4ct9d8YIXQXNXGQxQwRxQRwQwoIY4CAhgBDBDAQwRRxQxRwIRCjn1aHZAhNhDbNkxZWLjKtyOWLJa0ZuGq3C4bt1uLMxzYseXIwY5GgAqGASqE/FCZ+KFfCnCtDZw+FDJgtgpgJ4Y3w3rhnONaVxZ+NlcYhfj9U+PxXAzQx0xzx4XDYfCy04OGtFJJZZgKKLLJpo5JZYsXdkyF2EkexhghIIYEMBDBCAghghghQxy025FqACE2EYmLbG4YN2K3Hkx5FrRhjaLXGRu1W5cuRxkYNGDZtkZgCmMWhPxZdfiy76OKsJpRtKlsGDFTgTwQhPx8bfj433VUlbBKCUFb46cfHrCGwBAMAwMBAkBAwEHBQcBBwsbXwVIAITYQ2auWLFtmwrXONo1WtMWTGtwuMTFbhw4ceZgwx5GDliAKgAEohPxg8fjCNjWsKwvKcqWpqW2WyMV4zzzzx0xwzhXFrzWAhfjua+O1mayaaOKNhWJlvxrMzzxxzSYTAXYCbDRTRTRpra6whOxoeB5wCCIIxihGCEowjCcJ1w9eOIAhNhGVy0yOW+Fmtc5sbBa0y5GS1wxYNluFo5yOGDFm1wt8oApnGoT8ZJ34yWZVxGKFcVc0LWlCkLy28LbAhfkDS+QKmPB4ExsNsdMsMSiCa6LBV5S+YIXWTT6WNBHBDBCEKOCWOnE4eAAhNhGFuzxNMLDGtZMmbBa0yNHC3DlYt1rVk1YN2jFu0ytnIAp+JoX43VvjdzhlnhjRxQUSUVYDAVVSURQzxz4GHBx0zyx4bM5jCoP+P4L+P5PMdIxy4csazV3x3x59eeeK1xwp0vxt6gCF1FkOzQwQoIQIYEKCGCGCGAR004m/FCE2EZmbJw1xZWS3Hib41rTI2wrcLnM4W5mmVriaMczFuxxgCoUBLYT8cfX4458OfFnhOUZUrRojSkJSjCNVbxZVYkFK8DXxLoT8fqn4/MdG3RjhCeGe/gcFw41nOMKYJYLUxYpZqUtCM73wy5tOCITwRDm47zTEYIwjAiCEYRgRhCKbHr58eQAhNhDLCzzNGDJgtxtMTha0ZMXK1xibMVuLJmzNMrZjizM3IApdEoP+Ptz+Ptu46xjjXXHHTPgOAIbx+RePw2Bk7CRmIWYh4iBhUXFxtCCGXkBawcDAICAgUHBx9fByQCE2ENcbFkxaZMy1q3bZVrRs3crXGVliWuHLfI4yY2TTM4yACocBL4T8gqn5BVW6dMVMFkIMN74eLu4+XDjxzx2hS2K2bFkyZMFKTycXJvuAg/4/gP4/gW+JbWcYuqYnwtaxrGGOMnGbuebjea6s0ITrangWqMowRgjAjBGEJwJIoRRjCadb5efDlCE2EZmDVi5ys2C1xjbZVrRhmaLXLJs5WtXDPG2bNW+VplzAClgShPyCvfkF9cQ1YoYMVrM2nRGE/IL1+QXXHRw9UZxITwY1QIbAEJA38LAoCDgEBAwsbXwU8CE2EZHDVvhzZXC1y0xMFrTCwxLXGJy5WssjDKyZN8zZrmxgCp0BN4T8jrn5HXaVy5OPiyxwyxynSUsGa2LJbFTJCU4XvXDj1pY6wnSGJiwSzYc0rIT8f734/3+DwNOjLghaFMFKUkhOd8OW+XDnheNmCmLE0YKZFkY3w1w7cu/OhOhwObhXjGaKMIwilFGVUKynBCBACEYRhOE8e/mw5QAhNhDjJiyZWOXCtZ5XGFa0YuGS1zlcsVrFi1ysXGNk3YOWwAp3H4X5N8Pk3xwWDYOTBx4Ge2OuaWaibAWYCzBVYavGYOS8hPx2yfjtlGK0tVtWDFgpaE7xw545dd9ri4cohctjIdLLDDBChgEMEcEcUMKOW3A4+DYAITYQ3c5G7NljxrXGNuzWtGuZwtcsmjVbhZMMTDLlYY3DHEAKXBSF+Siz5KZZpKqMEZKCa6aTBV4TBzCE/H6d+P2GF8UMBKEYK5uDs0wAhcNloNTGIYEMEctNuDtyQCE2EZmrBowxt2a1gzx5VrRuxyLXDXC1Wt2mVtia4XGXKxyACmQUhfk8u+T1mGeKGCKKKSKSiTCYHVYHBIX4+hvj5tkhogkgghhgrgniyeKx9ICGhryAgb+DQMBAwEGgYGBkamDmACE2EY8znHkZYsS1kya4lrRpicrXDhs3W5muPG1b5HDZmxyACoUBKYT8o4X5RzcPDyVghSFMlMWDBC1IQjWccc644xnGuTXqXsCE/HxV+PhGFdEsi0JQjWOGeHPl15c+fHe8ZQySxWxcTj8Zo0iE7GiXgOsSKMowjCcoxiITlOUIwijPDn58OQAhNhGbM4c4nOXMtcOWjNa0xsm61yxaM1uLIyZN2DLM5xNsIAp7JoT8qEn5UJcc8ZSkoYDkSlglSNcN8u3JvvG8ZT2ZcGKF+PlD4+KYJkEaOuXE4jEy10w2kE01F2KqmqkkmwM2JwOJhbNMbGGEghgQwBCQQwIYBDBPq64skCE2EOGONpkytmq1o3ZY1rTDkxLXOFnkWtWTFllw48THG1cACoUD2wGF+HEb4cVbJZJJZJbr8JhcZjcdj8dj8lfBBBBAijilkSwQiCWKGJJBBJBBFDFAkjgQwywUwSwxwywUp4p4IoY5pZEcBHBHAkJoYoYp8DjsfhsPhMLjK4pYoMLisXjsfjp4ZIYoEUcSGNPDg8ZjcFg8Vi8hgYkOBxmNwGBMBgWEwuCweCweCwZhMLgMDiMTjMbhsOwGBDD4bE4jF1S4TI1J4JYYI44ooImKyOQDBUiD/jLo/jLX8HxPF8ry/M83yvL8bx/A8HW8ZiYtc3eW2amZlMpq4tabbszExFRKJTFIipxdwVF4hFVhTCJiHgeP43g+B37eDqLqMb1vS4ucWmETUxCYqyYmLomARITBE1dXVxICJxnVr8CZikVbNXO88OIeLgCC/AXr8C7csAJZVqyxZcqwpKllzZc2UTcoglzZSyrm5uVKsqVAAAAsAE2AAAAAACUllAWAFgWzdu+/n+/AITYQzZ4mrJu5YLWeVhjWtHLbItws8LhawyuWbFszxNM2HKAKbReH8VmnitBhUbjUtlk1mkvikHgUFgMBgcEhcWiMEgiG8Rx3iOrmp2coaChoK+WiUGQMJLyUfBwQhcZLBBBHDLLHDDChRx14vDtMITYRmcZm+JzibLcOVlmWtGmVwtcNGrJbhb4cmVu2YsG2JyAKlAE9hPxyOfjkdZs950x0wyywvTDauKW7i8QQxWlSiis4xqnCM4xnOMYRBnzAhPxWufitdatfGx4JZo4I4MNsbOy7eFwxxcUYxlC0rWUohIhFOO3hcMG/cIR3NuecSKEYwiEUUQIRAEIkIoRQmrPHv0x7gCE2ENcWFhlZMWy3CzxslrRqzyrcWbMzWtGTTIyxMXGJtlbgCmUbhvHdB47jZMSEilkvWScRAQUDAwcTBTc1NpuD/i4G/i4LodOpy544641mInDOGIWq69BBCQQoYY0MMaOOXH4ODXAhNhDhhkaucOHItbNmbNa0yM8a1y2YM1rNs3ZZMzbG0YM2AApWEYP+O9z+O82q7XwgRvlzYIT8XXn4uo9+HBGUydtOTLcAhqiUgrWJgYCBQcBCw8jPwFMAITYQyYsHGJozwrceZy5WtGDVqtw5M2VbkzZW7bFma42zZwAKkQE1g/5COP5COd6eL0txji3jeFVw7eH4TWNVVYmMxtmTd5m1c8+BsIX4rxPivFuvZKWayHBR0TyUq56acPhsOxtE6OCSKaaaaCZERQxSzZHTZe/BAITZzo9XDKIhGEYiMQRgIwjBGEYIRCM75ei4QCE2EZmeTCwc5Wa1qwyYlrRm3aLXDRg1W5MmNi5aMmuRs4ZACl8UhfkgA+R/O2eOWe2CmCOaCaynFYvFAIT8WI34sIYtVMkbTlhjjzy4+XNnhq6QXcHAIGCgRBwsPJzsHQAhNhDPK0Y5sbfMtbYmrha0zOMi3CxcYlrhgwyMGzVmxb5swApgF4X5E4vkTjYXCUTYHMYGyCaMhS2YHACF+LoT4uhWDwWCgwuMwtFKWFTFbViYqYP2HHdzmZSmbXN8fL8GgCE2EMWbVk1cM2q3K4w5FrRmxyLXDnI1Ws2OVljzYW2FhlbACmYZhPyV+fksBjeMJwnDDStEFsTNn4jAhfiu4+K52aSmpRJJFAhjlnplyeYzNsOBhriGgrmLgoGACBQKBgYGFh5uTgb4ITYQ1x42eRo1ZrcObDmWtMOFktc48zZa4zMsLXI1xs27hiAKdCOE/Jud+Tc/h8JfBSUoSjSqdcLLHDO874WWm+l6gIT8VjH4rGdUdPKx4o4KWlijSMUMKrCvWOGW2Faghc1gItTLCQEEMEMBDAQkcEaWe3JswCE2EMmWLI5YNW61nmyOFrRvjbrXLJnjW4szPCwYuMrHDkcACoABKoT8fwX4/hYXsN+5hwY5UwxjDLStI4oYqUwLQlClcWfEhfitE+K1vCYHACuplMrmL7IJKElEM0s08UMcsM8quDA1YeCcg/S8eYJhEptMxdTBMTFzExK5zz8nwfIAITYQxyOcmXFiyLXLhi4WtGWJgtcMMTJbmzYmOXDlzMmDZwAKeCWG8ieXkTXg4iNhpugoZqbmJmam5ydpJGGQUBBQUJBQBBxcDRyUnJiD/i5m/i5p303049Ovbv0663Vr1KcZKtF9OcxshMWS6MQjNGMIogCJW/VwvAAhNhDhvkxuWDNutxM3DJa0x4W61w4bMFrlrmbsHDdljaMHIAptHIX5UpvlTLyWRuQwRyVyVxYOrBzVxQKL8ZfQhPxZEfix7y5p2ninkvoz6Lyvi14sM8HB1aazhcFjMvLFAQEEYQwwxyy04vAw6gAhNhDdvkYNMzFktwuWeFa0ZuWi3FkYNVrnK2xsszfIwzNcoAqBASuF+Uvz5TF8Rk5kcssMaGiKaiqZhoIYpIIoEqeWumOLJ5LP4hEAhPxXBfiuHlpwUhSWKVIQJ3jt4G+88cbpxohCjZv3UpiAhOtkx9NGMARhFFFAIRRQjBGE8u3fHvAhNhGFi1b4mOLEtbsczda0Z5m61xmYY1rLE4cMnDluwZZHIAp/JYT8qSn5UlSuWbHK+K+aWCmi2CUpThXDe9b4cHT1YZiF+Lrj4uuTDWzUKo6LZr4sXhMHLHPLDGlkhkhYjJ4iaECFw2Sh1MKSCCGKOCNGghIIYIYISCWOmvHx6AAhNhGVqycucWRstb5HDha0a5MK1xiZ4VrPHhbsW7Fi3Zs8IAqnAT2E/LA5+WCXHq4OSVVZZVbYbLUzNOyGBiYJUgIznWuFeNUYQlgpitmtwrQohPxZofiy1y5eNhyQ0T0LThpjpvh1uHe98M50hDBSVrStiwZM2DRC0l544Y433sunKIWrQQ5umFAQQwQkMEaOCCOCGCOKGBDAIYBBDBDFCQwRwJadPBDtgCE2EM2WTI4bMMi3Fky5VrRm4crcLXE0WuW7bDlcs2LRjiz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I0kHAOAgAQdBLgFqAIBEAF+JnNgFm5GsYkuL20nCfADCEgQRP//A0U1BQM4C2QZIDIJAJCbAwE3wB5FMwkAkIICAdvFHkU4CAD+AwB7hdI0Ek7ApD/TAKQ/CqsBRIT8dlX47KyU5yw4Nerg8Dm6L0vCcrwnK8IXhOUZVxVpKMoQwSwSwZmTBitSVqsOVvzb4QCE/A25+Bt016tuzbs4vE4PA5Oqsq0jKKUKRpSFsELUlakKRkmmvC88M8scN5xjfBp2Za0Ag/Irx4pEIm5mZJBMJCYmExNXVwQiUTEpLznfj+K+BiE2EYnDbLhZs3K3EwbuVrRtmaLcTdy1W5mjXKxaYm+RizxgCrABRoT8gJX5AMc2u88tc8dMcMccqynilbFLRLRbJbNghgpGN55Z4c9a3N9rynSOKeDBHBn5nB4GnZr1YYT8ECH4IOaKwnKOSeau6WSGSVo2iThXDXDXTjx4a3EsUsGw4WKmCVJY44Z6YcG+uG+meFSD17nn8bSnGYRBmJWupRMITCSYIiUSSi4mblN3eaYgITYQ2at8Tlk1YLWOTHkWtGbJstw4cmZa4ZMnDlrjzMsubMAKmgE2hPyDwfkHJb93Hyb8WfFfBPEatfGqpCEE043jOM4zjekxgm1UvoyAhfgeI+B43BX67D4q3CWzVwYGevC1V6Gy2WdFNRFZVVZZRFNJFDBTDHfDiVMGZjjwoITVGEEIzVTjOEUIoRIowjAQjBGEYThFOMZ1z8l3ACE2EN2jDI2xsWi3I2YN1rTHmZrcTFsxW4WTVnmZM8rFgwbACnMghPyU6fkqB0yw44Y51pezFgyZNGTRgpatMODg5L5QhPwIufgQ/ZJWwSxQxLXTnjvhw3x31x4uDmyjjIXPYCDS2wQRRxBLAhhIyGOOWfMsgCE2EY8bPNhwsGi1wxZOVrRpmyrXORszW42+Rs0aMsWJs3cACk4MhPyNgfkah2QtohXBpx0AhPwOKfgcDzYbynnpnvCGhLSApZOHQ8fHyN0AITYQzbN3GFgzxLWrnIxWtGrlutct8OZa4bsGeJgxbZmOFiAKaRiE/Ixh+RjPNl4melYZ5471uxyjHBhlsIX4DGPgMHoxeYxOEnwE9CKGGCOOWdTXYIaMsoGBwHDwUDAQEFAQQgULAw83G1AhNhDjHkZtnOHGtaNWDNa0csm61xhx5VrlhlwtWjlgzyM8gAqxAUGF+UCL5QI2NgmvknonsimmqpzUMkFEMUsctcsuFw2DjEkEEUmDzWHonqjolkjlhnhlropqowuQhfgbM+Bs1mMHhJcFTZTFLLHXi7sPbLPLDFJBRFRNVRYmiglhnnxOKxcODYWC2GOaKqKjDZPJYOqaUIPtUXGYLucgImJiQImExMTU0RJMyJXPHj7teIAhNhDFnizZsmPCtcMm2Za0YMGK3C3Y4luNzkcNmDly0aMMQAqUATmE/KwN+Vgdjx7uzwMcqzUvaGCltEc2CFoSvTHO864xa5SEpShXBe2XRjgAhfggU+CDnJY2LEY/FRWTUTTQSI54a5a7a6Z55YIZppoMEMxLJNMhlrlrjvYuSW+Dj4Ie/KxISSAq4JgmEgEymb6+Xz8YITYQwcNcrlowaLWWXG0WtGDZitcs3DFa0a5MWZs2xMMrXGAKVxOE/LAV+WBFg05MeCcp0DlZ8ICE/BEl+CHO2a+K8sM8ccOk0tKFm0mJtjjhjjRo1M+NryQhNhDRszzZMuNstb5MWFa0x5GK3E0x5FuRq0YZGWJu0c5nAApwHoT8ugH5dATTk301w02x4I4paMWbBizSwY9G+EyF+BPT4E9THRT4yvIV4COoQyoa2FjyMmTwc4CEwdTooQQjNOMYxhGKcJxnPLx78YAhNhDJu1cuMzVqtzNWDla0b42y3DhxM1uPNkw5WzLJiasMQApgEoby1QeWqGSkoCehJSBjImLhZ2FsYehAhPwPofgfR1MdMuDKhOWXM4eghrCKqYWAgoWBg4ODg4GHo5NfACE2EMsWPCxysWK1jkxsFrTC2arXDXM5W42rbE2x5G+FzkxgCpkBNYT8VNX4qd70hGcIUhilh6mO1JQjKtZ4Z1YYTxVlLBHFPFWk43Vx4s6QhPwYTfgv5x4MFowZZ5cemOe+OOGkbUyWzYsUsEaYY4Z6WeGmGGK9Mua+OACE4W7o3nIEIwnBCcIwnCECCEYTgjKKMJwjGc75ebHmACE2ENcrlnly42i1u3wuFrRlmbLcTJxmW5GjLMxyucTXK3xACpIBNIP+MVz+MV3wcTtnfG0xqOXLWnjVrlWKmdz1zvOd3tcTisRPgZ4AhPwShfgkHwz4FKYME4Rjprny5cOtprhnWcMFMGamjFgwQwQRw4b14vA4OsCEp3IdfCIwhOCKKMEYIRQnAIRghOCKc6475a9QITYQ4y5WTFw5xrcWJq5WtMLBwtcNM2Za3YOGeHK5btWWNwAKWRSE/Gip+NE9nwa6ZaVohbFlyACF+DXD4NV5JcBDZLBLHHPPhchkQITZsw1rWdYRjNWNb4ePYCE2EYsrbE3xscq1tlbuVrRg3brXLHJkWtMbjK4cuG+HIxxgCmkchPxzIfjmZrlZWm2mmHNXJLJixWyUhmrwLzCE/Bbl+C1VPRHRXRfZjtdhY63vG7TaeMCEp0uTOEowimnOE0YRjFevNxwAITYRhZ5cTNliaLWDLK3WtMeNotct8TJbhaYsrbFkas2TBkAKiQEwhPx1rfjq9w6r5KynCsKpxwwxzx5OfkvGE4FlKSpa2KmDFDdOOICE/B6N+D0e8Mdryvgx4MtJxRhKGzk8ClpZJYMFJUnBG9cdb6Y4eGCD87jNsyuJRKJiUSkkCJiYmJi+Pk+bHoAhNhDVhlZsXDNotZOcrFa0ZsnK1zjaMlrDGyzNW+TNmbsGgAqKATCE/IYh+QyfXa84wjSULYJZG7BktixRhXDlvlw5Y4U4yjSk5HMyxIT8F934Lta5IQlKrDhw3z6WfLjrWLJTJi2W0WwJXhhyx4fC4ZlprIR4Ig8FhGU4RIRQjKIIQjARRVjON668/WAhNhGTKwa5MzRgtYZcTZa0a5Wa3CyzZVrFy4yN2DPLmYscQAqCASqF+Rn75Gf2Nswc1MiiCqKaKKvHY/IZHFYWCdGlihTTzFWAlgCE/Bux+DdlqlOksE4Eaznt2bYw4sI4UaTwSpq4PAN/CjjAhO9Tm4VyMIxRihGEEIwEYwijCZPDzccAITYQ1YZHLBiwzLWuPI4WtMbRstcZmrdbmY42zjKxcs8TlmAKcCCE/JTZ+Sm1PPes6xvgy4J4oSyYqSxSpG182vFQhPwWrfgtXc7Lilijiw5K2xynON63hjjdrzbbwITmcJ3cMICCMJwjFGMIxJ3vz62AITYQxxMcrhnjyLcLXI5WtGebItcMnGFaxZ4W7VhjwtMTZiAKoAE4hPyXwfkvhb93RzZ5Y8mXExUxZLYtVNFKWlKs55b5ceHDncGWGNYJShaGTLwLgIX4OJPg4lYXCW2RzQVRXRTQRQx12334XC24euuOmCLAVYLAYTHYTGVYKiqBDTLg2PjrwoCD+AvDm83u4BaUxKJRMXSYITBCYkm53v3XACE2EZmmTC2atGa3LhbNlrTG1xLcTZtlWt3OHMzzYXGRzhbgCloUhPyfofk/RnPLDPSsUFsGPiFwhPwcpfg4xpKuCNLo3YZcPVrcEIbAUBBXsKgYEgUDAw8TKzKuITYRiZtsrhyxaLXGZvjWtGzLMtxNsWZa5YM3LLC3btceHGAKlQE7hPyjBflGD20lEVlW18WDToNSMJTkjRgSiVrfXwN8a4V4xUrkvwqtQIT8HNX4OTcuCUpQle2GWmnB4HBMc5zrOMLwlOFpypSGKWyFsU8UV4Vww14NbSCD17Xq9ZiFIiJTKZmIuJCYAQQIuJmbu89fP5AhNhDHNmYZWTJktxuGTha0Z48y1y2ZN1uZjhaY3GNu0xY2gAqnAUSE/K3t+Vvc7erXLPa6WCmLBixR5VZWIIzvCsbzxt2+EbQjCF09Mcdcs8qsZxtfgYeBmIT8HAn4OG9jbwmiWaVpyrO9678mnPHDPCTlDBLBDQySzYsGC1qRmrWtcMMNbzvlrvycOcyD8b1o+BZuQlFiYmBEhMEwCElLqaurCZzvj5/OgCE2EMWDXNhbNMi1tkcNlrRq0bLcLPKyWsMOVwyZsMbVphygCnEfhflza+XOfC1wWxW4DA4i2yW6OZJBFAkgmjwmDy0ohPwW6fgthyMWnNl0a82HBPFW0I0mnHHDXTg3iIP3PN3EUhG0zMplFxbe9+D4/YAhNhDZi5xt8bPEtyNMTNa0yM2y1wwYYVuNqwbN2TFvlaY2IAp+KIT8uDX5cL45cFbMkcUYaNPI00pCcopzZYVnOmfNrjshEIT8Hen4O0b1xVtjwZaX07t8sN1ZzjC8II4IQ1adCctm0ITqYurOEYRhOMYoRgjAjCMATRnPHw8/GCE2EN2jdkzcNca1u5c41rTGyZLXOTM2WsW+LK2Zs8LFq1bACmwahvLzR5eaaOMlKOOhYaJhIeGhYaCiEVER9pOzUjCAhPwd2fg7tZcl8VLMVcWPFltO8Nerh4NOMITF1sfRiQQlMjFOMbzw123AITYQ2wtGLjIzzLW2FkzWtHLVutxMmrJa5Z5mOXE3yNGzbEAKYhWF+Xv75fB5Zo4YYp4YI5IJqpcVi8pahPwamfg0fw2xUtKVY1nfDTg5OXbGhryGX8KgIGCg4BAoeDiY+Rh6wCE2EMsbPE1YuGC1xjat1rTC5xLXLDG2W4nDVixxYmjhyxxACmcZg/5fWP5fJ+ca59ObNcTMZjvOM860hvB+x4P55WBQsJCxEDBQMNAoSFhImeq6qhjpAIXBZiDToIRGhQpYY5ZYbcToACE2EOGbNg4YY2q3I1ZOVrTGzxrXGFuzWsXDRg0xtMzFu1xgClwUhPy/zfl/rsjCFIUghBfNyW6F+Dsz4OvYoJppqKpIYJZZ7Y8myYCGrJJewsEgIGAgIFBo2Fo42UAhNhDRlly5mbRstxtcLJa0xsMq3EzY5luZi2bOXLRo1ctswArEAVWE/Jk5+TJ0BhhDHCsZwhLBS2CVpSE4xwznfDGZm06MWK2C0rRpOtcM8M89b48t8N71YKSyU5HJ52XNQIT7bD7bEGzbohiwYsFrSrK9748N8ccrLHLWtZzlLJHVmvbdFCMMMazvfHPLPDC6FJQlaFqUwUbMF0KghMG68YoRrOsSIjCMIwihGCMEYRhOU4IkYEIwBAEIkYEYRIxjXL04w8DAITYQ1y5ceZzlZLWWHE0WtGeVitxOMTlazxOWGVqwZZcmRkAKqwFEg/5QpP5QpR4eEc+HHhx4XqqxwrhGK1EUqdzvfHPG5unfgupiKajTE8N8ufhasIT7Zj7ZkZLYKQyQyTyY6XvlvjrjXvOd54V4TwXtTBu4fCdjHiwSpON6zyxwzxssNdcWcITicCPXwwgpCRNOJGEUIwihGEYRgBFCMYIwhOU4EYTjWtdO2PgYITYRhcscmNtmaLWbZrjWtMWVutw5m2ZazbZWmTIyY4mTPMAKuAFRhPyxFfliL4PA5uic4TYcGXJhwVwTkE5RkpKUqUhKGXmZ4ShBSMVZ1nW9YzxbdmfM16mfM27GnQ1a9QCE+8q+8rhHLKlbY8WPNhyTxMUpUktGMEYzRrGt2ndpTVjGs4xIyihHZw+Ft2IwZMrdvbt7Nnxgg/I8jy/HRERCEWszEpgCUSRdTAFXUkSmExICYJnfr949gCE2EZGzRi0cYcy3C1YsFrTFmzLcOPCwWt2zLG4YM2eNs0zACokChgGE/Jbp+S3U1a7Y5Z5Y4XhWU5RlCEkpTpFKVpUpa2Kls1s1LYrEklUoVhcw1wzx5a48NY3nGtbYY1VlWU7ShKUIxjWFZlaZcnHwZb4c+3Tt06duvXXWynCtxN3EhPrJvrPdi1+JfNXJK0cTFGkBOOGGeGWsazvgnCEUZTjGsKozCUIkUYzIkIic45YZ75WWOGt4VjKlqWyYrYLS2cPha9WXBFQTjOso2lghkvox567Qg+3OoiCUXcXUzMkTEwmJCUTEwETEkSRIIkRIImIiaBMpiS6urq4iYmJCYESBN34PwDi/goAhNhGJhmysMmNutbMcrRa0YMsS1wyy5luZkzzMnLfI2YYsIA==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L8OHAOAgAQdBJACyAEBEAF+JnNgFm5GsYkuL20nCfADCEgQRP//A0U1BQM4C2QZIDIJAJCbAwE3wB5FMwkAkIICAdvFHkU4CAD+AwB7hdI0Ek7ApD/TAKQ/CqQBO4T8mbX5MydNrl7adHH43N5nN1VpWUYwnCE4RhG07QlSSUIKRpCVJ0mw6MN5AIX4RuPhHPwmXy2RyGLxWPx2LxWPx2JwEMiaOZBVJBJMkijgjkhhghhhhlhljjlnWyYm7AywgIP3vF4olnXGsxcSSmJKuCauJRJEokEs3z83wXwAITYRmwtmLXE5ZrWmJu5WtHDhitw5W+RazaZmGFq1YtszBgAKahuE/J4h+Tu/ksGHTHFtxZ8VaQjgWjgmcDGAhPwjlfhHRo2beRh0SxUkhWdc8csN5jqAhc1hrcrDDBCjRwRwRo0MMdONwsWaITYRmwuGLLM5YrWbNi3WtHGZytc5GuRbkcsm2RizaMWGHCAKjAEshfk/k+T9m2GSWSeSeZLIjkhghiRJIKIaIIYkUsltGV0mlxFdoIX4UDPhPhQySwWxVw4PAYFh4K47aYYYIJppKKJJoKIaI7MPksnkrcKAhOtkh34xgIRgjFCZGMpynARhNGc71z5cPgAhNhDFkzcOWmRytxs3OFa0bOWS3E0YM1rVvjYtWTBmxbNmYAp5IoX5UNvlQfxcUMGFwmVupgjiTQRTQRRSRRRQQ4DK6jGghfhNk+E23C4zH47B4K3BQ0STQWQ0RzRxQzwUw2xYmGmuUITqYU161nFFEjCIIozvh5eOngAhNhDfDhYOMLNqtbss2Ra0yZca1y2b41uNjkxMsrRq4b4swAqMATGE/Kt1+Vbu+fZjxVtRJTPxMMaRIIry08K6MoIEYQUrqyyohPwnnfhOnnLRfJhllhHLHh5NOXDjnlhCOK2Ldl4WTBDAheE8dcd9NN+moITncCndjWc4RRgihOEYRgigIRgRgIla6+jLICE2ENMTVwycNm61nhYYVrTLlYLcTPCxW4WTVpkZssWFoxbACnIdhPy3eflvDx1nhjnhhnHBDFa2DJmjxMO7XwNOaICF+EH74QW4JKIMBFRHVHJHDSjtYu7G4DI2YugAhPAkreBbyQnKcYTThGM8sYxihnxAITYRlyucjdwzZLWzbGxWtMrLEtxMMuVaxY4cLhvhx4czZoAKiwEshPy4BflwD079XB0ZcUcUsVMGJZKFYTjWd7meUYQhirwN/ATAhfhUO+FQ+SXGT4CCaWadLLXPLbPbPHDBJNJhDPUxSRRwWwZXFWzghOhu4d63qmijFGEYRhGEYRlOUIoRirGePbwXYCE2ENMLLE2ytGS1lmzMFrTM0crcTBvlWssORq2aOMzVg3xACmIYhPy6Cfl0F27DJTDmha2aGack5cWeMIX4X8vhfzhgNDhsPDbDHFBRNRcxUclghchiMjLBDDHDHKQkJTXn4LAhNhDJs3bMcrLKty5WbZa0xs8a1y4bs1uXG1ZNGzBs0aYmIAqdATuE/J1Z+Tp3VlrTbwOCTw0rC9IShakMWCEpRhWuFrzZ7RQhKkpWpakIVlthjqCE/DXp+Gw/NPDmtjxHOnmtkpSF9NcOPPpy5a45XyMmy9uZelIQysd8uPPlvpwaaUwAhMXUh14SiI1nFEgnAEYEYIwEIhCIF8/XjDuAITYQyas2TRtmbrcbZswWtMTlgtxNMjJazb5cebKxat8rdoAKqgE6hvKx15WO5aXp5CHg4tFwkTDQcUioKMiIiEhoghIOEIWBgYOHjZCRgUDBICCgIiDkJ+0tbqhlJECE/DkV+HIuleDirJZqhkpiYKwVY54b4c+HHWMJUwbNOjiXxSlBeWnFydGnDntnhHgiEfAdYEICEYpymRhGEYRgRhCKCMCKM43nOuFCHCAhNhDdlkxtsLFmtxNWLBa0yOMS3DjZMFrlw3Z5W2Vnmb5XIApoFYbyvXeV6+mp46XjJeIjYSBg4aCjIOWi5CGAhvDsZ4djY6PtJWcj5SFgoeHhY+Dl4CXiYsCE5VE44Z4ZznCcY3rn4scwITYQ2Y5sLBswbLcTTDkWtMjJotw4sLRblc4sOTM1x42GZmAKdCCE/Lm1+XMfXHXjnpjttlxTyUyZsmTFkpaEq234rzCE/DVh+Gp+GbAyT1MWHBBG6865b1zz4cODWuGFm1EEGplQQwIUKOCGGCNClgjryNcWuCE2EZGWJkyaZci1ozwt1rRllcrcTXCzW4seNu0xZmLVo4aACmAYhPy0iflpNtalsULTpOE7stt+Ti4L1IT8OVn4ckVlaYZXTvGc7x24uHC4hYtlAzeJQwQoSGFHLPbk4MYAITYRmy4WeNu1aLXGPI0WtG2Zotw4WDda0zNcjBsyaMsuXKAKRQeF+WKb5YxcBgYsJSCF+Gs74av8Nh5LsCCHgU2hMVqsFlQhNhDTMyYOMTDCta4seFa0xZcy3FkYtVuLM2bZsrZvlatcYA==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JEFHAOAgAQdBP4KogEBEAF+JnNgFm5GsYkuL20nCfADCEgQRP//A0U1BQM4C2QZIDIJAJCbAwE3wB5FMwkAkIICAdvFHkU4CAD+AwB7hdI0Ek7ApD/TAKQ/CrcEjgOD/aAftH/Mev63k+R4/jej2vM53ec2u9xlnOUzdETV4hhXStax0jhGqxGK1OMKKwqIio1GNY1y5VyrlHgYjpGqqEb1U5jNROYRymcU4REYqgnG5meKd1YmLm5UusXqLqcTUzEXm95znNzdxkEXheJXWU5u54548+PHnxvNxN1u8vBZmZm4vM3e8747474z1zvjz69evXwevPrx53ncSIqJQxERjHKOWOlcp1EIzBbK7tMxaNXqdVhUSTW0ZTU6jGMRFSRManlEa1FI1qcRFby3x3u5m4RdZrfCsdiD/gEO/gERh4fheD4Hh+F5fKUlXghNkr1NVWK5R0cImIu24QwrTGM1cVcQlFotK05zd3O5m8yuUwEVEVjGmKiphC5mdpu9xmd5rNZQhKIyxdTFXUSpSYTc3M5XVplmpiWLpKqvQxKJle7zOVohOETeJZ1mpVKUxdZiaYNMROlUir1dXi0WmbxaaReEXBcSIlEQpCJRnC7q6ulRU0VdLiJuWanMTMpnM4LlF5uZm4WVeN1cYiNY7c+E72CD871Hv53GYlJMTExMSRKJiYmJJqUShMwTE1KLqUxMACJExMJhFxMJEEoRIIki6lEkSIkiQmCYAmAAAEwAAESAARIIvGamJiUTExMSCakTVxEokATExITCJgCARMSmJAABEkSAAJhNXUgAmAE1dXCJRMSImYCV34PwDEfBgCE2ENmLLKwYZMK3LkYMVrRy0yrcTDJjW5suRi1ysMeFo3c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PE0HAOAgAQdBOYEnAQBEAF+JnNgFm5GsYkuL20nCfADCEgQRP//A0U1BQM4C2QZIDIJAJCbAwE3wB5FMwkAkIICAdvFHkU4CAD+AwB7hdI0Ek7ApD/TAKQ/Hgs0gp63oAAAAAAAAAr9AZ8Bg/4GBv4GBw8PwgAPL8r0+SaJhcbqYvEIi8JVmroiC7wi+V8FazjeuOtyRExMtxmt6nUVpU8ueszMpKUEExGJrNUmswZT4foej5Xl+h1gmPBsg/4XrP4XrQ58gADhcRTEYjDSKurpMQ4ZqYY3EVFxcxld1xxc1LNZRNReIiy4ndZi10XGJLmmYIvFxc1mLmJmUxeeGanPLn06+FxqTlnwQIOuUJmJiZXZKUSiQAAi4iYmJiUTBMTF1KJTWcXEwABExMSAiauCQAESRMSiUTExMSARN8/geHwEITYRlbMMTVtmbLXOVk2WtGWJmtcM2DBa2w5GDDJkYs8mbMAKSQ2D/fufv7bxnlnEToCE/DYR+GuOeK9M9q3bQIP1vHiZ3N3fPr1AITYRjbsMORuzbLWGTNiWtMLJgtwtmLNaycZsbBrkYZMeXMAKuQFXhPhWvhYaAA2bd2/oa8VaJYZTtNCMZY4470rt2cnJFNFGaEZJQhCkpUpalqUSjTHgz6NerbwNeLOAhPwnpfhPx4gAKVxY8mOGGF5XhjgrGE7RwR1cPhbdmvElCUpSwQpSFpShCsK1neta1jPHLPTfq4u7j6tOIIL8GfKW3utiyiylJsEsShQXLLLFBKSqbu3zO3s5nyAhNhGJy4Ys2bZitaNMrRa0yscS3C1yYVuLNhxOWjTDka5WgAq2AU2E+S4+SrlpEaYaXlOl8EYNWvhYaKKRXrr4XBnhlWUVISOBhlKMq6+JxTNplOASno08Ti8qoIX4TRvhNlwFQwViyCSeGeO/Aqq8jJHPDDBJJVJVFZNNIgS1x4MkxMEcMDCYfDGOligmQwwx43LZeinEzIOunCpZ3nJFxIiSLhIETBMSImJiYmJIkiQm5ud9/Lv2ACE2EY8OFhhaZXK3Liys1rRjkyrXDLFlWtcbVo1wtWWZvmYgCqIBQYP9IJ+kD8ftxuSalGKcOfI4b5b0IpGNRUa444xxnjed7uedbi0Z8DnrwIT8J/X4TxdsslpQRhhhjhrlxd2803w5cePLjmja1sGamimimbBgpCkY3rWs6zuw2vnohId6HZvOSMIwQIJTQrKZEEJynCKKEUECCEYRRjGenmx5QCE2EMGWXMwytci1w4zY1rTJlaLcLhg5WssWPKwc5cTRkzygCmsahfa8e15nhtWxU0V2T2RSTQVQWYXTYmCYhfhAc+EB3QTzXLIbJbq44Za6acHLg768DGCFg1kefjigjgRwRwxwRkcdOFxMOmAhNhDBq5aOWLJitcNsOZa0xNci1wwYYVrPHlyucTPJixNMoApUEYT67b69/FwkM2aGKGKscFcog/4SZv4ScY08DPDOEx3Y6oXTRZmOOOCGFDHLfk5coCE2EY8bnM1YNnC1i1b5VrTLiZrcTJo0W5WeHDkzMWblo3bACpsBPoP90x+6vvny8Pwufjb8KuHCMRSTKZu13OdbOWWLiLzu+eeueO8u89eGQIT8JZn4SvdUdDNfBhje+GeWuNnjhjWc5QhS0tnB4BqhgwZJZloRhedb1rPPbbW2cIP1r55u4mLm0xMBEpiYmJExKJgImJgSm89fbjygITYQxy5nDBozYrXDfM3WtGrjEtcuGLBbjYZW2Vw0xZHOPKAKlgEvhfDKeGjkmlkIYCeauq+7C4TB4LD1SQQyCMhgiQQ4jE57E1TAhvDUx4atYaSpaSjoqmoqainpp2ck5KDgoqLpImChoKAgoGCgYGFg4CHg4eTmpuOl4CBjQISXW5NYEIqwiEU0UYRgQjGBGESNcPB4Mu4AITYRhZYWmNy3arcbRplWtGzTGtcs2Lla5yZGrPE1xZGDhmAKgwEvg/x9H4+ny+Hh9O/LfKeEa5adGJxxxllLizd1manGcDiAhPw01fhprx8SuieZgrKsJq3jhrXGzzwxwxRjCFpWpLZv3DhAhOJox4cNSaMUYoRgggQiRQiIwjGN77+DHpAhNhGRniw4cmPKtcOcTRa0xsHC1zmw5lrRi0bZcrTC5Yt2oAqAASqE+VE+VRljyZcEbSrQtGkrJFYb+Nx9WWFZTlOUsPA4PKCF+GtT4asaJasHRg4MPiMSYWCGuCWKCqGyaSXJSzKIY442RxGJjIPznHOWSYUiSZmYmESiSZmeO/H8GCE2ENHGJk5aOWi1u2aYlrTC4zLXGJhiW42jRlmYNGbLC5zACqABO4T58D58HBtxcHgc3FGMbQpa1MFJUklCE4QlMnOtazysdZzjG1cVGK+7DGSE/Dal+G1Piw4WvUxWwQpCKd73vhy474cN8MazRlgyYMmbgOdgwZMlKTvPHHTbPjCEeCIcfPedSMJwjBGCE4IRBCJCMIwigRhGU4Rne+flw6whNhDZzkZ4WblktyNM2Ra0aYWy1zjbuVrXM5aMGWVswZ4mYApbEoT6oT6omWPDo14K2vipCEaZgIbw2XeGx2RrpeWiYyJRcLBTcpKysICE8AZ8tY3rFGMa1y68/EAhNhDTCzZMMmJgtxtGrBa0bssa1xlyNFubDlyNsLdw3buXAApkGYT7br7bXHnhlhntlwRtHJDBaWLDzt8rAIX4YDPhfvQYBcujmjgnVyy0z5HGYe+EhctgszKCGFLBGhhRx5G+XRAhNhGZowzYmONitYZmzZa0ZZma3C5cYlrHFmZMWDdvlY5MoApeE4X143r4cRHFBDipZpIaK5q5o8eAhfhqM+GoeXGY3CYXFYGKOWCeS2iCEIWzPM/LDBHCRxywz4fA5wAhNhGFi2YucmTKtwt3DJa0xNmy1wyxMFrZg5cMGbDG4zYswApcE4P9vp+333vlx4TV4vBVgIX4a3vhrHmnupmnmrkpghwuQyOCwYCGnoiPhYWBg0LBQcChYWPn4O8AITYRhaYsOHIzyrcrTG1WtHOFotcOHORa3xssuRpic5MLdmAKiQEwhffne/PxNOCwNltktEc0kFEEiSCKGCBAghhSyx0wzypcFl8tl8sw4IP+G7r+G7ut+Bz7b8DPDepJXd7njfNxnKctMYqNcuPDGXaE6WbqxhGMKpwjGE4CEYEIkJwIRIo3nfTvr3ghNhDXNibtWuLMtyNcuFa0yOWq1w2yN1rDDjaZXDHHlbuWgAp8KoP+AWj+AXHXdW8ZpjgcfC1TVxnHW+PhcyYic74c+uCE/DZ1+GxXNK8sMsdbtptreuGbBK1MGimpilgnSOXNlrOEl4Aj1bxgjCMIiKIQjBBGEYRTnfl63YAhNhDjE2zOc2ZktcYmzha0YZMa1zhasFuRwwbMGDLG5aMGwAqbAUiD/EVfiMcAddcanGdTiB0zGlcGEmc8bzc3KGB5WZ4XV3fg+F3uU32vYIT8QWH4gw9AOVr2TxRVvO+kcml07whaOCmDBkpgpKEY3rHWOHSMY0lgwR41cEJMcmOD8SrtG0xNzIkRJEkxNXAmpIkJgCYiUTCb5+7egCE2EY82HE4Ys8i1rkcZVrRxiaLcWRuyWsWDRqyw5WGRs3cACpEBM4XzF3mL2Px2VymVwVMkcUskNENiSi3HUwwCGeK+y0opiQRQRX5jM5ichPxBkfiDJadGPFLAxRxJQnGdZz04MuGWVOSWrbsOJeEIQwy37t+HAIPxPY8H1ZRMWmJEphMRMJhMTExMJRM5nn4fjwAhNhDbFib5WDhmtZ48zVa0bMmi1y3bZlrTJhx48LNjmc48oAqRAT6D/O5fncx4vbeIjFVwjhGEZxNrriz4fkeS5xxxulImJbnO73dz1jGwg/4hgv4hgx5iqq275731c72urwrGPE8fxnhVGsVFVeMxa8xteXWdZIP2K8O93mZVa6TAi6kKmJRImBEiYmJibz4vpz6QITYQ5yZG7FuzcrWTlk5WtMWZutcsGbVa2zNWuRk2b48uVwAKigExhPiSPiOd8JXllxa6TlWkKZNeqGKEsCkozRrWWWVYZZXnCODDiwiE/EtF+JYWGXRXJHJhpeGOGOevBh4sL3jGFqYsVsFMDEpXJOMc+bXv1IPyPM9PmRMFxJaUxKEomBREkxnPh+u0ITYQybYWLhg2xLXOVg3WtMrlstw42LJbjZZMbVxiZssTloAKeimD/J6fk+Xh8u+t8J1GscKq9WucoylKUwzjzfGAhfibi+JsuKWqG6GIJZa48DLfPWrhjQyTQSUYjD4ZksnlK4TtW5tak0YkYRggjAjGEUIoxnW+fTj6QCE2EMWOLC5zNWq3HmcsFrRu1YrXOTFjW4srTE4zZnLTKzZACmochPqsvqs27fpMrCw0w4ISlDBLA1YdGACE/Eq9+JV9mz4oZIYqYIYE4Qndja8HL2cEhclkIc/SjjijijgQwQoYYY4568qxwCE2EZsrRgxYNXK3KzbslrRriaLcLZthW4mrjHicOcrnEyyACoEBKYX1VHqk8KYeOimaOyGiKiaCaSCSOCOGlXDTHHPZmcxk8BNQhPxQEfigLgczTmlSUJr3x474cOWuGKcmCWCkd2vVkri1gITRwp4ZzvWsYRjCcAEIoRCMZ1w7dcfBQCE2ENGTRlly4Wq3Cyw5lrRjlarXGJswW5cWHJhbN22PNhcACn8phPs0vs2b45RhG0dHB4F8iVqYJ2nCdY79m2c4xrbDoisAhPxRnfiidxylemeGPTmz62OOOsEqUtbJLJgwUojbPbDnAITlbod9EQjCJGMJwjCKEYCU5TXrweC6QCE2EZsWNo3Z43K1mwy5FrTHmYLcWLGwWsGLfFkZYcuJgyZgCqEBQIT8AK34AS8bq8DDSsLwlGksFrT5WHBGUaXhhYZY7i17ymRmuvHDGsZ0jHNjxYiE/FB5+KFXc17oYsGC2CMlZ4cu/gcmemeOGfAlS2LUN1JWyQtK1JynOscOGuW+lwZ3g/M9SfZ55lMomJCUpImJiImIQSIkTCYmE3PXze9AITYQ4ZsHDHK1ZLcrZw1WtMbjMtcMmjdaycMWeVjmZ4WrbMAKeiaE/AIZ+AQ3dWFsEoQrC8MM5xnO6tOTkvGMDJfdjyZAhPxUEfioJ3Y8cbsM6zjGcq2jLBu37s2DBaUEK3xZc8CE5m6PZuEYRQjCMEYRhGBCMIrz28WO4CE2EZWORllbZMa3CxZZlrRnixrXGNo5WtMWTGxyt2LNhlbACnQjhPwIBfgQXljQjCEmKzXwp4IYJUlAYaacXHzXxoT8UqH4pEZU11rHLDC0trDXHOK0pWwQ0T4m/hQihaNIp0MaBAQIYIUMEcCFDDDHHLhcS0AhNhDRq3xMMjTEtaNWGZa0zM2K3ExcMlrduwatsLNzhyMmwAqLATKE+Li+LZ35N8qZbZ7ZaRlGy1sRohghKEaqozLwnedYTw2yb4X4rQPispjwekvw0eCXSwRy103004UzNEdMUUU1U1VE0VkE0EEMM8WJYW6Ep3I9OMYRiIxIooiEYRgAhGEUIp14fFhsITYRics3LhsxZLcmLJlWtHDHMtcNsOJblYOWWFzhbtWWTIAKhAEuhPlKPlKWm/A6+zHgvgjgWwLUxKIRrC68ZozlhpWlaK0AhPxdvfi7fJy4VaQZL2nCsq1rW88M8M53rCcJQhLFh4XL5Th8IITmRypxvOEUYRRIwQjCAIyrKsppxjfXwXYAITYRiaOMLdgywrcrFu5WtG2FytwtmGNbkatG2Rw2YOcrfCAKYxyE+ko+kpNMYXYY1leE6MFLUxZMfIwyhPxZBfiyDOFlxMktE8kbIYa3vXDh25K4QITtZMfRqTggRhGKKKc8vTAhNhDfDkw5G2VgtZ5cLla0zMsK1yzcNFuRy4Y42WbG5Y4sQAqhAT+D/Unfqb9R4fLPCKrWsVyrhpwmpq8yzHOc3u5yh4fS4kmMOGOHDWLxGYT8XvH4vhcVK5IYpYEpwvWuHHj04ceHHWd4yjCEMVsWKWrMbqZMGDBSkIxnHHWc61uAhIeAo9G8YVRhEiAgjKcIymhGEYIRCJCMIwjCMUa+A4PAACE2EMseRw1zMsq1uyaYVrRs5wrcThpiWtG7ByxwscuJs2ygCmQYhfFqeLtw2Nxl9192JwE8Aihiilw0s4CE/GeV+M7vOWvo087DTBCSsMcNdK6QhcNlmhQwwxwRwRwQoYJ468zBUCE2EZnDFkxYNsi3NkcZVrRi3wrXDbGzW43Lhxjw42zJgxygCocBLoP8ph+Uz59eHPhxrE4rkOU6xFailZZznd83VmJ58piD/jQC/jPbmdIud3xeCPBvObuZxWscscuXbpPZq7rwYvKFzV0GllghghgjghghhghgQQwQwRxQoIYIEMUcUaWfQywZ4CE2ENnLdu2yNcq1q5xN1rRtiYrXOJy4W4mLDC2buMmLGxZACo4BK4bjQONnpJ+eqaiplIWChYaDlp+el5aLhICBgICAQkBCQEBBQSCgYCDiomBgQIX45kPjmzyGTyWXy2Twk8ySe6uqKPDRyTSUQQQo4Z4U8MsOBsvpAITde0UaqyrCIjCaIAjKcpoVw8vLHtAhNhGJu3aZMjTCtbM2+Za0ctsa1w5a41rXNiYNsLnMzc5GAAp2I4P8zt+Z54tZjPDOK58iJxOJ4TVVi+HHtziQhfjnq+OcG+Wqe6+7CxYXEYkxsENcs6CJJFRRPilEwIXLWZG+GCCBBDBHBDDBHFChQiGGOvI1tYAhNhDDNhxuG2Zytb48WRa0xuXK1w2yMVrXExbsXOZphYtmIApVEIL+JEv4kTT3zuVM3GiG8cwnjmFqouFioeCiYSJk6KjSAIaYoFnBoKBgYGBhY2lhZwAhNhDhgzyuc2JktYtmONa0xNWC1wxcMlrNjlwtcmTK4zOcwAprGoT7Z77bXDTXg12x5s+aFoYrWwWzV3Y4wIT8aiH408Ybq6mCOLDgwy0xnna4cOGOs4aanKOJQUDAQaBgUHAoGBgULD1sHAYAITYQ3btsrnNlbrWDJkwWtM2LMtxMsmFa4a5mTlkxcNmDBmAKUxKD/Vdfqo65Ry1jU1uN68WJhPxvufjfB1r0qnXBfBhya7UAhdVE1MZDDHClR14moCE2EMXDBm3cMW63KzZZFrRgxyLXLdi3W5cLhm5YOMrFhiyAClIQhPvRvvUa4cGnJCNGiZxghfjdo+N0uafFW0Upa5MeVIWzRMfgY44Y5Y6cHh5cwCE2EZMuRq3yscy1y2zMFrTJmZLXDPKzWssTbNjyucebDmbgCnEahvAUx4CmaOitZ6NiouIgIiFioBFISCioGSi4SACG8bcnjblr66joouQgIyChoSCgIKDgoWFhJGKk0WCE6luDVWcYxinCKMIxrXXxY8whNhDBu2YtW7NutYYmbVa0aMHC1y5buVuVuxaZm7ly3wtcYAqOATSD/gYW/gYvxnccdZKajVY4OlarE641xZvM8+HEtExBy59ohfjbw+NwePBV4CGyK5NNISwp5558CwcOBgrmjkogx2JxDJS0JoYYaYsniseAhOxkz80imijCIihGMYwEZUQhGERGJCc8PTnQITYQ3YsmjRi1aLcONgwWtGWbKtcNcWFaxYsMmVm2Z42WJyAKYReE/BO5+CffTOmHJjyXyMEMVMFsGqOCwIT8ZnX4zEdGfNHNXMxJRjhvjzt+XCCE5G7bwSCacJwijGO3nxzAITYQwZMMzFlhaLcmbC1WtM2PEtcN8LJa4cN2rNhkyNsrnGAKhgEuhPwjnfhHZlrvHGvDDS9oUhmlkwWnyseCdJzjhve98c8MaxlfBICE/GhF+NDdC9mSWamaOadMMa1rXTxssIFEFkIyjWOW2tWEeBJ8fWSjFCKMUYRTlFCMCEUIwjCMJxy9eMAhNhDBi5YtHLRktbuWjla0ZYXK3C5csluZlkc5mzPEzaN2wAqDASuE/CJR+EPuU2OWWmnJvja++WOmPBhlHFGUrMGCVKUlgx7MsACE/G49+NzGOGWHFl0Z9mPgcHgadk8kcEMEbTpGMYTVVvDfu3qghGK8lIyQKzRESEUYTlOERGNb8XW7QCE2EM2WXM1YYnC3NiwslrRxhYLXLXDkWucrbG3c4mzLIzbACoEBMYT8K4X4V08wGzazYaprwnk5uisJoyISQlKVrUxMmHREhPxsafjYvqBfHq5eK6MIQxZs+jEtkjKlJJKVVrOuFw8GG4CE5Gjk1RJRjGMU0IwnKJGAgIwiQiiw6efDYCE2EZMmZi5Y5Gi1tlbOVrTE1crcLlvhWsnLZg5ZMmbPGybgCm4bhfhsC+GxunD0YWbB1U0QVRVTXVVYBhqcRiaqQIX4xavjFJwFeOnwjCR2SwTw01z3x4OHH1ZOW0CF1E2ZlQwxwoUZChRpZa8yyAAhNhDVw1yNG+PMtZ4WjZa0csWy1zmaNVuLFiyscbZq3Zt8YApZEYT8LpX4XbcWqEsmTNTA1admOICE/GnF+NNWGTi8LLOE5VwacSKGpJhZwcGgYGAg4OFj6NUAITYQ3ys8rFq1YLcjloyWtMOXEtxZXLVa5yNMTBxizZGGZwAKUxGE/DZZ+G0WOLDgnRKUcl24hPxrefjWRnmx0ivOeGnDYMKGuIiAt4dBkGhYmhkV8CE2EY8TPMywsGC1rhw4lrTNmxLcOTI3WsWWTLicuWOJk4bgCokBL4T8Om34dH95zdmNOEoShS0rUwUtaVJwjeeO98OthnOdp7NejMCE/Gwt+NiXINl8loWlCUZ1jet8db3xz0znWEZQxWpgpijwsuDWhKeBo8nXOcYxhERhGEUIwRgEIyiE055enHjAITYQzyZGrVvharWbljiWtGTlutcs8rhazbMc2Fq4zNWLXKAKdSaD/iAa/iAbz4fLjqccvB8AxGMRwqoiZlOZW7452IT8bY342jaZ5Y454682dzZTx4awWtktgyZM2zFowYsMsuGF0GCi1csMMEaEEMAAAnn06QAhNhGLLjyNGWVstyYcLBa0yuMa3FiZsVrlqzxt2jTLhyZGoA==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2218</TotalTime>
  <Words>1877</Words>
  <Application>Microsoft Office PowerPoint</Application>
  <PresentationFormat>On-screen Show (4:3)</PresentationFormat>
  <Paragraphs>573</Paragraphs>
  <Slides>43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Dark 3410</vt:lpstr>
      <vt:lpstr>Synchronization II</vt:lpstr>
      <vt:lpstr>Goals for Today</vt:lpstr>
      <vt:lpstr>Synchronization</vt:lpstr>
      <vt:lpstr>Synchronization in MIPS </vt:lpstr>
      <vt:lpstr>Programming with Threads</vt:lpstr>
      <vt:lpstr>Programming with Threads</vt:lpstr>
      <vt:lpstr>Two threads, one counter</vt:lpstr>
      <vt:lpstr>Shared counters</vt:lpstr>
      <vt:lpstr>Race conditions</vt:lpstr>
      <vt:lpstr>Critical sections</vt:lpstr>
      <vt:lpstr>Mutexes</vt:lpstr>
      <vt:lpstr>Mutexes</vt:lpstr>
      <vt:lpstr>PowerPoint Presentation</vt:lpstr>
      <vt:lpstr>Synchronization in MIPS </vt:lpstr>
      <vt:lpstr>Mutex from LL and SC</vt:lpstr>
      <vt:lpstr>Mutex from LL and SC</vt:lpstr>
      <vt:lpstr>Mutex from LL and SC</vt:lpstr>
      <vt:lpstr>Mutex from LL and SC</vt:lpstr>
      <vt:lpstr>Mutex from LL and SC</vt:lpstr>
      <vt:lpstr>Alternative Atomic Instructions</vt:lpstr>
      <vt:lpstr>Alternative Atomic Instructions</vt:lpstr>
      <vt:lpstr>Synchronization</vt:lpstr>
      <vt:lpstr>PowerPoint Presentation</vt:lpstr>
      <vt:lpstr>Broken invariants</vt:lpstr>
      <vt:lpstr>Protecting an invariant</vt:lpstr>
      <vt:lpstr>Guidelines for successful mutexing</vt:lpstr>
      <vt:lpstr>PowerPoint Presentation</vt:lpstr>
      <vt:lpstr>Remember: Cache Coherence</vt:lpstr>
      <vt:lpstr>Relaxed consistency implications</vt:lpstr>
      <vt:lpstr>Acquire/release</vt:lpstr>
      <vt:lpstr>PowerPoint Presentation</vt:lpstr>
      <vt:lpstr>Beyond mutexes</vt:lpstr>
      <vt:lpstr>Beyond mutexes</vt:lpstr>
      <vt:lpstr>Beyond mutexes</vt:lpstr>
      <vt:lpstr>Beyond mutexes</vt:lpstr>
      <vt:lpstr>PowerPoint Presentation</vt:lpstr>
      <vt:lpstr>Condition variables</vt:lpstr>
      <vt:lpstr>Using a condition variable</vt:lpstr>
      <vt:lpstr>Monitors</vt:lpstr>
      <vt:lpstr>Java concurrency</vt:lpstr>
      <vt:lpstr>More synchronization mechanisms</vt:lpstr>
      <vt:lpstr>Summary</vt:lpstr>
      <vt:lpstr>Administrivia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 27: Synchronization II</dc:title>
  <dc:creator>Hakim Weatherspoon</dc:creator>
  <cp:lastModifiedBy>Hakim Weatherspoon</cp:lastModifiedBy>
  <cp:revision>159</cp:revision>
  <cp:lastPrinted>2012-04-24T17:03:38Z</cp:lastPrinted>
  <dcterms:created xsi:type="dcterms:W3CDTF">2006-08-16T00:00:00Z</dcterms:created>
  <dcterms:modified xsi:type="dcterms:W3CDTF">2012-04-25T10:11:32Z</dcterms:modified>
</cp:coreProperties>
</file>