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heme/theme3.xml" ContentType="application/vnd.openxmlformats-officedocument.theme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notesSlides/notesSlide1.xml" ContentType="application/vnd.openxmlformats-officedocument.presentationml.notesSlide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notesSlides/notesSlide7.xml" ContentType="application/vnd.openxmlformats-officedocument.presentationml.notesSlide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notesSlides/notesSlide8.xml" ContentType="application/vnd.openxmlformats-officedocument.presentationml.notesSlide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notesSlides/notesSlide9.xml" ContentType="application/vnd.openxmlformats-officedocument.presentationml.notesSlide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notesSlides/notesSlide10.xml" ContentType="application/vnd.openxmlformats-officedocument.presentationml.notesSlide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notesSlides/notesSlide11.xml" ContentType="application/vnd.openxmlformats-officedocument.presentationml.notesSlide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notesSlides/notesSlide12.xml" ContentType="application/vnd.openxmlformats-officedocument.presentationml.notesSlide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notesSlides/notesSlide17.xml" ContentType="application/vnd.openxmlformats-officedocument.presentationml.notesSlide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notesSlides/notesSlide20.xml" ContentType="application/vnd.openxmlformats-officedocument.presentationml.notesSlide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notesSlides/notesSlide21.xml" ContentType="application/vnd.openxmlformats-officedocument.presentationml.notesSlide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notesSlides/notesSlide24.xml" ContentType="application/vnd.openxmlformats-officedocument.presentationml.notesSlide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notesSlides/notesSlide25.xml" ContentType="application/vnd.openxmlformats-officedocument.presentationml.notesSlide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notesSlides/notesSlide26.xml" ContentType="application/vnd.openxmlformats-officedocument.presentationml.notesSlide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notesSlides/notesSlide27.xml" ContentType="application/vnd.openxmlformats-officedocument.presentationml.notesSlide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notesSlides/notesSlide28.xml" ContentType="application/vnd.openxmlformats-officedocument.presentationml.notesSlide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notesSlides/notesSlide29.xml" ContentType="application/vnd.openxmlformats-officedocument.presentationml.notesSlide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notesSlides/notesSlide30.xml" ContentType="application/vnd.openxmlformats-officedocument.presentationml.notesSlide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notesSlides/notesSlide31.xml" ContentType="application/vnd.openxmlformats-officedocument.presentationml.notesSlide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notesSlides/notesSlide32.xml" ContentType="application/vnd.openxmlformats-officedocument.presentationml.notesSlide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notesSlides/notesSlide35.xml" ContentType="application/vnd.openxmlformats-officedocument.presentationml.notesSlide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notesSlides/notesSlide36.xml" ContentType="application/vnd.openxmlformats-officedocument.presentationml.notesSlide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notesSlides/notesSlide37.xml" ContentType="application/vnd.openxmlformats-officedocument.presentationml.notesSlide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notesSlides/notesSlide38.xml" ContentType="application/vnd.openxmlformats-officedocument.presentationml.notesSlide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notesSlides/notesSlide39.xml" ContentType="application/vnd.openxmlformats-officedocument.presentationml.notesSlide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notesSlides/notesSlide40.xml" ContentType="application/vnd.openxmlformats-officedocument.presentationml.notesSlide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notesSlides/notesSlide41.xml" ContentType="application/vnd.openxmlformats-officedocument.presentationml.notesSlide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notesSlides/notesSlide42.xml" ContentType="application/vnd.openxmlformats-officedocument.presentationml.notesSlide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notesSlides/notesSlide4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</p:sldMasterIdLst>
  <p:notesMasterIdLst>
    <p:notesMasterId r:id="rId65"/>
  </p:notesMasterIdLst>
  <p:sldIdLst>
    <p:sldId id="297" r:id="rId3"/>
    <p:sldId id="262" r:id="rId4"/>
    <p:sldId id="342" r:id="rId5"/>
    <p:sldId id="344" r:id="rId6"/>
    <p:sldId id="360" r:id="rId7"/>
    <p:sldId id="361" r:id="rId8"/>
    <p:sldId id="362" r:id="rId9"/>
    <p:sldId id="350" r:id="rId10"/>
    <p:sldId id="351" r:id="rId11"/>
    <p:sldId id="264" r:id="rId12"/>
    <p:sldId id="263" r:id="rId13"/>
    <p:sldId id="309" r:id="rId14"/>
    <p:sldId id="299" r:id="rId15"/>
    <p:sldId id="321" r:id="rId16"/>
    <p:sldId id="328" r:id="rId17"/>
    <p:sldId id="329" r:id="rId18"/>
    <p:sldId id="352" r:id="rId19"/>
    <p:sldId id="366" r:id="rId20"/>
    <p:sldId id="354" r:id="rId21"/>
    <p:sldId id="355" r:id="rId22"/>
    <p:sldId id="353" r:id="rId23"/>
    <p:sldId id="332" r:id="rId24"/>
    <p:sldId id="330" r:id="rId25"/>
    <p:sldId id="334" r:id="rId26"/>
    <p:sldId id="335" r:id="rId27"/>
    <p:sldId id="364" r:id="rId28"/>
    <p:sldId id="368" r:id="rId29"/>
    <p:sldId id="341" r:id="rId30"/>
    <p:sldId id="337" r:id="rId31"/>
    <p:sldId id="356" r:id="rId32"/>
    <p:sldId id="357" r:id="rId33"/>
    <p:sldId id="358" r:id="rId34"/>
    <p:sldId id="367" r:id="rId35"/>
    <p:sldId id="300" r:id="rId36"/>
    <p:sldId id="271" r:id="rId37"/>
    <p:sldId id="272" r:id="rId38"/>
    <p:sldId id="274" r:id="rId39"/>
    <p:sldId id="323" r:id="rId40"/>
    <p:sldId id="301" r:id="rId41"/>
    <p:sldId id="276" r:id="rId42"/>
    <p:sldId id="322" r:id="rId43"/>
    <p:sldId id="277" r:id="rId44"/>
    <p:sldId id="311" r:id="rId45"/>
    <p:sldId id="312" r:id="rId46"/>
    <p:sldId id="319" r:id="rId47"/>
    <p:sldId id="313" r:id="rId48"/>
    <p:sldId id="283" r:id="rId49"/>
    <p:sldId id="314" r:id="rId50"/>
    <p:sldId id="285" r:id="rId51"/>
    <p:sldId id="286" r:id="rId52"/>
    <p:sldId id="287" r:id="rId53"/>
    <p:sldId id="324" r:id="rId54"/>
    <p:sldId id="306" r:id="rId55"/>
    <p:sldId id="288" r:id="rId56"/>
    <p:sldId id="305" r:id="rId57"/>
    <p:sldId id="289" r:id="rId58"/>
    <p:sldId id="292" r:id="rId59"/>
    <p:sldId id="293" r:id="rId60"/>
    <p:sldId id="316" r:id="rId61"/>
    <p:sldId id="294" r:id="rId62"/>
    <p:sldId id="315" r:id="rId63"/>
    <p:sldId id="317" r:id="rId64"/>
  </p:sldIdLst>
  <p:sldSz cx="9144000" cy="6858000" type="screen4x3"/>
  <p:notesSz cx="6858000" cy="9144000"/>
  <p:custDataLst>
    <p:tags r:id="rId6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bw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4" autoAdjust="0"/>
    <p:restoredTop sz="85324" autoAdjust="0"/>
  </p:normalViewPr>
  <p:slideViewPr>
    <p:cSldViewPr>
      <p:cViewPr varScale="1">
        <p:scale>
          <a:sx n="55" d="100"/>
          <a:sy n="55" d="100"/>
        </p:scale>
        <p:origin x="-90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47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39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slide" Target="slides/slide61.xml"/><Relationship Id="rId68" Type="http://schemas.openxmlformats.org/officeDocument/2006/relationships/viewProps" Target="viewProp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tags" Target="tags/tag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61" Type="http://schemas.openxmlformats.org/officeDocument/2006/relationships/slide" Target="slides/slide59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slide" Target="slides/slide62.xml"/><Relationship Id="rId69" Type="http://schemas.openxmlformats.org/officeDocument/2006/relationships/theme" Target="theme/theme1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presProps" Target="presProps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7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94C00E-26A8-4A67-B109-0EE1C0A80BC7}" type="datetimeFigureOut">
              <a:rPr lang="en-US" smtClean="0"/>
              <a:pPr/>
              <a:t>4/19/2012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8C1DDE-30F1-4D19-B098-6374BDF20A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3979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9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398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3260" y="4343713"/>
            <a:ext cx="5031482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27" tIns="45714" rIns="91427" bIns="45714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Is cache coherence enough?</a:t>
            </a:r>
            <a:r>
              <a:rPr lang="en-US" baseline="0" dirty="0" smtClean="0"/>
              <a:t> Maybe?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8C1DDE-30F1-4D19-B098-6374BDF20A3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Is cache coherence enough?</a:t>
            </a:r>
            <a:r>
              <a:rPr lang="en-US" baseline="0" dirty="0" smtClean="0"/>
              <a:t> No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This bug happens on single core too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8C1DDE-30F1-4D19-B098-6374BDF20A3B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84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848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3260" y="4343713"/>
            <a:ext cx="5031482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21" tIns="45711" rIns="91421" bIns="45711"/>
          <a:lstStyle/>
          <a:p>
            <a:r>
              <a:rPr lang="en-US" dirty="0" err="1" smtClean="0"/>
              <a:t>test_and_set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baseline="0" dirty="0" smtClean="0"/>
              <a:t> *</a:t>
            </a:r>
            <a:endParaRPr lang="en-US" dirty="0" smtClean="0"/>
          </a:p>
          <a:p>
            <a:r>
              <a:rPr lang="en-US" dirty="0" err="1" smtClean="0"/>
              <a:t>Mutex</a:t>
            </a:r>
            <a:r>
              <a:rPr lang="en-US" dirty="0" smtClean="0"/>
              <a:t> init: </a:t>
            </a:r>
          </a:p>
          <a:p>
            <a:r>
              <a:rPr lang="en-US" dirty="0" smtClean="0"/>
              <a:t>  *lock = 0;</a:t>
            </a:r>
          </a:p>
          <a:p>
            <a:r>
              <a:rPr lang="en-US" dirty="0" smtClean="0"/>
              <a:t>   sw $0,</a:t>
            </a:r>
            <a:r>
              <a:rPr lang="en-US" baseline="0" dirty="0" smtClean="0"/>
              <a:t> 0($a0)</a:t>
            </a:r>
            <a:endParaRPr lang="en-US" dirty="0" smtClean="0"/>
          </a:p>
          <a:p>
            <a:r>
              <a:rPr lang="en-US" dirty="0" err="1" smtClean="0"/>
              <a:t>Mutex</a:t>
            </a:r>
            <a:r>
              <a:rPr lang="en-US" dirty="0" smtClean="0"/>
              <a:t> lock: </a:t>
            </a:r>
          </a:p>
          <a:p>
            <a:r>
              <a:rPr lang="en-US" dirty="0" smtClean="0"/>
              <a:t>   while (</a:t>
            </a:r>
            <a:r>
              <a:rPr lang="en-US" dirty="0" err="1" smtClean="0"/>
              <a:t>ats</a:t>
            </a:r>
            <a:r>
              <a:rPr lang="en-US" dirty="0" smtClean="0"/>
              <a:t>(lock, 1));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   again: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ats</a:t>
            </a:r>
            <a:r>
              <a:rPr lang="en-US" baseline="0" dirty="0" smtClean="0"/>
              <a:t> $t0, 0($a0)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         </a:t>
            </a:r>
            <a:r>
              <a:rPr lang="en-US" baseline="0" dirty="0" err="1" smtClean="0"/>
              <a:t>bne</a:t>
            </a:r>
            <a:r>
              <a:rPr lang="en-US" baseline="0" dirty="0" smtClean="0"/>
              <a:t> $t0, $0, again</a:t>
            </a:r>
            <a:endParaRPr lang="en-US" dirty="0" smtClean="0"/>
          </a:p>
          <a:p>
            <a:r>
              <a:rPr lang="en-US" dirty="0" err="1" smtClean="0"/>
              <a:t>Mutex</a:t>
            </a:r>
            <a:r>
              <a:rPr lang="en-US" baseline="0" dirty="0" smtClean="0"/>
              <a:t> unlock:</a:t>
            </a:r>
          </a:p>
          <a:p>
            <a:r>
              <a:rPr lang="en-US" baseline="0" dirty="0" smtClean="0"/>
              <a:t>  *lock = 0;</a:t>
            </a:r>
          </a:p>
          <a:p>
            <a:r>
              <a:rPr lang="en-US" baseline="0" dirty="0" smtClean="0"/>
              <a:t>   sw $0, 0($a0)</a:t>
            </a:r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88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889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6482" tIns="43241" rIns="86482" bIns="43241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Consolas" pitchFamily="49" charset="0"/>
              </a:rPr>
              <a:t>spin until lock is acquired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Consolas" pitchFamily="49" charset="0"/>
              </a:rPr>
              <a:t>note:</a:t>
            </a:r>
            <a:r>
              <a:rPr lang="en-US" sz="1200" baseline="0" dirty="0" smtClean="0">
                <a:latin typeface="Consolas" pitchFamily="49" charset="0"/>
              </a:rPr>
              <a:t> lock can’t be in a register (some compiler trickery required to ensure lock variable is in memory)</a:t>
            </a:r>
            <a:endParaRPr lang="en-US" sz="1200" dirty="0" smtClean="0">
              <a:latin typeface="Consolas" pitchFamily="49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R4</a:t>
            </a:r>
            <a:r>
              <a:rPr lang="en-US" baseline="0" dirty="0" smtClean="0"/>
              <a:t> and 0(R1) atomically exchanged.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8C1DDE-30F1-4D19-B098-6374BDF20A3B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60900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LL just like LW</a:t>
            </a:r>
          </a:p>
          <a:p>
            <a:r>
              <a:rPr lang="en-US" dirty="0" smtClean="0"/>
              <a:t>SC jus like SW, but overwrites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src</a:t>
            </a:r>
            <a:r>
              <a:rPr lang="en-US" baseline="0" dirty="0" smtClean="0"/>
              <a:t> register with 1 “success” or 0 “fail”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567945-E7BC-4572-A0F0-E38AA3AAAEF1}" type="slidenum">
              <a:rPr lang="en-US" smtClean="0">
                <a:solidFill>
                  <a:prstClr val="black"/>
                </a:solidFill>
              </a:rPr>
              <a:pPr/>
              <a:t>19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solidFill>
                  <a:schemeClr val="bg1"/>
                </a:solidFill>
              </a:rPr>
              <a:t>LL instruction is inspired by the snoopy bus cache protocol. Why??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solidFill>
                <a:schemeClr val="bg1"/>
              </a:solidFill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solidFill>
                  <a:schemeClr val="bg1"/>
                </a:solidFill>
              </a:rPr>
              <a:t>Typically LL/SC are implemented via a snoopy bus protocol: a memory location is "linked" by putting its address into a snooper. If another location writes to it, the link is broken so that SC will fail.  CPU will set </a:t>
            </a:r>
            <a:r>
              <a:rPr lang="en-US" sz="1200" dirty="0" err="1" smtClean="0">
                <a:solidFill>
                  <a:schemeClr val="bg1"/>
                </a:solidFill>
              </a:rPr>
              <a:t>LLbit</a:t>
            </a:r>
            <a:r>
              <a:rPr lang="en-US" sz="1200" dirty="0" smtClean="0">
                <a:solidFill>
                  <a:schemeClr val="bg1"/>
                </a:solidFill>
              </a:rPr>
              <a:t>,</a:t>
            </a:r>
            <a:r>
              <a:rPr lang="en-US" sz="1200" baseline="0" dirty="0" smtClean="0">
                <a:solidFill>
                  <a:schemeClr val="bg1"/>
                </a:solidFill>
              </a:rPr>
              <a:t> </a:t>
            </a:r>
            <a:r>
              <a:rPr lang="en-US" sz="1200" baseline="0" dirty="0" err="1" smtClean="0">
                <a:solidFill>
                  <a:schemeClr val="bg1"/>
                </a:solidFill>
              </a:rPr>
              <a:t>LLbit</a:t>
            </a:r>
            <a:r>
              <a:rPr lang="en-US" sz="1200" baseline="0" dirty="0" smtClean="0">
                <a:solidFill>
                  <a:schemeClr val="bg1"/>
                </a:solidFill>
              </a:rPr>
              <a:t> will reset if link breaks.</a:t>
            </a:r>
            <a:endParaRPr lang="en-US" sz="1200" dirty="0" smtClean="0">
              <a:solidFill>
                <a:schemeClr val="bg1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8C1DDE-30F1-4D19-B098-6374BDF20A3B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08376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hardware implementation: lock bus while read-modify-write</a:t>
            </a:r>
            <a:r>
              <a:rPr lang="en-US" baseline="0" dirty="0" smtClean="0"/>
              <a:t> cycle happens, very expensive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567945-E7BC-4572-A0F0-E38AA3AAAEF1}" type="slidenum">
              <a:rPr lang="en-US" smtClean="0">
                <a:solidFill>
                  <a:prstClr val="black"/>
                </a:solidFill>
              </a:rPr>
              <a:pPr/>
              <a:t>22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1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910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6482" tIns="43241" rIns="86482" bIns="43241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/>
        </p:spPr>
        <p:txBody>
          <a:bodyPr lIns="91432" tIns="45716" rIns="91432" bIns="45716"/>
          <a:lstStyle/>
          <a:p>
            <a:r>
              <a:rPr lang="en-US" smtClean="0">
                <a:latin typeface="Arial" charset="0"/>
              </a:rPr>
              <a:t>The losers will continue to write the variable with the locked value of 1, but that is okay!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6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360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3260" y="4343713"/>
            <a:ext cx="5031482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4403" tIns="42201" rIns="84403" bIns="42201"/>
          <a:lstStyle/>
          <a:p>
            <a:r>
              <a:rPr lang="en-US" dirty="0" smtClean="0"/>
              <a:t>How do they share data?</a:t>
            </a:r>
            <a:r>
              <a:rPr lang="en-US" baseline="0" dirty="0" smtClean="0"/>
              <a:t> How do they coordinate? How do they scale?</a:t>
            </a:r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13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3260" y="4343713"/>
            <a:ext cx="5031482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27" tIns="45714" rIns="91427" bIns="45714"/>
          <a:lstStyle/>
          <a:p>
            <a:r>
              <a:rPr lang="en-US" dirty="0" smtClean="0"/>
              <a:t>(isolation e.g. virtual memory)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(parallelism e.g. during I/O)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34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3260" y="4343713"/>
            <a:ext cx="5031482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27" tIns="45714" rIns="91427" bIns="45714"/>
          <a:lstStyle/>
          <a:p>
            <a:r>
              <a:rPr lang="en-US" dirty="0" smtClean="0"/>
              <a:t>A virtual machine of sorts</a:t>
            </a:r>
          </a:p>
          <a:p>
            <a:r>
              <a:rPr lang="en-US" dirty="0" smtClean="0"/>
              <a:t>Draw saved PTBR and Registers table</a:t>
            </a:r>
            <a:endParaRPr lang="en-US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75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3260" y="4343713"/>
            <a:ext cx="5031482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27" tIns="45714" rIns="91427" bIns="45714"/>
          <a:lstStyle/>
          <a:p>
            <a:r>
              <a:rPr lang="en-US" dirty="0" smtClean="0"/>
              <a:t>Draw OS on next slide</a:t>
            </a:r>
            <a:endParaRPr lang="en-US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Draw</a:t>
            </a:r>
            <a:r>
              <a:rPr lang="en-US" baseline="0" dirty="0" smtClean="0"/>
              <a:t> OS and Process state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8C1DDE-30F1-4D19-B098-6374BDF20A3B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316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3260" y="4343713"/>
            <a:ext cx="5031482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27" tIns="45714" rIns="91427" bIns="45714"/>
          <a:lstStyle/>
          <a:p>
            <a:r>
              <a:rPr lang="en-US" dirty="0" smtClean="0"/>
              <a:t>1st  process = init</a:t>
            </a:r>
            <a:endParaRPr lang="en-US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336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3260" y="4343713"/>
            <a:ext cx="5031482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27" tIns="45714" rIns="91427" bIns="45714"/>
          <a:lstStyle/>
          <a:p>
            <a:r>
              <a:rPr lang="en-US" sz="2400" dirty="0" smtClean="0"/>
              <a:t>1. creates new address space (Copy-On-Write duplicate of parent’s)</a:t>
            </a:r>
          </a:p>
          <a:p>
            <a:r>
              <a:rPr lang="en-US" sz="2400" dirty="0" smtClean="0"/>
              <a:t>2. creates new execution state in OS process table (Exact copy of parent’s)</a:t>
            </a:r>
          </a:p>
          <a:p>
            <a:r>
              <a:rPr lang="en-US" sz="2400" dirty="0" smtClean="0"/>
              <a:t>3. returns child’s id to parent (</a:t>
            </a:r>
            <a:r>
              <a:rPr lang="en-US" sz="2400" dirty="0" smtClean="0">
                <a:latin typeface="Consolas" pitchFamily="49" charset="0"/>
              </a:rPr>
              <a:t>context[</a:t>
            </a:r>
            <a:r>
              <a:rPr lang="en-US" sz="2400" dirty="0" err="1" smtClean="0">
                <a:latin typeface="Consolas" pitchFamily="49" charset="0"/>
              </a:rPr>
              <a:t>parent_id</a:t>
            </a:r>
            <a:r>
              <a:rPr lang="en-US" sz="2400" dirty="0" smtClean="0">
                <a:latin typeface="Consolas" pitchFamily="49" charset="0"/>
              </a:rPr>
              <a:t>]-&gt;v0 = </a:t>
            </a:r>
            <a:r>
              <a:rPr lang="en-US" sz="2400" dirty="0" err="1" smtClean="0">
                <a:latin typeface="Consolas" pitchFamily="49" charset="0"/>
              </a:rPr>
              <a:t>child_id</a:t>
            </a:r>
            <a:r>
              <a:rPr lang="en-US" sz="2400" dirty="0" smtClean="0"/>
              <a:t>)</a:t>
            </a:r>
          </a:p>
          <a:p>
            <a:r>
              <a:rPr lang="en-US" sz="2400" smtClean="0"/>
              <a:t>4. returns </a:t>
            </a:r>
            <a:r>
              <a:rPr lang="en-US" sz="2400" dirty="0" smtClean="0"/>
              <a:t>zero to child (</a:t>
            </a:r>
            <a:r>
              <a:rPr lang="en-US" sz="2400" dirty="0" smtClean="0">
                <a:latin typeface="Consolas" pitchFamily="49" charset="0"/>
              </a:rPr>
              <a:t>context[</a:t>
            </a:r>
            <a:r>
              <a:rPr lang="en-US" sz="2400" dirty="0" err="1" smtClean="0">
                <a:latin typeface="Consolas" pitchFamily="49" charset="0"/>
              </a:rPr>
              <a:t>child_id</a:t>
            </a:r>
            <a:r>
              <a:rPr lang="en-US" sz="2400" dirty="0" smtClean="0">
                <a:latin typeface="Consolas" pitchFamily="49" charset="0"/>
              </a:rPr>
              <a:t>]-&gt;v0 = 0</a:t>
            </a:r>
            <a:r>
              <a:rPr lang="en-US" sz="2400" dirty="0" smtClean="0"/>
              <a:t>)</a:t>
            </a: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357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3260" y="4343713"/>
            <a:ext cx="5031482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27" tIns="45714" rIns="91427" bIns="45714"/>
          <a:lstStyle/>
          <a:p>
            <a:r>
              <a:rPr lang="en-US" dirty="0" smtClean="0"/>
              <a:t>Draw OS state</a:t>
            </a:r>
            <a:endParaRPr lang="en-US" dirty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IPC = inter-process communication</a:t>
            </a:r>
          </a:p>
          <a:p>
            <a:r>
              <a:rPr lang="en-US" dirty="0" smtClean="0"/>
              <a:t>sockets, RMI, </a:t>
            </a:r>
            <a:r>
              <a:rPr lang="en-US" dirty="0" err="1" smtClean="0"/>
              <a:t>ipc</a:t>
            </a:r>
            <a:r>
              <a:rPr lang="en-US" dirty="0" smtClean="0"/>
              <a:t>, </a:t>
            </a:r>
            <a:r>
              <a:rPr lang="en-US" dirty="0" err="1" smtClean="0"/>
              <a:t>unix</a:t>
            </a:r>
            <a:r>
              <a:rPr lang="en-US" dirty="0" smtClean="0"/>
              <a:t>-domain sockets, pipes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8C1DDE-30F1-4D19-B098-6374BDF20A3B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Before fork: allocate pages, mark as “shared”</a:t>
            </a:r>
          </a:p>
          <a:p>
            <a:r>
              <a:rPr lang="en-US" dirty="0" smtClean="0"/>
              <a:t>During fork: don’t set copy-on-write for these pages</a:t>
            </a:r>
          </a:p>
          <a:p>
            <a:r>
              <a:rPr lang="en-US" dirty="0" smtClean="0"/>
              <a:t>After fork: either can read/write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8C1DDE-30F1-4D19-B098-6374BDF20A3B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8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480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3260" y="4343713"/>
            <a:ext cx="5031482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27" tIns="45714" rIns="91427" bIns="45714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pstree</a:t>
            </a:r>
            <a:r>
              <a:rPr lang="en-US" baseline="0" dirty="0" smtClean="0"/>
              <a:t> e</a:t>
            </a:r>
            <a:r>
              <a:rPr lang="en-US" dirty="0" smtClean="0"/>
              <a:t>xample: Firefox</a:t>
            </a:r>
            <a:r>
              <a:rPr lang="en-US" baseline="0" dirty="0" smtClean="0"/>
              <a:t> downloader, renderer, toolbar, etc.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Idea: multiple execution contexts sharing a single address space!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User</a:t>
            </a:r>
            <a:r>
              <a:rPr lang="en-US" baseline="0" dirty="0" smtClean="0"/>
              <a:t> level software routine, but rely on hardware-supplied synchronization primitives.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8C1DDE-30F1-4D19-B098-6374BDF20A3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13477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34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3260" y="4343713"/>
            <a:ext cx="5031482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27" tIns="45714" rIns="91427" bIns="45714"/>
          <a:lstStyle/>
          <a:p>
            <a:r>
              <a:rPr lang="en-US" dirty="0" smtClean="0"/>
              <a:t>d/Unit of scheduling/</a:t>
            </a:r>
          </a:p>
          <a:p>
            <a:r>
              <a:rPr lang="en-US" baseline="0" dirty="0" smtClean="0"/>
              <a:t>s/execution state/one or more threads/</a:t>
            </a:r>
          </a:p>
          <a:p>
            <a:r>
              <a:rPr lang="en-US" baseline="0" dirty="0" smtClean="0"/>
              <a:t>s/virtual CPU/virtual multi-core machine/</a:t>
            </a:r>
            <a:endParaRPr lang="en-US" dirty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52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52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3260" y="4343713"/>
            <a:ext cx="5031482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27" tIns="45714" rIns="91427" bIns="45714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52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524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54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544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</a:t>
            </a:r>
            <a:r>
              <a:rPr lang="en-US" baseline="0" dirty="0" smtClean="0"/>
              <a:t> fork</a:t>
            </a:r>
          </a:p>
          <a:p>
            <a:r>
              <a:rPr lang="en-US" baseline="0" dirty="0" smtClean="0"/>
              <a:t>Use threads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8C1DDE-30F1-4D19-B098-6374BDF20A3B}" type="slidenum">
              <a:rPr lang="en-US" smtClean="0"/>
              <a:pPr/>
              <a:t>52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4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74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3260" y="4343713"/>
            <a:ext cx="5031482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21" tIns="45711" rIns="91421" bIns="45711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What happens when two threads execute concurrently?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sequential with threads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between threads is unsynchronized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0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33475" y="674688"/>
            <a:ext cx="4603750" cy="3452812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705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6145" y="4353094"/>
            <a:ext cx="181542" cy="275405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wrap="none" lIns="89861" tIns="44931" rIns="89861" bIns="44931">
            <a:sp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2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33475" y="674688"/>
            <a:ext cx="4603750" cy="3452812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725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6145" y="4353094"/>
            <a:ext cx="181542" cy="275405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wrap="none" lIns="89861" tIns="44931" rIns="89861" bIns="44931">
            <a:sp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8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03313" y="674688"/>
            <a:ext cx="4610100" cy="3459162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787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7702" y="4359349"/>
            <a:ext cx="5012812" cy="413262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9983" tIns="44991" rIns="89983" bIns="44991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80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807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3260" y="4343713"/>
            <a:ext cx="5031482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21" tIns="45711" rIns="91421" bIns="45711"/>
          <a:lstStyle/>
          <a:p>
            <a:r>
              <a:rPr lang="en-US" dirty="0" smtClean="0"/>
              <a:t>Show picture</a:t>
            </a:r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34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3260" y="4343713"/>
            <a:ext cx="5031482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27" tIns="45714" rIns="91427" bIns="45714"/>
          <a:lstStyle/>
          <a:p>
            <a:r>
              <a:rPr lang="en-US" dirty="0" smtClean="0"/>
              <a:t>d/Unit of scheduling/</a:t>
            </a:r>
          </a:p>
          <a:p>
            <a:r>
              <a:rPr lang="en-US" baseline="0" dirty="0" smtClean="0"/>
              <a:t>s/execution state/one or more threads/</a:t>
            </a:r>
          </a:p>
          <a:p>
            <a:r>
              <a:rPr lang="en-US" baseline="0" dirty="0" smtClean="0"/>
              <a:t>s/virtual CPU/virtual multi-core machine/</a:t>
            </a:r>
            <a:endParaRPr lang="en-US" dirty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62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62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6488" tIns="43244" rIns="86488" bIns="43244"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but only within a single core: why?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(important events are delayed… forever?)</a:t>
            </a: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62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62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6488" tIns="43244" rIns="86488" bIns="43244"/>
          <a:lstStyle/>
          <a:p>
            <a:r>
              <a:rPr lang="en-US" dirty="0" smtClean="0"/>
              <a:t>(e.g. won’t work for many kernel </a:t>
            </a:r>
            <a:r>
              <a:rPr lang="en-US" dirty="0" err="1" smtClean="0"/>
              <a:t>datastructures</a:t>
            </a:r>
            <a:r>
              <a:rPr lang="en-US" dirty="0" smtClean="0"/>
              <a:t>)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(caller forgets to </a:t>
            </a:r>
            <a:r>
              <a:rPr lang="en-US" dirty="0" err="1" smtClean="0"/>
              <a:t>CSExit</a:t>
            </a:r>
            <a:r>
              <a:rPr lang="en-US" dirty="0" smtClean="0"/>
              <a:t>? Or waits a long time?)</a:t>
            </a:r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62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62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6488" tIns="43244" rIns="86488" bIns="43244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A: next time…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8C1DDE-30F1-4D19-B098-6374BDF20A3B}" type="slidenum">
              <a:rPr lang="en-US" smtClean="0"/>
              <a:pPr/>
              <a:t>62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Any interleave.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8C1DDE-30F1-4D19-B098-6374BDF20A3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5259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Write</a:t>
            </a:r>
            <a:r>
              <a:rPr lang="en-US" baseline="0" dirty="0" smtClean="0"/>
              <a:t> down </a:t>
            </a:r>
            <a:r>
              <a:rPr lang="en-US" baseline="0" smtClean="0"/>
              <a:t>possible interleaves.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8C1DDE-30F1-4D19-B098-6374BDF20A3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280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0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401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3260" y="4343713"/>
            <a:ext cx="5031482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4403" tIns="42201" rIns="84403" bIns="42201"/>
          <a:lstStyle/>
          <a:p>
            <a:r>
              <a:rPr lang="en-US" dirty="0" smtClean="0"/>
              <a:t>second case: for some definition of “before”</a:t>
            </a:r>
          </a:p>
          <a:p>
            <a:r>
              <a:rPr lang="en-US" dirty="0" smtClean="0"/>
              <a:t>third</a:t>
            </a:r>
            <a:r>
              <a:rPr lang="en-US" baseline="0" dirty="0" smtClean="0"/>
              <a:t> case: see relativity</a:t>
            </a:r>
          </a:p>
          <a:p>
            <a:r>
              <a:rPr lang="en-US" baseline="0" dirty="0" smtClean="0"/>
              <a:t>complication: clocks are not synchronized across cores</a:t>
            </a:r>
          </a:p>
          <a:p>
            <a:r>
              <a:rPr lang="en-US" baseline="0" dirty="0" smtClean="0"/>
              <a:t>1 light nanosecond = 30cm, so 3GHz can do 1 instruction per 10cm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8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381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3260" y="4343713"/>
            <a:ext cx="5031482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4403" tIns="42201" rIns="84403" bIns="42201"/>
          <a:lstStyle/>
          <a:p>
            <a:r>
              <a:rPr lang="en-US" dirty="0" smtClean="0"/>
              <a:t>show assembly: LW,</a:t>
            </a:r>
            <a:r>
              <a:rPr lang="en-US" baseline="0" dirty="0" smtClean="0"/>
              <a:t> ADDI, SW; LW, LW, LW, …</a:t>
            </a:r>
            <a:endParaRPr lang="en-US" dirty="0" smtClean="0"/>
          </a:p>
          <a:p>
            <a:r>
              <a:rPr lang="en-US" dirty="0" smtClean="0"/>
              <a:t>show table</a:t>
            </a:r>
            <a:r>
              <a:rPr lang="en-US" baseline="0" dirty="0" smtClean="0"/>
              <a:t> of cycles: </a:t>
            </a:r>
            <a:r>
              <a:rPr lang="en-US" dirty="0" smtClean="0"/>
              <a:t>Core3</a:t>
            </a:r>
            <a:r>
              <a:rPr lang="en-US" baseline="0" dirty="0" smtClean="0"/>
              <a:t> load, Core0 modify, core 3 never finishes</a:t>
            </a:r>
          </a:p>
          <a:p>
            <a:r>
              <a:rPr lang="en-US" baseline="0" dirty="0" smtClean="0"/>
              <a:t>stale data -&gt; Cache Coherence</a:t>
            </a:r>
          </a:p>
          <a:p>
            <a:r>
              <a:rPr lang="en-US" baseline="0" dirty="0" smtClean="0"/>
              <a:t>Does write-through or write-back cache help? no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reality: very complicated, lots of corner cases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8C1DDE-30F1-4D19-B098-6374BDF20A3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.xml"/><Relationship Id="rId1" Type="http://schemas.openxmlformats.org/officeDocument/2006/relationships/tags" Target="../tags/tag2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tags" Target="../tags/tag16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4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17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18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19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20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2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2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23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24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25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26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8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9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0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 algn="ctr">
              <a:defRPr sz="4400" baseline="0">
                <a:solidFill>
                  <a:schemeClr val="accent1"/>
                </a:solidFill>
              </a:defRPr>
            </a:lvl1pPr>
          </a:lstStyle>
          <a:p>
            <a:r>
              <a:rPr lang="en-US" dirty="0" err="1" smtClean="0"/>
              <a:t>Lec</a:t>
            </a:r>
            <a:r>
              <a:rPr lang="en-US" dirty="0" smtClean="0"/>
              <a:t> 0: Topic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4/19/2012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  <p:custDataLst>
              <p:tags r:id="rId2"/>
            </p:custDataLst>
          </p:nvPr>
        </p:nvSpPr>
        <p:spPr>
          <a:xfrm>
            <a:off x="228600" y="6096000"/>
            <a:ext cx="3886200" cy="381000"/>
          </a:xfrm>
        </p:spPr>
        <p:txBody>
          <a:bodyPr>
            <a:normAutofit/>
          </a:bodyPr>
          <a:lstStyle>
            <a:lvl1pPr algn="r">
              <a:defRPr lang="en-US" sz="1800" dirty="0">
                <a:solidFill>
                  <a:srgbClr val="FFFF66"/>
                </a:solidFill>
              </a:defRPr>
            </a:lvl1pPr>
          </a:lstStyle>
          <a:p>
            <a:pPr algn="ctr">
              <a:tabLst>
                <a:tab pos="0" algn="l"/>
                <a:tab pos="914305" algn="l"/>
                <a:tab pos="1828610" algn="l"/>
                <a:tab pos="2742915" algn="l"/>
                <a:tab pos="3657220" algn="l"/>
                <a:tab pos="4571526" algn="l"/>
                <a:tab pos="5485831" algn="l"/>
                <a:tab pos="6400137" algn="l"/>
                <a:tab pos="7314442" algn="l"/>
                <a:tab pos="8228747" algn="l"/>
                <a:tab pos="9143052" algn="l"/>
                <a:tab pos="10057357" algn="l"/>
              </a:tabLst>
            </a:pPr>
            <a:r>
              <a:rPr lang="en-US" dirty="0" smtClean="0">
                <a:solidFill>
                  <a:srgbClr val="FFFF66"/>
                </a:solidFill>
                <a:latin typeface="+mn-lt"/>
              </a:rPr>
              <a:t>See: P&amp;H Appendix C.0, C.1,</a:t>
            </a:r>
            <a:r>
              <a:rPr lang="en-US" baseline="0" dirty="0" smtClean="0">
                <a:solidFill>
                  <a:srgbClr val="FFFF66"/>
                </a:solidFill>
                <a:latin typeface="+mn-lt"/>
              </a:rPr>
              <a:t> C.2</a:t>
            </a:r>
            <a:endParaRPr lang="en-US" dirty="0">
              <a:solidFill>
                <a:srgbClr val="FFFF66"/>
              </a:solidFill>
              <a:latin typeface="+mn-lt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 algn="ctr">
              <a:defRPr sz="4400" baseline="0">
                <a:solidFill>
                  <a:schemeClr val="accent1"/>
                </a:solidFill>
              </a:defRPr>
            </a:lvl1pPr>
          </a:lstStyle>
          <a:p>
            <a:r>
              <a:rPr lang="en-US" dirty="0" err="1" smtClean="0"/>
              <a:t>Lec</a:t>
            </a:r>
            <a:r>
              <a:rPr lang="en-US" dirty="0" smtClean="0"/>
              <a:t> 0: Topic</a:t>
            </a:r>
            <a:endParaRPr lang="en-US" dirty="0"/>
          </a:p>
        </p:txBody>
      </p:sp>
      <p:sp>
        <p:nvSpPr>
          <p:cNvPr id="11" name="Rectangle 10"/>
          <p:cNvSpPr/>
          <p:nvPr>
            <p:custDataLst>
              <p:tags r:id="rId1"/>
            </p:custDataLst>
          </p:nvPr>
        </p:nvSpPr>
        <p:spPr>
          <a:xfrm>
            <a:off x="1371600" y="3884474"/>
            <a:ext cx="64008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0" algn="l"/>
                <a:tab pos="914305" algn="l"/>
                <a:tab pos="1828610" algn="l"/>
                <a:tab pos="2742915" algn="l"/>
                <a:tab pos="3657220" algn="l"/>
                <a:tab pos="4571526" algn="l"/>
                <a:tab pos="5485831" algn="l"/>
                <a:tab pos="6400137" algn="l"/>
                <a:tab pos="7314442" algn="l"/>
                <a:tab pos="8228747" algn="l"/>
                <a:tab pos="9143052" algn="l"/>
                <a:tab pos="10057357" algn="l"/>
              </a:tabLst>
            </a:pPr>
            <a:r>
              <a:rPr lang="en-US" sz="2700" b="1" dirty="0" smtClean="0">
                <a:solidFill>
                  <a:srgbClr val="898989"/>
                </a:solidFill>
              </a:rPr>
              <a:t>Hakim Weatherspoon</a:t>
            </a:r>
          </a:p>
          <a:p>
            <a:pPr algn="ctr">
              <a:tabLst>
                <a:tab pos="0" algn="l"/>
                <a:tab pos="914305" algn="l"/>
                <a:tab pos="1828610" algn="l"/>
                <a:tab pos="2742915" algn="l"/>
                <a:tab pos="3657220" algn="l"/>
                <a:tab pos="4571526" algn="l"/>
                <a:tab pos="5485831" algn="l"/>
                <a:tab pos="6400137" algn="l"/>
                <a:tab pos="7314442" algn="l"/>
                <a:tab pos="8228747" algn="l"/>
                <a:tab pos="9143052" algn="l"/>
                <a:tab pos="10057357" algn="l"/>
              </a:tabLst>
            </a:pPr>
            <a:r>
              <a:rPr lang="en-US" sz="2700" b="1" dirty="0" smtClean="0">
                <a:solidFill>
                  <a:srgbClr val="898989"/>
                </a:solidFill>
              </a:rPr>
              <a:t>CS 3410, Spring 2011</a:t>
            </a:r>
          </a:p>
          <a:p>
            <a:pPr algn="ctr">
              <a:tabLst>
                <a:tab pos="0" algn="l"/>
                <a:tab pos="914305" algn="l"/>
                <a:tab pos="1828610" algn="l"/>
                <a:tab pos="2742915" algn="l"/>
                <a:tab pos="3657220" algn="l"/>
                <a:tab pos="4571526" algn="l"/>
                <a:tab pos="5485831" algn="l"/>
                <a:tab pos="6400137" algn="l"/>
                <a:tab pos="7314442" algn="l"/>
                <a:tab pos="8228747" algn="l"/>
                <a:tab pos="9143052" algn="l"/>
                <a:tab pos="10057357" algn="l"/>
              </a:tabLst>
            </a:pPr>
            <a:r>
              <a:rPr lang="en-US" sz="2700" dirty="0" smtClean="0">
                <a:solidFill>
                  <a:srgbClr val="898989"/>
                </a:solidFill>
              </a:rPr>
              <a:t>Computer Science</a:t>
            </a:r>
          </a:p>
          <a:p>
            <a:pPr algn="ctr">
              <a:tabLst>
                <a:tab pos="0" algn="l"/>
                <a:tab pos="914305" algn="l"/>
                <a:tab pos="1828610" algn="l"/>
                <a:tab pos="2742915" algn="l"/>
                <a:tab pos="3657220" algn="l"/>
                <a:tab pos="4571526" algn="l"/>
                <a:tab pos="5485831" algn="l"/>
                <a:tab pos="6400137" algn="l"/>
                <a:tab pos="7314442" algn="l"/>
                <a:tab pos="8228747" algn="l"/>
                <a:tab pos="9143052" algn="l"/>
                <a:tab pos="10057357" algn="l"/>
              </a:tabLst>
            </a:pPr>
            <a:r>
              <a:rPr lang="en-US" sz="2700" dirty="0" smtClean="0">
                <a:solidFill>
                  <a:srgbClr val="898989"/>
                </a:solidFill>
              </a:rPr>
              <a:t>Cornell University</a:t>
            </a:r>
            <a:endParaRPr lang="en-US" sz="2700" dirty="0">
              <a:solidFill>
                <a:srgbClr val="898989"/>
              </a:solidFill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FFFFFF"/>
                </a:solidFill>
              </a:rPr>
              <a:pPr/>
              <a:t>4/19/2012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  <p:custDataLst>
              <p:tags r:id="rId3"/>
            </p:custDataLst>
          </p:nvPr>
        </p:nvSpPr>
        <p:spPr>
          <a:xfrm>
            <a:off x="228600" y="6096000"/>
            <a:ext cx="3886200" cy="381000"/>
          </a:xfrm>
        </p:spPr>
        <p:txBody>
          <a:bodyPr>
            <a:normAutofit/>
          </a:bodyPr>
          <a:lstStyle>
            <a:lvl1pPr algn="r">
              <a:defRPr lang="en-US" sz="1800" dirty="0">
                <a:solidFill>
                  <a:srgbClr val="FFFF66"/>
                </a:solidFill>
              </a:defRPr>
            </a:lvl1pPr>
          </a:lstStyle>
          <a:p>
            <a:pPr algn="ctr">
              <a:tabLst>
                <a:tab pos="0" algn="l"/>
                <a:tab pos="914305" algn="l"/>
                <a:tab pos="1828610" algn="l"/>
                <a:tab pos="2742915" algn="l"/>
                <a:tab pos="3657220" algn="l"/>
                <a:tab pos="4571526" algn="l"/>
                <a:tab pos="5485831" algn="l"/>
                <a:tab pos="6400137" algn="l"/>
                <a:tab pos="7314442" algn="l"/>
                <a:tab pos="8228747" algn="l"/>
                <a:tab pos="9143052" algn="l"/>
                <a:tab pos="10057357" algn="l"/>
              </a:tabLst>
            </a:pPr>
            <a:r>
              <a:rPr lang="en-US" dirty="0" smtClean="0">
                <a:solidFill>
                  <a:srgbClr val="FFFF66"/>
                </a:solidFill>
                <a:latin typeface="+mn-lt"/>
              </a:rPr>
              <a:t>See: P&amp;H Appendix C.0, C.1,</a:t>
            </a:r>
            <a:r>
              <a:rPr lang="en-US" baseline="0" dirty="0" smtClean="0">
                <a:solidFill>
                  <a:srgbClr val="FFFF66"/>
                </a:solidFill>
                <a:latin typeface="+mn-lt"/>
              </a:rPr>
              <a:t> C.2</a:t>
            </a:r>
            <a:endParaRPr lang="en-US" dirty="0">
              <a:solidFill>
                <a:srgbClr val="FFFF66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368376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FFFFFF"/>
                </a:solidFill>
              </a:rPr>
              <a:pPr/>
              <a:t>4/19/2012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defRPr/>
            </a:pPr>
            <a:fld id="{BDEA6CC7-8620-4377-8649-ADC80D5E0768}" type="slidenum">
              <a:rPr lang="en-US" sz="1200" smtClean="0">
                <a:solidFill>
                  <a:srgbClr val="FFFFFF"/>
                </a:solidFill>
              </a:rPr>
              <a:pPr algn="r">
                <a:defRPr/>
              </a:pPr>
              <a:t>‹#›</a:t>
            </a:fld>
            <a:endParaRPr lang="en-US" sz="12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5678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FFFFFF"/>
                </a:solidFill>
              </a:rPr>
              <a:pPr/>
              <a:t>4/19/2012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defRPr/>
            </a:pPr>
            <a:fld id="{BDEA6CC7-8620-4377-8649-ADC80D5E0768}" type="slidenum">
              <a:rPr lang="en-US" sz="1200" smtClean="0">
                <a:solidFill>
                  <a:srgbClr val="FFFFFF"/>
                </a:solidFill>
              </a:rPr>
              <a:pPr algn="r">
                <a:defRPr/>
              </a:pPr>
              <a:t>‹#›</a:t>
            </a:fld>
            <a:endParaRPr lang="en-US" sz="12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91450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304800"/>
            <a:ext cx="4267200" cy="6172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304800"/>
            <a:ext cx="4267200" cy="6172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FFFFFF"/>
                </a:solidFill>
              </a:rPr>
              <a:pPr/>
              <a:t>4/19/2012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defRPr/>
            </a:pPr>
            <a:fld id="{BDEA6CC7-8620-4377-8649-ADC80D5E0768}" type="slidenum">
              <a:rPr lang="en-US" sz="1200" smtClean="0">
                <a:solidFill>
                  <a:srgbClr val="FFFFFF"/>
                </a:solidFill>
              </a:rPr>
              <a:pPr algn="r">
                <a:defRPr/>
              </a:pPr>
              <a:t>‹#›</a:t>
            </a:fld>
            <a:endParaRPr lang="en-US" sz="12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89602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304800"/>
            <a:ext cx="427196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8600" y="914400"/>
            <a:ext cx="4268788" cy="55626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304800"/>
            <a:ext cx="43434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914400"/>
            <a:ext cx="4346575" cy="55626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FFFFFF"/>
                </a:solidFill>
              </a:rPr>
              <a:pPr/>
              <a:t>4/19/2012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0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defRPr/>
            </a:pPr>
            <a:fld id="{BDEA6CC7-8620-4377-8649-ADC80D5E0768}" type="slidenum">
              <a:rPr lang="en-US" sz="1200" smtClean="0">
                <a:solidFill>
                  <a:srgbClr val="FFFFFF"/>
                </a:solidFill>
              </a:rPr>
              <a:pPr algn="r">
                <a:defRPr/>
              </a:pPr>
              <a:t>‹#›</a:t>
            </a:fld>
            <a:endParaRPr lang="en-US" sz="12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9222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FFFFFF"/>
                </a:solidFill>
              </a:rPr>
              <a:pPr/>
              <a:t>4/19/2012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defRPr/>
            </a:pPr>
            <a:fld id="{BDEA6CC7-8620-4377-8649-ADC80D5E0768}" type="slidenum">
              <a:rPr lang="en-US" sz="1200" smtClean="0">
                <a:solidFill>
                  <a:srgbClr val="FFFFFF"/>
                </a:solidFill>
              </a:rPr>
              <a:pPr algn="r">
                <a:defRPr/>
              </a:pPr>
              <a:t>‹#›</a:t>
            </a:fld>
            <a:endParaRPr lang="en-US" sz="12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77185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FFFFFF"/>
                </a:solidFill>
              </a:rPr>
              <a:pPr/>
              <a:t>4/19/2012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defRPr/>
            </a:pPr>
            <a:fld id="{BDEA6CC7-8620-4377-8649-ADC80D5E0768}" type="slidenum">
              <a:rPr lang="en-US" sz="1200" smtClean="0">
                <a:solidFill>
                  <a:srgbClr val="FFFFFF"/>
                </a:solidFill>
              </a:rPr>
              <a:pPr algn="r">
                <a:defRPr/>
              </a:pPr>
              <a:t>‹#›</a:t>
            </a:fld>
            <a:endParaRPr lang="en-US" sz="12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643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3050"/>
            <a:ext cx="32369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340350" cy="62039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435100"/>
            <a:ext cx="3236913" cy="5041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FFFFFF"/>
                </a:solidFill>
              </a:rPr>
              <a:pPr/>
              <a:t>4/19/2012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defRPr/>
            </a:pPr>
            <a:fld id="{BDEA6CC7-8620-4377-8649-ADC80D5E0768}" type="slidenum">
              <a:rPr lang="en-US" sz="1200" smtClean="0">
                <a:solidFill>
                  <a:srgbClr val="FFFFFF"/>
                </a:solidFill>
              </a:rPr>
              <a:pPr algn="r">
                <a:defRPr/>
              </a:pPr>
              <a:t>‹#›</a:t>
            </a:fld>
            <a:endParaRPr lang="en-US" sz="12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430185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FFFFFF"/>
                </a:solidFill>
              </a:rPr>
              <a:pPr/>
              <a:t>4/19/2012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defRPr/>
            </a:pPr>
            <a:fld id="{BDEA6CC7-8620-4377-8649-ADC80D5E0768}" type="slidenum">
              <a:rPr lang="en-US" sz="1200" smtClean="0">
                <a:solidFill>
                  <a:srgbClr val="FFFFFF"/>
                </a:solidFill>
              </a:rPr>
              <a:pPr algn="r">
                <a:defRPr/>
              </a:pPr>
              <a:t>‹#›</a:t>
            </a:fld>
            <a:endParaRPr lang="en-US" sz="12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691595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FFFFFF"/>
                </a:solidFill>
              </a:rPr>
              <a:pPr/>
              <a:t>4/19/2012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defRPr/>
            </a:pPr>
            <a:fld id="{BDEA6CC7-8620-4377-8649-ADC80D5E0768}" type="slidenum">
              <a:rPr lang="en-US" sz="1200" smtClean="0">
                <a:solidFill>
                  <a:srgbClr val="FFFFFF"/>
                </a:solidFill>
              </a:rPr>
              <a:pPr algn="r">
                <a:defRPr/>
              </a:pPr>
              <a:t>‹#›</a:t>
            </a:fld>
            <a:endParaRPr lang="en-US" sz="12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199873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FFFFFF"/>
                </a:solidFill>
              </a:rPr>
              <a:pPr/>
              <a:t>4/19/2012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defRPr/>
            </a:pPr>
            <a:fld id="{BDEA6CC7-8620-4377-8649-ADC80D5E0768}" type="slidenum">
              <a:rPr lang="en-US" sz="1200" smtClean="0">
                <a:solidFill>
                  <a:srgbClr val="FFFFFF"/>
                </a:solidFill>
              </a:rPr>
              <a:pPr algn="r">
                <a:defRPr/>
              </a:pPr>
              <a:t>‹#›</a:t>
            </a:fld>
            <a:endParaRPr lang="en-US" sz="12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732025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 sz="4400"/>
            </a:lvl1pPr>
          </a:lstStyle>
          <a:p>
            <a:pPr lvl="0"/>
            <a:r>
              <a:rPr lang="en-US" noProof="0" dirty="0" smtClean="0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sz="quarter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baseline="0"/>
            </a:lvl1pPr>
          </a:lstStyle>
          <a:p>
            <a:pPr lvl="0"/>
            <a:r>
              <a:rPr lang="en-US" noProof="0" dirty="0" smtClean="0"/>
              <a:t>Spring 2011</a:t>
            </a:r>
          </a:p>
          <a:p>
            <a:pPr lvl="0"/>
            <a:r>
              <a:rPr lang="en-US" noProof="0" dirty="0" smtClean="0"/>
              <a:t>Computer Science</a:t>
            </a:r>
          </a:p>
          <a:p>
            <a:pPr lvl="0"/>
            <a:r>
              <a:rPr lang="en-US" noProof="0" dirty="0" smtClean="0"/>
              <a:t>Cornell University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381000" y="6248400"/>
            <a:ext cx="19050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 dirty="0" smtClean="0">
                <a:solidFill>
                  <a:srgbClr val="FFFFFF"/>
                </a:solidFill>
              </a:rPr>
              <a:t>Copyright Hakim Weatherspoon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CEF1BFF-0630-044F-A176-B68CCF226FFC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41290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304800"/>
            <a:ext cx="4267200" cy="6172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304800"/>
            <a:ext cx="4267200" cy="6172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304800"/>
            <a:ext cx="427196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8600" y="914400"/>
            <a:ext cx="4268788" cy="55626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304800"/>
            <a:ext cx="43434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914400"/>
            <a:ext cx="4346575" cy="55626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3050"/>
            <a:ext cx="32369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340350" cy="62039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435100"/>
            <a:ext cx="3236913" cy="5041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38800" y="0"/>
            <a:ext cx="3505200" cy="304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304800"/>
            <a:ext cx="8686800" cy="6172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8600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008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1800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r" defTabSz="914400" rtl="0" eaLnBrk="1" latinLnBrk="0" hangingPunct="1">
        <a:spcBef>
          <a:spcPct val="0"/>
        </a:spcBef>
        <a:buNone/>
        <a:defRPr sz="900" kern="1200">
          <a:solidFill>
            <a:schemeClr val="bg1"/>
          </a:solidFill>
          <a:latin typeface="Calibri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SzPct val="80000"/>
        <a:buFontTx/>
        <a:buNone/>
        <a:defRPr sz="3200" kern="1200">
          <a:solidFill>
            <a:schemeClr val="bg1"/>
          </a:solidFill>
          <a:latin typeface="Calibri" pitchFamily="34" charset="0"/>
          <a:ea typeface="+mn-ea"/>
          <a:cs typeface="Arial" pitchFamily="34" charset="0"/>
        </a:defRPr>
      </a:lvl1pPr>
      <a:lvl2pPr marL="458788" indent="-28575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800" kern="1200">
          <a:solidFill>
            <a:schemeClr val="bg1"/>
          </a:solidFill>
          <a:latin typeface="Calibri" pitchFamily="34" charset="0"/>
          <a:ea typeface="+mn-ea"/>
          <a:cs typeface="Arial" pitchFamily="34" charset="0"/>
        </a:defRPr>
      </a:lvl2pPr>
      <a:lvl3pPr marL="917575" indent="-228600" algn="l" defTabSz="914400" rtl="0" eaLnBrk="1" latinLnBrk="0" hangingPunct="1">
        <a:spcBef>
          <a:spcPct val="20000"/>
        </a:spcBef>
        <a:buClr>
          <a:schemeClr val="accent1"/>
        </a:buClr>
        <a:buFont typeface="Calibri" pitchFamily="34" charset="0"/>
        <a:buChar char="–"/>
        <a:defRPr sz="2400" kern="1200">
          <a:solidFill>
            <a:schemeClr val="bg1"/>
          </a:solidFill>
          <a:latin typeface="Calibri" pitchFamily="34" charset="0"/>
          <a:ea typeface="+mn-ea"/>
          <a:cs typeface="Arial" pitchFamily="34" charset="0"/>
        </a:defRPr>
      </a:lvl3pPr>
      <a:lvl4pPr marL="1374775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bg1"/>
          </a:solidFill>
          <a:latin typeface="Calibri" pitchFamily="34" charset="0"/>
          <a:ea typeface="+mn-ea"/>
          <a:cs typeface="Arial" pitchFamily="34" charset="0"/>
        </a:defRPr>
      </a:lvl4pPr>
      <a:lvl5pPr marL="1831975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»"/>
        <a:defRPr sz="2000" kern="1200">
          <a:solidFill>
            <a:schemeClr val="bg1"/>
          </a:solidFill>
          <a:latin typeface="Calibri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" y="0"/>
            <a:ext cx="8763000" cy="457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762000"/>
            <a:ext cx="8686800" cy="5715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8600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srgbClr val="FFFFFF"/>
                </a:solidFill>
              </a:rPr>
              <a:pPr/>
              <a:t>4/19/2012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008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1800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381000" y="508000"/>
            <a:ext cx="8394700" cy="2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501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Helvetica"/>
          <a:ea typeface="+mj-ea"/>
          <a:cs typeface="Helvetica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SzPct val="80000"/>
        <a:buFontTx/>
        <a:buNone/>
        <a:defRPr sz="3200" kern="1200">
          <a:solidFill>
            <a:schemeClr val="bg1"/>
          </a:solidFill>
          <a:latin typeface="Calibri" pitchFamily="34" charset="0"/>
          <a:ea typeface="+mn-ea"/>
          <a:cs typeface="Arial" pitchFamily="34" charset="0"/>
        </a:defRPr>
      </a:lvl1pPr>
      <a:lvl2pPr marL="458788" indent="-28575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800" kern="1200">
          <a:solidFill>
            <a:schemeClr val="bg1"/>
          </a:solidFill>
          <a:latin typeface="Calibri" pitchFamily="34" charset="0"/>
          <a:ea typeface="+mn-ea"/>
          <a:cs typeface="Arial" pitchFamily="34" charset="0"/>
        </a:defRPr>
      </a:lvl2pPr>
      <a:lvl3pPr marL="917575" indent="-228600" algn="l" defTabSz="914400" rtl="0" eaLnBrk="1" latinLnBrk="0" hangingPunct="1">
        <a:spcBef>
          <a:spcPct val="20000"/>
        </a:spcBef>
        <a:buClr>
          <a:schemeClr val="accent1"/>
        </a:buClr>
        <a:buFont typeface="Calibri" pitchFamily="34" charset="0"/>
        <a:buChar char="–"/>
        <a:defRPr sz="2400" kern="1200">
          <a:solidFill>
            <a:schemeClr val="bg1"/>
          </a:solidFill>
          <a:latin typeface="Calibri" pitchFamily="34" charset="0"/>
          <a:ea typeface="+mn-ea"/>
          <a:cs typeface="Arial" pitchFamily="34" charset="0"/>
        </a:defRPr>
      </a:lvl3pPr>
      <a:lvl4pPr marL="1374775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bg1"/>
          </a:solidFill>
          <a:latin typeface="Calibri" pitchFamily="34" charset="0"/>
          <a:ea typeface="+mn-ea"/>
          <a:cs typeface="Arial" pitchFamily="34" charset="0"/>
        </a:defRPr>
      </a:lvl4pPr>
      <a:lvl5pPr marL="1831975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»"/>
        <a:defRPr sz="2000" kern="1200">
          <a:solidFill>
            <a:schemeClr val="bg1"/>
          </a:solidFill>
          <a:latin typeface="Calibri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0.xml"/><Relationship Id="rId1" Type="http://schemas.openxmlformats.org/officeDocument/2006/relationships/tags" Target="../tags/tag49.xml"/><Relationship Id="rId4" Type="http://schemas.openxmlformats.org/officeDocument/2006/relationships/notesSlide" Target="../notesSlides/notesSlide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tags" Target="../tags/tag58.xml"/><Relationship Id="rId13" Type="http://schemas.openxmlformats.org/officeDocument/2006/relationships/tags" Target="../tags/tag63.xml"/><Relationship Id="rId18" Type="http://schemas.openxmlformats.org/officeDocument/2006/relationships/tags" Target="../tags/tag68.xml"/><Relationship Id="rId3" Type="http://schemas.openxmlformats.org/officeDocument/2006/relationships/tags" Target="../tags/tag53.xml"/><Relationship Id="rId21" Type="http://schemas.openxmlformats.org/officeDocument/2006/relationships/notesSlide" Target="../notesSlides/notesSlide8.xml"/><Relationship Id="rId7" Type="http://schemas.openxmlformats.org/officeDocument/2006/relationships/tags" Target="../tags/tag57.xml"/><Relationship Id="rId12" Type="http://schemas.openxmlformats.org/officeDocument/2006/relationships/tags" Target="../tags/tag62.xml"/><Relationship Id="rId17" Type="http://schemas.openxmlformats.org/officeDocument/2006/relationships/tags" Target="../tags/tag67.xml"/><Relationship Id="rId2" Type="http://schemas.openxmlformats.org/officeDocument/2006/relationships/tags" Target="../tags/tag52.xml"/><Relationship Id="rId16" Type="http://schemas.openxmlformats.org/officeDocument/2006/relationships/tags" Target="../tags/tag66.xml"/><Relationship Id="rId20" Type="http://schemas.openxmlformats.org/officeDocument/2006/relationships/slideLayout" Target="../slideLayouts/slideLayout2.xml"/><Relationship Id="rId1" Type="http://schemas.openxmlformats.org/officeDocument/2006/relationships/tags" Target="../tags/tag51.xml"/><Relationship Id="rId6" Type="http://schemas.openxmlformats.org/officeDocument/2006/relationships/tags" Target="../tags/tag56.xml"/><Relationship Id="rId11" Type="http://schemas.openxmlformats.org/officeDocument/2006/relationships/tags" Target="../tags/tag61.xml"/><Relationship Id="rId5" Type="http://schemas.openxmlformats.org/officeDocument/2006/relationships/tags" Target="../tags/tag55.xml"/><Relationship Id="rId15" Type="http://schemas.openxmlformats.org/officeDocument/2006/relationships/tags" Target="../tags/tag65.xml"/><Relationship Id="rId10" Type="http://schemas.openxmlformats.org/officeDocument/2006/relationships/tags" Target="../tags/tag60.xml"/><Relationship Id="rId19" Type="http://schemas.openxmlformats.org/officeDocument/2006/relationships/tags" Target="../tags/tag69.xml"/><Relationship Id="rId4" Type="http://schemas.openxmlformats.org/officeDocument/2006/relationships/tags" Target="../tags/tag54.xml"/><Relationship Id="rId9" Type="http://schemas.openxmlformats.org/officeDocument/2006/relationships/tags" Target="../tags/tag59.xml"/><Relationship Id="rId14" Type="http://schemas.openxmlformats.org/officeDocument/2006/relationships/tags" Target="../tags/tag64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tags" Target="../tags/tag77.xml"/><Relationship Id="rId13" Type="http://schemas.openxmlformats.org/officeDocument/2006/relationships/tags" Target="../tags/tag82.xml"/><Relationship Id="rId18" Type="http://schemas.openxmlformats.org/officeDocument/2006/relationships/tags" Target="../tags/tag87.xml"/><Relationship Id="rId26" Type="http://schemas.openxmlformats.org/officeDocument/2006/relationships/tags" Target="../tags/tag95.xml"/><Relationship Id="rId3" Type="http://schemas.openxmlformats.org/officeDocument/2006/relationships/tags" Target="../tags/tag72.xml"/><Relationship Id="rId21" Type="http://schemas.openxmlformats.org/officeDocument/2006/relationships/tags" Target="../tags/tag90.xml"/><Relationship Id="rId7" Type="http://schemas.openxmlformats.org/officeDocument/2006/relationships/tags" Target="../tags/tag76.xml"/><Relationship Id="rId12" Type="http://schemas.openxmlformats.org/officeDocument/2006/relationships/tags" Target="../tags/tag81.xml"/><Relationship Id="rId17" Type="http://schemas.openxmlformats.org/officeDocument/2006/relationships/tags" Target="../tags/tag86.xml"/><Relationship Id="rId25" Type="http://schemas.openxmlformats.org/officeDocument/2006/relationships/tags" Target="../tags/tag94.xml"/><Relationship Id="rId2" Type="http://schemas.openxmlformats.org/officeDocument/2006/relationships/tags" Target="../tags/tag71.xml"/><Relationship Id="rId16" Type="http://schemas.openxmlformats.org/officeDocument/2006/relationships/tags" Target="../tags/tag85.xml"/><Relationship Id="rId20" Type="http://schemas.openxmlformats.org/officeDocument/2006/relationships/tags" Target="../tags/tag89.xml"/><Relationship Id="rId29" Type="http://schemas.openxmlformats.org/officeDocument/2006/relationships/tags" Target="../tags/tag98.xml"/><Relationship Id="rId1" Type="http://schemas.openxmlformats.org/officeDocument/2006/relationships/tags" Target="../tags/tag70.xml"/><Relationship Id="rId6" Type="http://schemas.openxmlformats.org/officeDocument/2006/relationships/tags" Target="../tags/tag75.xml"/><Relationship Id="rId11" Type="http://schemas.openxmlformats.org/officeDocument/2006/relationships/tags" Target="../tags/tag80.xml"/><Relationship Id="rId24" Type="http://schemas.openxmlformats.org/officeDocument/2006/relationships/tags" Target="../tags/tag93.xml"/><Relationship Id="rId5" Type="http://schemas.openxmlformats.org/officeDocument/2006/relationships/tags" Target="../tags/tag74.xml"/><Relationship Id="rId15" Type="http://schemas.openxmlformats.org/officeDocument/2006/relationships/tags" Target="../tags/tag84.xml"/><Relationship Id="rId23" Type="http://schemas.openxmlformats.org/officeDocument/2006/relationships/tags" Target="../tags/tag92.xml"/><Relationship Id="rId28" Type="http://schemas.openxmlformats.org/officeDocument/2006/relationships/tags" Target="../tags/tag97.xml"/><Relationship Id="rId10" Type="http://schemas.openxmlformats.org/officeDocument/2006/relationships/tags" Target="../tags/tag79.xml"/><Relationship Id="rId19" Type="http://schemas.openxmlformats.org/officeDocument/2006/relationships/tags" Target="../tags/tag88.xml"/><Relationship Id="rId31" Type="http://schemas.openxmlformats.org/officeDocument/2006/relationships/notesSlide" Target="../notesSlides/notesSlide9.xml"/><Relationship Id="rId4" Type="http://schemas.openxmlformats.org/officeDocument/2006/relationships/tags" Target="../tags/tag73.xml"/><Relationship Id="rId9" Type="http://schemas.openxmlformats.org/officeDocument/2006/relationships/tags" Target="../tags/tag78.xml"/><Relationship Id="rId14" Type="http://schemas.openxmlformats.org/officeDocument/2006/relationships/tags" Target="../tags/tag83.xml"/><Relationship Id="rId22" Type="http://schemas.openxmlformats.org/officeDocument/2006/relationships/tags" Target="../tags/tag91.xml"/><Relationship Id="rId27" Type="http://schemas.openxmlformats.org/officeDocument/2006/relationships/tags" Target="../tags/tag96.xml"/><Relationship Id="rId30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0.xml"/><Relationship Id="rId1" Type="http://schemas.openxmlformats.org/officeDocument/2006/relationships/tags" Target="../tags/tag99.xml"/><Relationship Id="rId4" Type="http://schemas.openxmlformats.org/officeDocument/2006/relationships/notesSlide" Target="../notesSlides/notesSlide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103.xml"/><Relationship Id="rId2" Type="http://schemas.openxmlformats.org/officeDocument/2006/relationships/tags" Target="../tags/tag102.xml"/><Relationship Id="rId1" Type="http://schemas.openxmlformats.org/officeDocument/2006/relationships/tags" Target="../tags/tag101.xml"/><Relationship Id="rId5" Type="http://schemas.openxmlformats.org/officeDocument/2006/relationships/notesSlide" Target="../notesSlides/notesSlide11.xml"/><Relationship Id="rId4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tags" Target="../tags/tag105.xml"/><Relationship Id="rId1" Type="http://schemas.openxmlformats.org/officeDocument/2006/relationships/tags" Target="../tags/tag104.xml"/><Relationship Id="rId4" Type="http://schemas.openxmlformats.org/officeDocument/2006/relationships/notesSlide" Target="../notesSlides/notesSlide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tags" Target="../tags/tag107.xml"/><Relationship Id="rId1" Type="http://schemas.openxmlformats.org/officeDocument/2006/relationships/tags" Target="../tags/tag106.xml"/><Relationship Id="rId4" Type="http://schemas.openxmlformats.org/officeDocument/2006/relationships/notesSlide" Target="../notesSlides/notesSlide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tags" Target="../tags/tag109.xml"/><Relationship Id="rId1" Type="http://schemas.openxmlformats.org/officeDocument/2006/relationships/tags" Target="../tags/tag108.xml"/><Relationship Id="rId4" Type="http://schemas.openxmlformats.org/officeDocument/2006/relationships/notesSlide" Target="../notesSlides/notesSlide15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36.xml"/><Relationship Id="rId13" Type="http://schemas.openxmlformats.org/officeDocument/2006/relationships/tags" Target="../tags/tag41.xml"/><Relationship Id="rId18" Type="http://schemas.openxmlformats.org/officeDocument/2006/relationships/slideLayout" Target="../slideLayouts/slideLayout2.xml"/><Relationship Id="rId3" Type="http://schemas.openxmlformats.org/officeDocument/2006/relationships/tags" Target="../tags/tag31.xml"/><Relationship Id="rId7" Type="http://schemas.openxmlformats.org/officeDocument/2006/relationships/tags" Target="../tags/tag35.xml"/><Relationship Id="rId12" Type="http://schemas.openxmlformats.org/officeDocument/2006/relationships/tags" Target="../tags/tag40.xml"/><Relationship Id="rId17" Type="http://schemas.openxmlformats.org/officeDocument/2006/relationships/tags" Target="../tags/tag45.xml"/><Relationship Id="rId2" Type="http://schemas.openxmlformats.org/officeDocument/2006/relationships/tags" Target="../tags/tag30.xml"/><Relationship Id="rId16" Type="http://schemas.openxmlformats.org/officeDocument/2006/relationships/tags" Target="../tags/tag44.xml"/><Relationship Id="rId1" Type="http://schemas.openxmlformats.org/officeDocument/2006/relationships/tags" Target="../tags/tag29.xml"/><Relationship Id="rId6" Type="http://schemas.openxmlformats.org/officeDocument/2006/relationships/tags" Target="../tags/tag34.xml"/><Relationship Id="rId11" Type="http://schemas.openxmlformats.org/officeDocument/2006/relationships/tags" Target="../tags/tag39.xml"/><Relationship Id="rId5" Type="http://schemas.openxmlformats.org/officeDocument/2006/relationships/tags" Target="../tags/tag33.xml"/><Relationship Id="rId15" Type="http://schemas.openxmlformats.org/officeDocument/2006/relationships/tags" Target="../tags/tag43.xml"/><Relationship Id="rId10" Type="http://schemas.openxmlformats.org/officeDocument/2006/relationships/tags" Target="../tags/tag38.xml"/><Relationship Id="rId19" Type="http://schemas.openxmlformats.org/officeDocument/2006/relationships/notesSlide" Target="../notesSlides/notesSlide2.xml"/><Relationship Id="rId4" Type="http://schemas.openxmlformats.org/officeDocument/2006/relationships/tags" Target="../tags/tag32.xml"/><Relationship Id="rId9" Type="http://schemas.openxmlformats.org/officeDocument/2006/relationships/tags" Target="../tags/tag37.xml"/><Relationship Id="rId14" Type="http://schemas.openxmlformats.org/officeDocument/2006/relationships/tags" Target="../tags/tag4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tags" Target="../tags/tag111.xml"/><Relationship Id="rId1" Type="http://schemas.openxmlformats.org/officeDocument/2006/relationships/tags" Target="../tags/tag110.xml"/><Relationship Id="rId4" Type="http://schemas.openxmlformats.org/officeDocument/2006/relationships/notesSlide" Target="../notesSlides/notesSlide1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tags" Target="../tags/tag113.xml"/><Relationship Id="rId1" Type="http://schemas.openxmlformats.org/officeDocument/2006/relationships/tags" Target="../tags/tag112.xml"/><Relationship Id="rId4" Type="http://schemas.openxmlformats.org/officeDocument/2006/relationships/notesSlide" Target="../notesSlides/notesSlide1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5.xml"/><Relationship Id="rId1" Type="http://schemas.openxmlformats.org/officeDocument/2006/relationships/tags" Target="../tags/tag114.xml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tags" Target="../tags/tag123.xml"/><Relationship Id="rId13" Type="http://schemas.openxmlformats.org/officeDocument/2006/relationships/tags" Target="../tags/tag128.xml"/><Relationship Id="rId18" Type="http://schemas.openxmlformats.org/officeDocument/2006/relationships/notesSlide" Target="../notesSlides/notesSlide20.xml"/><Relationship Id="rId3" Type="http://schemas.openxmlformats.org/officeDocument/2006/relationships/tags" Target="../tags/tag118.xml"/><Relationship Id="rId7" Type="http://schemas.openxmlformats.org/officeDocument/2006/relationships/tags" Target="../tags/tag122.xml"/><Relationship Id="rId12" Type="http://schemas.openxmlformats.org/officeDocument/2006/relationships/tags" Target="../tags/tag127.xml"/><Relationship Id="rId17" Type="http://schemas.openxmlformats.org/officeDocument/2006/relationships/slideLayout" Target="../slideLayouts/slideLayout2.xml"/><Relationship Id="rId2" Type="http://schemas.openxmlformats.org/officeDocument/2006/relationships/tags" Target="../tags/tag117.xml"/><Relationship Id="rId16" Type="http://schemas.openxmlformats.org/officeDocument/2006/relationships/tags" Target="../tags/tag131.xml"/><Relationship Id="rId1" Type="http://schemas.openxmlformats.org/officeDocument/2006/relationships/tags" Target="../tags/tag116.xml"/><Relationship Id="rId6" Type="http://schemas.openxmlformats.org/officeDocument/2006/relationships/tags" Target="../tags/tag121.xml"/><Relationship Id="rId11" Type="http://schemas.openxmlformats.org/officeDocument/2006/relationships/tags" Target="../tags/tag126.xml"/><Relationship Id="rId5" Type="http://schemas.openxmlformats.org/officeDocument/2006/relationships/tags" Target="../tags/tag120.xml"/><Relationship Id="rId15" Type="http://schemas.openxmlformats.org/officeDocument/2006/relationships/tags" Target="../tags/tag130.xml"/><Relationship Id="rId10" Type="http://schemas.openxmlformats.org/officeDocument/2006/relationships/tags" Target="../tags/tag125.xml"/><Relationship Id="rId4" Type="http://schemas.openxmlformats.org/officeDocument/2006/relationships/tags" Target="../tags/tag119.xml"/><Relationship Id="rId9" Type="http://schemas.openxmlformats.org/officeDocument/2006/relationships/tags" Target="../tags/tag124.xml"/><Relationship Id="rId14" Type="http://schemas.openxmlformats.org/officeDocument/2006/relationships/tags" Target="../tags/tag129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tags" Target="../tags/tag134.xml"/><Relationship Id="rId2" Type="http://schemas.openxmlformats.org/officeDocument/2006/relationships/tags" Target="../tags/tag133.xml"/><Relationship Id="rId1" Type="http://schemas.openxmlformats.org/officeDocument/2006/relationships/tags" Target="../tags/tag132.xml"/><Relationship Id="rId5" Type="http://schemas.openxmlformats.org/officeDocument/2006/relationships/notesSlide" Target="../notesSlides/notesSlide21.xml"/><Relationship Id="rId4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36.xml"/><Relationship Id="rId1" Type="http://schemas.openxmlformats.org/officeDocument/2006/relationships/tags" Target="../tags/tag135.xml"/><Relationship Id="rId4" Type="http://schemas.openxmlformats.org/officeDocument/2006/relationships/notesSlide" Target="../notesSlides/notesSlide2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38.xml"/><Relationship Id="rId1" Type="http://schemas.openxmlformats.org/officeDocument/2006/relationships/tags" Target="../tags/tag13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48.xml"/><Relationship Id="rId2" Type="http://schemas.openxmlformats.org/officeDocument/2006/relationships/tags" Target="../tags/tag47.xml"/><Relationship Id="rId1" Type="http://schemas.openxmlformats.org/officeDocument/2006/relationships/tags" Target="../tags/tag46.xml"/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40.xml"/><Relationship Id="rId1" Type="http://schemas.openxmlformats.org/officeDocument/2006/relationships/tags" Target="../tags/tag139.xml"/><Relationship Id="rId4" Type="http://schemas.openxmlformats.org/officeDocument/2006/relationships/notesSlide" Target="../notesSlides/notesSlide2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42.xml"/><Relationship Id="rId1" Type="http://schemas.openxmlformats.org/officeDocument/2006/relationships/tags" Target="../tags/tag141.xml"/><Relationship Id="rId4" Type="http://schemas.openxmlformats.org/officeDocument/2006/relationships/notesSlide" Target="../notesSlides/notesSlide25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44.xml"/><Relationship Id="rId1" Type="http://schemas.openxmlformats.org/officeDocument/2006/relationships/tags" Target="../tags/tag143.xml"/><Relationship Id="rId4" Type="http://schemas.openxmlformats.org/officeDocument/2006/relationships/notesSlide" Target="../notesSlides/notesSlide26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46.xml"/><Relationship Id="rId1" Type="http://schemas.openxmlformats.org/officeDocument/2006/relationships/tags" Target="../tags/tag145.xml"/><Relationship Id="rId4" Type="http://schemas.openxmlformats.org/officeDocument/2006/relationships/notesSlide" Target="../notesSlides/notesSlide27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48.xml"/><Relationship Id="rId1" Type="http://schemas.openxmlformats.org/officeDocument/2006/relationships/tags" Target="../tags/tag147.xml"/><Relationship Id="rId4" Type="http://schemas.openxmlformats.org/officeDocument/2006/relationships/notesSlide" Target="../notesSlides/notesSlide28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50.xml"/><Relationship Id="rId1" Type="http://schemas.openxmlformats.org/officeDocument/2006/relationships/tags" Target="../tags/tag149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52.xml"/><Relationship Id="rId1" Type="http://schemas.openxmlformats.org/officeDocument/2006/relationships/tags" Target="../tags/tag151.xml"/><Relationship Id="rId4" Type="http://schemas.openxmlformats.org/officeDocument/2006/relationships/notesSlide" Target="../notesSlides/notesSlide29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tags" Target="../tags/tag155.xml"/><Relationship Id="rId2" Type="http://schemas.openxmlformats.org/officeDocument/2006/relationships/tags" Target="../tags/tag154.xml"/><Relationship Id="rId1" Type="http://schemas.openxmlformats.org/officeDocument/2006/relationships/tags" Target="../tags/tag153.xml"/><Relationship Id="rId5" Type="http://schemas.openxmlformats.org/officeDocument/2006/relationships/notesSlide" Target="../notesSlides/notesSlide30.xml"/><Relationship Id="rId4" Type="http://schemas.openxmlformats.org/officeDocument/2006/relationships/slideLayout" Target="../slideLayouts/slideLayout4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157.xml"/><Relationship Id="rId1" Type="http://schemas.openxmlformats.org/officeDocument/2006/relationships/tags" Target="../tags/tag156.xml"/><Relationship Id="rId5" Type="http://schemas.openxmlformats.org/officeDocument/2006/relationships/image" Target="../media/image2.png"/><Relationship Id="rId4" Type="http://schemas.openxmlformats.org/officeDocument/2006/relationships/notesSlide" Target="../notesSlides/notesSlide3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59.xml"/><Relationship Id="rId1" Type="http://schemas.openxmlformats.org/officeDocument/2006/relationships/tags" Target="../tags/tag158.xml"/><Relationship Id="rId4" Type="http://schemas.openxmlformats.org/officeDocument/2006/relationships/notesSlide" Target="../notesSlides/notesSlide3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61.xml"/><Relationship Id="rId1" Type="http://schemas.openxmlformats.org/officeDocument/2006/relationships/tags" Target="../tags/tag160.xml"/><Relationship Id="rId4" Type="http://schemas.openxmlformats.org/officeDocument/2006/relationships/notesSlide" Target="../notesSlides/notesSlide33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35.xml"/><Relationship Id="rId3" Type="http://schemas.openxmlformats.org/officeDocument/2006/relationships/tags" Target="../tags/tag164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163.xml"/><Relationship Id="rId1" Type="http://schemas.openxmlformats.org/officeDocument/2006/relationships/tags" Target="../tags/tag162.xml"/><Relationship Id="rId6" Type="http://schemas.openxmlformats.org/officeDocument/2006/relationships/tags" Target="../tags/tag167.xml"/><Relationship Id="rId5" Type="http://schemas.openxmlformats.org/officeDocument/2006/relationships/tags" Target="../tags/tag166.xml"/><Relationship Id="rId4" Type="http://schemas.openxmlformats.org/officeDocument/2006/relationships/tags" Target="../tags/tag165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69.xml"/><Relationship Id="rId1" Type="http://schemas.openxmlformats.org/officeDocument/2006/relationships/tags" Target="../tags/tag168.xml"/><Relationship Id="rId4" Type="http://schemas.openxmlformats.org/officeDocument/2006/relationships/notesSlide" Target="../notesSlides/notesSlide36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71.xml"/><Relationship Id="rId1" Type="http://schemas.openxmlformats.org/officeDocument/2006/relationships/tags" Target="../tags/tag170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73.xml"/><Relationship Id="rId1" Type="http://schemas.openxmlformats.org/officeDocument/2006/relationships/tags" Target="../tags/tag172.xml"/><Relationship Id="rId4" Type="http://schemas.openxmlformats.org/officeDocument/2006/relationships/notesSlide" Target="../notesSlides/notesSlide37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75.xml"/><Relationship Id="rId1" Type="http://schemas.openxmlformats.org/officeDocument/2006/relationships/tags" Target="../tags/tag174.xml"/><Relationship Id="rId4" Type="http://schemas.openxmlformats.org/officeDocument/2006/relationships/notesSlide" Target="../notesSlides/notesSlide38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tags" Target="../tags/tag178.xml"/><Relationship Id="rId2" Type="http://schemas.openxmlformats.org/officeDocument/2006/relationships/tags" Target="../tags/tag177.xml"/><Relationship Id="rId1" Type="http://schemas.openxmlformats.org/officeDocument/2006/relationships/tags" Target="../tags/tag176.xml"/><Relationship Id="rId6" Type="http://schemas.openxmlformats.org/officeDocument/2006/relationships/notesSlide" Target="../notesSlides/notesSlide39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79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tags" Target="../tags/tag182.xml"/><Relationship Id="rId2" Type="http://schemas.openxmlformats.org/officeDocument/2006/relationships/tags" Target="../tags/tag181.xml"/><Relationship Id="rId1" Type="http://schemas.openxmlformats.org/officeDocument/2006/relationships/tags" Target="../tags/tag180.xml"/><Relationship Id="rId5" Type="http://schemas.openxmlformats.org/officeDocument/2006/relationships/notesSlide" Target="../notesSlides/notesSlide40.xml"/><Relationship Id="rId4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tags" Target="../tags/tag185.xml"/><Relationship Id="rId2" Type="http://schemas.openxmlformats.org/officeDocument/2006/relationships/tags" Target="../tags/tag184.xml"/><Relationship Id="rId1" Type="http://schemas.openxmlformats.org/officeDocument/2006/relationships/tags" Target="../tags/tag183.xml"/><Relationship Id="rId5" Type="http://schemas.openxmlformats.org/officeDocument/2006/relationships/notesSlide" Target="../notesSlides/notesSlide41.xml"/><Relationship Id="rId4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tags" Target="../tags/tag188.xml"/><Relationship Id="rId2" Type="http://schemas.openxmlformats.org/officeDocument/2006/relationships/tags" Target="../tags/tag187.xml"/><Relationship Id="rId1" Type="http://schemas.openxmlformats.org/officeDocument/2006/relationships/tags" Target="../tags/tag186.xml"/><Relationship Id="rId5" Type="http://schemas.openxmlformats.org/officeDocument/2006/relationships/notesSlide" Target="../notesSlides/notesSlide42.xml"/><Relationship Id="rId4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90.xml"/><Relationship Id="rId1" Type="http://schemas.openxmlformats.org/officeDocument/2006/relationships/tags" Target="../tags/tag189.xml"/><Relationship Id="rId4" Type="http://schemas.openxmlformats.org/officeDocument/2006/relationships/notesSlide" Target="../notesSlides/notesSlide4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8786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Synchronization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body" sz="quarter" idx="13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P&amp;H Chapter 2.11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286000" y="3787575"/>
            <a:ext cx="4572000" cy="2003625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lvl="0" algn="ctr">
              <a:buSzPct val="80000"/>
            </a:pPr>
            <a:r>
              <a:rPr lang="en-US" sz="2700" b="1" dirty="0" smtClean="0">
                <a:solidFill>
                  <a:srgbClr val="FFFFFF"/>
                </a:solidFill>
                <a:latin typeface="Calibri" pitchFamily="34" charset="0"/>
                <a:cs typeface="Arial" pitchFamily="34" charset="0"/>
              </a:rPr>
              <a:t>Han Wang</a:t>
            </a:r>
          </a:p>
          <a:p>
            <a:pPr lvl="0" algn="ctr">
              <a:buSzPct val="80000"/>
            </a:pPr>
            <a:r>
              <a:rPr lang="en-US" sz="2700" b="1" dirty="0" smtClean="0">
                <a:solidFill>
                  <a:srgbClr val="FFFFFF"/>
                </a:solidFill>
                <a:latin typeface="Calibri" pitchFamily="34" charset="0"/>
                <a:cs typeface="Arial" pitchFamily="34" charset="0"/>
              </a:rPr>
              <a:t>CS 3410, Spring 2012</a:t>
            </a:r>
          </a:p>
          <a:p>
            <a:pPr lvl="0" algn="ctr">
              <a:buSzPct val="80000"/>
            </a:pPr>
            <a:r>
              <a:rPr lang="en-US" sz="2700" dirty="0" smtClean="0">
                <a:solidFill>
                  <a:srgbClr val="FFFFFF"/>
                </a:solidFill>
                <a:latin typeface="Calibri" pitchFamily="34" charset="0"/>
                <a:cs typeface="Arial" pitchFamily="34" charset="0"/>
              </a:rPr>
              <a:t>Computer Science</a:t>
            </a:r>
          </a:p>
          <a:p>
            <a:pPr lvl="0" algn="ctr">
              <a:buSzPct val="80000"/>
            </a:pPr>
            <a:r>
              <a:rPr lang="en-US" sz="2700" dirty="0" smtClean="0">
                <a:solidFill>
                  <a:srgbClr val="FFFFFF"/>
                </a:solidFill>
                <a:latin typeface="Calibri" pitchFamily="34" charset="0"/>
                <a:cs typeface="Arial" pitchFamily="34" charset="0"/>
              </a:rPr>
              <a:t>Cornell University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913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AU" smtClean="0"/>
              <a:t>Coherence Defined</a:t>
            </a:r>
            <a:endParaRPr lang="en-AU"/>
          </a:p>
        </p:txBody>
      </p:sp>
      <p:sp>
        <p:nvSpPr>
          <p:cNvPr id="5339139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Autofit/>
          </a:bodyPr>
          <a:lstStyle/>
          <a:p>
            <a:r>
              <a:rPr lang="en-AU" dirty="0" smtClean="0">
                <a:solidFill>
                  <a:schemeClr val="accent1"/>
                </a:solidFill>
              </a:rPr>
              <a:t>Cache coherence </a:t>
            </a:r>
            <a:r>
              <a:rPr lang="en-AU" dirty="0" smtClean="0"/>
              <a:t>defined...</a:t>
            </a:r>
          </a:p>
          <a:p>
            <a:r>
              <a:rPr lang="en-AU" dirty="0" smtClean="0"/>
              <a:t>Informal: </a:t>
            </a:r>
            <a:r>
              <a:rPr lang="en-AU" dirty="0" smtClean="0">
                <a:solidFill>
                  <a:schemeClr val="accent1"/>
                </a:solidFill>
              </a:rPr>
              <a:t>Reads</a:t>
            </a:r>
            <a:r>
              <a:rPr lang="en-AU" dirty="0" smtClean="0"/>
              <a:t> return most recently </a:t>
            </a:r>
            <a:r>
              <a:rPr lang="en-AU" dirty="0" smtClean="0">
                <a:solidFill>
                  <a:schemeClr val="accent1"/>
                </a:solidFill>
              </a:rPr>
              <a:t>written</a:t>
            </a:r>
            <a:r>
              <a:rPr lang="en-AU" dirty="0" smtClean="0"/>
              <a:t> value</a:t>
            </a:r>
          </a:p>
          <a:p>
            <a:r>
              <a:rPr lang="en-AU" dirty="0" smtClean="0"/>
              <a:t>Formal: For concurrent processes P</a:t>
            </a:r>
            <a:r>
              <a:rPr lang="en-AU" baseline="-25000" dirty="0" smtClean="0"/>
              <a:t>1</a:t>
            </a:r>
            <a:r>
              <a:rPr lang="en-AU" dirty="0" smtClean="0"/>
              <a:t> and P</a:t>
            </a:r>
            <a:r>
              <a:rPr lang="en-AU" baseline="-25000" dirty="0" smtClean="0"/>
              <a:t>2</a:t>
            </a:r>
          </a:p>
          <a:p>
            <a:pPr lvl="1"/>
            <a:r>
              <a:rPr lang="en-AU" dirty="0" smtClean="0">
                <a:solidFill>
                  <a:schemeClr val="accent1"/>
                </a:solidFill>
              </a:rPr>
              <a:t>P writes X </a:t>
            </a:r>
            <a:r>
              <a:rPr lang="en-AU" dirty="0" smtClean="0"/>
              <a:t>before </a:t>
            </a:r>
            <a:r>
              <a:rPr lang="en-AU" dirty="0" smtClean="0">
                <a:solidFill>
                  <a:schemeClr val="accent1"/>
                </a:solidFill>
              </a:rPr>
              <a:t>P reads X </a:t>
            </a:r>
            <a:r>
              <a:rPr lang="en-AU" dirty="0" smtClean="0"/>
              <a:t>(with no intervening writes)</a:t>
            </a:r>
            <a:br>
              <a:rPr lang="en-AU" dirty="0" smtClean="0"/>
            </a:br>
            <a:r>
              <a:rPr lang="en-AU" dirty="0" smtClean="0">
                <a:sym typeface="Symbol" pitchFamily="18" charset="2"/>
              </a:rPr>
              <a:t> read returns written value</a:t>
            </a:r>
          </a:p>
          <a:p>
            <a:pPr lvl="1"/>
            <a:r>
              <a:rPr lang="en-AU" dirty="0" smtClean="0">
                <a:solidFill>
                  <a:schemeClr val="accent1"/>
                </a:solidFill>
                <a:sym typeface="Symbol" pitchFamily="18" charset="2"/>
              </a:rPr>
              <a:t>P</a:t>
            </a:r>
            <a:r>
              <a:rPr lang="en-AU" baseline="-25000" dirty="0" smtClean="0">
                <a:solidFill>
                  <a:schemeClr val="accent1"/>
                </a:solidFill>
                <a:sym typeface="Symbol" pitchFamily="18" charset="2"/>
              </a:rPr>
              <a:t>1</a:t>
            </a:r>
            <a:r>
              <a:rPr lang="en-AU" dirty="0" smtClean="0">
                <a:solidFill>
                  <a:schemeClr val="accent1"/>
                </a:solidFill>
                <a:sym typeface="Symbol" pitchFamily="18" charset="2"/>
              </a:rPr>
              <a:t> writes X </a:t>
            </a:r>
            <a:r>
              <a:rPr lang="en-AU" dirty="0" smtClean="0">
                <a:sym typeface="Symbol" pitchFamily="18" charset="2"/>
              </a:rPr>
              <a:t>before </a:t>
            </a:r>
            <a:r>
              <a:rPr lang="en-AU" dirty="0" smtClean="0">
                <a:solidFill>
                  <a:schemeClr val="accent1"/>
                </a:solidFill>
                <a:sym typeface="Symbol" pitchFamily="18" charset="2"/>
              </a:rPr>
              <a:t>P</a:t>
            </a:r>
            <a:r>
              <a:rPr lang="en-AU" baseline="-25000" dirty="0" smtClean="0">
                <a:solidFill>
                  <a:schemeClr val="accent1"/>
                </a:solidFill>
                <a:sym typeface="Symbol" pitchFamily="18" charset="2"/>
              </a:rPr>
              <a:t>2</a:t>
            </a:r>
            <a:r>
              <a:rPr lang="en-AU" dirty="0" smtClean="0">
                <a:solidFill>
                  <a:schemeClr val="accent1"/>
                </a:solidFill>
                <a:sym typeface="Symbol" pitchFamily="18" charset="2"/>
              </a:rPr>
              <a:t> reads X </a:t>
            </a:r>
            <a:r>
              <a:rPr lang="en-AU" dirty="0" smtClean="0">
                <a:sym typeface="Symbol" pitchFamily="18" charset="2"/>
              </a:rPr>
              <a:t/>
            </a:r>
            <a:br>
              <a:rPr lang="en-AU" dirty="0" smtClean="0">
                <a:sym typeface="Symbol" pitchFamily="18" charset="2"/>
              </a:rPr>
            </a:br>
            <a:r>
              <a:rPr lang="en-AU" dirty="0" smtClean="0">
                <a:sym typeface="Symbol" pitchFamily="18" charset="2"/>
              </a:rPr>
              <a:t> read returns written value</a:t>
            </a:r>
          </a:p>
          <a:p>
            <a:pPr lvl="1"/>
            <a:r>
              <a:rPr lang="en-AU" dirty="0" smtClean="0">
                <a:solidFill>
                  <a:schemeClr val="accent1"/>
                </a:solidFill>
                <a:sym typeface="Symbol" pitchFamily="18" charset="2"/>
              </a:rPr>
              <a:t>P</a:t>
            </a:r>
            <a:r>
              <a:rPr lang="en-AU" baseline="-25000" dirty="0" smtClean="0">
                <a:solidFill>
                  <a:schemeClr val="accent1"/>
                </a:solidFill>
                <a:sym typeface="Symbol" pitchFamily="18" charset="2"/>
              </a:rPr>
              <a:t>1</a:t>
            </a:r>
            <a:r>
              <a:rPr lang="en-AU" dirty="0" smtClean="0">
                <a:solidFill>
                  <a:schemeClr val="accent1"/>
                </a:solidFill>
                <a:sym typeface="Symbol" pitchFamily="18" charset="2"/>
              </a:rPr>
              <a:t> writes X </a:t>
            </a:r>
            <a:r>
              <a:rPr lang="en-AU" dirty="0" smtClean="0">
                <a:sym typeface="Symbol" pitchFamily="18" charset="2"/>
              </a:rPr>
              <a:t>and </a:t>
            </a:r>
            <a:r>
              <a:rPr lang="en-AU" dirty="0" smtClean="0">
                <a:solidFill>
                  <a:schemeClr val="accent1"/>
                </a:solidFill>
                <a:sym typeface="Symbol" pitchFamily="18" charset="2"/>
              </a:rPr>
              <a:t>P</a:t>
            </a:r>
            <a:r>
              <a:rPr lang="en-AU" baseline="-25000" dirty="0" smtClean="0">
                <a:solidFill>
                  <a:schemeClr val="accent1"/>
                </a:solidFill>
                <a:sym typeface="Symbol" pitchFamily="18" charset="2"/>
              </a:rPr>
              <a:t>2</a:t>
            </a:r>
            <a:r>
              <a:rPr lang="en-AU" dirty="0" smtClean="0">
                <a:solidFill>
                  <a:schemeClr val="accent1"/>
                </a:solidFill>
                <a:sym typeface="Symbol" pitchFamily="18" charset="2"/>
              </a:rPr>
              <a:t> writes X</a:t>
            </a:r>
            <a:r>
              <a:rPr lang="en-AU" dirty="0" smtClean="0">
                <a:sym typeface="Symbol" pitchFamily="18" charset="2"/>
              </a:rPr>
              <a:t/>
            </a:r>
            <a:br>
              <a:rPr lang="en-AU" dirty="0" smtClean="0">
                <a:sym typeface="Symbol" pitchFamily="18" charset="2"/>
              </a:rPr>
            </a:br>
            <a:r>
              <a:rPr lang="en-AU" dirty="0" smtClean="0">
                <a:sym typeface="Symbol" pitchFamily="18" charset="2"/>
              </a:rPr>
              <a:t> all processors see writes in the same order</a:t>
            </a:r>
          </a:p>
          <a:p>
            <a:pPr lvl="2"/>
            <a:r>
              <a:rPr lang="en-AU" dirty="0" smtClean="0">
                <a:sym typeface="Symbol" pitchFamily="18" charset="2"/>
              </a:rPr>
              <a:t>all see the same final value for X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9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9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9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9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91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70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AU" smtClean="0"/>
              <a:t>Cache Coherence Problem</a:t>
            </a:r>
            <a:endParaRPr lang="en-AU"/>
          </a:p>
        </p:txBody>
      </p:sp>
      <p:sp>
        <p:nvSpPr>
          <p:cNvPr id="5337091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228600" y="304800"/>
            <a:ext cx="8686800" cy="1295400"/>
          </a:xfrm>
        </p:spPr>
        <p:txBody>
          <a:bodyPr>
            <a:noAutofit/>
          </a:bodyPr>
          <a:lstStyle/>
          <a:p>
            <a:r>
              <a:rPr lang="en-AU" dirty="0" smtClean="0"/>
              <a:t>Shared Memory Multiprocessor (SMP)</a:t>
            </a:r>
          </a:p>
          <a:p>
            <a:r>
              <a:rPr lang="en-AU" dirty="0" smtClean="0"/>
              <a:t>What could possibly go wrong?</a:t>
            </a:r>
          </a:p>
        </p:txBody>
      </p:sp>
      <p:sp>
        <p:nvSpPr>
          <p:cNvPr id="5" name="Rectangle 4"/>
          <p:cNvSpPr/>
          <p:nvPr>
            <p:custDataLst>
              <p:tags r:id="rId3"/>
            </p:custDataLst>
          </p:nvPr>
        </p:nvSpPr>
        <p:spPr>
          <a:xfrm>
            <a:off x="228600" y="3505200"/>
            <a:ext cx="16002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2800" dirty="0" smtClean="0">
                <a:solidFill>
                  <a:schemeClr val="bg1"/>
                </a:solidFill>
              </a:rPr>
              <a:t>...</a:t>
            </a:r>
          </a:p>
          <a:p>
            <a:r>
              <a:rPr lang="en-AU" sz="2800" dirty="0" smtClean="0">
                <a:solidFill>
                  <a:schemeClr val="bg1"/>
                </a:solidFill>
              </a:rPr>
              <a:t>x = x+1</a:t>
            </a:r>
          </a:p>
          <a:p>
            <a:r>
              <a:rPr lang="en-AU" sz="2800" dirty="0" smtClean="0">
                <a:solidFill>
                  <a:schemeClr val="bg1"/>
                </a:solidFill>
              </a:rPr>
              <a:t>...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>
            <p:custDataLst>
              <p:tags r:id="rId4"/>
            </p:custDataLst>
          </p:nvPr>
        </p:nvSpPr>
        <p:spPr>
          <a:xfrm>
            <a:off x="6553200" y="3581400"/>
            <a:ext cx="23622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2800" dirty="0" smtClean="0">
                <a:solidFill>
                  <a:schemeClr val="bg1"/>
                </a:solidFill>
              </a:rPr>
              <a:t>...</a:t>
            </a:r>
          </a:p>
          <a:p>
            <a:r>
              <a:rPr lang="en-AU" sz="2800" dirty="0" smtClean="0">
                <a:solidFill>
                  <a:schemeClr val="bg1"/>
                </a:solidFill>
              </a:rPr>
              <a:t>while (x==5) {</a:t>
            </a:r>
            <a:br>
              <a:rPr lang="en-AU" sz="2800" dirty="0" smtClean="0">
                <a:solidFill>
                  <a:schemeClr val="bg1"/>
                </a:solidFill>
              </a:rPr>
            </a:br>
            <a:r>
              <a:rPr lang="en-AU" sz="2800" dirty="0" smtClean="0">
                <a:solidFill>
                  <a:schemeClr val="bg1"/>
                </a:solidFill>
              </a:rPr>
              <a:t>  // wait</a:t>
            </a:r>
          </a:p>
          <a:p>
            <a:r>
              <a:rPr lang="en-AU" sz="2800" dirty="0" smtClean="0">
                <a:solidFill>
                  <a:schemeClr val="bg1"/>
                </a:solidFill>
              </a:rPr>
              <a:t>}</a:t>
            </a:r>
          </a:p>
          <a:p>
            <a:r>
              <a:rPr lang="en-AU" sz="2800" dirty="0" smtClean="0">
                <a:solidFill>
                  <a:schemeClr val="bg1"/>
                </a:solidFill>
              </a:rPr>
              <a:t>...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>
            <p:custDataLst>
              <p:tags r:id="rId5"/>
            </p:custDataLst>
          </p:nvPr>
        </p:nvSpPr>
        <p:spPr>
          <a:xfrm>
            <a:off x="1676400" y="3657600"/>
            <a:ext cx="1066800" cy="3810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Core0</a:t>
            </a:r>
            <a:endParaRPr lang="en-US" sz="2400" dirty="0"/>
          </a:p>
        </p:txBody>
      </p:sp>
      <p:sp>
        <p:nvSpPr>
          <p:cNvPr id="10" name="Rectangle 9"/>
          <p:cNvSpPr/>
          <p:nvPr>
            <p:custDataLst>
              <p:tags r:id="rId6"/>
            </p:custDataLst>
          </p:nvPr>
        </p:nvSpPr>
        <p:spPr>
          <a:xfrm>
            <a:off x="3048000" y="3657600"/>
            <a:ext cx="1066800" cy="3810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Core1</a:t>
            </a:r>
            <a:endParaRPr lang="en-US" sz="2400" dirty="0"/>
          </a:p>
        </p:txBody>
      </p:sp>
      <p:sp>
        <p:nvSpPr>
          <p:cNvPr id="11" name="Rectangle 10"/>
          <p:cNvSpPr/>
          <p:nvPr>
            <p:custDataLst>
              <p:tags r:id="rId7"/>
            </p:custDataLst>
          </p:nvPr>
        </p:nvSpPr>
        <p:spPr>
          <a:xfrm>
            <a:off x="5257800" y="3657600"/>
            <a:ext cx="1066800" cy="3810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Core3</a:t>
            </a:r>
            <a:endParaRPr lang="en-US" sz="2400" dirty="0"/>
          </a:p>
        </p:txBody>
      </p:sp>
      <p:sp>
        <p:nvSpPr>
          <p:cNvPr id="12" name="Rectangle 11"/>
          <p:cNvSpPr/>
          <p:nvPr>
            <p:custDataLst>
              <p:tags r:id="rId8"/>
            </p:custDataLst>
          </p:nvPr>
        </p:nvSpPr>
        <p:spPr>
          <a:xfrm>
            <a:off x="5257800" y="4114800"/>
            <a:ext cx="10668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13" name="Rectangle 12"/>
          <p:cNvSpPr/>
          <p:nvPr>
            <p:custDataLst>
              <p:tags r:id="rId9"/>
            </p:custDataLst>
          </p:nvPr>
        </p:nvSpPr>
        <p:spPr>
          <a:xfrm>
            <a:off x="3048000" y="4114800"/>
            <a:ext cx="10668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14" name="Rectangle 13"/>
          <p:cNvSpPr/>
          <p:nvPr>
            <p:custDataLst>
              <p:tags r:id="rId10"/>
            </p:custDataLst>
          </p:nvPr>
        </p:nvSpPr>
        <p:spPr>
          <a:xfrm>
            <a:off x="1676400" y="4114800"/>
            <a:ext cx="10668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15" name="Rectangle 14"/>
          <p:cNvSpPr/>
          <p:nvPr>
            <p:custDataLst>
              <p:tags r:id="rId11"/>
            </p:custDataLst>
          </p:nvPr>
        </p:nvSpPr>
        <p:spPr>
          <a:xfrm>
            <a:off x="2590800" y="5943600"/>
            <a:ext cx="1295400" cy="3810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16" name="Rectangle 15"/>
          <p:cNvSpPr/>
          <p:nvPr>
            <p:custDataLst>
              <p:tags r:id="rId12"/>
            </p:custDataLst>
          </p:nvPr>
        </p:nvSpPr>
        <p:spPr>
          <a:xfrm>
            <a:off x="4419600" y="5943600"/>
            <a:ext cx="10668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I/O</a:t>
            </a:r>
            <a:endParaRPr lang="en-US" sz="2400" dirty="0"/>
          </a:p>
        </p:txBody>
      </p:sp>
      <p:sp>
        <p:nvSpPr>
          <p:cNvPr id="17" name="Rectangle 16"/>
          <p:cNvSpPr/>
          <p:nvPr>
            <p:custDataLst>
              <p:tags r:id="rId13"/>
            </p:custDataLst>
          </p:nvPr>
        </p:nvSpPr>
        <p:spPr>
          <a:xfrm>
            <a:off x="1676400" y="5029200"/>
            <a:ext cx="46482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Interconnect</a:t>
            </a:r>
            <a:endParaRPr lang="en-US" sz="2400" dirty="0"/>
          </a:p>
        </p:txBody>
      </p:sp>
      <p:sp>
        <p:nvSpPr>
          <p:cNvPr id="18" name="TextBox 17"/>
          <p:cNvSpPr txBox="1"/>
          <p:nvPr>
            <p:custDataLst>
              <p:tags r:id="rId14"/>
            </p:custDataLst>
          </p:nvPr>
        </p:nvSpPr>
        <p:spPr>
          <a:xfrm>
            <a:off x="4343400" y="3330714"/>
            <a:ext cx="5741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...</a:t>
            </a:r>
          </a:p>
        </p:txBody>
      </p:sp>
      <p:cxnSp>
        <p:nvCxnSpPr>
          <p:cNvPr id="19" name="Straight Arrow Connector 18"/>
          <p:cNvCxnSpPr/>
          <p:nvPr>
            <p:custDataLst>
              <p:tags r:id="rId15"/>
            </p:custDataLst>
          </p:nvPr>
        </p:nvCxnSpPr>
        <p:spPr>
          <a:xfrm rot="5400000">
            <a:off x="2020094" y="4761706"/>
            <a:ext cx="381000" cy="1588"/>
          </a:xfrm>
          <a:prstGeom prst="straightConnector1">
            <a:avLst/>
          </a:prstGeom>
          <a:ln w="28575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>
            <p:custDataLst>
              <p:tags r:id="rId16"/>
            </p:custDataLst>
          </p:nvPr>
        </p:nvCxnSpPr>
        <p:spPr>
          <a:xfrm rot="5400000">
            <a:off x="3390105" y="4761706"/>
            <a:ext cx="381000" cy="1588"/>
          </a:xfrm>
          <a:prstGeom prst="straightConnector1">
            <a:avLst/>
          </a:prstGeom>
          <a:ln w="28575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>
            <p:custDataLst>
              <p:tags r:id="rId17"/>
            </p:custDataLst>
          </p:nvPr>
        </p:nvCxnSpPr>
        <p:spPr>
          <a:xfrm rot="5400000">
            <a:off x="5601494" y="4761706"/>
            <a:ext cx="381000" cy="1588"/>
          </a:xfrm>
          <a:prstGeom prst="straightConnector1">
            <a:avLst/>
          </a:prstGeom>
          <a:ln w="28575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>
            <p:custDataLst>
              <p:tags r:id="rId18"/>
            </p:custDataLst>
          </p:nvPr>
        </p:nvCxnSpPr>
        <p:spPr>
          <a:xfrm rot="5400000">
            <a:off x="3086894" y="5676106"/>
            <a:ext cx="381000" cy="1588"/>
          </a:xfrm>
          <a:prstGeom prst="straightConnector1">
            <a:avLst/>
          </a:prstGeom>
          <a:ln w="28575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>
            <p:custDataLst>
              <p:tags r:id="rId19"/>
            </p:custDataLst>
          </p:nvPr>
        </p:nvCxnSpPr>
        <p:spPr>
          <a:xfrm rot="5400000">
            <a:off x="4761706" y="5676106"/>
            <a:ext cx="381000" cy="1588"/>
          </a:xfrm>
          <a:prstGeom prst="straightConnector1">
            <a:avLst/>
          </a:prstGeom>
          <a:ln w="28575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Snooping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304800"/>
            <a:ext cx="8686800" cy="2743200"/>
          </a:xfrm>
        </p:spPr>
        <p:txBody>
          <a:bodyPr/>
          <a:lstStyle/>
          <a:p>
            <a:r>
              <a:rPr lang="en-US" dirty="0" smtClean="0"/>
              <a:t>Recall: </a:t>
            </a:r>
            <a:r>
              <a:rPr lang="en-US" dirty="0" smtClean="0">
                <a:solidFill>
                  <a:schemeClr val="accent1"/>
                </a:solidFill>
              </a:rPr>
              <a:t>Snooping </a:t>
            </a:r>
            <a:r>
              <a:rPr lang="en-US" dirty="0" smtClean="0"/>
              <a:t>for Hardware Cache Coherence</a:t>
            </a:r>
            <a:endParaRPr lang="en-US" dirty="0" smtClean="0">
              <a:solidFill>
                <a:schemeClr val="accent1"/>
              </a:solidFill>
            </a:endParaRPr>
          </a:p>
          <a:p>
            <a:pPr lvl="1"/>
            <a:r>
              <a:rPr lang="en-US" dirty="0" smtClean="0"/>
              <a:t>All caches monitor bus and all other caches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Bus read: </a:t>
            </a:r>
            <a:r>
              <a:rPr lang="en-US" dirty="0" smtClean="0"/>
              <a:t>respond if you have dirty data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Bus write: </a:t>
            </a:r>
            <a:r>
              <a:rPr lang="en-US" dirty="0" smtClean="0"/>
              <a:t>update/invalidate your copy of data</a:t>
            </a:r>
          </a:p>
          <a:p>
            <a:pPr lvl="1"/>
            <a:endParaRPr lang="en-US" dirty="0" smtClean="0"/>
          </a:p>
        </p:txBody>
      </p:sp>
      <p:sp>
        <p:nvSpPr>
          <p:cNvPr id="4" name="Rectangle 3"/>
          <p:cNvSpPr/>
          <p:nvPr>
            <p:custDataLst>
              <p:tags r:id="rId3"/>
            </p:custDataLst>
          </p:nvPr>
        </p:nvSpPr>
        <p:spPr>
          <a:xfrm>
            <a:off x="1905000" y="3352800"/>
            <a:ext cx="838200" cy="3810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 dirty="0" smtClean="0"/>
              <a:t>Core0</a:t>
            </a:r>
            <a:endParaRPr lang="en-US" sz="2400" dirty="0"/>
          </a:p>
        </p:txBody>
      </p:sp>
      <p:sp>
        <p:nvSpPr>
          <p:cNvPr id="9" name="Rectangle 8"/>
          <p:cNvSpPr/>
          <p:nvPr>
            <p:custDataLst>
              <p:tags r:id="rId4"/>
            </p:custDataLst>
          </p:nvPr>
        </p:nvSpPr>
        <p:spPr>
          <a:xfrm>
            <a:off x="1905000" y="4114800"/>
            <a:ext cx="8382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2400" dirty="0" smtClean="0"/>
              <a:t>Cache</a:t>
            </a:r>
            <a:endParaRPr lang="en-US" sz="2400" dirty="0"/>
          </a:p>
        </p:txBody>
      </p:sp>
      <p:sp>
        <p:nvSpPr>
          <p:cNvPr id="10" name="Rectangle 9"/>
          <p:cNvSpPr/>
          <p:nvPr>
            <p:custDataLst>
              <p:tags r:id="rId5"/>
            </p:custDataLst>
          </p:nvPr>
        </p:nvSpPr>
        <p:spPr>
          <a:xfrm>
            <a:off x="2590800" y="5943600"/>
            <a:ext cx="1295400" cy="3810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Memory</a:t>
            </a:r>
            <a:endParaRPr lang="en-US" sz="2400" dirty="0"/>
          </a:p>
        </p:txBody>
      </p:sp>
      <p:sp>
        <p:nvSpPr>
          <p:cNvPr id="11" name="Rectangle 10"/>
          <p:cNvSpPr/>
          <p:nvPr>
            <p:custDataLst>
              <p:tags r:id="rId6"/>
            </p:custDataLst>
          </p:nvPr>
        </p:nvSpPr>
        <p:spPr>
          <a:xfrm>
            <a:off x="4419600" y="5943600"/>
            <a:ext cx="10668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I/O</a:t>
            </a:r>
            <a:endParaRPr lang="en-US" sz="2400" dirty="0"/>
          </a:p>
        </p:txBody>
      </p:sp>
      <p:sp>
        <p:nvSpPr>
          <p:cNvPr id="12" name="Rectangle 11"/>
          <p:cNvSpPr/>
          <p:nvPr>
            <p:custDataLst>
              <p:tags r:id="rId7"/>
            </p:custDataLst>
          </p:nvPr>
        </p:nvSpPr>
        <p:spPr>
          <a:xfrm>
            <a:off x="685800" y="5029200"/>
            <a:ext cx="75438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Interconnect</a:t>
            </a:r>
            <a:endParaRPr lang="en-US" sz="2400" dirty="0"/>
          </a:p>
        </p:txBody>
      </p:sp>
      <p:cxnSp>
        <p:nvCxnSpPr>
          <p:cNvPr id="14" name="Straight Arrow Connector 13"/>
          <p:cNvCxnSpPr/>
          <p:nvPr>
            <p:custDataLst>
              <p:tags r:id="rId8"/>
            </p:custDataLst>
          </p:nvPr>
        </p:nvCxnSpPr>
        <p:spPr>
          <a:xfrm rot="5400000">
            <a:off x="2094706" y="4761706"/>
            <a:ext cx="381000" cy="1588"/>
          </a:xfrm>
          <a:prstGeom prst="straightConnector1">
            <a:avLst/>
          </a:prstGeom>
          <a:ln w="28575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>
            <p:custDataLst>
              <p:tags r:id="rId9"/>
            </p:custDataLst>
          </p:nvPr>
        </p:nvCxnSpPr>
        <p:spPr>
          <a:xfrm rot="5400000">
            <a:off x="3086894" y="5676106"/>
            <a:ext cx="381000" cy="1588"/>
          </a:xfrm>
          <a:prstGeom prst="straightConnector1">
            <a:avLst/>
          </a:prstGeom>
          <a:ln w="28575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>
            <p:custDataLst>
              <p:tags r:id="rId10"/>
            </p:custDataLst>
          </p:nvPr>
        </p:nvCxnSpPr>
        <p:spPr>
          <a:xfrm rot="5400000">
            <a:off x="4761706" y="5676106"/>
            <a:ext cx="381000" cy="1588"/>
          </a:xfrm>
          <a:prstGeom prst="straightConnector1">
            <a:avLst/>
          </a:prstGeom>
          <a:ln w="28575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 hidden="1"/>
          <p:cNvSpPr/>
          <p:nvPr>
            <p:custDataLst>
              <p:tags r:id="rId11"/>
            </p:custDataLst>
          </p:nvPr>
        </p:nvSpPr>
        <p:spPr>
          <a:xfrm>
            <a:off x="685800" y="4114800"/>
            <a:ext cx="838200" cy="381000"/>
          </a:xfrm>
          <a:prstGeom prst="rect">
            <a:avLst/>
          </a:prstGeom>
          <a:noFill/>
          <a:ln w="2857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 dirty="0" smtClean="0">
                <a:solidFill>
                  <a:schemeClr val="accent4"/>
                </a:solidFill>
              </a:rPr>
              <a:t>Snoop</a:t>
            </a:r>
            <a:endParaRPr lang="en-US" sz="2400" dirty="0">
              <a:solidFill>
                <a:schemeClr val="accent4"/>
              </a:solidFill>
            </a:endParaRPr>
          </a:p>
        </p:txBody>
      </p:sp>
      <p:cxnSp>
        <p:nvCxnSpPr>
          <p:cNvPr id="20" name="Straight Arrow Connector 19" hidden="1"/>
          <p:cNvCxnSpPr/>
          <p:nvPr>
            <p:custDataLst>
              <p:tags r:id="rId12"/>
            </p:custDataLst>
          </p:nvPr>
        </p:nvCxnSpPr>
        <p:spPr>
          <a:xfrm rot="5400000">
            <a:off x="951706" y="4761706"/>
            <a:ext cx="381000" cy="1588"/>
          </a:xfrm>
          <a:prstGeom prst="straightConnector1">
            <a:avLst/>
          </a:prstGeom>
          <a:ln w="28575">
            <a:solidFill>
              <a:schemeClr val="accent4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 hidden="1"/>
          <p:cNvCxnSpPr/>
          <p:nvPr>
            <p:custDataLst>
              <p:tags r:id="rId13"/>
            </p:custDataLst>
          </p:nvPr>
        </p:nvCxnSpPr>
        <p:spPr>
          <a:xfrm rot="10800000">
            <a:off x="1524000" y="4341812"/>
            <a:ext cx="382588" cy="1588"/>
          </a:xfrm>
          <a:prstGeom prst="straightConnector1">
            <a:avLst/>
          </a:prstGeom>
          <a:ln w="28575">
            <a:solidFill>
              <a:schemeClr val="accent4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>
            <p:custDataLst>
              <p:tags r:id="rId14"/>
            </p:custDataLst>
          </p:nvPr>
        </p:nvCxnSpPr>
        <p:spPr>
          <a:xfrm rot="5400000">
            <a:off x="2093118" y="3924300"/>
            <a:ext cx="381794" cy="794"/>
          </a:xfrm>
          <a:prstGeom prst="straightConnector1">
            <a:avLst/>
          </a:prstGeom>
          <a:ln w="28575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>
            <p:custDataLst>
              <p:tags r:id="rId15"/>
            </p:custDataLst>
          </p:nvPr>
        </p:nvSpPr>
        <p:spPr>
          <a:xfrm>
            <a:off x="4267200" y="3352800"/>
            <a:ext cx="838200" cy="3810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 dirty="0" smtClean="0"/>
              <a:t>Core1</a:t>
            </a:r>
            <a:endParaRPr lang="en-US" sz="2400" dirty="0"/>
          </a:p>
        </p:txBody>
      </p:sp>
      <p:sp>
        <p:nvSpPr>
          <p:cNvPr id="28" name="Rectangle 27"/>
          <p:cNvSpPr/>
          <p:nvPr>
            <p:custDataLst>
              <p:tags r:id="rId16"/>
            </p:custDataLst>
          </p:nvPr>
        </p:nvSpPr>
        <p:spPr>
          <a:xfrm>
            <a:off x="4267200" y="4114800"/>
            <a:ext cx="8382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2400" dirty="0" smtClean="0"/>
              <a:t>Cache</a:t>
            </a:r>
            <a:endParaRPr lang="en-US" sz="2400" dirty="0"/>
          </a:p>
        </p:txBody>
      </p:sp>
      <p:cxnSp>
        <p:nvCxnSpPr>
          <p:cNvPr id="29" name="Straight Arrow Connector 28"/>
          <p:cNvCxnSpPr/>
          <p:nvPr>
            <p:custDataLst>
              <p:tags r:id="rId17"/>
            </p:custDataLst>
          </p:nvPr>
        </p:nvCxnSpPr>
        <p:spPr>
          <a:xfrm rot="5400000">
            <a:off x="4456906" y="4761706"/>
            <a:ext cx="381000" cy="1588"/>
          </a:xfrm>
          <a:prstGeom prst="straightConnector1">
            <a:avLst/>
          </a:prstGeom>
          <a:ln w="28575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 hidden="1"/>
          <p:cNvSpPr/>
          <p:nvPr>
            <p:custDataLst>
              <p:tags r:id="rId18"/>
            </p:custDataLst>
          </p:nvPr>
        </p:nvSpPr>
        <p:spPr>
          <a:xfrm>
            <a:off x="3048000" y="4114800"/>
            <a:ext cx="838200" cy="381000"/>
          </a:xfrm>
          <a:prstGeom prst="rect">
            <a:avLst/>
          </a:prstGeom>
          <a:noFill/>
          <a:ln w="2857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 dirty="0" smtClean="0">
                <a:solidFill>
                  <a:schemeClr val="accent4"/>
                </a:solidFill>
              </a:rPr>
              <a:t>Snoop</a:t>
            </a:r>
            <a:endParaRPr lang="en-US" sz="2400" dirty="0">
              <a:solidFill>
                <a:schemeClr val="accent4"/>
              </a:solidFill>
            </a:endParaRPr>
          </a:p>
        </p:txBody>
      </p:sp>
      <p:cxnSp>
        <p:nvCxnSpPr>
          <p:cNvPr id="31" name="Straight Arrow Connector 30" hidden="1"/>
          <p:cNvCxnSpPr/>
          <p:nvPr>
            <p:custDataLst>
              <p:tags r:id="rId19"/>
            </p:custDataLst>
          </p:nvPr>
        </p:nvCxnSpPr>
        <p:spPr>
          <a:xfrm rot="5400000">
            <a:off x="3313906" y="4761706"/>
            <a:ext cx="381000" cy="1588"/>
          </a:xfrm>
          <a:prstGeom prst="straightConnector1">
            <a:avLst/>
          </a:prstGeom>
          <a:ln w="28575">
            <a:solidFill>
              <a:schemeClr val="accent4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 hidden="1"/>
          <p:cNvCxnSpPr/>
          <p:nvPr>
            <p:custDataLst>
              <p:tags r:id="rId20"/>
            </p:custDataLst>
          </p:nvPr>
        </p:nvCxnSpPr>
        <p:spPr>
          <a:xfrm rot="10800000">
            <a:off x="3886200" y="4341812"/>
            <a:ext cx="382588" cy="1588"/>
          </a:xfrm>
          <a:prstGeom prst="straightConnector1">
            <a:avLst/>
          </a:prstGeom>
          <a:ln w="28575">
            <a:solidFill>
              <a:schemeClr val="accent4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>
            <p:custDataLst>
              <p:tags r:id="rId21"/>
            </p:custDataLst>
          </p:nvPr>
        </p:nvCxnSpPr>
        <p:spPr>
          <a:xfrm rot="5400000">
            <a:off x="4455318" y="3924300"/>
            <a:ext cx="381794" cy="794"/>
          </a:xfrm>
          <a:prstGeom prst="straightConnector1">
            <a:avLst/>
          </a:prstGeom>
          <a:ln w="28575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>
            <p:custDataLst>
              <p:tags r:id="rId22"/>
            </p:custDataLst>
          </p:nvPr>
        </p:nvSpPr>
        <p:spPr>
          <a:xfrm>
            <a:off x="7391400" y="3352800"/>
            <a:ext cx="838200" cy="3810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 dirty="0" err="1" smtClean="0"/>
              <a:t>CoreN</a:t>
            </a:r>
            <a:endParaRPr lang="en-US" sz="2400" dirty="0"/>
          </a:p>
        </p:txBody>
      </p:sp>
      <p:sp>
        <p:nvSpPr>
          <p:cNvPr id="35" name="Rectangle 34"/>
          <p:cNvSpPr/>
          <p:nvPr>
            <p:custDataLst>
              <p:tags r:id="rId23"/>
            </p:custDataLst>
          </p:nvPr>
        </p:nvSpPr>
        <p:spPr>
          <a:xfrm>
            <a:off x="7391400" y="4114800"/>
            <a:ext cx="8382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2400" dirty="0" smtClean="0"/>
              <a:t>Cache</a:t>
            </a:r>
            <a:endParaRPr lang="en-US" sz="2400" dirty="0"/>
          </a:p>
        </p:txBody>
      </p:sp>
      <p:cxnSp>
        <p:nvCxnSpPr>
          <p:cNvPr id="36" name="Straight Arrow Connector 35"/>
          <p:cNvCxnSpPr/>
          <p:nvPr>
            <p:custDataLst>
              <p:tags r:id="rId24"/>
            </p:custDataLst>
          </p:nvPr>
        </p:nvCxnSpPr>
        <p:spPr>
          <a:xfrm rot="5400000">
            <a:off x="7581105" y="4761706"/>
            <a:ext cx="381000" cy="1588"/>
          </a:xfrm>
          <a:prstGeom prst="straightConnector1">
            <a:avLst/>
          </a:prstGeom>
          <a:ln w="28575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 hidden="1"/>
          <p:cNvSpPr/>
          <p:nvPr>
            <p:custDataLst>
              <p:tags r:id="rId25"/>
            </p:custDataLst>
          </p:nvPr>
        </p:nvSpPr>
        <p:spPr>
          <a:xfrm>
            <a:off x="6172200" y="4114800"/>
            <a:ext cx="838200" cy="381000"/>
          </a:xfrm>
          <a:prstGeom prst="rect">
            <a:avLst/>
          </a:prstGeom>
          <a:noFill/>
          <a:ln w="2857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 dirty="0" smtClean="0">
                <a:solidFill>
                  <a:schemeClr val="accent4"/>
                </a:solidFill>
              </a:rPr>
              <a:t>Snoop</a:t>
            </a:r>
            <a:endParaRPr lang="en-US" sz="2400" dirty="0">
              <a:solidFill>
                <a:schemeClr val="accent4"/>
              </a:solidFill>
            </a:endParaRPr>
          </a:p>
        </p:txBody>
      </p:sp>
      <p:cxnSp>
        <p:nvCxnSpPr>
          <p:cNvPr id="38" name="Straight Arrow Connector 37" hidden="1"/>
          <p:cNvCxnSpPr/>
          <p:nvPr>
            <p:custDataLst>
              <p:tags r:id="rId26"/>
            </p:custDataLst>
          </p:nvPr>
        </p:nvCxnSpPr>
        <p:spPr>
          <a:xfrm rot="5400000">
            <a:off x="6438106" y="4761706"/>
            <a:ext cx="381000" cy="1588"/>
          </a:xfrm>
          <a:prstGeom prst="straightConnector1">
            <a:avLst/>
          </a:prstGeom>
          <a:ln w="28575">
            <a:solidFill>
              <a:schemeClr val="accent4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 hidden="1"/>
          <p:cNvCxnSpPr/>
          <p:nvPr>
            <p:custDataLst>
              <p:tags r:id="rId27"/>
            </p:custDataLst>
          </p:nvPr>
        </p:nvCxnSpPr>
        <p:spPr>
          <a:xfrm rot="10800000">
            <a:off x="7010400" y="4341812"/>
            <a:ext cx="382588" cy="1588"/>
          </a:xfrm>
          <a:prstGeom prst="straightConnector1">
            <a:avLst/>
          </a:prstGeom>
          <a:ln w="28575">
            <a:solidFill>
              <a:schemeClr val="accent4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>
            <p:custDataLst>
              <p:tags r:id="rId28"/>
            </p:custDataLst>
          </p:nvPr>
        </p:nvCxnSpPr>
        <p:spPr>
          <a:xfrm rot="5400000">
            <a:off x="7579517" y="3924300"/>
            <a:ext cx="381794" cy="794"/>
          </a:xfrm>
          <a:prstGeom prst="straightConnector1">
            <a:avLst/>
          </a:prstGeom>
          <a:ln w="28575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>
            <p:custDataLst>
              <p:tags r:id="rId29"/>
            </p:custDataLst>
          </p:nvPr>
        </p:nvSpPr>
        <p:spPr>
          <a:xfrm>
            <a:off x="5334000" y="3048000"/>
            <a:ext cx="5741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Is cache coherence sufficient?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Example with cache coherence:</a:t>
            </a:r>
          </a:p>
          <a:p>
            <a:pPr marL="571500">
              <a:tabLst>
                <a:tab pos="5540375" algn="l"/>
              </a:tabLst>
            </a:pPr>
            <a:r>
              <a:rPr lang="en-US" b="1" dirty="0" smtClean="0">
                <a:solidFill>
                  <a:schemeClr val="accent1"/>
                </a:solidFill>
              </a:rPr>
              <a:t>P</a:t>
            </a:r>
            <a:r>
              <a:rPr lang="en-US" b="1" baseline="-25000" dirty="0" smtClean="0">
                <a:solidFill>
                  <a:schemeClr val="accent1"/>
                </a:solidFill>
              </a:rPr>
              <a:t>1</a:t>
            </a:r>
            <a:r>
              <a:rPr lang="en-US" b="1" dirty="0" smtClean="0">
                <a:solidFill>
                  <a:schemeClr val="accent1"/>
                </a:solidFill>
              </a:rPr>
              <a:t>	P</a:t>
            </a:r>
            <a:r>
              <a:rPr lang="en-US" b="1" baseline="-25000" dirty="0" smtClean="0">
                <a:solidFill>
                  <a:schemeClr val="accent1"/>
                </a:solidFill>
              </a:rPr>
              <a:t>2</a:t>
            </a:r>
            <a:r>
              <a:rPr lang="en-US" b="1" dirty="0" smtClean="0"/>
              <a:t>	</a:t>
            </a:r>
          </a:p>
          <a:p>
            <a:pPr marL="571500">
              <a:tabLst>
                <a:tab pos="5540375" algn="l"/>
              </a:tabLst>
            </a:pPr>
            <a:r>
              <a:rPr lang="en-US" b="1" dirty="0" smtClean="0"/>
              <a:t>x = x +1	while (x==5) ;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Is cache coherence sufficient?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Example with cache coherence:</a:t>
            </a:r>
          </a:p>
          <a:p>
            <a:pPr marL="571500">
              <a:tabLst>
                <a:tab pos="5540375" algn="l"/>
              </a:tabLst>
            </a:pPr>
            <a:r>
              <a:rPr lang="en-US" b="1" dirty="0" smtClean="0">
                <a:solidFill>
                  <a:schemeClr val="accent1"/>
                </a:solidFill>
              </a:rPr>
              <a:t>P</a:t>
            </a:r>
            <a:r>
              <a:rPr lang="en-US" b="1" baseline="-25000" dirty="0" smtClean="0">
                <a:solidFill>
                  <a:schemeClr val="accent1"/>
                </a:solidFill>
              </a:rPr>
              <a:t>1</a:t>
            </a:r>
            <a:r>
              <a:rPr lang="en-US" b="1" dirty="0" smtClean="0">
                <a:solidFill>
                  <a:schemeClr val="accent1"/>
                </a:solidFill>
              </a:rPr>
              <a:t>	P</a:t>
            </a:r>
            <a:r>
              <a:rPr lang="en-US" b="1" baseline="-25000" dirty="0" smtClean="0">
                <a:solidFill>
                  <a:schemeClr val="accent1"/>
                </a:solidFill>
              </a:rPr>
              <a:t>2</a:t>
            </a:r>
          </a:p>
          <a:p>
            <a:pPr marL="571500">
              <a:tabLst>
                <a:tab pos="5540375" algn="l"/>
              </a:tabLst>
            </a:pPr>
            <a:r>
              <a:rPr lang="en-US" b="1" dirty="0" smtClean="0"/>
              <a:t>x = x +1	x = x + 1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Rectangle 3" hidden="1"/>
          <p:cNvSpPr/>
          <p:nvPr>
            <p:custDataLst>
              <p:tags r:id="rId3"/>
            </p:custDataLst>
          </p:nvPr>
        </p:nvSpPr>
        <p:spPr>
          <a:xfrm>
            <a:off x="152400" y="60198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accent4"/>
                </a:solidFill>
                <a:sym typeface="Wingdings" pitchFamily="2" charset="2"/>
              </a:rPr>
              <a:t> happens </a:t>
            </a:r>
            <a:r>
              <a:rPr lang="en-US" dirty="0" smtClean="0">
                <a:solidFill>
                  <a:schemeClr val="accent4"/>
                </a:solidFill>
              </a:rPr>
              <a:t>even on single-core </a:t>
            </a:r>
            <a:br>
              <a:rPr lang="en-US" dirty="0" smtClean="0">
                <a:solidFill>
                  <a:schemeClr val="accent4"/>
                </a:solidFill>
              </a:rPr>
            </a:br>
            <a:r>
              <a:rPr lang="en-US" dirty="0" smtClean="0">
                <a:solidFill>
                  <a:schemeClr val="accent4"/>
                </a:solidFill>
              </a:rPr>
              <a:t>(context switches!)</a:t>
            </a:r>
            <a:endParaRPr lang="en-US" dirty="0">
              <a:solidFill>
                <a:schemeClr val="accent4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83844" name="Rectangle 4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Hardware Primitive: Test and Set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762000"/>
            <a:ext cx="8686800" cy="990600"/>
          </a:xfrm>
        </p:spPr>
        <p:txBody>
          <a:bodyPr/>
          <a:lstStyle/>
          <a:p>
            <a:r>
              <a:rPr lang="en-US" sz="2400" dirty="0" smtClean="0">
                <a:solidFill>
                  <a:schemeClr val="accent1"/>
                </a:solidFill>
              </a:rPr>
              <a:t>Test-and-set is a typical way to achieve synchronization when only one processor is allowed to access a critical section. </a:t>
            </a:r>
          </a:p>
          <a:p>
            <a:endParaRPr lang="en-US" sz="2400" dirty="0" smtClean="0">
              <a:solidFill>
                <a:schemeClr val="accent1"/>
              </a:solidFill>
            </a:endParaRPr>
          </a:p>
          <a:p>
            <a:pPr marL="1371600">
              <a:spcBef>
                <a:spcPts val="0"/>
              </a:spcBef>
            </a:pPr>
            <a:endParaRPr lang="en-US" sz="2400" dirty="0" smtClean="0">
              <a:latin typeface="Consolas" pitchFamily="49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828800" y="1600200"/>
            <a:ext cx="54102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Hardware atomic equivalent </a:t>
            </a:r>
            <a:r>
              <a:rPr lang="en-US" sz="2800" dirty="0" smtClean="0">
                <a:solidFill>
                  <a:schemeClr val="bg1"/>
                </a:solidFill>
              </a:rPr>
              <a:t>of…</a:t>
            </a:r>
          </a:p>
          <a:p>
            <a:r>
              <a:rPr lang="en-US" sz="2200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test_and_set</a:t>
            </a:r>
            <a:r>
              <a:rPr lang="en-US" sz="22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2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*m) </a:t>
            </a:r>
            <a:r>
              <a:rPr lang="en-US" sz="22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22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old </a:t>
            </a:r>
            <a:r>
              <a:rPr lang="en-US" sz="22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 *m</a:t>
            </a:r>
            <a:r>
              <a:rPr lang="en-US" sz="22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22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*</a:t>
            </a:r>
            <a:r>
              <a:rPr lang="en-US" sz="22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 = </a:t>
            </a:r>
            <a:r>
              <a:rPr lang="en-US" sz="22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1;</a:t>
            </a:r>
          </a:p>
          <a:p>
            <a:r>
              <a:rPr lang="en-US" sz="22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return </a:t>
            </a:r>
            <a:r>
              <a:rPr lang="en-US" sz="22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old</a:t>
            </a:r>
            <a:r>
              <a:rPr lang="en-US" sz="22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22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22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3733800"/>
            <a:ext cx="8379666" cy="280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200" dirty="0">
                <a:solidFill>
                  <a:schemeClr val="bg1"/>
                </a:solidFill>
              </a:rPr>
              <a:t>If return value is 0, then you succeeded in acquiring the test-and-set.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200" dirty="0" smtClean="0">
                <a:solidFill>
                  <a:schemeClr val="bg1"/>
                </a:solidFill>
              </a:rPr>
              <a:t>If </a:t>
            </a:r>
            <a:r>
              <a:rPr lang="en-US" sz="2200" dirty="0">
                <a:solidFill>
                  <a:schemeClr val="bg1"/>
                </a:solidFill>
              </a:rPr>
              <a:t>return value is non-0, then you did not succeed.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200" dirty="0" smtClean="0">
                <a:solidFill>
                  <a:schemeClr val="bg1"/>
                </a:solidFill>
              </a:rPr>
              <a:t>How </a:t>
            </a:r>
            <a:r>
              <a:rPr lang="en-US" sz="2200" dirty="0">
                <a:solidFill>
                  <a:schemeClr val="bg1"/>
                </a:solidFill>
              </a:rPr>
              <a:t>do you "unlock" a test-and-set</a:t>
            </a:r>
            <a:r>
              <a:rPr lang="en-US" sz="2200" dirty="0" smtClean="0">
                <a:solidFill>
                  <a:schemeClr val="bg1"/>
                </a:solidFill>
              </a:rPr>
              <a:t>?</a:t>
            </a:r>
          </a:p>
          <a:p>
            <a:endParaRPr lang="en-US" sz="2200" dirty="0" smtClean="0">
              <a:solidFill>
                <a:schemeClr val="bg1"/>
              </a:solidFill>
            </a:endParaRPr>
          </a:p>
          <a:p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smtClean="0">
                <a:solidFill>
                  <a:schemeClr val="bg1"/>
                </a:solidFill>
              </a:rPr>
              <a:t>    Test-and-set </a:t>
            </a:r>
            <a:r>
              <a:rPr lang="en-US" sz="2200" dirty="0">
                <a:solidFill>
                  <a:schemeClr val="bg1"/>
                </a:solidFill>
              </a:rPr>
              <a:t>on Intel:</a:t>
            </a:r>
          </a:p>
          <a:p>
            <a:r>
              <a:rPr lang="en-US" sz="2200" dirty="0" smtClean="0">
                <a:solidFill>
                  <a:schemeClr val="bg1"/>
                </a:solidFill>
              </a:rPr>
              <a:t>          </a:t>
            </a:r>
            <a:r>
              <a:rPr lang="en-US" sz="2200" dirty="0" err="1" smtClean="0">
                <a:solidFill>
                  <a:schemeClr val="bg1"/>
                </a:solidFill>
              </a:rPr>
              <a:t>xchg</a:t>
            </a:r>
            <a:r>
              <a:rPr lang="en-US" sz="2200" dirty="0" smtClean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dest</a:t>
            </a:r>
            <a:r>
              <a:rPr lang="en-US" sz="2200" dirty="0">
                <a:solidFill>
                  <a:schemeClr val="bg1"/>
                </a:solidFill>
              </a:rPr>
              <a:t>, </a:t>
            </a:r>
            <a:r>
              <a:rPr lang="en-US" sz="2200" dirty="0" err="1" smtClean="0">
                <a:solidFill>
                  <a:schemeClr val="bg1"/>
                </a:solidFill>
              </a:rPr>
              <a:t>src</a:t>
            </a:r>
            <a:endParaRPr lang="en-US" sz="2200" dirty="0">
              <a:solidFill>
                <a:schemeClr val="bg1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200" dirty="0" smtClean="0">
                <a:solidFill>
                  <a:schemeClr val="bg1"/>
                </a:solidFill>
              </a:rPr>
              <a:t>Exchanges </a:t>
            </a:r>
            <a:r>
              <a:rPr lang="en-US" sz="2200" dirty="0">
                <a:solidFill>
                  <a:schemeClr val="bg1"/>
                </a:solidFill>
              </a:rPr>
              <a:t>destination and source.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200" dirty="0" smtClean="0">
                <a:solidFill>
                  <a:schemeClr val="bg1"/>
                </a:solidFill>
              </a:rPr>
              <a:t>How </a:t>
            </a:r>
            <a:r>
              <a:rPr lang="en-US" sz="2200" dirty="0">
                <a:solidFill>
                  <a:schemeClr val="bg1"/>
                </a:solidFill>
              </a:rPr>
              <a:t>do you use it?</a:t>
            </a:r>
            <a:endParaRPr lang="en-US" sz="22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3782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8793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0" y="0"/>
            <a:ext cx="9296400" cy="457200"/>
          </a:xfrm>
        </p:spPr>
        <p:txBody>
          <a:bodyPr/>
          <a:lstStyle/>
          <a:p>
            <a:r>
              <a:rPr lang="en-US" dirty="0" smtClean="0"/>
              <a:t>Using test-and-set for mutual exclusion</a:t>
            </a:r>
            <a:endParaRPr lang="en-US" dirty="0"/>
          </a:p>
        </p:txBody>
      </p:sp>
      <p:sp>
        <p:nvSpPr>
          <p:cNvPr id="5287939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228600" y="990600"/>
            <a:ext cx="8686800" cy="5715000"/>
          </a:xfrm>
        </p:spPr>
        <p:txBody>
          <a:bodyPr>
            <a:noAutofit/>
          </a:bodyPr>
          <a:lstStyle/>
          <a:p>
            <a:r>
              <a:rPr lang="en-US" sz="2600" dirty="0" smtClean="0"/>
              <a:t>Use </a:t>
            </a:r>
            <a:r>
              <a:rPr lang="en-US" sz="2600" dirty="0" smtClean="0">
                <a:solidFill>
                  <a:schemeClr val="accent1"/>
                </a:solidFill>
              </a:rPr>
              <a:t>test-and-set </a:t>
            </a:r>
            <a:r>
              <a:rPr lang="en-US" sz="2600" dirty="0" smtClean="0"/>
              <a:t>to implement </a:t>
            </a:r>
            <a:r>
              <a:rPr lang="en-US" sz="2600" dirty="0" err="1" smtClean="0">
                <a:solidFill>
                  <a:schemeClr val="accent1"/>
                </a:solidFill>
              </a:rPr>
              <a:t>mutex</a:t>
            </a:r>
            <a:r>
              <a:rPr lang="en-US" sz="2600" dirty="0" smtClean="0"/>
              <a:t> / </a:t>
            </a:r>
            <a:r>
              <a:rPr lang="en-US" sz="2600" dirty="0" smtClean="0">
                <a:solidFill>
                  <a:schemeClr val="accent1"/>
                </a:solidFill>
              </a:rPr>
              <a:t>spinlock </a:t>
            </a:r>
            <a:r>
              <a:rPr lang="en-US" sz="2600" dirty="0" smtClean="0"/>
              <a:t>/ </a:t>
            </a:r>
            <a:r>
              <a:rPr lang="en-US" sz="2600" dirty="0" smtClean="0">
                <a:solidFill>
                  <a:schemeClr val="accent1"/>
                </a:solidFill>
              </a:rPr>
              <a:t>crit. sec.</a:t>
            </a:r>
          </a:p>
          <a:p>
            <a:endParaRPr lang="en-US" sz="2600" dirty="0" smtClean="0">
              <a:latin typeface="Consolas" pitchFamily="49" charset="0"/>
            </a:endParaRPr>
          </a:p>
          <a:p>
            <a:r>
              <a:rPr lang="en-US" sz="2600" dirty="0" err="1" smtClean="0">
                <a:latin typeface="Consolas" pitchFamily="49" charset="0"/>
              </a:rPr>
              <a:t>int</a:t>
            </a:r>
            <a:r>
              <a:rPr lang="en-US" sz="2600" dirty="0" smtClean="0">
                <a:latin typeface="Consolas" pitchFamily="49" charset="0"/>
              </a:rPr>
              <a:t> m = 0;</a:t>
            </a:r>
          </a:p>
          <a:p>
            <a:r>
              <a:rPr lang="en-US" sz="2600" dirty="0" smtClean="0">
                <a:latin typeface="Consolas" pitchFamily="49" charset="0"/>
              </a:rPr>
              <a:t>...</a:t>
            </a:r>
          </a:p>
          <a:p>
            <a:endParaRPr lang="en-US" sz="2600" dirty="0" smtClean="0">
              <a:latin typeface="Consolas" pitchFamily="49" charset="0"/>
            </a:endParaRPr>
          </a:p>
          <a:p>
            <a:r>
              <a:rPr lang="en-US" sz="2600" dirty="0" smtClean="0">
                <a:latin typeface="Consolas" pitchFamily="49" charset="0"/>
              </a:rPr>
              <a:t>while (</a:t>
            </a:r>
            <a:r>
              <a:rPr lang="en-US" sz="2600" dirty="0" err="1" smtClean="0">
                <a:latin typeface="Consolas" pitchFamily="49" charset="0"/>
              </a:rPr>
              <a:t>test_and_set</a:t>
            </a:r>
            <a:r>
              <a:rPr lang="en-US" sz="2600" dirty="0" smtClean="0">
                <a:latin typeface="Consolas" pitchFamily="49" charset="0"/>
              </a:rPr>
              <a:t>(&amp;m)) { /* skip */ };</a:t>
            </a:r>
          </a:p>
          <a:p>
            <a:endParaRPr lang="en-US" sz="2600" dirty="0" smtClean="0">
              <a:latin typeface="Consolas" pitchFamily="49" charset="0"/>
            </a:endParaRPr>
          </a:p>
          <a:p>
            <a:endParaRPr lang="en-US" sz="2600" dirty="0" smtClean="0">
              <a:latin typeface="Consolas" pitchFamily="49" charset="0"/>
            </a:endParaRPr>
          </a:p>
          <a:p>
            <a:r>
              <a:rPr lang="en-US" sz="2600" dirty="0" smtClean="0">
                <a:latin typeface="Consolas" pitchFamily="49" charset="0"/>
              </a:rPr>
              <a:t>m = 0;</a:t>
            </a:r>
          </a:p>
        </p:txBody>
      </p:sp>
    </p:spTree>
    <p:extLst>
      <p:ext uri="{BB962C8B-B14F-4D97-AF65-F5344CB8AC3E}">
        <p14:creationId xmlns:p14="http://schemas.microsoft.com/office/powerpoint/2010/main" val="2717817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Hardware Primitive: LL &amp; SC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62000"/>
            <a:ext cx="8686800" cy="18288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1"/>
                </a:solidFill>
              </a:rPr>
              <a:t>LL</a:t>
            </a:r>
            <a:r>
              <a:rPr lang="en-US" sz="2400" dirty="0" smtClean="0"/>
              <a:t>: </a:t>
            </a:r>
            <a:r>
              <a:rPr lang="en-US" sz="2400" dirty="0"/>
              <a:t>load link (sticky load) returns the value in a </a:t>
            </a:r>
            <a:r>
              <a:rPr lang="en-US" sz="2400" dirty="0" smtClean="0"/>
              <a:t>memory location.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1"/>
                </a:solidFill>
              </a:rPr>
              <a:t>SC</a:t>
            </a:r>
            <a:r>
              <a:rPr lang="en-US" sz="2400" dirty="0" smtClean="0"/>
              <a:t>: </a:t>
            </a:r>
            <a:r>
              <a:rPr lang="en-US" sz="2400" dirty="0"/>
              <a:t>store conditional: stores a value to the </a:t>
            </a:r>
            <a:r>
              <a:rPr lang="en-US" sz="2400" dirty="0" smtClean="0"/>
              <a:t>memory location </a:t>
            </a:r>
            <a:r>
              <a:rPr lang="en-US" sz="2400" dirty="0"/>
              <a:t>ONLY if that location hasn’t changed since </a:t>
            </a:r>
            <a:r>
              <a:rPr lang="en-US" sz="2400" dirty="0" smtClean="0"/>
              <a:t>the last load-link.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/>
              <a:t>If update has occurred, store-conditional will fail</a:t>
            </a:r>
            <a:r>
              <a:rPr lang="en-US" sz="2400" dirty="0" smtClean="0"/>
              <a:t>.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28600" y="3048000"/>
            <a:ext cx="8686800" cy="3429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SzPct val="80000"/>
              <a:buFontTx/>
              <a:buNone/>
              <a:defRPr sz="3200" kern="1200">
                <a:solidFill>
                  <a:schemeClr val="bg1"/>
                </a:solidFill>
                <a:latin typeface="Calibri" pitchFamily="34" charset="0"/>
                <a:ea typeface="+mn-ea"/>
                <a:cs typeface="Arial" pitchFamily="34" charset="0"/>
              </a:defRPr>
            </a:lvl1pPr>
            <a:lvl2pPr marL="458788" indent="-28575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800" kern="1200">
                <a:solidFill>
                  <a:schemeClr val="bg1"/>
                </a:solidFill>
                <a:latin typeface="Calibri" pitchFamily="34" charset="0"/>
                <a:ea typeface="+mn-ea"/>
                <a:cs typeface="Arial" pitchFamily="34" charset="0"/>
              </a:defRPr>
            </a:lvl2pPr>
            <a:lvl3pPr marL="917575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Calibri" pitchFamily="34" charset="0"/>
              <a:buChar char="–"/>
              <a:defRPr sz="2400" kern="1200">
                <a:solidFill>
                  <a:schemeClr val="bg1"/>
                </a:solidFill>
                <a:latin typeface="Calibri" pitchFamily="34" charset="0"/>
                <a:ea typeface="+mn-ea"/>
                <a:cs typeface="Arial" pitchFamily="34" charset="0"/>
              </a:defRPr>
            </a:lvl3pPr>
            <a:lvl4pPr marL="1374775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bg1"/>
                </a:solidFill>
                <a:latin typeface="Calibri" pitchFamily="34" charset="0"/>
                <a:ea typeface="+mn-ea"/>
                <a:cs typeface="Arial" pitchFamily="34" charset="0"/>
              </a:defRPr>
            </a:lvl4pPr>
            <a:lvl5pPr marL="1831975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»"/>
              <a:defRPr sz="2000" kern="1200">
                <a:solidFill>
                  <a:schemeClr val="bg1"/>
                </a:solidFill>
                <a:latin typeface="Calibri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Char char="•"/>
            </a:pPr>
            <a:r>
              <a:rPr lang="en-US" sz="2400" dirty="0" smtClean="0"/>
              <a:t>LL </a:t>
            </a:r>
            <a:r>
              <a:rPr lang="en-US" sz="2400" dirty="0" err="1" smtClean="0"/>
              <a:t>rt</a:t>
            </a:r>
            <a:r>
              <a:rPr lang="en-US" sz="2400" dirty="0" smtClean="0"/>
              <a:t>, </a:t>
            </a:r>
            <a:r>
              <a:rPr lang="en-US" sz="2400" dirty="0" err="1" smtClean="0"/>
              <a:t>immed</a:t>
            </a:r>
            <a:r>
              <a:rPr lang="en-US" sz="2400" dirty="0" smtClean="0"/>
              <a:t>(</a:t>
            </a:r>
            <a:r>
              <a:rPr lang="en-US" sz="2400" dirty="0" err="1" smtClean="0"/>
              <a:t>rs</a:t>
            </a:r>
            <a:r>
              <a:rPr lang="en-US" sz="2400" dirty="0" smtClean="0"/>
              <a:t>) (“load linked”) — </a:t>
            </a:r>
            <a:r>
              <a:rPr lang="en-US" sz="2400" dirty="0" err="1" smtClean="0"/>
              <a:t>rt</a:t>
            </a:r>
            <a:r>
              <a:rPr lang="en-US" sz="2400" dirty="0" smtClean="0"/>
              <a:t> ← Memory[</a:t>
            </a:r>
            <a:r>
              <a:rPr lang="en-US" sz="2400" dirty="0" err="1" smtClean="0"/>
              <a:t>rs+immed</a:t>
            </a:r>
            <a:r>
              <a:rPr lang="en-US" sz="2400" dirty="0" smtClean="0"/>
              <a:t>]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SC </a:t>
            </a:r>
            <a:r>
              <a:rPr lang="en-US" sz="2400" dirty="0" err="1" smtClean="0"/>
              <a:t>rt</a:t>
            </a:r>
            <a:r>
              <a:rPr lang="en-US" sz="2400" dirty="0" smtClean="0"/>
              <a:t>, </a:t>
            </a:r>
            <a:r>
              <a:rPr lang="en-US" sz="2400" dirty="0" err="1" smtClean="0"/>
              <a:t>immed</a:t>
            </a:r>
            <a:r>
              <a:rPr lang="en-US" sz="2400" dirty="0" smtClean="0"/>
              <a:t>(</a:t>
            </a:r>
            <a:r>
              <a:rPr lang="en-US" sz="2400" dirty="0" err="1" smtClean="0"/>
              <a:t>rs</a:t>
            </a:r>
            <a:r>
              <a:rPr lang="en-US" sz="2400" dirty="0" smtClean="0"/>
              <a:t>) (“store conditional”) —</a:t>
            </a:r>
          </a:p>
          <a:p>
            <a:r>
              <a:rPr lang="en-US" sz="2400" dirty="0" smtClean="0"/>
              <a:t>			if  no writes to Memory[</a:t>
            </a:r>
            <a:r>
              <a:rPr lang="en-US" sz="2400" dirty="0" err="1" smtClean="0"/>
              <a:t>rs+immed</a:t>
            </a:r>
            <a:r>
              <a:rPr lang="en-US" sz="2400" dirty="0" smtClean="0"/>
              <a:t>] since </a:t>
            </a:r>
            <a:r>
              <a:rPr lang="en-US" sz="2400" dirty="0" err="1" smtClean="0"/>
              <a:t>ll</a:t>
            </a:r>
            <a:r>
              <a:rPr lang="en-US" sz="2400" dirty="0" smtClean="0"/>
              <a:t>:</a:t>
            </a:r>
          </a:p>
          <a:p>
            <a:r>
              <a:rPr lang="en-US" sz="2400" dirty="0" smtClean="0"/>
              <a:t>				Memory[</a:t>
            </a:r>
            <a:r>
              <a:rPr lang="en-US" sz="2400" dirty="0" err="1" smtClean="0"/>
              <a:t>rs+immed</a:t>
            </a:r>
            <a:r>
              <a:rPr lang="en-US" sz="2400" dirty="0" smtClean="0"/>
              <a:t>] ← </a:t>
            </a:r>
            <a:r>
              <a:rPr lang="en-US" sz="2400" dirty="0" err="1" smtClean="0"/>
              <a:t>rt</a:t>
            </a:r>
            <a:r>
              <a:rPr lang="en-US" sz="2400" dirty="0" smtClean="0"/>
              <a:t>; </a:t>
            </a:r>
            <a:r>
              <a:rPr lang="en-US" sz="2400" dirty="0" err="1" smtClean="0"/>
              <a:t>rt</a:t>
            </a:r>
            <a:r>
              <a:rPr lang="en-US" sz="2400" dirty="0" smtClean="0"/>
              <a:t> ← 1</a:t>
            </a:r>
          </a:p>
          <a:p>
            <a:r>
              <a:rPr lang="en-US" sz="2400" dirty="0" smtClean="0"/>
              <a:t>			otherwise:</a:t>
            </a:r>
          </a:p>
          <a:p>
            <a:r>
              <a:rPr lang="en-US" sz="2400" dirty="0" smtClean="0"/>
              <a:t>				</a:t>
            </a:r>
            <a:r>
              <a:rPr lang="en-US" sz="2400" dirty="0" err="1" smtClean="0"/>
              <a:t>rt</a:t>
            </a:r>
            <a:r>
              <a:rPr lang="en-US" sz="2400" dirty="0" smtClean="0"/>
              <a:t> ← 0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57423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 of LL &amp; SC.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1295400"/>
            <a:ext cx="7772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4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ry: </a:t>
            </a:r>
            <a:r>
              <a:rPr lang="en-US" sz="2400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sz="24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R3, R4    ;</a:t>
            </a:r>
            <a:r>
              <a:rPr lang="en-US" sz="2400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sz="24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exchange value</a:t>
            </a:r>
          </a:p>
          <a:p>
            <a:r>
              <a:rPr lang="en-US" sz="2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400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ll</a:t>
            </a:r>
            <a:r>
              <a:rPr lang="en-US" sz="24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R2, 0(R1) ;load linked</a:t>
            </a:r>
            <a:endParaRPr lang="en-US" sz="24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4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2400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sc</a:t>
            </a:r>
            <a:r>
              <a:rPr lang="en-US" sz="24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R3, 0(R1) ;store conditional</a:t>
            </a:r>
          </a:p>
          <a:p>
            <a:r>
              <a:rPr lang="en-US" sz="2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400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beqz</a:t>
            </a:r>
            <a:r>
              <a:rPr lang="en-US" sz="24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R3, try   ;branch store fails</a:t>
            </a:r>
          </a:p>
          <a:p>
            <a:r>
              <a:rPr lang="en-US" sz="2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400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sz="24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R4, R2    ;put load value in R4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97481" y="4945380"/>
            <a:ext cx="818931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1"/>
                </a:solidFill>
              </a:rPr>
              <a:t>Any time a processor intervenes and modifies the value in memory between the </a:t>
            </a:r>
            <a:r>
              <a:rPr lang="en-US" sz="2800" dirty="0" err="1" smtClean="0">
                <a:solidFill>
                  <a:schemeClr val="accent1"/>
                </a:solidFill>
              </a:rPr>
              <a:t>ll</a:t>
            </a:r>
            <a:r>
              <a:rPr lang="en-US" sz="2800" dirty="0" smtClean="0">
                <a:solidFill>
                  <a:schemeClr val="accent1"/>
                </a:solidFill>
              </a:rPr>
              <a:t> and </a:t>
            </a:r>
            <a:r>
              <a:rPr lang="en-US" sz="2800" dirty="0" err="1" smtClean="0">
                <a:solidFill>
                  <a:schemeClr val="accent1"/>
                </a:solidFill>
              </a:rPr>
              <a:t>sc</a:t>
            </a:r>
            <a:r>
              <a:rPr lang="en-US" sz="2800" dirty="0" smtClean="0">
                <a:solidFill>
                  <a:schemeClr val="accent1"/>
                </a:solidFill>
              </a:rPr>
              <a:t> instruction, the </a:t>
            </a:r>
            <a:r>
              <a:rPr lang="en-US" sz="2800" dirty="0" err="1" smtClean="0">
                <a:solidFill>
                  <a:schemeClr val="accent1"/>
                </a:solidFill>
              </a:rPr>
              <a:t>sc</a:t>
            </a:r>
            <a:r>
              <a:rPr lang="en-US" sz="2800" dirty="0" smtClean="0">
                <a:solidFill>
                  <a:schemeClr val="accent1"/>
                </a:solidFill>
              </a:rPr>
              <a:t> returns 0 in R3, causing the code to try again.</a:t>
            </a:r>
          </a:p>
        </p:txBody>
      </p:sp>
    </p:spTree>
    <p:extLst>
      <p:ext uri="{BB962C8B-B14F-4D97-AF65-F5344CB8AC3E}">
        <p14:creationId xmlns:p14="http://schemas.microsoft.com/office/powerpoint/2010/main" val="23342800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err="1" smtClean="0"/>
              <a:t>mutex</a:t>
            </a:r>
            <a:r>
              <a:rPr lang="en-US" dirty="0" smtClean="0"/>
              <a:t> from LL and SC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752600" y="1676400"/>
            <a:ext cx="4953000" cy="4724400"/>
          </a:xfrm>
        </p:spPr>
        <p:txBody>
          <a:bodyPr>
            <a:normAutofit/>
          </a:bodyPr>
          <a:lstStyle/>
          <a:p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fmutex_lock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*m) {</a:t>
            </a:r>
          </a:p>
          <a:p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again:</a:t>
            </a:r>
          </a:p>
          <a:p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LL t0, 0(a0)</a:t>
            </a:r>
          </a:p>
          <a:p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BNE t0, zero, again</a:t>
            </a:r>
          </a:p>
          <a:p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ADDI t0, t0, 1</a:t>
            </a:r>
          </a:p>
          <a:p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SC t0, 0(a0)</a:t>
            </a:r>
          </a:p>
          <a:p>
            <a:r>
              <a:rPr lang="en-US" sz="2400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BEQ t0, zero, again</a:t>
            </a:r>
          </a:p>
          <a:p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685800"/>
            <a:ext cx="59412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chemeClr val="accent1"/>
                </a:solidFill>
              </a:rPr>
              <a:t>Linked load / Store </a:t>
            </a:r>
            <a:r>
              <a:rPr lang="en-US" sz="3600" dirty="0" smtClean="0">
                <a:solidFill>
                  <a:schemeClr val="accent1"/>
                </a:solidFill>
              </a:rPr>
              <a:t>Conditional</a:t>
            </a:r>
            <a:endParaRPr lang="en-US" sz="36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9084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5043" name="Rectangle 3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AU" dirty="0" smtClean="0"/>
              <a:t>Shared Memory Multiprocessors</a:t>
            </a:r>
            <a:endParaRPr lang="en-AU" dirty="0"/>
          </a:p>
        </p:txBody>
      </p:sp>
      <p:sp>
        <p:nvSpPr>
          <p:cNvPr id="5335044" name="Rectangle 4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228600" y="304800"/>
            <a:ext cx="8686800" cy="2057400"/>
          </a:xfrm>
        </p:spPr>
        <p:txBody>
          <a:bodyPr>
            <a:noAutofit/>
          </a:bodyPr>
          <a:lstStyle/>
          <a:p>
            <a:r>
              <a:rPr lang="en-AU" dirty="0" smtClean="0"/>
              <a:t>Shared Memory Multiprocessor (SMP)</a:t>
            </a:r>
          </a:p>
          <a:p>
            <a:pPr lvl="1"/>
            <a:r>
              <a:rPr lang="en-AU" dirty="0" smtClean="0"/>
              <a:t>Typical (today): 2 – 4 </a:t>
            </a:r>
            <a:r>
              <a:rPr lang="en-AU" dirty="0" smtClean="0">
                <a:solidFill>
                  <a:schemeClr val="accent1"/>
                </a:solidFill>
              </a:rPr>
              <a:t>processor dies</a:t>
            </a:r>
            <a:r>
              <a:rPr lang="en-AU" dirty="0" smtClean="0"/>
              <a:t>, 2 – 8 </a:t>
            </a:r>
            <a:r>
              <a:rPr lang="en-AU" dirty="0" smtClean="0">
                <a:solidFill>
                  <a:schemeClr val="accent1"/>
                </a:solidFill>
              </a:rPr>
              <a:t>cores</a:t>
            </a:r>
            <a:r>
              <a:rPr lang="en-AU" dirty="0" smtClean="0"/>
              <a:t> each</a:t>
            </a:r>
            <a:endParaRPr lang="en-AU" dirty="0" smtClean="0">
              <a:solidFill>
                <a:schemeClr val="accent1"/>
              </a:solidFill>
            </a:endParaRPr>
          </a:p>
          <a:p>
            <a:pPr lvl="1"/>
            <a:r>
              <a:rPr lang="en-AU" dirty="0" smtClean="0"/>
              <a:t>Assume physical addresses (ignore virtual memory)</a:t>
            </a:r>
          </a:p>
          <a:p>
            <a:pPr lvl="1"/>
            <a:r>
              <a:rPr lang="en-AU" dirty="0" smtClean="0"/>
              <a:t>Assume uniform memory access (ignore NUMA)</a:t>
            </a:r>
          </a:p>
        </p:txBody>
      </p:sp>
      <p:sp>
        <p:nvSpPr>
          <p:cNvPr id="7" name="Rectangle 6"/>
          <p:cNvSpPr/>
          <p:nvPr>
            <p:custDataLst>
              <p:tags r:id="rId3"/>
            </p:custDataLst>
          </p:nvPr>
        </p:nvSpPr>
        <p:spPr>
          <a:xfrm>
            <a:off x="1676400" y="3657600"/>
            <a:ext cx="1066800" cy="3810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Core0</a:t>
            </a:r>
            <a:endParaRPr lang="en-US" sz="2400" dirty="0"/>
          </a:p>
        </p:txBody>
      </p:sp>
      <p:sp>
        <p:nvSpPr>
          <p:cNvPr id="8" name="Rectangle 7"/>
          <p:cNvSpPr/>
          <p:nvPr>
            <p:custDataLst>
              <p:tags r:id="rId4"/>
            </p:custDataLst>
          </p:nvPr>
        </p:nvSpPr>
        <p:spPr>
          <a:xfrm>
            <a:off x="3048000" y="3657600"/>
            <a:ext cx="1066800" cy="3810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Core1</a:t>
            </a:r>
            <a:endParaRPr lang="en-US" sz="2400" dirty="0"/>
          </a:p>
        </p:txBody>
      </p:sp>
      <p:sp>
        <p:nvSpPr>
          <p:cNvPr id="9" name="Rectangle 8"/>
          <p:cNvSpPr/>
          <p:nvPr>
            <p:custDataLst>
              <p:tags r:id="rId5"/>
            </p:custDataLst>
          </p:nvPr>
        </p:nvSpPr>
        <p:spPr>
          <a:xfrm>
            <a:off x="5257800" y="3657600"/>
            <a:ext cx="1066800" cy="3810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CoreN</a:t>
            </a:r>
            <a:endParaRPr lang="en-US" sz="2400" dirty="0"/>
          </a:p>
        </p:txBody>
      </p:sp>
      <p:sp>
        <p:nvSpPr>
          <p:cNvPr id="10" name="Rectangle 9"/>
          <p:cNvSpPr/>
          <p:nvPr>
            <p:custDataLst>
              <p:tags r:id="rId6"/>
            </p:custDataLst>
          </p:nvPr>
        </p:nvSpPr>
        <p:spPr>
          <a:xfrm>
            <a:off x="5257800" y="4114800"/>
            <a:ext cx="10668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Cache</a:t>
            </a:r>
            <a:endParaRPr lang="en-US" sz="2400" dirty="0"/>
          </a:p>
        </p:txBody>
      </p:sp>
      <p:sp>
        <p:nvSpPr>
          <p:cNvPr id="11" name="Rectangle 10"/>
          <p:cNvSpPr/>
          <p:nvPr>
            <p:custDataLst>
              <p:tags r:id="rId7"/>
            </p:custDataLst>
          </p:nvPr>
        </p:nvSpPr>
        <p:spPr>
          <a:xfrm>
            <a:off x="3048000" y="4114800"/>
            <a:ext cx="10668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Cache</a:t>
            </a:r>
            <a:endParaRPr lang="en-US" sz="2400" dirty="0"/>
          </a:p>
        </p:txBody>
      </p:sp>
      <p:sp>
        <p:nvSpPr>
          <p:cNvPr id="12" name="Rectangle 11"/>
          <p:cNvSpPr/>
          <p:nvPr>
            <p:custDataLst>
              <p:tags r:id="rId8"/>
            </p:custDataLst>
          </p:nvPr>
        </p:nvSpPr>
        <p:spPr>
          <a:xfrm>
            <a:off x="1676400" y="4114800"/>
            <a:ext cx="10668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Cache</a:t>
            </a:r>
            <a:endParaRPr lang="en-US" sz="2400" dirty="0"/>
          </a:p>
        </p:txBody>
      </p:sp>
      <p:sp>
        <p:nvSpPr>
          <p:cNvPr id="13" name="Rectangle 12"/>
          <p:cNvSpPr/>
          <p:nvPr>
            <p:custDataLst>
              <p:tags r:id="rId9"/>
            </p:custDataLst>
          </p:nvPr>
        </p:nvSpPr>
        <p:spPr>
          <a:xfrm>
            <a:off x="2590800" y="5943600"/>
            <a:ext cx="1295400" cy="3810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Memory</a:t>
            </a:r>
            <a:endParaRPr lang="en-US" sz="2400" dirty="0"/>
          </a:p>
        </p:txBody>
      </p:sp>
      <p:sp>
        <p:nvSpPr>
          <p:cNvPr id="14" name="Rectangle 13"/>
          <p:cNvSpPr/>
          <p:nvPr>
            <p:custDataLst>
              <p:tags r:id="rId10"/>
            </p:custDataLst>
          </p:nvPr>
        </p:nvSpPr>
        <p:spPr>
          <a:xfrm>
            <a:off x="4419600" y="5943600"/>
            <a:ext cx="10668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I/O</a:t>
            </a:r>
            <a:endParaRPr lang="en-US" sz="2400" dirty="0"/>
          </a:p>
        </p:txBody>
      </p:sp>
      <p:sp>
        <p:nvSpPr>
          <p:cNvPr id="15" name="Rectangle 14"/>
          <p:cNvSpPr/>
          <p:nvPr>
            <p:custDataLst>
              <p:tags r:id="rId11"/>
            </p:custDataLst>
          </p:nvPr>
        </p:nvSpPr>
        <p:spPr>
          <a:xfrm>
            <a:off x="1676400" y="5029200"/>
            <a:ext cx="46482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Interconnect</a:t>
            </a:r>
            <a:endParaRPr lang="en-US" sz="2400" dirty="0"/>
          </a:p>
        </p:txBody>
      </p:sp>
      <p:sp>
        <p:nvSpPr>
          <p:cNvPr id="16" name="TextBox 15"/>
          <p:cNvSpPr txBox="1"/>
          <p:nvPr>
            <p:custDataLst>
              <p:tags r:id="rId12"/>
            </p:custDataLst>
          </p:nvPr>
        </p:nvSpPr>
        <p:spPr>
          <a:xfrm>
            <a:off x="4343400" y="3330714"/>
            <a:ext cx="5741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...</a:t>
            </a:r>
          </a:p>
        </p:txBody>
      </p:sp>
      <p:cxnSp>
        <p:nvCxnSpPr>
          <p:cNvPr id="18" name="Straight Arrow Connector 17"/>
          <p:cNvCxnSpPr/>
          <p:nvPr>
            <p:custDataLst>
              <p:tags r:id="rId13"/>
            </p:custDataLst>
          </p:nvPr>
        </p:nvCxnSpPr>
        <p:spPr>
          <a:xfrm rot="5400000">
            <a:off x="2020094" y="4761706"/>
            <a:ext cx="381000" cy="1588"/>
          </a:xfrm>
          <a:prstGeom prst="straightConnector1">
            <a:avLst/>
          </a:prstGeom>
          <a:ln w="28575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>
            <p:custDataLst>
              <p:tags r:id="rId14"/>
            </p:custDataLst>
          </p:nvPr>
        </p:nvCxnSpPr>
        <p:spPr>
          <a:xfrm rot="5400000">
            <a:off x="3390105" y="4761706"/>
            <a:ext cx="381000" cy="1588"/>
          </a:xfrm>
          <a:prstGeom prst="straightConnector1">
            <a:avLst/>
          </a:prstGeom>
          <a:ln w="28575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>
            <p:custDataLst>
              <p:tags r:id="rId15"/>
            </p:custDataLst>
          </p:nvPr>
        </p:nvCxnSpPr>
        <p:spPr>
          <a:xfrm rot="5400000">
            <a:off x="5601494" y="4761706"/>
            <a:ext cx="381000" cy="1588"/>
          </a:xfrm>
          <a:prstGeom prst="straightConnector1">
            <a:avLst/>
          </a:prstGeom>
          <a:ln w="28575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>
            <p:custDataLst>
              <p:tags r:id="rId16"/>
            </p:custDataLst>
          </p:nvPr>
        </p:nvCxnSpPr>
        <p:spPr>
          <a:xfrm rot="5400000">
            <a:off x="3086894" y="5676106"/>
            <a:ext cx="381000" cy="1588"/>
          </a:xfrm>
          <a:prstGeom prst="straightConnector1">
            <a:avLst/>
          </a:prstGeom>
          <a:ln w="28575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>
            <p:custDataLst>
              <p:tags r:id="rId17"/>
            </p:custDataLst>
          </p:nvPr>
        </p:nvCxnSpPr>
        <p:spPr>
          <a:xfrm rot="5400000">
            <a:off x="4761706" y="5676106"/>
            <a:ext cx="381000" cy="1588"/>
          </a:xfrm>
          <a:prstGeom prst="straightConnector1">
            <a:avLst/>
          </a:prstGeom>
          <a:ln w="28575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50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50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50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More example on LL &amp; SC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" y="762000"/>
            <a:ext cx="8827770" cy="2362200"/>
          </a:xfrm>
        </p:spPr>
        <p:txBody>
          <a:bodyPr/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try:  	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ll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  R2, 0(R1)   ;load linked</a:t>
            </a:r>
          </a:p>
          <a:p>
            <a:r>
              <a:rPr lang="en-US" sz="2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     	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addi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R3, R2, #1    </a:t>
            </a:r>
          </a:p>
          <a:p>
            <a:r>
              <a:rPr lang="en-US" sz="24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sc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	 R3, 0(R1)   ;store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condi</a:t>
            </a: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4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beqz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 R3, try     ;branch store fails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819400" y="2971800"/>
            <a:ext cx="26324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This has a name!</a:t>
            </a:r>
          </a:p>
        </p:txBody>
      </p:sp>
    </p:spTree>
    <p:extLst>
      <p:ext uri="{BB962C8B-B14F-4D97-AF65-F5344CB8AC3E}">
        <p14:creationId xmlns:p14="http://schemas.microsoft.com/office/powerpoint/2010/main" val="1463824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Hardware Primitive: CAS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62000"/>
            <a:ext cx="8686800" cy="50292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Compare and Swap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Compares </a:t>
            </a:r>
            <a:r>
              <a:rPr lang="en-US" sz="2400" dirty="0"/>
              <a:t>the contents of a memory location with </a:t>
            </a:r>
            <a:r>
              <a:rPr lang="en-US" sz="2400" dirty="0" smtClean="0"/>
              <a:t>a value </a:t>
            </a:r>
            <a:r>
              <a:rPr lang="en-US" sz="2400" dirty="0"/>
              <a:t>and if they are the same, then modifies </a:t>
            </a:r>
            <a:r>
              <a:rPr lang="en-US" sz="2400" dirty="0" smtClean="0"/>
              <a:t>the memory </a:t>
            </a:r>
            <a:r>
              <a:rPr lang="en-US" sz="2400" dirty="0"/>
              <a:t>location to a new value</a:t>
            </a:r>
            <a:r>
              <a:rPr lang="en-US" sz="2400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CAS on Intel:</a:t>
            </a:r>
            <a:endParaRPr lang="en-US" sz="2000" dirty="0"/>
          </a:p>
          <a:p>
            <a:pPr marL="0" indent="0"/>
            <a:r>
              <a:rPr lang="en-US" sz="2000" dirty="0" smtClean="0"/>
              <a:t>	</a:t>
            </a:r>
            <a:r>
              <a:rPr lang="en-US" sz="2000" dirty="0" err="1" smtClean="0"/>
              <a:t>cmpxchg</a:t>
            </a:r>
            <a:r>
              <a:rPr lang="en-US" sz="2000" dirty="0" smtClean="0"/>
              <a:t> </a:t>
            </a:r>
            <a:r>
              <a:rPr lang="en-US" sz="2000" dirty="0" err="1" smtClean="0"/>
              <a:t>loc</a:t>
            </a:r>
            <a:r>
              <a:rPr lang="en-US" sz="2000" dirty="0" smtClean="0"/>
              <a:t>, </a:t>
            </a:r>
            <a:r>
              <a:rPr lang="en-US" sz="2000" dirty="0" err="1" smtClean="0"/>
              <a:t>val</a:t>
            </a:r>
            <a:endParaRPr lang="en-US" sz="20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/>
              <a:t>Compare value stored at memory location </a:t>
            </a:r>
            <a:r>
              <a:rPr lang="en-US" sz="2400" dirty="0" err="1"/>
              <a:t>loc</a:t>
            </a:r>
            <a:r>
              <a:rPr lang="en-US" sz="2400" dirty="0"/>
              <a:t> </a:t>
            </a:r>
            <a:r>
              <a:rPr lang="en-US" sz="2400" dirty="0" smtClean="0"/>
              <a:t>to contents </a:t>
            </a:r>
            <a:r>
              <a:rPr lang="en-US" sz="2400" dirty="0"/>
              <a:t>of the Compare Value Application </a:t>
            </a:r>
            <a:r>
              <a:rPr lang="en-US" sz="2400" dirty="0" smtClean="0"/>
              <a:t>Register.</a:t>
            </a:r>
          </a:p>
          <a:p>
            <a:pPr lvl="1"/>
            <a:r>
              <a:rPr lang="en-US" sz="2400" dirty="0" smtClean="0"/>
              <a:t>If </a:t>
            </a:r>
            <a:r>
              <a:rPr lang="en-US" sz="2400" dirty="0"/>
              <a:t>they are the same, then set </a:t>
            </a:r>
            <a:r>
              <a:rPr lang="en-US" sz="2400" dirty="0" err="1"/>
              <a:t>loc</a:t>
            </a:r>
            <a:r>
              <a:rPr lang="en-US" sz="2400" dirty="0"/>
              <a:t> to </a:t>
            </a:r>
            <a:r>
              <a:rPr lang="en-US" sz="2400" dirty="0" smtClean="0"/>
              <a:t>val.</a:t>
            </a:r>
          </a:p>
          <a:p>
            <a:pPr lvl="1"/>
            <a:r>
              <a:rPr lang="en-US" sz="2400" dirty="0" smtClean="0"/>
              <a:t>ZF </a:t>
            </a:r>
            <a:r>
              <a:rPr lang="en-US" sz="2400" dirty="0"/>
              <a:t>flag is set if the compare was true, else ZF is 0</a:t>
            </a:r>
            <a:endParaRPr lang="en-US" sz="2400" dirty="0" smtClean="0"/>
          </a:p>
          <a:p>
            <a:pPr>
              <a:buFont typeface="Arial" pitchFamily="34" charset="0"/>
              <a:buChar char="•"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972116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Alternative Atomic 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Other atomic hardware primitives</a:t>
            </a:r>
          </a:p>
          <a:p>
            <a:r>
              <a:rPr lang="en-US" dirty="0" smtClean="0"/>
              <a:t> - </a:t>
            </a:r>
            <a:r>
              <a:rPr lang="en-US" dirty="0" smtClean="0">
                <a:solidFill>
                  <a:schemeClr val="accent1"/>
                </a:solidFill>
              </a:rPr>
              <a:t>test and set </a:t>
            </a:r>
            <a:r>
              <a:rPr lang="en-US" dirty="0" smtClean="0"/>
              <a:t>(x86)</a:t>
            </a:r>
          </a:p>
          <a:p>
            <a:r>
              <a:rPr lang="en-US" dirty="0" smtClean="0"/>
              <a:t> - </a:t>
            </a:r>
            <a:r>
              <a:rPr lang="en-US" dirty="0" smtClean="0">
                <a:solidFill>
                  <a:schemeClr val="accent1"/>
                </a:solidFill>
              </a:rPr>
              <a:t>atomic increment </a:t>
            </a:r>
            <a:r>
              <a:rPr lang="en-US" dirty="0" smtClean="0"/>
              <a:t>(x86)</a:t>
            </a:r>
          </a:p>
          <a:p>
            <a:r>
              <a:rPr lang="en-US" dirty="0" smtClean="0"/>
              <a:t> - </a:t>
            </a:r>
            <a:r>
              <a:rPr lang="en-US" dirty="0" smtClean="0">
                <a:solidFill>
                  <a:schemeClr val="accent1"/>
                </a:solidFill>
              </a:rPr>
              <a:t>bus lock prefix </a:t>
            </a:r>
            <a:r>
              <a:rPr lang="en-US" dirty="0" smtClean="0"/>
              <a:t>(x86)</a:t>
            </a:r>
          </a:p>
          <a:p>
            <a:r>
              <a:rPr lang="en-US" dirty="0" smtClean="0"/>
              <a:t> - </a:t>
            </a:r>
            <a:r>
              <a:rPr lang="en-US" dirty="0" smtClean="0">
                <a:solidFill>
                  <a:schemeClr val="accent1"/>
                </a:solidFill>
              </a:rPr>
              <a:t>compare and exchange </a:t>
            </a:r>
            <a:r>
              <a:rPr lang="en-US" dirty="0" smtClean="0"/>
              <a:t>(x86, ARM deprecated)</a:t>
            </a:r>
          </a:p>
          <a:p>
            <a:r>
              <a:rPr lang="en-US" dirty="0" smtClean="0"/>
              <a:t> - </a:t>
            </a:r>
            <a:r>
              <a:rPr lang="en-US" dirty="0" smtClean="0">
                <a:solidFill>
                  <a:schemeClr val="accent1"/>
                </a:solidFill>
              </a:rPr>
              <a:t>linked load / store conditional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(MIPS, ARM, PowerPC, DEC Alpha, …)</a:t>
            </a:r>
          </a:p>
        </p:txBody>
      </p:sp>
    </p:spTree>
    <p:extLst>
      <p:ext uri="{BB962C8B-B14F-4D97-AF65-F5344CB8AC3E}">
        <p14:creationId xmlns:p14="http://schemas.microsoft.com/office/powerpoint/2010/main" val="2448487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8998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Spin waiting</a:t>
            </a:r>
            <a:endParaRPr lang="en-US"/>
          </a:p>
        </p:txBody>
      </p:sp>
      <p:sp>
        <p:nvSpPr>
          <p:cNvPr id="5289987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Also called: </a:t>
            </a:r>
            <a:r>
              <a:rPr lang="en-US" dirty="0" smtClean="0">
                <a:solidFill>
                  <a:schemeClr val="accent1"/>
                </a:solidFill>
              </a:rPr>
              <a:t>spinlock, busy waiting, spin waiting, …</a:t>
            </a:r>
          </a:p>
          <a:p>
            <a:pPr lvl="1"/>
            <a:r>
              <a:rPr lang="en-US" dirty="0" smtClean="0"/>
              <a:t>Efficient if wait is short</a:t>
            </a:r>
          </a:p>
          <a:p>
            <a:pPr lvl="1"/>
            <a:r>
              <a:rPr lang="en-US" dirty="0" smtClean="0"/>
              <a:t>Wasteful if wait is long</a:t>
            </a:r>
          </a:p>
          <a:p>
            <a:endParaRPr lang="en-US" dirty="0" smtClean="0"/>
          </a:p>
          <a:p>
            <a:r>
              <a:rPr lang="en-US" dirty="0" smtClean="0"/>
              <a:t>Possible heuristic:</a:t>
            </a:r>
          </a:p>
          <a:p>
            <a:pPr lvl="1"/>
            <a:r>
              <a:rPr lang="en-US" dirty="0" smtClean="0"/>
              <a:t>spin for time proportional to expected wait time</a:t>
            </a:r>
          </a:p>
          <a:p>
            <a:pPr lvl="1"/>
            <a:r>
              <a:rPr lang="en-US" dirty="0" smtClean="0"/>
              <a:t>If time runs out, context-switch to some other thread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6337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9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9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9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9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9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1752600" y="914400"/>
            <a:ext cx="1157288" cy="593725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/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9pPr>
          </a:lstStyle>
          <a:p>
            <a:r>
              <a:rPr lang="en-US" sz="1600" b="1">
                <a:solidFill>
                  <a:schemeClr val="bg1"/>
                </a:solidFill>
              </a:rPr>
              <a:t>Read lock</a:t>
            </a:r>
          </a:p>
          <a:p>
            <a:r>
              <a:rPr lang="en-US" sz="1600" b="1">
                <a:solidFill>
                  <a:schemeClr val="bg1"/>
                </a:solidFill>
              </a:rPr>
              <a:t> variable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1752600" y="4800600"/>
            <a:ext cx="1144588" cy="581025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9pPr>
          </a:lstStyle>
          <a:p>
            <a:r>
              <a:rPr lang="en-US" sz="1600" b="1">
                <a:solidFill>
                  <a:schemeClr val="bg1"/>
                </a:solidFill>
              </a:rPr>
              <a:t>Succeed?</a:t>
            </a:r>
          </a:p>
          <a:p>
            <a:r>
              <a:rPr lang="en-US" sz="1600" b="1">
                <a:solidFill>
                  <a:schemeClr val="bg1"/>
                </a:solidFill>
              </a:rPr>
              <a:t>    (=0?)</a:t>
            </a:r>
          </a:p>
        </p:txBody>
      </p:sp>
      <p:sp>
        <p:nvSpPr>
          <p:cNvPr id="4101" name="AutoShape 5"/>
          <p:cNvSpPr>
            <a:spLocks noChangeArrowheads="1"/>
          </p:cNvSpPr>
          <p:nvPr/>
        </p:nvSpPr>
        <p:spPr bwMode="auto">
          <a:xfrm>
            <a:off x="1524000" y="1828800"/>
            <a:ext cx="1600200" cy="1066800"/>
          </a:xfrm>
          <a:prstGeom prst="diamond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838200" y="3276600"/>
            <a:ext cx="3267113" cy="830997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/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9pPr>
          </a:lstStyle>
          <a:p>
            <a:r>
              <a:rPr lang="en-US" sz="1600" b="1" dirty="0">
                <a:solidFill>
                  <a:schemeClr val="bg1"/>
                </a:solidFill>
              </a:rPr>
              <a:t>Try to lock variable using </a:t>
            </a:r>
            <a:r>
              <a:rPr lang="en-US" sz="1600" b="1" dirty="0" err="1" smtClean="0">
                <a:solidFill>
                  <a:schemeClr val="bg1"/>
                </a:solidFill>
              </a:rPr>
              <a:t>ll&amp;sc</a:t>
            </a:r>
            <a:r>
              <a:rPr lang="en-US" sz="1600" b="1" dirty="0" smtClean="0">
                <a:solidFill>
                  <a:schemeClr val="bg1"/>
                </a:solidFill>
              </a:rPr>
              <a:t>:</a:t>
            </a:r>
            <a:endParaRPr lang="en-US" sz="1600" b="1" dirty="0">
              <a:solidFill>
                <a:schemeClr val="bg1"/>
              </a:solidFill>
            </a:endParaRPr>
          </a:p>
          <a:p>
            <a:r>
              <a:rPr lang="en-US" sz="1600" b="1" dirty="0">
                <a:solidFill>
                  <a:schemeClr val="bg1"/>
                </a:solidFill>
              </a:rPr>
              <a:t>   read lock variable and set it</a:t>
            </a:r>
          </a:p>
          <a:p>
            <a:r>
              <a:rPr lang="en-US" sz="1600" b="1" dirty="0">
                <a:solidFill>
                  <a:schemeClr val="bg1"/>
                </a:solidFill>
              </a:rPr>
              <a:t>         to locked value (1)</a:t>
            </a:r>
          </a:p>
        </p:txBody>
      </p:sp>
      <p:sp>
        <p:nvSpPr>
          <p:cNvPr id="4103" name="AutoShape 7"/>
          <p:cNvSpPr>
            <a:spLocks noChangeArrowheads="1"/>
          </p:cNvSpPr>
          <p:nvPr/>
        </p:nvSpPr>
        <p:spPr bwMode="auto">
          <a:xfrm>
            <a:off x="1524000" y="4495800"/>
            <a:ext cx="1600200" cy="1066800"/>
          </a:xfrm>
          <a:prstGeom prst="diamond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4104" name="AutoShape 8"/>
          <p:cNvCxnSpPr>
            <a:cxnSpLocks noChangeShapeType="1"/>
            <a:stCxn id="4103" idx="1"/>
          </p:cNvCxnSpPr>
          <p:nvPr/>
        </p:nvCxnSpPr>
        <p:spPr bwMode="auto">
          <a:xfrm rot="10800000">
            <a:off x="457200" y="5029200"/>
            <a:ext cx="1066800" cy="0"/>
          </a:xfrm>
          <a:prstGeom prst="straightConnector1">
            <a:avLst/>
          </a:prstGeom>
          <a:noFill/>
          <a:ln w="12700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05" name="Line 9"/>
          <p:cNvSpPr>
            <a:spLocks noChangeShapeType="1"/>
          </p:cNvSpPr>
          <p:nvPr/>
        </p:nvSpPr>
        <p:spPr bwMode="auto">
          <a:xfrm flipV="1">
            <a:off x="457200" y="1143000"/>
            <a:ext cx="0" cy="388620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457200" y="1143000"/>
            <a:ext cx="1295400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4107" name="Line 11"/>
          <p:cNvSpPr>
            <a:spLocks noChangeShapeType="1"/>
          </p:cNvSpPr>
          <p:nvPr/>
        </p:nvSpPr>
        <p:spPr bwMode="auto">
          <a:xfrm flipH="1">
            <a:off x="457200" y="2362200"/>
            <a:ext cx="1066800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4108" name="Line 12"/>
          <p:cNvSpPr>
            <a:spLocks noChangeShapeType="1"/>
          </p:cNvSpPr>
          <p:nvPr/>
        </p:nvSpPr>
        <p:spPr bwMode="auto">
          <a:xfrm>
            <a:off x="2362200" y="2895600"/>
            <a:ext cx="0" cy="38100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4109" name="Line 13"/>
          <p:cNvSpPr>
            <a:spLocks noChangeShapeType="1"/>
          </p:cNvSpPr>
          <p:nvPr/>
        </p:nvSpPr>
        <p:spPr bwMode="auto">
          <a:xfrm>
            <a:off x="2362200" y="4114800"/>
            <a:ext cx="0" cy="38100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4110" name="Line 14"/>
          <p:cNvSpPr>
            <a:spLocks noChangeShapeType="1"/>
          </p:cNvSpPr>
          <p:nvPr/>
        </p:nvSpPr>
        <p:spPr bwMode="auto">
          <a:xfrm>
            <a:off x="2362200" y="1524000"/>
            <a:ext cx="0" cy="38100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4111" name="Text Box 15"/>
          <p:cNvSpPr txBox="1">
            <a:spLocks noChangeArrowheads="1"/>
          </p:cNvSpPr>
          <p:nvPr/>
        </p:nvSpPr>
        <p:spPr bwMode="auto">
          <a:xfrm>
            <a:off x="1676400" y="2133600"/>
            <a:ext cx="1222375" cy="581025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9pPr>
          </a:lstStyle>
          <a:p>
            <a:r>
              <a:rPr lang="en-US" sz="1600" b="1">
                <a:solidFill>
                  <a:schemeClr val="bg1"/>
                </a:solidFill>
              </a:rPr>
              <a:t>Unlocked?</a:t>
            </a:r>
          </a:p>
          <a:p>
            <a:r>
              <a:rPr lang="en-US" sz="1600" b="1">
                <a:solidFill>
                  <a:schemeClr val="bg1"/>
                </a:solidFill>
              </a:rPr>
              <a:t>    (=0?)</a:t>
            </a:r>
          </a:p>
        </p:txBody>
      </p:sp>
      <p:sp>
        <p:nvSpPr>
          <p:cNvPr id="4112" name="Text Box 16"/>
          <p:cNvSpPr txBox="1">
            <a:spLocks noChangeArrowheads="1"/>
          </p:cNvSpPr>
          <p:nvPr/>
        </p:nvSpPr>
        <p:spPr bwMode="auto">
          <a:xfrm>
            <a:off x="974725" y="2041525"/>
            <a:ext cx="455613" cy="336550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9pPr>
          </a:lstStyle>
          <a:p>
            <a:r>
              <a:rPr lang="en-US" sz="1600" b="1">
                <a:solidFill>
                  <a:schemeClr val="bg1"/>
                </a:solidFill>
              </a:rPr>
              <a:t>No</a:t>
            </a:r>
          </a:p>
        </p:txBody>
      </p:sp>
      <p:sp>
        <p:nvSpPr>
          <p:cNvPr id="4113" name="Text Box 17"/>
          <p:cNvSpPr txBox="1">
            <a:spLocks noChangeArrowheads="1"/>
          </p:cNvSpPr>
          <p:nvPr/>
        </p:nvSpPr>
        <p:spPr bwMode="auto">
          <a:xfrm>
            <a:off x="2346325" y="2879725"/>
            <a:ext cx="546100" cy="336550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9pPr>
          </a:lstStyle>
          <a:p>
            <a:r>
              <a:rPr lang="en-US" sz="1600" b="1">
                <a:solidFill>
                  <a:schemeClr val="bg1"/>
                </a:solidFill>
              </a:rPr>
              <a:t>Yes</a:t>
            </a:r>
          </a:p>
        </p:txBody>
      </p:sp>
      <p:sp>
        <p:nvSpPr>
          <p:cNvPr id="4114" name="Text Box 18"/>
          <p:cNvSpPr txBox="1">
            <a:spLocks noChangeArrowheads="1"/>
          </p:cNvSpPr>
          <p:nvPr/>
        </p:nvSpPr>
        <p:spPr bwMode="auto">
          <a:xfrm>
            <a:off x="990600" y="4724400"/>
            <a:ext cx="455613" cy="336550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9pPr>
          </a:lstStyle>
          <a:p>
            <a:r>
              <a:rPr lang="en-US" sz="1600" b="1">
                <a:solidFill>
                  <a:schemeClr val="bg1"/>
                </a:solidFill>
              </a:rPr>
              <a:t>No</a:t>
            </a:r>
          </a:p>
        </p:txBody>
      </p:sp>
      <p:sp>
        <p:nvSpPr>
          <p:cNvPr id="4115" name="AutoShape 19"/>
          <p:cNvSpPr>
            <a:spLocks noChangeArrowheads="1"/>
          </p:cNvSpPr>
          <p:nvPr/>
        </p:nvSpPr>
        <p:spPr bwMode="auto">
          <a:xfrm>
            <a:off x="5638800" y="4648200"/>
            <a:ext cx="2209800" cy="762000"/>
          </a:xfrm>
          <a:prstGeom prst="roundRect">
            <a:avLst>
              <a:gd name="adj" fmla="val 16667"/>
            </a:avLst>
          </a:prstGeom>
          <a:noFill/>
          <a:ln w="12700">
            <a:solidFill>
              <a:schemeClr val="bg1"/>
            </a:solidFill>
            <a:round/>
            <a:headEnd/>
            <a:tailEnd/>
          </a:ln>
          <a:ex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4116" name="Text Box 20"/>
          <p:cNvSpPr txBox="1">
            <a:spLocks noChangeArrowheads="1"/>
          </p:cNvSpPr>
          <p:nvPr/>
        </p:nvSpPr>
        <p:spPr bwMode="auto">
          <a:xfrm>
            <a:off x="5943600" y="4724400"/>
            <a:ext cx="1719263" cy="581025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9pPr>
          </a:lstStyle>
          <a:p>
            <a:pPr algn="ctr"/>
            <a:r>
              <a:rPr lang="en-US" sz="1600" b="1">
                <a:solidFill>
                  <a:schemeClr val="bg1"/>
                </a:solidFill>
              </a:rPr>
              <a:t>Begin update of</a:t>
            </a:r>
          </a:p>
          <a:p>
            <a:pPr algn="ctr"/>
            <a:r>
              <a:rPr lang="en-US" sz="1600" b="1">
                <a:solidFill>
                  <a:schemeClr val="bg1"/>
                </a:solidFill>
              </a:rPr>
              <a:t>shared data</a:t>
            </a:r>
          </a:p>
        </p:txBody>
      </p:sp>
      <p:sp>
        <p:nvSpPr>
          <p:cNvPr id="4117" name="AutoShape 21"/>
          <p:cNvSpPr>
            <a:spLocks noChangeArrowheads="1"/>
          </p:cNvSpPr>
          <p:nvPr/>
        </p:nvSpPr>
        <p:spPr bwMode="auto">
          <a:xfrm>
            <a:off x="5715000" y="2819400"/>
            <a:ext cx="2209800" cy="762000"/>
          </a:xfrm>
          <a:prstGeom prst="roundRect">
            <a:avLst>
              <a:gd name="adj" fmla="val 16667"/>
            </a:avLst>
          </a:prstGeom>
          <a:noFill/>
          <a:ln w="12700">
            <a:solidFill>
              <a:schemeClr val="bg1"/>
            </a:solidFill>
            <a:round/>
            <a:headEnd/>
            <a:tailEnd/>
          </a:ln>
          <a:ex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4118" name="Text Box 22"/>
          <p:cNvSpPr txBox="1">
            <a:spLocks noChangeArrowheads="1"/>
          </p:cNvSpPr>
          <p:nvPr/>
        </p:nvSpPr>
        <p:spPr bwMode="auto">
          <a:xfrm>
            <a:off x="5844395" y="2879725"/>
            <a:ext cx="1770036" cy="584775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9pPr>
          </a:lstStyle>
          <a:p>
            <a:pPr algn="ctr"/>
            <a:r>
              <a:rPr lang="en-US" sz="1600" b="1">
                <a:solidFill>
                  <a:schemeClr val="bg1"/>
                </a:solidFill>
              </a:rPr>
              <a:t>Finish update of</a:t>
            </a:r>
          </a:p>
          <a:p>
            <a:pPr algn="ctr"/>
            <a:r>
              <a:rPr lang="en-US" sz="1600" b="1">
                <a:solidFill>
                  <a:schemeClr val="bg1"/>
                </a:solidFill>
              </a:rPr>
              <a:t>shared data</a:t>
            </a:r>
          </a:p>
        </p:txBody>
      </p:sp>
      <p:sp>
        <p:nvSpPr>
          <p:cNvPr id="4119" name="Line 23"/>
          <p:cNvSpPr>
            <a:spLocks noChangeShapeType="1"/>
          </p:cNvSpPr>
          <p:nvPr/>
        </p:nvSpPr>
        <p:spPr bwMode="auto">
          <a:xfrm>
            <a:off x="3124200" y="5029200"/>
            <a:ext cx="2514600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4120" name="Text Box 24"/>
          <p:cNvSpPr txBox="1">
            <a:spLocks noChangeArrowheads="1"/>
          </p:cNvSpPr>
          <p:nvPr/>
        </p:nvSpPr>
        <p:spPr bwMode="auto">
          <a:xfrm>
            <a:off x="3276600" y="4724400"/>
            <a:ext cx="546100" cy="336550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9pPr>
          </a:lstStyle>
          <a:p>
            <a:r>
              <a:rPr lang="en-US" sz="1600" b="1">
                <a:solidFill>
                  <a:schemeClr val="bg1"/>
                </a:solidFill>
              </a:rPr>
              <a:t>Yes</a:t>
            </a:r>
          </a:p>
        </p:txBody>
      </p:sp>
      <p:sp>
        <p:nvSpPr>
          <p:cNvPr id="4121" name="Text Box 25"/>
          <p:cNvSpPr txBox="1">
            <a:spLocks noChangeArrowheads="1"/>
          </p:cNvSpPr>
          <p:nvPr/>
        </p:nvSpPr>
        <p:spPr bwMode="auto">
          <a:xfrm>
            <a:off x="6553200" y="3657600"/>
            <a:ext cx="241300" cy="825500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9pPr>
          </a:lstStyle>
          <a:p>
            <a:r>
              <a:rPr lang="en-US" sz="1600" b="1">
                <a:solidFill>
                  <a:schemeClr val="bg1"/>
                </a:solidFill>
              </a:rPr>
              <a:t>.</a:t>
            </a:r>
          </a:p>
          <a:p>
            <a:r>
              <a:rPr lang="en-US" sz="1600" b="1">
                <a:solidFill>
                  <a:schemeClr val="bg1"/>
                </a:solidFill>
              </a:rPr>
              <a:t>.</a:t>
            </a:r>
          </a:p>
          <a:p>
            <a:r>
              <a:rPr lang="en-US" sz="1600" b="1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4122" name="Text Box 26"/>
          <p:cNvSpPr txBox="1">
            <a:spLocks noChangeArrowheads="1"/>
          </p:cNvSpPr>
          <p:nvPr/>
        </p:nvSpPr>
        <p:spPr bwMode="auto">
          <a:xfrm>
            <a:off x="5829300" y="1447800"/>
            <a:ext cx="1857375" cy="8382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/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9pPr>
          </a:lstStyle>
          <a:p>
            <a:pPr algn="ctr"/>
            <a:r>
              <a:rPr lang="en-US" sz="1600" b="1">
                <a:solidFill>
                  <a:schemeClr val="bg1"/>
                </a:solidFill>
              </a:rPr>
              <a:t>  unlock variable:</a:t>
            </a:r>
          </a:p>
          <a:p>
            <a:pPr algn="ctr"/>
            <a:r>
              <a:rPr lang="en-US" sz="1600" b="1">
                <a:solidFill>
                  <a:schemeClr val="bg1"/>
                </a:solidFill>
              </a:rPr>
              <a:t>set lock variable</a:t>
            </a:r>
          </a:p>
          <a:p>
            <a:pPr algn="ctr"/>
            <a:r>
              <a:rPr lang="en-US" sz="1600" b="1">
                <a:solidFill>
                  <a:schemeClr val="bg1"/>
                </a:solidFill>
              </a:rPr>
              <a:t>to 0</a:t>
            </a:r>
          </a:p>
        </p:txBody>
      </p:sp>
      <p:sp>
        <p:nvSpPr>
          <p:cNvPr id="4123" name="Line 27"/>
          <p:cNvSpPr>
            <a:spLocks noChangeShapeType="1"/>
          </p:cNvSpPr>
          <p:nvPr/>
        </p:nvSpPr>
        <p:spPr bwMode="auto">
          <a:xfrm flipV="1">
            <a:off x="6705600" y="2286000"/>
            <a:ext cx="0" cy="53340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2" name="Group 28"/>
          <p:cNvGrpSpPr>
            <a:grpSpLocks/>
          </p:cNvGrpSpPr>
          <p:nvPr/>
        </p:nvGrpSpPr>
        <p:grpSpPr bwMode="auto">
          <a:xfrm>
            <a:off x="2895600" y="1219200"/>
            <a:ext cx="1295400" cy="1143000"/>
            <a:chOff x="1824" y="864"/>
            <a:chExt cx="816" cy="720"/>
          </a:xfrm>
          <a:noFill/>
        </p:grpSpPr>
        <p:sp>
          <p:nvSpPr>
            <p:cNvPr id="4127" name="Text Box 29"/>
            <p:cNvSpPr txBox="1">
              <a:spLocks noChangeArrowheads="1"/>
            </p:cNvSpPr>
            <p:nvPr/>
          </p:nvSpPr>
          <p:spPr bwMode="auto">
            <a:xfrm>
              <a:off x="2016" y="1104"/>
              <a:ext cx="393" cy="212"/>
            </a:xfrm>
            <a:prstGeom prst="rect">
              <a:avLst/>
            </a:prstGeom>
            <a:grpFill/>
            <a:ln w="12700">
              <a:solidFill>
                <a:srgbClr val="000000"/>
              </a:solidFill>
              <a:miter lim="800000"/>
              <a:headEnd/>
              <a:tailEnd/>
            </a:ln>
            <a:extLst/>
          </p:spPr>
          <p:txBody>
            <a:bodyPr wrap="none">
              <a:spAutoFit/>
            </a:bodyPr>
            <a:lstStyle>
              <a:lvl1pPr>
                <a:defRPr>
                  <a:solidFill>
                    <a:schemeClr val="accent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accent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accent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accent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accent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Arial" charset="0"/>
                </a:defRPr>
              </a:lvl9pPr>
            </a:lstStyle>
            <a:p>
              <a:r>
                <a:rPr lang="en-US" sz="1600" b="1" dirty="0">
                  <a:solidFill>
                    <a:schemeClr val="bg1"/>
                  </a:solidFill>
                </a:rPr>
                <a:t>Spin</a:t>
              </a:r>
            </a:p>
          </p:txBody>
        </p:sp>
        <p:sp>
          <p:nvSpPr>
            <p:cNvPr id="4128" name="AutoShape 30" descr="5%"/>
            <p:cNvSpPr>
              <a:spLocks noChangeArrowheads="1"/>
            </p:cNvSpPr>
            <p:nvPr/>
          </p:nvSpPr>
          <p:spPr bwMode="auto">
            <a:xfrm rot="16240384" flipV="1">
              <a:off x="1872" y="816"/>
              <a:ext cx="720" cy="816"/>
            </a:xfrm>
            <a:custGeom>
              <a:avLst/>
              <a:gdLst>
                <a:gd name="T0" fmla="*/ 360 w 21600"/>
                <a:gd name="T1" fmla="*/ 0 h 21600"/>
                <a:gd name="T2" fmla="*/ 90 w 21600"/>
                <a:gd name="T3" fmla="*/ 408 h 21600"/>
                <a:gd name="T4" fmla="*/ 360 w 21600"/>
                <a:gd name="T5" fmla="*/ 204 h 21600"/>
                <a:gd name="T6" fmla="*/ 810 w 21600"/>
                <a:gd name="T7" fmla="*/ 408 h 21600"/>
                <a:gd name="T8" fmla="*/ 630 w 21600"/>
                <a:gd name="T9" fmla="*/ 612 h 21600"/>
                <a:gd name="T10" fmla="*/ 450 w 21600"/>
                <a:gd name="T11" fmla="*/ 408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50 w 21600"/>
                <a:gd name="T19" fmla="*/ 3150 h 21600"/>
                <a:gd name="T20" fmla="*/ 18450 w 21600"/>
                <a:gd name="T21" fmla="*/ 1845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6200" y="10800"/>
                  </a:moveTo>
                  <a:cubicBezTo>
                    <a:pt x="16200" y="7817"/>
                    <a:pt x="13782" y="5400"/>
                    <a:pt x="10800" y="5400"/>
                  </a:cubicBezTo>
                  <a:cubicBezTo>
                    <a:pt x="7817" y="5400"/>
                    <a:pt x="5400" y="7817"/>
                    <a:pt x="5400" y="10800"/>
                  </a:cubicBezTo>
                  <a:lnTo>
                    <a:pt x="0" y="10800"/>
                  </a:lnTo>
                  <a:cubicBezTo>
                    <a:pt x="0" y="4835"/>
                    <a:pt x="4835" y="0"/>
                    <a:pt x="10800" y="0"/>
                  </a:cubicBezTo>
                  <a:cubicBezTo>
                    <a:pt x="16764" y="0"/>
                    <a:pt x="21599" y="4835"/>
                    <a:pt x="21600" y="10799"/>
                  </a:cubicBezTo>
                  <a:lnTo>
                    <a:pt x="21600" y="10800"/>
                  </a:lnTo>
                  <a:lnTo>
                    <a:pt x="24300" y="10800"/>
                  </a:lnTo>
                  <a:lnTo>
                    <a:pt x="18900" y="16200"/>
                  </a:lnTo>
                  <a:lnTo>
                    <a:pt x="13500" y="10800"/>
                  </a:lnTo>
                  <a:lnTo>
                    <a:pt x="16200" y="10800"/>
                  </a:lnTo>
                  <a:close/>
                </a:path>
              </a:pathLst>
            </a:custGeom>
            <a:grpFill/>
            <a:ln w="127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</p:grpSp>
      <p:sp>
        <p:nvSpPr>
          <p:cNvPr id="4125" name="Text Box 31"/>
          <p:cNvSpPr txBox="1">
            <a:spLocks noChangeArrowheads="1"/>
          </p:cNvSpPr>
          <p:nvPr/>
        </p:nvSpPr>
        <p:spPr bwMode="auto">
          <a:xfrm>
            <a:off x="4114800" y="3176588"/>
            <a:ext cx="1225550" cy="641350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9pPr>
          </a:lstStyle>
          <a:p>
            <a:r>
              <a:rPr lang="en-US" b="1" dirty="0">
                <a:solidFill>
                  <a:schemeClr val="accent2"/>
                </a:solidFill>
              </a:rPr>
              <a:t>atomic</a:t>
            </a:r>
          </a:p>
          <a:p>
            <a:r>
              <a:rPr lang="en-US" b="1" dirty="0">
                <a:solidFill>
                  <a:schemeClr val="accent2"/>
                </a:solidFill>
              </a:rPr>
              <a:t>operation</a:t>
            </a:r>
          </a:p>
        </p:txBody>
      </p:sp>
      <p:sp>
        <p:nvSpPr>
          <p:cNvPr id="4126" name="Text Box 32"/>
          <p:cNvSpPr txBox="1">
            <a:spLocks noChangeArrowheads="1"/>
          </p:cNvSpPr>
          <p:nvPr/>
        </p:nvSpPr>
        <p:spPr bwMode="auto">
          <a:xfrm>
            <a:off x="1219200" y="5638800"/>
            <a:ext cx="4724400" cy="915988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9pPr>
          </a:lstStyle>
          <a:p>
            <a:r>
              <a:rPr lang="en-US">
                <a:solidFill>
                  <a:schemeClr val="bg1"/>
                </a:solidFill>
              </a:rPr>
              <a:t>The </a:t>
            </a:r>
            <a:r>
              <a:rPr lang="en-US" i="1">
                <a:solidFill>
                  <a:schemeClr val="bg1"/>
                </a:solidFill>
              </a:rPr>
              <a:t>single</a:t>
            </a:r>
            <a:r>
              <a:rPr lang="en-US">
                <a:solidFill>
                  <a:schemeClr val="bg1"/>
                </a:solidFill>
              </a:rPr>
              <a:t> winning processor will read a 0 - all others processors will read the 1 set by the winning processor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Spin Lock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1545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	_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itmask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 # enter critical section </a:t>
            </a: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# 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lock acquisition loop </a:t>
            </a: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4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LL 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r1, 0(r4)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# 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r1 &lt;= M[r4] </a:t>
            </a: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4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BNEZ 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r1, loop # retry if lock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		                 				 already 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taken (r1 != 0) </a:t>
            </a: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4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ORI 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r1, r0, 1 # r1 &lt;= 1 </a:t>
            </a: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4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SC 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r1, 0(r4)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# 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if atomic (M[r4] &lt;= 1 /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				 r1 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&lt;= 1) else (r1 &lt;= 0) </a:t>
            </a: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4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BEQZ 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r1, loop # retry if not atomic (r1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				 == 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0) ... </a:t>
            </a: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# 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lock release </a:t>
            </a: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4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ORI 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r1, r0, 0 # r1 &lt;= 0 </a:t>
            </a: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4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SW 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r1, 0(r4)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# 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M[r4] &lt;= 0 </a:t>
            </a: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	_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itunmask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 #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exit 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critical section</a:t>
            </a:r>
          </a:p>
        </p:txBody>
      </p:sp>
    </p:spTree>
    <p:extLst>
      <p:ext uri="{BB962C8B-B14F-4D97-AF65-F5344CB8AC3E}">
        <p14:creationId xmlns:p14="http://schemas.microsoft.com/office/powerpoint/2010/main" val="2891236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we fix this?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5410200"/>
          </a:xfrm>
        </p:spPr>
        <p:txBody>
          <a:bodyPr/>
          <a:lstStyle/>
          <a:p>
            <a:r>
              <a:rPr lang="en-US" dirty="0"/>
              <a:t>Thread A                                  </a:t>
            </a:r>
            <a:r>
              <a:rPr lang="en-US" dirty="0" smtClean="0"/>
              <a:t>Thread </a:t>
            </a:r>
            <a:r>
              <a:rPr lang="en-US" dirty="0"/>
              <a:t>B</a:t>
            </a:r>
            <a:br>
              <a:rPr lang="en-US" dirty="0"/>
            </a:br>
            <a:r>
              <a:rPr lang="en-US" dirty="0"/>
              <a:t>for(</a:t>
            </a:r>
            <a:r>
              <a:rPr lang="en-US" dirty="0" err="1"/>
              <a:t>int</a:t>
            </a:r>
            <a:r>
              <a:rPr lang="en-US" dirty="0"/>
              <a:t> i = 0, i &lt; 5; i++) {      </a:t>
            </a:r>
            <a:r>
              <a:rPr lang="en-US" dirty="0" smtClean="0"/>
              <a:t>for(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/>
              <a:t>j = 0; j &lt; 5; j++) {</a:t>
            </a:r>
            <a:br>
              <a:rPr lang="en-US" dirty="0"/>
            </a:br>
            <a:r>
              <a:rPr lang="en-US" dirty="0"/>
              <a:t>   </a:t>
            </a:r>
            <a:endParaRPr lang="en-US" dirty="0" smtClean="0"/>
          </a:p>
          <a:p>
            <a:r>
              <a:rPr lang="en-US" dirty="0" smtClean="0"/>
              <a:t>		</a:t>
            </a:r>
            <a:endParaRPr lang="en-US" dirty="0"/>
          </a:p>
          <a:p>
            <a:r>
              <a:rPr lang="en-US" dirty="0" smtClean="0"/>
              <a:t>		x </a:t>
            </a:r>
            <a:r>
              <a:rPr lang="en-US" dirty="0"/>
              <a:t>= x + 1;                                 </a:t>
            </a:r>
            <a:r>
              <a:rPr lang="en-US" dirty="0" smtClean="0"/>
              <a:t>x </a:t>
            </a:r>
            <a:r>
              <a:rPr lang="en-US" dirty="0"/>
              <a:t>= x + 1;</a:t>
            </a:r>
            <a:br>
              <a:rPr lang="en-US" dirty="0"/>
            </a:b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	}					 }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192530" y="2590800"/>
            <a:ext cx="72656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chemeClr val="bg1"/>
                </a:solidFill>
              </a:rPr>
              <a:t>acquire_lock</a:t>
            </a:r>
            <a:r>
              <a:rPr lang="en-US" sz="2800" dirty="0" smtClean="0">
                <a:solidFill>
                  <a:schemeClr val="bg1"/>
                </a:solidFill>
              </a:rPr>
              <a:t>(m);                         </a:t>
            </a:r>
            <a:r>
              <a:rPr lang="en-US" sz="2800" dirty="0" err="1" smtClean="0">
                <a:solidFill>
                  <a:schemeClr val="bg1"/>
                </a:solidFill>
              </a:rPr>
              <a:t>acquire_lock</a:t>
            </a:r>
            <a:r>
              <a:rPr lang="en-US" sz="2800" dirty="0" smtClean="0">
                <a:solidFill>
                  <a:schemeClr val="bg1"/>
                </a:solidFill>
              </a:rPr>
              <a:t>(m);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19200" y="3886200"/>
            <a:ext cx="739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chemeClr val="bg1"/>
                </a:solidFill>
              </a:rPr>
              <a:t>release_lock</a:t>
            </a:r>
            <a:r>
              <a:rPr lang="en-US" sz="2800" dirty="0" smtClean="0">
                <a:solidFill>
                  <a:schemeClr val="bg1"/>
                </a:solidFill>
              </a:rPr>
              <a:t>(m);                         </a:t>
            </a:r>
            <a:r>
              <a:rPr lang="en-US" sz="2800" dirty="0" err="1" smtClean="0">
                <a:solidFill>
                  <a:schemeClr val="bg1"/>
                </a:solidFill>
              </a:rPr>
              <a:t>release_lock</a:t>
            </a:r>
            <a:r>
              <a:rPr lang="en-US" sz="2800" dirty="0" smtClean="0">
                <a:solidFill>
                  <a:schemeClr val="bg1"/>
                </a:solidFill>
              </a:rPr>
              <a:t>(m);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9838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Guidelines for successful </a:t>
            </a:r>
            <a:r>
              <a:rPr lang="en-US" dirty="0" err="1"/>
              <a:t>mutexing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Insufficient locking can cause </a:t>
            </a:r>
            <a:r>
              <a:rPr lang="en-US" dirty="0">
                <a:solidFill>
                  <a:schemeClr val="accent1"/>
                </a:solidFill>
              </a:rPr>
              <a:t>races</a:t>
            </a:r>
          </a:p>
          <a:p>
            <a:pPr lvl="1"/>
            <a:r>
              <a:rPr lang="en-US" dirty="0"/>
              <a:t>Skimping on </a:t>
            </a:r>
            <a:r>
              <a:rPr lang="en-US" dirty="0" err="1"/>
              <a:t>mutexes</a:t>
            </a:r>
            <a:r>
              <a:rPr lang="en-US" dirty="0"/>
              <a:t>? Just say no!</a:t>
            </a:r>
          </a:p>
          <a:p>
            <a:r>
              <a:rPr lang="en-US" dirty="0"/>
              <a:t>Poorly designed locking can cause </a:t>
            </a:r>
            <a:r>
              <a:rPr lang="en-US" dirty="0">
                <a:solidFill>
                  <a:schemeClr val="accent1"/>
                </a:solidFill>
              </a:rPr>
              <a:t>deadlock</a:t>
            </a:r>
          </a:p>
          <a:p>
            <a:pPr lvl="1"/>
            <a:endParaRPr lang="en-US" dirty="0"/>
          </a:p>
          <a:p>
            <a:pPr lvl="1">
              <a:buNone/>
            </a:pPr>
            <a:endParaRPr lang="en-US" dirty="0"/>
          </a:p>
          <a:p>
            <a:pPr lvl="1"/>
            <a:r>
              <a:rPr lang="en-US" dirty="0"/>
              <a:t>know why you are using </a:t>
            </a:r>
            <a:r>
              <a:rPr lang="en-US" dirty="0" err="1"/>
              <a:t>mutexes</a:t>
            </a:r>
            <a:r>
              <a:rPr lang="en-US" dirty="0"/>
              <a:t>!</a:t>
            </a:r>
          </a:p>
          <a:p>
            <a:pPr lvl="1"/>
            <a:r>
              <a:rPr lang="en-US" dirty="0"/>
              <a:t>acquire locks in a consistent order to avoid cycles</a:t>
            </a:r>
          </a:p>
          <a:p>
            <a:pPr lvl="1"/>
            <a:r>
              <a:rPr lang="en-US" dirty="0"/>
              <a:t>use lock/unlock like braces (match them lexically)</a:t>
            </a:r>
          </a:p>
          <a:p>
            <a:pPr lvl="2"/>
            <a:r>
              <a:rPr lang="en-US" dirty="0"/>
              <a:t>lock(&amp;m); …; unlock(&amp;m)</a:t>
            </a:r>
          </a:p>
          <a:p>
            <a:pPr lvl="2"/>
            <a:r>
              <a:rPr lang="en-US" dirty="0"/>
              <a:t>watch out for return, </a:t>
            </a:r>
            <a:r>
              <a:rPr lang="en-US" dirty="0" err="1"/>
              <a:t>goto</a:t>
            </a:r>
            <a:r>
              <a:rPr lang="en-US" dirty="0"/>
              <a:t>, and function calls!</a:t>
            </a:r>
          </a:p>
          <a:p>
            <a:pPr lvl="2"/>
            <a:r>
              <a:rPr lang="en-US" dirty="0"/>
              <a:t>watch out for exception/error conditions!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447800" y="2474892"/>
            <a:ext cx="2709396" cy="954107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>
              <a:tabLst>
                <a:tab pos="742950" algn="l"/>
              </a:tabLst>
            </a:pPr>
            <a:r>
              <a:rPr lang="en-US" sz="2800" dirty="0" smtClean="0">
                <a:solidFill>
                  <a:schemeClr val="accent1"/>
                </a:solidFill>
                <a:latin typeface="Consolas" pitchFamily="49" charset="0"/>
              </a:rPr>
              <a:t>P1:</a:t>
            </a:r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	lock(m1);</a:t>
            </a:r>
            <a:b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</a:br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	lock(m2);</a:t>
            </a:r>
          </a:p>
        </p:txBody>
      </p:sp>
      <p:sp>
        <p:nvSpPr>
          <p:cNvPr id="5" name="Rectangle 4"/>
          <p:cNvSpPr/>
          <p:nvPr/>
        </p:nvSpPr>
        <p:spPr>
          <a:xfrm>
            <a:off x="4419600" y="2474892"/>
            <a:ext cx="2767104" cy="954107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>
              <a:tabLst>
                <a:tab pos="800100" algn="l"/>
              </a:tabLst>
            </a:pPr>
            <a:r>
              <a:rPr lang="en-US" sz="2800" dirty="0" smtClean="0">
                <a:solidFill>
                  <a:schemeClr val="accent1"/>
                </a:solidFill>
                <a:latin typeface="Consolas" pitchFamily="49" charset="0"/>
              </a:rPr>
              <a:t>P2:</a:t>
            </a:r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	lock(m2);</a:t>
            </a:r>
            <a:b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</a:br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	lock(m1);</a:t>
            </a:r>
          </a:p>
        </p:txBody>
      </p:sp>
    </p:spTree>
    <p:extLst>
      <p:ext uri="{BB962C8B-B14F-4D97-AF65-F5344CB8AC3E}">
        <p14:creationId xmlns:p14="http://schemas.microsoft.com/office/powerpoint/2010/main" val="351454163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Summing Numbers on a SMP</a:t>
            </a:r>
            <a:endParaRPr lang="en-US" dirty="0"/>
          </a:p>
        </p:txBody>
      </p:sp>
      <p:sp>
        <p:nvSpPr>
          <p:cNvPr id="4" name="Content Placeholder 3"/>
          <p:cNvSpPr>
            <a:spLocks noGrp="1" noChangeArrowheads="1"/>
          </p:cNvSpPr>
          <p:nvPr>
            <p:ph idx="1"/>
          </p:nvPr>
        </p:nvSpPr>
        <p:spPr bwMode="auto">
          <a:xfrm>
            <a:off x="228600" y="762000"/>
            <a:ext cx="8686800" cy="15901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3500" tIns="25400" rIns="63500" bIns="25400" numCol="1" anchor="t" anchorCtr="0" compatLnSpc="1">
            <a:prstTxWarp prst="textNoShape">
              <a:avLst/>
            </a:prstTxWarp>
            <a:spAutoFit/>
          </a:bodyPr>
          <a:lstStyle>
            <a:lvl1pPr marL="287338" indent="-287338" algn="l" rtl="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q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1363" indent="-246063" algn="l" rtl="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Monotype Sorts" pitchFamily="1" charset="2"/>
              <a:buChar char="l"/>
              <a:defRPr sz="2000">
                <a:solidFill>
                  <a:schemeClr val="tx1"/>
                </a:solidFill>
                <a:latin typeface="+mn-lt"/>
              </a:defRPr>
            </a:lvl2pPr>
            <a:lvl3pPr marL="1146175" indent="-176213" algn="l" rtl="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-"/>
              <a:defRPr>
                <a:solidFill>
                  <a:schemeClr val="tx1"/>
                </a:solidFill>
                <a:latin typeface="+mn-lt"/>
              </a:defRPr>
            </a:lvl3pPr>
            <a:lvl4pPr marL="17145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1717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628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30861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5433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40005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2000" dirty="0" smtClean="0">
                <a:solidFill>
                  <a:schemeClr val="bg1"/>
                </a:solidFill>
                <a:latin typeface="Courier New" pitchFamily="49" charset="0"/>
              </a:rPr>
              <a:t>sum[</a:t>
            </a:r>
            <a:r>
              <a:rPr lang="en-US" sz="2000" dirty="0" err="1" smtClean="0">
                <a:solidFill>
                  <a:schemeClr val="bg1"/>
                </a:solidFill>
                <a:latin typeface="Courier New" pitchFamily="49" charset="0"/>
              </a:rPr>
              <a:t>Pn</a:t>
            </a:r>
            <a:r>
              <a:rPr lang="en-US" sz="2000" dirty="0" smtClean="0">
                <a:solidFill>
                  <a:schemeClr val="bg1"/>
                </a:solidFill>
                <a:latin typeface="Courier New" pitchFamily="49" charset="0"/>
              </a:rPr>
              <a:t>] = 0;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2000" dirty="0" smtClean="0">
                <a:solidFill>
                  <a:schemeClr val="bg1"/>
                </a:solidFill>
                <a:latin typeface="Courier New" pitchFamily="49" charset="0"/>
              </a:rPr>
              <a:t>for (i = 1000*</a:t>
            </a:r>
            <a:r>
              <a:rPr lang="en-US" sz="2000" dirty="0" err="1" smtClean="0">
                <a:solidFill>
                  <a:schemeClr val="bg1"/>
                </a:solidFill>
                <a:latin typeface="Courier New" pitchFamily="49" charset="0"/>
              </a:rPr>
              <a:t>Pn</a:t>
            </a:r>
            <a:r>
              <a:rPr lang="en-US" sz="2000" dirty="0" smtClean="0">
                <a:solidFill>
                  <a:schemeClr val="bg1"/>
                </a:solidFill>
                <a:latin typeface="Courier New" pitchFamily="49" charset="0"/>
              </a:rPr>
              <a:t>; i&lt; 1000*(Pn+1); i = i + 1)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2000" dirty="0" smtClean="0">
                <a:solidFill>
                  <a:schemeClr val="bg1"/>
                </a:solidFill>
                <a:latin typeface="Courier New" pitchFamily="49" charset="0"/>
              </a:rPr>
              <a:t>	sum[</a:t>
            </a:r>
            <a:r>
              <a:rPr lang="en-US" sz="2000" dirty="0" err="1" smtClean="0">
                <a:solidFill>
                  <a:schemeClr val="bg1"/>
                </a:solidFill>
                <a:latin typeface="Courier New" pitchFamily="49" charset="0"/>
              </a:rPr>
              <a:t>Pn</a:t>
            </a:r>
            <a:r>
              <a:rPr lang="en-US" sz="2000" dirty="0" smtClean="0">
                <a:solidFill>
                  <a:schemeClr val="bg1"/>
                </a:solidFill>
                <a:latin typeface="Courier New" pitchFamily="49" charset="0"/>
              </a:rPr>
              <a:t>] = sum[</a:t>
            </a:r>
            <a:r>
              <a:rPr lang="en-US" sz="2000" dirty="0" err="1" smtClean="0">
                <a:solidFill>
                  <a:schemeClr val="bg1"/>
                </a:solidFill>
                <a:latin typeface="Courier New" pitchFamily="49" charset="0"/>
              </a:rPr>
              <a:t>Pn</a:t>
            </a:r>
            <a:r>
              <a:rPr lang="en-US" sz="2000" dirty="0" smtClean="0">
                <a:solidFill>
                  <a:schemeClr val="bg1"/>
                </a:solidFill>
                <a:latin typeface="Courier New" pitchFamily="49" charset="0"/>
              </a:rPr>
              <a:t>] + A[i];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2000" dirty="0" smtClean="0">
                <a:solidFill>
                  <a:schemeClr val="bg1"/>
                </a:solidFill>
                <a:latin typeface="Courier New" pitchFamily="49" charset="0"/>
              </a:rPr>
              <a:t>					/* each processor sums its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2000" dirty="0" smtClean="0">
                <a:solidFill>
                  <a:schemeClr val="bg1"/>
                </a:solidFill>
                <a:latin typeface="Courier New" pitchFamily="49" charset="0"/>
              </a:rPr>
              <a:t>					/* subset of vector A</a:t>
            </a:r>
          </a:p>
        </p:txBody>
      </p:sp>
      <p:sp>
        <p:nvSpPr>
          <p:cNvPr id="5" name="Rectangle 4"/>
          <p:cNvSpPr>
            <a:spLocks noGrp="1" noChangeArrowheads="1"/>
          </p:cNvSpPr>
          <p:nvPr/>
        </p:nvSpPr>
        <p:spPr bwMode="auto">
          <a:xfrm>
            <a:off x="647700" y="2641600"/>
            <a:ext cx="7848600" cy="40831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3500" tIns="25400" rIns="63500" bIns="25400" numCol="1" anchor="t" anchorCtr="0" compatLnSpc="1">
            <a:prstTxWarp prst="textNoShape">
              <a:avLst/>
            </a:prstTxWarp>
            <a:spAutoFit/>
          </a:bodyPr>
          <a:lstStyle>
            <a:lvl1pPr marL="287338" indent="-287338" algn="l" rtl="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q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1363" indent="-246063" algn="l" rtl="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Monotype Sorts" pitchFamily="1" charset="2"/>
              <a:buChar char="l"/>
              <a:defRPr sz="2000">
                <a:solidFill>
                  <a:schemeClr val="tx1"/>
                </a:solidFill>
                <a:latin typeface="+mn-lt"/>
              </a:defRPr>
            </a:lvl2pPr>
            <a:lvl3pPr marL="1146175" indent="-176213" algn="l" rtl="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-"/>
              <a:defRPr>
                <a:solidFill>
                  <a:schemeClr val="tx1"/>
                </a:solidFill>
                <a:latin typeface="+mn-lt"/>
              </a:defRPr>
            </a:lvl3pPr>
            <a:lvl4pPr marL="17145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1717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628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30861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5433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40005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2000" dirty="0" smtClean="0">
                <a:solidFill>
                  <a:schemeClr val="bg1"/>
                </a:solidFill>
                <a:latin typeface="Courier New" pitchFamily="49" charset="0"/>
              </a:rPr>
              <a:t>repeat</a:t>
            </a:r>
            <a:r>
              <a:rPr lang="en-US" sz="2000" dirty="0">
                <a:solidFill>
                  <a:schemeClr val="bg1"/>
                </a:solidFill>
                <a:latin typeface="Courier New" pitchFamily="49" charset="0"/>
              </a:rPr>
              <a:t>			/* adding together the </a:t>
            </a:r>
          </a:p>
          <a:p>
            <a:pPr>
              <a:buNone/>
            </a:pPr>
            <a:r>
              <a:rPr lang="en-US" sz="2000" dirty="0">
                <a:solidFill>
                  <a:schemeClr val="bg1"/>
                </a:solidFill>
                <a:latin typeface="Courier New" pitchFamily="49" charset="0"/>
              </a:rPr>
              <a:t>					/* partial sums</a:t>
            </a:r>
          </a:p>
          <a:p>
            <a:pPr>
              <a:buNone/>
            </a:pPr>
            <a:r>
              <a:rPr lang="en-US" sz="2000" dirty="0">
                <a:solidFill>
                  <a:schemeClr val="bg1"/>
                </a:solidFill>
                <a:latin typeface="Courier New" pitchFamily="49" charset="0"/>
              </a:rPr>
              <a:t>	</a:t>
            </a:r>
            <a:r>
              <a:rPr lang="en-US" sz="2000" dirty="0">
                <a:solidFill>
                  <a:schemeClr val="accent2"/>
                </a:solidFill>
                <a:latin typeface="Courier New" pitchFamily="49" charset="0"/>
              </a:rPr>
              <a:t>synch();</a:t>
            </a:r>
            <a:r>
              <a:rPr lang="en-US" sz="2000" dirty="0">
                <a:solidFill>
                  <a:schemeClr val="bg1"/>
                </a:solidFill>
                <a:latin typeface="Courier New" pitchFamily="49" charset="0"/>
              </a:rPr>
              <a:t>			</a:t>
            </a:r>
            <a:r>
              <a:rPr lang="en-US" sz="2000" dirty="0">
                <a:solidFill>
                  <a:schemeClr val="accent2"/>
                </a:solidFill>
                <a:latin typeface="Courier New" pitchFamily="49" charset="0"/>
              </a:rPr>
              <a:t>/*synchronize first</a:t>
            </a:r>
          </a:p>
          <a:p>
            <a:pPr>
              <a:buNone/>
            </a:pPr>
            <a:r>
              <a:rPr lang="en-US" sz="2000" dirty="0">
                <a:solidFill>
                  <a:schemeClr val="bg1"/>
                </a:solidFill>
                <a:latin typeface="Courier New" pitchFamily="49" charset="0"/>
              </a:rPr>
              <a:t>	if (half%2 != 0 &amp;&amp; </a:t>
            </a:r>
            <a:r>
              <a:rPr lang="en-US" sz="2000" dirty="0" err="1">
                <a:solidFill>
                  <a:schemeClr val="bg1"/>
                </a:solidFill>
                <a:latin typeface="Courier New" pitchFamily="49" charset="0"/>
              </a:rPr>
              <a:t>Pn</a:t>
            </a:r>
            <a:r>
              <a:rPr lang="en-US" sz="2000" dirty="0">
                <a:solidFill>
                  <a:schemeClr val="bg1"/>
                </a:solidFill>
                <a:latin typeface="Courier New" pitchFamily="49" charset="0"/>
              </a:rPr>
              <a:t> == 0)</a:t>
            </a:r>
          </a:p>
          <a:p>
            <a:pPr>
              <a:buNone/>
            </a:pPr>
            <a:r>
              <a:rPr lang="en-US" sz="2000" dirty="0">
                <a:solidFill>
                  <a:schemeClr val="bg1"/>
                </a:solidFill>
                <a:latin typeface="Courier New" pitchFamily="49" charset="0"/>
              </a:rPr>
              <a:t>		sum[0] = sum[0] + sum[half-1];</a:t>
            </a:r>
          </a:p>
          <a:p>
            <a:pPr>
              <a:buNone/>
            </a:pPr>
            <a:r>
              <a:rPr lang="en-US" sz="2000" dirty="0">
                <a:solidFill>
                  <a:schemeClr val="bg1"/>
                </a:solidFill>
                <a:latin typeface="Courier New" pitchFamily="49" charset="0"/>
              </a:rPr>
              <a:t>	half = half/2</a:t>
            </a:r>
          </a:p>
          <a:p>
            <a:pPr>
              <a:buNone/>
            </a:pPr>
            <a:r>
              <a:rPr lang="en-US" sz="2000" dirty="0">
                <a:solidFill>
                  <a:schemeClr val="bg1"/>
                </a:solidFill>
                <a:latin typeface="Courier New" pitchFamily="49" charset="0"/>
              </a:rPr>
              <a:t>	if (</a:t>
            </a:r>
            <a:r>
              <a:rPr lang="en-US" sz="2000" dirty="0" err="1">
                <a:solidFill>
                  <a:schemeClr val="bg1"/>
                </a:solidFill>
                <a:latin typeface="Courier New" pitchFamily="49" charset="0"/>
              </a:rPr>
              <a:t>Pn</a:t>
            </a:r>
            <a:r>
              <a:rPr lang="en-US" sz="2000" dirty="0">
                <a:solidFill>
                  <a:schemeClr val="bg1"/>
                </a:solidFill>
                <a:latin typeface="Courier New" pitchFamily="49" charset="0"/>
              </a:rPr>
              <a:t>&lt;half) sum[</a:t>
            </a:r>
            <a:r>
              <a:rPr lang="en-US" sz="2000" dirty="0" err="1">
                <a:solidFill>
                  <a:schemeClr val="bg1"/>
                </a:solidFill>
                <a:latin typeface="Courier New" pitchFamily="49" charset="0"/>
              </a:rPr>
              <a:t>Pn</a:t>
            </a:r>
            <a:r>
              <a:rPr lang="en-US" sz="2000" dirty="0">
                <a:solidFill>
                  <a:schemeClr val="bg1"/>
                </a:solidFill>
                <a:latin typeface="Courier New" pitchFamily="49" charset="0"/>
              </a:rPr>
              <a:t>] = sum[</a:t>
            </a:r>
            <a:r>
              <a:rPr lang="en-US" sz="2000" dirty="0" err="1">
                <a:solidFill>
                  <a:schemeClr val="bg1"/>
                </a:solidFill>
                <a:latin typeface="Courier New" pitchFamily="49" charset="0"/>
              </a:rPr>
              <a:t>Pn</a:t>
            </a:r>
            <a:r>
              <a:rPr lang="en-US" sz="2000" dirty="0">
                <a:solidFill>
                  <a:schemeClr val="bg1"/>
                </a:solidFill>
                <a:latin typeface="Courier New" pitchFamily="49" charset="0"/>
              </a:rPr>
              <a:t>] + sum[</a:t>
            </a:r>
            <a:r>
              <a:rPr lang="en-US" sz="2000" dirty="0" err="1">
                <a:solidFill>
                  <a:schemeClr val="bg1"/>
                </a:solidFill>
                <a:latin typeface="Courier New" pitchFamily="49" charset="0"/>
              </a:rPr>
              <a:t>Pn+half</a:t>
            </a:r>
            <a:r>
              <a:rPr lang="en-US" sz="2000" dirty="0">
                <a:solidFill>
                  <a:schemeClr val="bg1"/>
                </a:solidFill>
                <a:latin typeface="Courier New" pitchFamily="49" charset="0"/>
              </a:rPr>
              <a:t>];</a:t>
            </a:r>
          </a:p>
          <a:p>
            <a:pPr>
              <a:buNone/>
            </a:pPr>
            <a:r>
              <a:rPr lang="en-US" sz="2000" dirty="0">
                <a:solidFill>
                  <a:schemeClr val="bg1"/>
                </a:solidFill>
                <a:latin typeface="Courier New" pitchFamily="49" charset="0"/>
              </a:rPr>
              <a:t>until (half == 1);	/*final sum in sum[0]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2000" dirty="0" smtClean="0">
                <a:solidFill>
                  <a:schemeClr val="bg1"/>
                </a:solidFill>
                <a:latin typeface="Courier New" pitchFamily="49" charset="0"/>
              </a:rPr>
              <a:t> A[i];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2000" dirty="0" smtClean="0">
                <a:solidFill>
                  <a:schemeClr val="bg1"/>
                </a:solidFill>
                <a:latin typeface="Courier New" pitchFamily="49" charset="0"/>
              </a:rPr>
              <a:t>					/* each processor sums its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2000" dirty="0" smtClean="0">
                <a:solidFill>
                  <a:schemeClr val="bg1"/>
                </a:solidFill>
                <a:latin typeface="Courier New" pitchFamily="49" charset="0"/>
              </a:rPr>
              <a:t>					/* subset of vector A</a:t>
            </a:r>
          </a:p>
        </p:txBody>
      </p:sp>
    </p:spTree>
    <p:extLst>
      <p:ext uri="{BB962C8B-B14F-4D97-AF65-F5344CB8AC3E}">
        <p14:creationId xmlns:p14="http://schemas.microsoft.com/office/powerpoint/2010/main" val="4188439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/>
          <a:lstStyle/>
          <a:p>
            <a:r>
              <a:rPr lang="en-US" dirty="0" smtClean="0"/>
              <a:t>Barrier Synchronization</a:t>
            </a:r>
            <a:endParaRPr lang="en-US" dirty="0"/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866777" y="1103313"/>
            <a:ext cx="460375" cy="457200"/>
          </a:xfrm>
          <a:prstGeom prst="ellips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6" name="Text Box 16"/>
          <p:cNvSpPr txBox="1">
            <a:spLocks noChangeArrowheads="1"/>
          </p:cNvSpPr>
          <p:nvPr/>
        </p:nvSpPr>
        <p:spPr bwMode="auto">
          <a:xfrm>
            <a:off x="850902" y="1139826"/>
            <a:ext cx="463550" cy="36671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>
                <a:solidFill>
                  <a:schemeClr val="bg1"/>
                </a:solidFill>
              </a:rPr>
              <a:t>P0</a:t>
            </a: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1649415" y="1103313"/>
            <a:ext cx="460375" cy="457200"/>
          </a:xfrm>
          <a:prstGeom prst="ellips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8" name="Text Box 18"/>
          <p:cNvSpPr txBox="1">
            <a:spLocks noChangeArrowheads="1"/>
          </p:cNvSpPr>
          <p:nvPr/>
        </p:nvSpPr>
        <p:spPr bwMode="auto">
          <a:xfrm>
            <a:off x="1633540" y="1139826"/>
            <a:ext cx="463550" cy="36671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>
                <a:solidFill>
                  <a:schemeClr val="bg1"/>
                </a:solidFill>
              </a:rPr>
              <a:t>P1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2416178" y="1103313"/>
            <a:ext cx="460375" cy="457200"/>
          </a:xfrm>
          <a:prstGeom prst="ellips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0" name="Text Box 20"/>
          <p:cNvSpPr txBox="1">
            <a:spLocks noChangeArrowheads="1"/>
          </p:cNvSpPr>
          <p:nvPr/>
        </p:nvSpPr>
        <p:spPr bwMode="auto">
          <a:xfrm>
            <a:off x="2400303" y="1139826"/>
            <a:ext cx="463550" cy="36671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>
                <a:solidFill>
                  <a:schemeClr val="bg1"/>
                </a:solidFill>
              </a:rPr>
              <a:t>P2</a:t>
            </a: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3182941" y="1103313"/>
            <a:ext cx="460375" cy="457200"/>
          </a:xfrm>
          <a:prstGeom prst="ellips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2" name="Text Box 22"/>
          <p:cNvSpPr txBox="1">
            <a:spLocks noChangeArrowheads="1"/>
          </p:cNvSpPr>
          <p:nvPr/>
        </p:nvSpPr>
        <p:spPr bwMode="auto">
          <a:xfrm>
            <a:off x="3167066" y="1139826"/>
            <a:ext cx="463550" cy="36671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>
                <a:solidFill>
                  <a:schemeClr val="bg1"/>
                </a:solidFill>
              </a:rPr>
              <a:t>P3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949704" y="1103313"/>
            <a:ext cx="458788" cy="457200"/>
          </a:xfrm>
          <a:prstGeom prst="ellips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4" name="Text Box 24"/>
          <p:cNvSpPr txBox="1">
            <a:spLocks noChangeArrowheads="1"/>
          </p:cNvSpPr>
          <p:nvPr/>
        </p:nvSpPr>
        <p:spPr bwMode="auto">
          <a:xfrm>
            <a:off x="3933829" y="1139826"/>
            <a:ext cx="463550" cy="36671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>
                <a:solidFill>
                  <a:schemeClr val="bg1"/>
                </a:solidFill>
              </a:rPr>
              <a:t>P4</a:t>
            </a:r>
          </a:p>
        </p:txBody>
      </p: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4716467" y="1103313"/>
            <a:ext cx="458788" cy="457200"/>
          </a:xfrm>
          <a:prstGeom prst="ellips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6" name="Text Box 26"/>
          <p:cNvSpPr txBox="1">
            <a:spLocks noChangeArrowheads="1"/>
          </p:cNvSpPr>
          <p:nvPr/>
        </p:nvSpPr>
        <p:spPr bwMode="auto">
          <a:xfrm>
            <a:off x="4700592" y="1139826"/>
            <a:ext cx="463550" cy="36671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>
                <a:solidFill>
                  <a:schemeClr val="bg1"/>
                </a:solidFill>
              </a:rPr>
              <a:t>P5</a:t>
            </a:r>
          </a:p>
        </p:txBody>
      </p:sp>
      <p:sp>
        <p:nvSpPr>
          <p:cNvPr id="17" name="Oval 16"/>
          <p:cNvSpPr>
            <a:spLocks noChangeArrowheads="1"/>
          </p:cNvSpPr>
          <p:nvPr/>
        </p:nvSpPr>
        <p:spPr bwMode="auto">
          <a:xfrm>
            <a:off x="5483230" y="1103313"/>
            <a:ext cx="458788" cy="457200"/>
          </a:xfrm>
          <a:prstGeom prst="ellips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8" name="Text Box 28"/>
          <p:cNvSpPr txBox="1">
            <a:spLocks noChangeArrowheads="1"/>
          </p:cNvSpPr>
          <p:nvPr/>
        </p:nvSpPr>
        <p:spPr bwMode="auto">
          <a:xfrm>
            <a:off x="5465767" y="1139826"/>
            <a:ext cx="463550" cy="36671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>
                <a:solidFill>
                  <a:schemeClr val="bg1"/>
                </a:solidFill>
              </a:rPr>
              <a:t>P6</a:t>
            </a:r>
          </a:p>
        </p:txBody>
      </p:sp>
      <p:sp>
        <p:nvSpPr>
          <p:cNvPr id="19" name="Oval 18"/>
          <p:cNvSpPr>
            <a:spLocks noChangeArrowheads="1"/>
          </p:cNvSpPr>
          <p:nvPr/>
        </p:nvSpPr>
        <p:spPr bwMode="auto">
          <a:xfrm>
            <a:off x="6248405" y="1103313"/>
            <a:ext cx="460375" cy="457200"/>
          </a:xfrm>
          <a:prstGeom prst="ellips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0" name="Text Box 30"/>
          <p:cNvSpPr txBox="1">
            <a:spLocks noChangeArrowheads="1"/>
          </p:cNvSpPr>
          <p:nvPr/>
        </p:nvSpPr>
        <p:spPr bwMode="auto">
          <a:xfrm>
            <a:off x="6232530" y="1139826"/>
            <a:ext cx="463550" cy="36671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>
                <a:solidFill>
                  <a:schemeClr val="bg1"/>
                </a:solidFill>
              </a:rPr>
              <a:t>P7</a:t>
            </a:r>
          </a:p>
        </p:txBody>
      </p:sp>
      <p:sp>
        <p:nvSpPr>
          <p:cNvPr id="21" name="Oval 20"/>
          <p:cNvSpPr>
            <a:spLocks noChangeArrowheads="1"/>
          </p:cNvSpPr>
          <p:nvPr/>
        </p:nvSpPr>
        <p:spPr bwMode="auto">
          <a:xfrm>
            <a:off x="7015168" y="1103313"/>
            <a:ext cx="460375" cy="457200"/>
          </a:xfrm>
          <a:prstGeom prst="ellips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2" name="Text Box 32"/>
          <p:cNvSpPr txBox="1">
            <a:spLocks noChangeArrowheads="1"/>
          </p:cNvSpPr>
          <p:nvPr/>
        </p:nvSpPr>
        <p:spPr bwMode="auto">
          <a:xfrm>
            <a:off x="6999293" y="1139826"/>
            <a:ext cx="463550" cy="36671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>
                <a:solidFill>
                  <a:schemeClr val="bg1"/>
                </a:solidFill>
              </a:rPr>
              <a:t>P8</a:t>
            </a:r>
          </a:p>
        </p:txBody>
      </p:sp>
      <p:sp>
        <p:nvSpPr>
          <p:cNvPr id="23" name="Oval 22"/>
          <p:cNvSpPr>
            <a:spLocks noChangeArrowheads="1"/>
          </p:cNvSpPr>
          <p:nvPr/>
        </p:nvSpPr>
        <p:spPr bwMode="auto">
          <a:xfrm>
            <a:off x="7781931" y="1103313"/>
            <a:ext cx="460375" cy="457200"/>
          </a:xfrm>
          <a:prstGeom prst="ellips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4" name="Text Box 34"/>
          <p:cNvSpPr txBox="1">
            <a:spLocks noChangeArrowheads="1"/>
          </p:cNvSpPr>
          <p:nvPr/>
        </p:nvSpPr>
        <p:spPr bwMode="auto">
          <a:xfrm>
            <a:off x="7766056" y="1139826"/>
            <a:ext cx="463550" cy="36671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>
                <a:solidFill>
                  <a:schemeClr val="bg1"/>
                </a:solidFill>
              </a:rPr>
              <a:t>P9</a:t>
            </a:r>
          </a:p>
        </p:txBody>
      </p:sp>
      <p:sp>
        <p:nvSpPr>
          <p:cNvPr id="25" name="Oval 24"/>
          <p:cNvSpPr>
            <a:spLocks noChangeArrowheads="1"/>
          </p:cNvSpPr>
          <p:nvPr/>
        </p:nvSpPr>
        <p:spPr bwMode="auto">
          <a:xfrm>
            <a:off x="866777" y="3048000"/>
            <a:ext cx="460375" cy="457200"/>
          </a:xfrm>
          <a:prstGeom prst="ellips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6" name="Text Box 36"/>
          <p:cNvSpPr txBox="1">
            <a:spLocks noChangeArrowheads="1"/>
          </p:cNvSpPr>
          <p:nvPr/>
        </p:nvSpPr>
        <p:spPr bwMode="auto">
          <a:xfrm>
            <a:off x="850902" y="3084513"/>
            <a:ext cx="463550" cy="36671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1"/>
                </a:solidFill>
              </a:rPr>
              <a:t>P0</a:t>
            </a:r>
          </a:p>
        </p:txBody>
      </p:sp>
      <p:sp>
        <p:nvSpPr>
          <p:cNvPr id="27" name="Oval 26"/>
          <p:cNvSpPr>
            <a:spLocks noChangeArrowheads="1"/>
          </p:cNvSpPr>
          <p:nvPr/>
        </p:nvSpPr>
        <p:spPr bwMode="auto">
          <a:xfrm>
            <a:off x="1685927" y="3048000"/>
            <a:ext cx="460375" cy="457200"/>
          </a:xfrm>
          <a:prstGeom prst="ellips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8" name="Text Box 38"/>
          <p:cNvSpPr txBox="1">
            <a:spLocks noChangeArrowheads="1"/>
          </p:cNvSpPr>
          <p:nvPr/>
        </p:nvSpPr>
        <p:spPr bwMode="auto">
          <a:xfrm>
            <a:off x="1670052" y="3084513"/>
            <a:ext cx="463550" cy="36671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>
                <a:solidFill>
                  <a:schemeClr val="bg1"/>
                </a:solidFill>
              </a:rPr>
              <a:t>P1</a:t>
            </a:r>
          </a:p>
        </p:txBody>
      </p:sp>
      <p:sp>
        <p:nvSpPr>
          <p:cNvPr id="29" name="Oval 28"/>
          <p:cNvSpPr>
            <a:spLocks noChangeArrowheads="1"/>
          </p:cNvSpPr>
          <p:nvPr/>
        </p:nvSpPr>
        <p:spPr bwMode="auto">
          <a:xfrm>
            <a:off x="2454278" y="3008313"/>
            <a:ext cx="460375" cy="457200"/>
          </a:xfrm>
          <a:prstGeom prst="ellips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0" name="Text Box 40"/>
          <p:cNvSpPr txBox="1">
            <a:spLocks noChangeArrowheads="1"/>
          </p:cNvSpPr>
          <p:nvPr/>
        </p:nvSpPr>
        <p:spPr bwMode="auto">
          <a:xfrm>
            <a:off x="2451103" y="3048000"/>
            <a:ext cx="463550" cy="36671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>
                <a:solidFill>
                  <a:schemeClr val="bg1"/>
                </a:solidFill>
              </a:rPr>
              <a:t>P2</a:t>
            </a:r>
          </a:p>
        </p:txBody>
      </p:sp>
      <p:sp>
        <p:nvSpPr>
          <p:cNvPr id="31" name="Oval 30"/>
          <p:cNvSpPr>
            <a:spLocks noChangeArrowheads="1"/>
          </p:cNvSpPr>
          <p:nvPr/>
        </p:nvSpPr>
        <p:spPr bwMode="auto">
          <a:xfrm>
            <a:off x="3228978" y="3008313"/>
            <a:ext cx="460375" cy="457200"/>
          </a:xfrm>
          <a:prstGeom prst="ellips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2" name="Text Box 42"/>
          <p:cNvSpPr txBox="1">
            <a:spLocks noChangeArrowheads="1"/>
          </p:cNvSpPr>
          <p:nvPr/>
        </p:nvSpPr>
        <p:spPr bwMode="auto">
          <a:xfrm>
            <a:off x="3213103" y="3044826"/>
            <a:ext cx="463550" cy="36671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>
                <a:solidFill>
                  <a:schemeClr val="bg1"/>
                </a:solidFill>
              </a:rPr>
              <a:t>P3</a:t>
            </a:r>
          </a:p>
        </p:txBody>
      </p:sp>
      <p:sp>
        <p:nvSpPr>
          <p:cNvPr id="33" name="Oval 32"/>
          <p:cNvSpPr>
            <a:spLocks noChangeArrowheads="1"/>
          </p:cNvSpPr>
          <p:nvPr/>
        </p:nvSpPr>
        <p:spPr bwMode="auto">
          <a:xfrm>
            <a:off x="3971929" y="3008313"/>
            <a:ext cx="460375" cy="457200"/>
          </a:xfrm>
          <a:prstGeom prst="ellips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" name="Text Box 44"/>
          <p:cNvSpPr txBox="1">
            <a:spLocks noChangeArrowheads="1"/>
          </p:cNvSpPr>
          <p:nvPr/>
        </p:nvSpPr>
        <p:spPr bwMode="auto">
          <a:xfrm>
            <a:off x="3956054" y="3044826"/>
            <a:ext cx="463550" cy="36671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>
                <a:solidFill>
                  <a:schemeClr val="bg1"/>
                </a:solidFill>
              </a:rPr>
              <a:t>P4</a:t>
            </a:r>
          </a:p>
        </p:txBody>
      </p:sp>
      <p:sp>
        <p:nvSpPr>
          <p:cNvPr id="35" name="Line 45"/>
          <p:cNvSpPr>
            <a:spLocks noChangeShapeType="1"/>
          </p:cNvSpPr>
          <p:nvPr/>
        </p:nvSpPr>
        <p:spPr bwMode="auto">
          <a:xfrm>
            <a:off x="1079502" y="1560513"/>
            <a:ext cx="15875" cy="144780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6" name="Line 46"/>
          <p:cNvSpPr>
            <a:spLocks noChangeShapeType="1"/>
          </p:cNvSpPr>
          <p:nvPr/>
        </p:nvSpPr>
        <p:spPr bwMode="auto">
          <a:xfrm>
            <a:off x="1917703" y="1560513"/>
            <a:ext cx="15875" cy="144780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7" name="Line 47"/>
          <p:cNvSpPr>
            <a:spLocks noChangeShapeType="1"/>
          </p:cNvSpPr>
          <p:nvPr/>
        </p:nvSpPr>
        <p:spPr bwMode="auto">
          <a:xfrm>
            <a:off x="2695578" y="1560513"/>
            <a:ext cx="15875" cy="144780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8" name="Line 48"/>
          <p:cNvSpPr>
            <a:spLocks noChangeShapeType="1"/>
          </p:cNvSpPr>
          <p:nvPr/>
        </p:nvSpPr>
        <p:spPr bwMode="auto">
          <a:xfrm>
            <a:off x="3441703" y="1560513"/>
            <a:ext cx="15875" cy="144780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9" name="Line 49"/>
          <p:cNvSpPr>
            <a:spLocks noChangeShapeType="1"/>
          </p:cNvSpPr>
          <p:nvPr/>
        </p:nvSpPr>
        <p:spPr bwMode="auto">
          <a:xfrm>
            <a:off x="4203704" y="1560513"/>
            <a:ext cx="15875" cy="144780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40" name="Line 50"/>
          <p:cNvSpPr>
            <a:spLocks noChangeShapeType="1"/>
          </p:cNvSpPr>
          <p:nvPr/>
        </p:nvSpPr>
        <p:spPr bwMode="auto">
          <a:xfrm flipH="1">
            <a:off x="1095377" y="1560513"/>
            <a:ext cx="3794127" cy="144780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41" name="Line 51"/>
          <p:cNvSpPr>
            <a:spLocks noChangeShapeType="1"/>
          </p:cNvSpPr>
          <p:nvPr/>
        </p:nvSpPr>
        <p:spPr bwMode="auto">
          <a:xfrm flipH="1">
            <a:off x="1933578" y="1560513"/>
            <a:ext cx="3794127" cy="144780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42" name="Line 52"/>
          <p:cNvSpPr>
            <a:spLocks noChangeShapeType="1"/>
          </p:cNvSpPr>
          <p:nvPr/>
        </p:nvSpPr>
        <p:spPr bwMode="auto">
          <a:xfrm flipH="1">
            <a:off x="2695578" y="1560513"/>
            <a:ext cx="3794127" cy="144780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43" name="Line 53"/>
          <p:cNvSpPr>
            <a:spLocks noChangeShapeType="1"/>
          </p:cNvSpPr>
          <p:nvPr/>
        </p:nvSpPr>
        <p:spPr bwMode="auto">
          <a:xfrm flipH="1">
            <a:off x="3457578" y="1560513"/>
            <a:ext cx="3794127" cy="144780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44" name="Line 54"/>
          <p:cNvSpPr>
            <a:spLocks noChangeShapeType="1"/>
          </p:cNvSpPr>
          <p:nvPr/>
        </p:nvSpPr>
        <p:spPr bwMode="auto">
          <a:xfrm flipH="1">
            <a:off x="4219579" y="1560513"/>
            <a:ext cx="3794127" cy="144780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45" name="Oval 44"/>
          <p:cNvSpPr>
            <a:spLocks noChangeArrowheads="1"/>
          </p:cNvSpPr>
          <p:nvPr/>
        </p:nvSpPr>
        <p:spPr bwMode="auto">
          <a:xfrm>
            <a:off x="854075" y="4267200"/>
            <a:ext cx="460375" cy="457200"/>
          </a:xfrm>
          <a:prstGeom prst="ellips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46" name="Text Box 36"/>
          <p:cNvSpPr txBox="1">
            <a:spLocks noChangeArrowheads="1"/>
          </p:cNvSpPr>
          <p:nvPr/>
        </p:nvSpPr>
        <p:spPr bwMode="auto">
          <a:xfrm>
            <a:off x="838200" y="4303713"/>
            <a:ext cx="463550" cy="36671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>
                <a:solidFill>
                  <a:schemeClr val="bg1"/>
                </a:solidFill>
              </a:rPr>
              <a:t>P0</a:t>
            </a:r>
          </a:p>
        </p:txBody>
      </p:sp>
      <p:sp>
        <p:nvSpPr>
          <p:cNvPr id="47" name="Oval 46"/>
          <p:cNvSpPr>
            <a:spLocks noChangeArrowheads="1"/>
          </p:cNvSpPr>
          <p:nvPr/>
        </p:nvSpPr>
        <p:spPr bwMode="auto">
          <a:xfrm>
            <a:off x="1673225" y="4267200"/>
            <a:ext cx="460375" cy="457200"/>
          </a:xfrm>
          <a:prstGeom prst="ellips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48" name="Text Box 38"/>
          <p:cNvSpPr txBox="1">
            <a:spLocks noChangeArrowheads="1"/>
          </p:cNvSpPr>
          <p:nvPr/>
        </p:nvSpPr>
        <p:spPr bwMode="auto">
          <a:xfrm>
            <a:off x="1657350" y="4303713"/>
            <a:ext cx="463550" cy="36671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>
                <a:solidFill>
                  <a:schemeClr val="bg1"/>
                </a:solidFill>
              </a:rPr>
              <a:t>P1</a:t>
            </a:r>
          </a:p>
        </p:txBody>
      </p:sp>
      <p:sp>
        <p:nvSpPr>
          <p:cNvPr id="49" name="Oval 48"/>
          <p:cNvSpPr>
            <a:spLocks noChangeArrowheads="1"/>
          </p:cNvSpPr>
          <p:nvPr/>
        </p:nvSpPr>
        <p:spPr bwMode="auto">
          <a:xfrm>
            <a:off x="854075" y="5486400"/>
            <a:ext cx="460375" cy="457200"/>
          </a:xfrm>
          <a:prstGeom prst="ellips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50" name="Text Box 36"/>
          <p:cNvSpPr txBox="1">
            <a:spLocks noChangeArrowheads="1"/>
          </p:cNvSpPr>
          <p:nvPr/>
        </p:nvSpPr>
        <p:spPr bwMode="auto">
          <a:xfrm>
            <a:off x="838200" y="5522913"/>
            <a:ext cx="463550" cy="36671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>
                <a:solidFill>
                  <a:schemeClr val="bg1"/>
                </a:solidFill>
              </a:rPr>
              <a:t>P0</a:t>
            </a:r>
          </a:p>
        </p:txBody>
      </p:sp>
      <p:sp>
        <p:nvSpPr>
          <p:cNvPr id="53" name="Line 45"/>
          <p:cNvSpPr>
            <a:spLocks noChangeShapeType="1"/>
          </p:cNvSpPr>
          <p:nvPr/>
        </p:nvSpPr>
        <p:spPr bwMode="auto">
          <a:xfrm flipH="1">
            <a:off x="1096964" y="3505200"/>
            <a:ext cx="0" cy="72390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54" name="Line 45"/>
          <p:cNvSpPr>
            <a:spLocks noChangeShapeType="1"/>
          </p:cNvSpPr>
          <p:nvPr/>
        </p:nvSpPr>
        <p:spPr bwMode="auto">
          <a:xfrm flipH="1">
            <a:off x="1905000" y="3505200"/>
            <a:ext cx="0" cy="72390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55" name="Line 45"/>
          <p:cNvSpPr>
            <a:spLocks noChangeShapeType="1"/>
          </p:cNvSpPr>
          <p:nvPr/>
        </p:nvSpPr>
        <p:spPr bwMode="auto">
          <a:xfrm flipH="1">
            <a:off x="1096964" y="4762500"/>
            <a:ext cx="0" cy="72390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57" name="Line 50"/>
          <p:cNvSpPr>
            <a:spLocks noChangeShapeType="1"/>
          </p:cNvSpPr>
          <p:nvPr/>
        </p:nvSpPr>
        <p:spPr bwMode="auto">
          <a:xfrm flipH="1">
            <a:off x="1247776" y="3476942"/>
            <a:ext cx="1384301" cy="801687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58" name="Line 50"/>
          <p:cNvSpPr>
            <a:spLocks noChangeShapeType="1"/>
          </p:cNvSpPr>
          <p:nvPr/>
        </p:nvSpPr>
        <p:spPr bwMode="auto">
          <a:xfrm flipH="1">
            <a:off x="2044698" y="3465512"/>
            <a:ext cx="1368429" cy="765175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59" name="Line 50"/>
          <p:cNvSpPr>
            <a:spLocks noChangeShapeType="1"/>
          </p:cNvSpPr>
          <p:nvPr/>
        </p:nvSpPr>
        <p:spPr bwMode="auto">
          <a:xfrm flipH="1">
            <a:off x="1327152" y="3465512"/>
            <a:ext cx="2851945" cy="838201"/>
          </a:xfrm>
          <a:prstGeom prst="line">
            <a:avLst/>
          </a:prstGeom>
          <a:noFill/>
          <a:ln w="12700">
            <a:solidFill>
              <a:schemeClr val="bg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60" name="Line 50"/>
          <p:cNvSpPr>
            <a:spLocks noChangeShapeType="1"/>
          </p:cNvSpPr>
          <p:nvPr/>
        </p:nvSpPr>
        <p:spPr bwMode="auto">
          <a:xfrm flipH="1">
            <a:off x="1247775" y="4724400"/>
            <a:ext cx="617539" cy="76200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6365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Synchronization</a:t>
            </a:r>
            <a:endParaRPr lang="en-US" dirty="0"/>
          </a:p>
          <a:p>
            <a:r>
              <a:rPr lang="en-US" sz="2800" dirty="0" smtClean="0"/>
              <a:t>The need for synchronization arises whenever </a:t>
            </a:r>
          </a:p>
          <a:p>
            <a:r>
              <a:rPr lang="en-US" sz="2800" dirty="0" smtClean="0"/>
              <a:t>there are concurrent processes in a system.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(</a:t>
            </a:r>
            <a:r>
              <a:rPr lang="en-US" sz="2800" dirty="0" smtClean="0">
                <a:solidFill>
                  <a:srgbClr val="FF0000"/>
                </a:solidFill>
              </a:rPr>
              <a:t>even in a </a:t>
            </a:r>
            <a:r>
              <a:rPr lang="en-US" sz="2800" dirty="0" err="1" smtClean="0">
                <a:solidFill>
                  <a:srgbClr val="FF0000"/>
                </a:solidFill>
              </a:rPr>
              <a:t>uni</a:t>
            </a:r>
            <a:r>
              <a:rPr lang="en-US" sz="2800" dirty="0" smtClean="0">
                <a:solidFill>
                  <a:srgbClr val="FF0000"/>
                </a:solidFill>
              </a:rPr>
              <a:t>-processor system</a:t>
            </a:r>
            <a:r>
              <a:rPr lang="en-US" sz="2800" dirty="0" smtClean="0"/>
              <a:t>)</a:t>
            </a:r>
          </a:p>
          <a:p>
            <a:r>
              <a:rPr lang="en-US" dirty="0" smtClean="0"/>
              <a:t>	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7053469" y="667105"/>
            <a:ext cx="1524000" cy="2978191"/>
            <a:chOff x="6324600" y="1478280"/>
            <a:chExt cx="1752600" cy="3779520"/>
          </a:xfrm>
        </p:grpSpPr>
        <p:cxnSp>
          <p:nvCxnSpPr>
            <p:cNvPr id="5" name="Straight Arrow Connector 4"/>
            <p:cNvCxnSpPr/>
            <p:nvPr/>
          </p:nvCxnSpPr>
          <p:spPr>
            <a:xfrm>
              <a:off x="7162800" y="1478280"/>
              <a:ext cx="0" cy="685800"/>
            </a:xfrm>
            <a:prstGeom prst="straightConnector1">
              <a:avLst/>
            </a:prstGeom>
            <a:ln w="28575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Oval 6"/>
            <p:cNvSpPr/>
            <p:nvPr/>
          </p:nvSpPr>
          <p:spPr>
            <a:xfrm>
              <a:off x="6629400" y="2164080"/>
              <a:ext cx="1066800" cy="609600"/>
            </a:xfrm>
            <a:prstGeom prst="ellipse">
              <a:avLst/>
            </a:prstGeom>
            <a:no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Fork</a:t>
              </a:r>
              <a:endParaRPr lang="en-US" dirty="0"/>
            </a:p>
          </p:txBody>
        </p:sp>
        <p:cxnSp>
          <p:nvCxnSpPr>
            <p:cNvPr id="9" name="Straight Arrow Connector 8"/>
            <p:cNvCxnSpPr>
              <a:stCxn id="7" idx="4"/>
            </p:cNvCxnSpPr>
            <p:nvPr/>
          </p:nvCxnSpPr>
          <p:spPr>
            <a:xfrm flipH="1">
              <a:off x="6553200" y="2773680"/>
              <a:ext cx="609600" cy="426720"/>
            </a:xfrm>
            <a:prstGeom prst="straightConnector1">
              <a:avLst/>
            </a:prstGeom>
            <a:ln w="28575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>
              <a:stCxn id="7" idx="4"/>
            </p:cNvCxnSpPr>
            <p:nvPr/>
          </p:nvCxnSpPr>
          <p:spPr>
            <a:xfrm>
              <a:off x="7162800" y="2773680"/>
              <a:ext cx="685800" cy="426720"/>
            </a:xfrm>
            <a:prstGeom prst="straightConnector1">
              <a:avLst/>
            </a:prstGeom>
            <a:ln w="28575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11"/>
            <p:cNvSpPr/>
            <p:nvPr/>
          </p:nvSpPr>
          <p:spPr>
            <a:xfrm>
              <a:off x="6324600" y="3276600"/>
              <a:ext cx="533400" cy="533400"/>
            </a:xfrm>
            <a:prstGeom prst="rect">
              <a:avLst/>
            </a:prstGeom>
            <a:solidFill>
              <a:srgbClr val="FFC000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P1</a:t>
              </a:r>
              <a:endParaRPr lang="en-US" dirty="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7543800" y="3276600"/>
              <a:ext cx="533400" cy="533400"/>
            </a:xfrm>
            <a:prstGeom prst="rect">
              <a:avLst/>
            </a:prstGeom>
            <a:solidFill>
              <a:srgbClr val="FFC000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P2</a:t>
              </a:r>
              <a:endParaRPr lang="en-US" dirty="0"/>
            </a:p>
          </p:txBody>
        </p:sp>
        <p:cxnSp>
          <p:nvCxnSpPr>
            <p:cNvPr id="15" name="Straight Arrow Connector 14"/>
            <p:cNvCxnSpPr/>
            <p:nvPr/>
          </p:nvCxnSpPr>
          <p:spPr>
            <a:xfrm>
              <a:off x="6553200" y="3832860"/>
              <a:ext cx="419100" cy="381000"/>
            </a:xfrm>
            <a:prstGeom prst="straightConnector1">
              <a:avLst/>
            </a:prstGeom>
            <a:ln w="28575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>
              <a:stCxn id="14" idx="2"/>
            </p:cNvCxnSpPr>
            <p:nvPr/>
          </p:nvCxnSpPr>
          <p:spPr>
            <a:xfrm flipH="1">
              <a:off x="7391400" y="3810000"/>
              <a:ext cx="419100" cy="381000"/>
            </a:xfrm>
            <a:prstGeom prst="straightConnector1">
              <a:avLst/>
            </a:prstGeom>
            <a:ln w="28575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Oval 17"/>
            <p:cNvSpPr/>
            <p:nvPr/>
          </p:nvSpPr>
          <p:spPr>
            <a:xfrm>
              <a:off x="6629400" y="4191000"/>
              <a:ext cx="1181100" cy="609600"/>
            </a:xfrm>
            <a:prstGeom prst="ellipse">
              <a:avLst/>
            </a:prstGeom>
            <a:no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Join</a:t>
              </a:r>
              <a:endParaRPr lang="en-US" dirty="0"/>
            </a:p>
          </p:txBody>
        </p:sp>
        <p:cxnSp>
          <p:nvCxnSpPr>
            <p:cNvPr id="20" name="Straight Arrow Connector 19"/>
            <p:cNvCxnSpPr>
              <a:stCxn id="18" idx="4"/>
            </p:cNvCxnSpPr>
            <p:nvPr/>
          </p:nvCxnSpPr>
          <p:spPr>
            <a:xfrm>
              <a:off x="7219950" y="4800600"/>
              <a:ext cx="0" cy="457200"/>
            </a:xfrm>
            <a:prstGeom prst="straightConnector1">
              <a:avLst/>
            </a:prstGeom>
            <a:ln w="28575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3" name="Straight Arrow Connector 22"/>
          <p:cNvCxnSpPr/>
          <p:nvPr/>
        </p:nvCxnSpPr>
        <p:spPr>
          <a:xfrm>
            <a:off x="7815469" y="4026296"/>
            <a:ext cx="0" cy="393304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7162800" y="4419600"/>
            <a:ext cx="1338469" cy="4572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Producer</a:t>
            </a:r>
            <a:endParaRPr lang="en-US" dirty="0"/>
          </a:p>
        </p:txBody>
      </p:sp>
      <p:cxnSp>
        <p:nvCxnSpPr>
          <p:cNvPr id="26" name="Straight Arrow Connector 25"/>
          <p:cNvCxnSpPr>
            <a:stCxn id="24" idx="2"/>
            <a:endCxn id="27" idx="0"/>
          </p:cNvCxnSpPr>
          <p:nvPr/>
        </p:nvCxnSpPr>
        <p:spPr>
          <a:xfrm>
            <a:off x="7832035" y="4876800"/>
            <a:ext cx="0" cy="381000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7179366" y="5257800"/>
            <a:ext cx="1305338" cy="533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Consumer</a:t>
            </a:r>
            <a:endParaRPr lang="en-US" dirty="0"/>
          </a:p>
        </p:txBody>
      </p:sp>
      <p:cxnSp>
        <p:nvCxnSpPr>
          <p:cNvPr id="29" name="Straight Arrow Connector 28"/>
          <p:cNvCxnSpPr>
            <a:stCxn id="27" idx="2"/>
          </p:cNvCxnSpPr>
          <p:nvPr/>
        </p:nvCxnSpPr>
        <p:spPr>
          <a:xfrm>
            <a:off x="7832035" y="5791200"/>
            <a:ext cx="0" cy="381000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228600" y="2522470"/>
            <a:ext cx="62484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chemeClr val="bg1"/>
                </a:solidFill>
              </a:rPr>
              <a:t>Forks and Joins</a:t>
            </a:r>
            <a:r>
              <a:rPr lang="en-US" sz="2400" dirty="0" smtClean="0">
                <a:solidFill>
                  <a:schemeClr val="bg1"/>
                </a:solidFill>
              </a:rPr>
              <a:t>: </a:t>
            </a:r>
            <a:r>
              <a:rPr lang="en-US" sz="2400" dirty="0">
                <a:solidFill>
                  <a:schemeClr val="bg1"/>
                </a:solidFill>
              </a:rPr>
              <a:t>In parallel programming,</a:t>
            </a:r>
          </a:p>
          <a:p>
            <a:r>
              <a:rPr lang="en-US" sz="2400" dirty="0">
                <a:solidFill>
                  <a:schemeClr val="bg1"/>
                </a:solidFill>
              </a:rPr>
              <a:t>a parallel process may want to wait until</a:t>
            </a:r>
          </a:p>
          <a:p>
            <a:r>
              <a:rPr lang="en-US" sz="2400" dirty="0">
                <a:solidFill>
                  <a:schemeClr val="bg1"/>
                </a:solidFill>
              </a:rPr>
              <a:t>several events have </a:t>
            </a:r>
            <a:r>
              <a:rPr lang="en-US" sz="2400" dirty="0" smtClean="0">
                <a:solidFill>
                  <a:schemeClr val="bg1"/>
                </a:solidFill>
              </a:rPr>
              <a:t>occurred.</a:t>
            </a:r>
          </a:p>
          <a:p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i="1" dirty="0">
                <a:solidFill>
                  <a:schemeClr val="bg1"/>
                </a:solidFill>
              </a:rPr>
              <a:t>Producer-Consumer: </a:t>
            </a:r>
            <a:r>
              <a:rPr lang="en-US" sz="2400" dirty="0">
                <a:solidFill>
                  <a:schemeClr val="bg1"/>
                </a:solidFill>
              </a:rPr>
              <a:t>A consumer process</a:t>
            </a:r>
          </a:p>
          <a:p>
            <a:r>
              <a:rPr lang="en-US" sz="2400" dirty="0">
                <a:solidFill>
                  <a:schemeClr val="bg1"/>
                </a:solidFill>
              </a:rPr>
              <a:t>must wait until the producer process has</a:t>
            </a:r>
          </a:p>
          <a:p>
            <a:r>
              <a:rPr lang="en-US" sz="2400" dirty="0">
                <a:solidFill>
                  <a:schemeClr val="bg1"/>
                </a:solidFill>
              </a:rPr>
              <a:t>produced </a:t>
            </a:r>
            <a:r>
              <a:rPr lang="en-US" sz="2400" dirty="0" smtClean="0">
                <a:solidFill>
                  <a:schemeClr val="bg1"/>
                </a:solidFill>
              </a:rPr>
              <a:t>data</a:t>
            </a:r>
          </a:p>
          <a:p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i="1" dirty="0">
                <a:solidFill>
                  <a:schemeClr val="bg1"/>
                </a:solidFill>
              </a:rPr>
              <a:t>Exclusive use of a resource: </a:t>
            </a:r>
            <a:r>
              <a:rPr lang="en-US" sz="2400" dirty="0">
                <a:solidFill>
                  <a:schemeClr val="bg1"/>
                </a:solidFill>
              </a:rPr>
              <a:t>Operating</a:t>
            </a:r>
          </a:p>
          <a:p>
            <a:r>
              <a:rPr lang="en-US" sz="2400" dirty="0">
                <a:solidFill>
                  <a:schemeClr val="bg1"/>
                </a:solidFill>
              </a:rPr>
              <a:t>system has to ensure that only one</a:t>
            </a:r>
          </a:p>
          <a:p>
            <a:r>
              <a:rPr lang="en-US" sz="2400" dirty="0">
                <a:solidFill>
                  <a:schemeClr val="bg1"/>
                </a:solidFill>
              </a:rPr>
              <a:t>process uses a resource at a given time</a:t>
            </a:r>
            <a:endParaRPr lang="en-US" sz="24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314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 </a:t>
            </a:r>
          </a:p>
        </p:txBody>
      </p:sp>
      <p:sp>
        <p:nvSpPr>
          <p:cNvPr id="387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Simple Barrier Synchronization</a:t>
            </a:r>
          </a:p>
        </p:txBody>
      </p:sp>
      <p:sp>
        <p:nvSpPr>
          <p:cNvPr id="387078" name="Text Box 6"/>
          <p:cNvSpPr txBox="1">
            <a:spLocks noChangeArrowheads="1"/>
          </p:cNvSpPr>
          <p:nvPr/>
        </p:nvSpPr>
        <p:spPr bwMode="auto">
          <a:xfrm>
            <a:off x="685800" y="1219200"/>
            <a:ext cx="8305800" cy="36933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</a:rPr>
              <a:t>lock();</a:t>
            </a:r>
            <a:endParaRPr lang="en-US" b="1" dirty="0">
              <a:solidFill>
                <a:schemeClr val="bg1"/>
              </a:solidFill>
              <a:latin typeface="Courier New" pitchFamily="49" charset="0"/>
            </a:endParaRPr>
          </a:p>
          <a:p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</a:rPr>
              <a:t>if(count</a:t>
            </a:r>
            <a:r>
              <a:rPr lang="en-US" b="1" dirty="0">
                <a:solidFill>
                  <a:schemeClr val="bg1"/>
                </a:solidFill>
                <a:latin typeface="Courier New" pitchFamily="49" charset="0"/>
              </a:rPr>
              <a:t>==0) 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</a:rPr>
              <a:t>release=FALSE;  </a:t>
            </a:r>
            <a:r>
              <a:rPr lang="en-US" b="1" dirty="0">
                <a:solidFill>
                  <a:schemeClr val="bg1"/>
                </a:solidFill>
                <a:latin typeface="Courier New" pitchFamily="49" charset="0"/>
              </a:rPr>
              <a:t>/* First resets release */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</a:rPr>
              <a:t>count</a:t>
            </a:r>
            <a:r>
              <a:rPr lang="en-US" b="1" dirty="0">
                <a:solidFill>
                  <a:schemeClr val="bg1"/>
                </a:solidFill>
                <a:latin typeface="Courier New" pitchFamily="49" charset="0"/>
              </a:rPr>
              <a:t>++;                 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</a:rPr>
              <a:t>	  /* </a:t>
            </a:r>
            <a:r>
              <a:rPr lang="en-US" b="1" dirty="0">
                <a:solidFill>
                  <a:schemeClr val="bg1"/>
                </a:solidFill>
                <a:latin typeface="Courier New" pitchFamily="49" charset="0"/>
              </a:rPr>
              <a:t>Count arrivals */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</a:rPr>
              <a:t>unlock();</a:t>
            </a:r>
            <a:endParaRPr lang="en-US" b="1" dirty="0">
              <a:solidFill>
                <a:schemeClr val="bg1"/>
              </a:solidFill>
              <a:latin typeface="Courier New" pitchFamily="49" charset="0"/>
            </a:endParaRPr>
          </a:p>
          <a:p>
            <a:r>
              <a:rPr lang="en-US" b="1" dirty="0">
                <a:solidFill>
                  <a:schemeClr val="bg1"/>
                </a:solidFill>
                <a:latin typeface="Courier New" pitchFamily="49" charset="0"/>
              </a:rPr>
              <a:t>if(count==total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</a:rPr>
              <a:t>)             /* </a:t>
            </a:r>
            <a:r>
              <a:rPr lang="en-US" b="1" dirty="0">
                <a:solidFill>
                  <a:schemeClr val="bg1"/>
                </a:solidFill>
                <a:latin typeface="Courier New" pitchFamily="49" charset="0"/>
              </a:rPr>
              <a:t>All arrived */ 	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</a:rPr>
              <a:t>{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</a:rPr>
              <a:t>  </a:t>
            </a:r>
            <a:r>
              <a:rPr lang="en-US" b="1" dirty="0">
                <a:solidFill>
                  <a:schemeClr val="bg1"/>
                </a:solidFill>
                <a:latin typeface="Courier New" pitchFamily="49" charset="0"/>
              </a:rPr>
              <a:t>count=0;                 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</a:rPr>
              <a:t>  /* </a:t>
            </a:r>
            <a:r>
              <a:rPr lang="en-US" b="1" dirty="0">
                <a:solidFill>
                  <a:schemeClr val="bg1"/>
                </a:solidFill>
                <a:latin typeface="Courier New" pitchFamily="49" charset="0"/>
              </a:rPr>
              <a:t>Reset counter */</a:t>
            </a:r>
          </a:p>
          <a:p>
            <a:r>
              <a:rPr lang="en-US" b="1" dirty="0">
                <a:solidFill>
                  <a:schemeClr val="bg1"/>
                </a:solidFill>
                <a:latin typeface="Courier New" pitchFamily="49" charset="0"/>
              </a:rPr>
              <a:t>  release = 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</a:rPr>
              <a:t>TRUE;            /* </a:t>
            </a:r>
            <a:r>
              <a:rPr lang="en-US" b="1" dirty="0">
                <a:solidFill>
                  <a:schemeClr val="bg1"/>
                </a:solidFill>
                <a:latin typeface="Courier New" pitchFamily="49" charset="0"/>
              </a:rPr>
              <a:t>Release processes */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</a:rPr>
              <a:t>}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</a:rPr>
              <a:t>else                         /* </a:t>
            </a:r>
            <a:r>
              <a:rPr lang="en-US" b="1" dirty="0">
                <a:solidFill>
                  <a:schemeClr val="bg1"/>
                </a:solidFill>
                <a:latin typeface="Courier New" pitchFamily="49" charset="0"/>
              </a:rPr>
              <a:t>Wait for more to come */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</a:rPr>
              <a:t>{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</a:rPr>
              <a:t>  while (!release);          /* </a:t>
            </a:r>
            <a:r>
              <a:rPr lang="en-US" b="1" dirty="0">
                <a:solidFill>
                  <a:schemeClr val="bg1"/>
                </a:solidFill>
                <a:latin typeface="Courier New" pitchFamily="49" charset="0"/>
              </a:rPr>
              <a:t>Wait for release 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</a:rPr>
              <a:t> </a:t>
            </a:r>
            <a:r>
              <a:rPr lang="en-US" b="1" dirty="0">
                <a:solidFill>
                  <a:schemeClr val="bg1"/>
                </a:solidFill>
                <a:latin typeface="Courier New" pitchFamily="49" charset="0"/>
              </a:rPr>
              <a:t>*/</a:t>
            </a:r>
          </a:p>
          <a:p>
            <a:r>
              <a:rPr lang="en-US" b="1" dirty="0">
                <a:solidFill>
                  <a:schemeClr val="bg1"/>
                </a:solidFill>
                <a:latin typeface="Courier New" pitchFamily="49" charset="0"/>
              </a:rPr>
              <a:t>}</a:t>
            </a:r>
          </a:p>
        </p:txBody>
      </p:sp>
      <p:sp>
        <p:nvSpPr>
          <p:cNvPr id="387079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271895" y="5027612"/>
            <a:ext cx="8434388" cy="1949450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800" dirty="0">
                <a:sym typeface="Symbol" pitchFamily="18" charset="2"/>
              </a:rPr>
              <a:t>Problem: </a:t>
            </a:r>
            <a:r>
              <a:rPr lang="en-US" sz="1800" dirty="0" smtClean="0">
                <a:sym typeface="Symbol" pitchFamily="18" charset="2"/>
              </a:rPr>
              <a:t>deadlock possible if reused</a:t>
            </a:r>
            <a:endParaRPr lang="en-US" sz="1800" dirty="0">
              <a:sym typeface="Symbol" pitchFamily="18" charset="2"/>
            </a:endParaRPr>
          </a:p>
          <a:p>
            <a:pPr lvl="1">
              <a:lnSpc>
                <a:spcPct val="80000"/>
              </a:lnSpc>
            </a:pPr>
            <a:r>
              <a:rPr lang="en-US" sz="1600" dirty="0">
                <a:sym typeface="Symbol" pitchFamily="18" charset="2"/>
              </a:rPr>
              <a:t>Two processes: fast and slow</a:t>
            </a:r>
          </a:p>
          <a:p>
            <a:pPr lvl="1">
              <a:lnSpc>
                <a:spcPct val="80000"/>
              </a:lnSpc>
            </a:pPr>
            <a:r>
              <a:rPr lang="en-US" sz="1600" dirty="0">
                <a:sym typeface="Symbol" pitchFamily="18" charset="2"/>
              </a:rPr>
              <a:t>Slow arrives first, reads release, sees </a:t>
            </a:r>
            <a:r>
              <a:rPr lang="en-US" sz="1600" dirty="0" smtClean="0">
                <a:sym typeface="Symbol" pitchFamily="18" charset="2"/>
              </a:rPr>
              <a:t>FALSE</a:t>
            </a:r>
            <a:endParaRPr lang="en-US" sz="1600" dirty="0">
              <a:sym typeface="Symbol" pitchFamily="18" charset="2"/>
            </a:endParaRPr>
          </a:p>
          <a:p>
            <a:pPr lvl="1">
              <a:lnSpc>
                <a:spcPct val="80000"/>
              </a:lnSpc>
            </a:pPr>
            <a:r>
              <a:rPr lang="en-US" sz="1600" dirty="0">
                <a:sym typeface="Symbol" pitchFamily="18" charset="2"/>
              </a:rPr>
              <a:t>Fast arrives, sets release to </a:t>
            </a:r>
            <a:r>
              <a:rPr lang="en-US" sz="1600" dirty="0" smtClean="0">
                <a:sym typeface="Symbol" pitchFamily="18" charset="2"/>
              </a:rPr>
              <a:t>TRUE, </a:t>
            </a:r>
            <a:r>
              <a:rPr lang="en-US" sz="1600" dirty="0">
                <a:sym typeface="Symbol" pitchFamily="18" charset="2"/>
              </a:rPr>
              <a:t>goes on to execute other code,</a:t>
            </a:r>
            <a:br>
              <a:rPr lang="en-US" sz="1600" dirty="0">
                <a:sym typeface="Symbol" pitchFamily="18" charset="2"/>
              </a:rPr>
            </a:br>
            <a:r>
              <a:rPr lang="en-US" sz="1600" dirty="0">
                <a:sym typeface="Symbol" pitchFamily="18" charset="2"/>
              </a:rPr>
              <a:t>comes to barrier again, resets </a:t>
            </a:r>
            <a:r>
              <a:rPr lang="en-US" sz="1600" dirty="0" smtClean="0">
                <a:sym typeface="Symbol" pitchFamily="18" charset="2"/>
              </a:rPr>
              <a:t>release to FALSE, </a:t>
            </a:r>
            <a:r>
              <a:rPr lang="en-US" sz="1600" dirty="0">
                <a:sym typeface="Symbol" pitchFamily="18" charset="2"/>
              </a:rPr>
              <a:t>starts </a:t>
            </a:r>
            <a:r>
              <a:rPr lang="en-US" sz="1600" dirty="0" smtClean="0">
                <a:sym typeface="Symbol" pitchFamily="18" charset="2"/>
              </a:rPr>
              <a:t>spinning on wait for release</a:t>
            </a:r>
            <a:endParaRPr lang="en-US" sz="1600" dirty="0">
              <a:sym typeface="Symbol" pitchFamily="18" charset="2"/>
            </a:endParaRPr>
          </a:p>
          <a:p>
            <a:pPr lvl="1">
              <a:lnSpc>
                <a:spcPct val="80000"/>
              </a:lnSpc>
            </a:pPr>
            <a:r>
              <a:rPr lang="en-US" sz="1600" dirty="0">
                <a:sym typeface="Symbol" pitchFamily="18" charset="2"/>
              </a:rPr>
              <a:t>Slow now reads release again, sees </a:t>
            </a:r>
            <a:r>
              <a:rPr lang="en-US" sz="1600" dirty="0" smtClean="0">
                <a:sym typeface="Symbol" pitchFamily="18" charset="2"/>
              </a:rPr>
              <a:t>FALSE </a:t>
            </a:r>
            <a:r>
              <a:rPr lang="en-US" sz="1600" dirty="0">
                <a:sym typeface="Symbol" pitchFamily="18" charset="2"/>
              </a:rPr>
              <a:t>again</a:t>
            </a:r>
          </a:p>
          <a:p>
            <a:pPr lvl="1">
              <a:lnSpc>
                <a:spcPct val="80000"/>
              </a:lnSpc>
            </a:pPr>
            <a:r>
              <a:rPr lang="en-US" sz="1600" dirty="0">
                <a:sym typeface="Symbol" pitchFamily="18" charset="2"/>
              </a:rPr>
              <a:t>Now both processors are stuck and will never leave</a:t>
            </a:r>
          </a:p>
        </p:txBody>
      </p:sp>
    </p:spTree>
    <p:extLst>
      <p:ext uri="{BB962C8B-B14F-4D97-AF65-F5344CB8AC3E}">
        <p14:creationId xmlns:p14="http://schemas.microsoft.com/office/powerpoint/2010/main" val="2013831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7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7079" grpId="0" build="p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 </a:t>
            </a:r>
          </a:p>
        </p:txBody>
      </p:sp>
      <p:sp>
        <p:nvSpPr>
          <p:cNvPr id="388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Correct Barrier Synchronization</a:t>
            </a:r>
          </a:p>
        </p:txBody>
      </p:sp>
      <p:sp>
        <p:nvSpPr>
          <p:cNvPr id="388101" name="Text Box 5"/>
          <p:cNvSpPr txBox="1">
            <a:spLocks noChangeArrowheads="1"/>
          </p:cNvSpPr>
          <p:nvPr/>
        </p:nvSpPr>
        <p:spPr bwMode="auto">
          <a:xfrm>
            <a:off x="685800" y="2070100"/>
            <a:ext cx="8008938" cy="2563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b="1" dirty="0" err="1">
                <a:solidFill>
                  <a:schemeClr val="bg1"/>
                </a:solidFill>
                <a:latin typeface="Courier New" pitchFamily="49" charset="0"/>
              </a:rPr>
              <a:t>localSense</a:t>
            </a:r>
            <a:r>
              <a:rPr lang="en-US" b="1" dirty="0">
                <a:solidFill>
                  <a:schemeClr val="bg1"/>
                </a:solidFill>
                <a:latin typeface="Courier New" pitchFamily="49" charset="0"/>
              </a:rPr>
              <a:t>=!</a:t>
            </a:r>
            <a:r>
              <a:rPr lang="en-US" b="1" dirty="0" err="1">
                <a:solidFill>
                  <a:schemeClr val="bg1"/>
                </a:solidFill>
                <a:latin typeface="Courier New" pitchFamily="49" charset="0"/>
              </a:rPr>
              <a:t>localSense</a:t>
            </a:r>
            <a:r>
              <a:rPr lang="en-US" b="1" dirty="0">
                <a:solidFill>
                  <a:schemeClr val="bg1"/>
                </a:solidFill>
                <a:latin typeface="Courier New" pitchFamily="49" charset="0"/>
              </a:rPr>
              <a:t>;    /* Toggle local sense */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</a:rPr>
              <a:t>lock();</a:t>
            </a:r>
            <a:endParaRPr lang="en-US" b="1" dirty="0">
              <a:solidFill>
                <a:schemeClr val="bg1"/>
              </a:solidFill>
              <a:latin typeface="Courier New" pitchFamily="49" charset="0"/>
            </a:endParaRPr>
          </a:p>
          <a:p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</a:rPr>
              <a:t>  count</a:t>
            </a:r>
            <a:r>
              <a:rPr lang="en-US" b="1" dirty="0">
                <a:solidFill>
                  <a:schemeClr val="bg1"/>
                </a:solidFill>
                <a:latin typeface="Courier New" pitchFamily="49" charset="0"/>
              </a:rPr>
              <a:t>++;                 /* Count arrivals */</a:t>
            </a:r>
          </a:p>
          <a:p>
            <a:r>
              <a:rPr lang="en-US" b="1" dirty="0">
                <a:solidFill>
                  <a:schemeClr val="bg1"/>
                </a:solidFill>
                <a:latin typeface="Courier New" pitchFamily="49" charset="0"/>
              </a:rPr>
              <a:t>  if(count==total){        /* All arrived */</a:t>
            </a:r>
          </a:p>
          <a:p>
            <a:r>
              <a:rPr lang="en-US" b="1" dirty="0">
                <a:solidFill>
                  <a:schemeClr val="bg1"/>
                </a:solidFill>
                <a:latin typeface="Courier New" pitchFamily="49" charset="0"/>
              </a:rPr>
              <a:t>    count=0;               /* Reset counter */</a:t>
            </a:r>
          </a:p>
          <a:p>
            <a:r>
              <a:rPr lang="en-US" b="1" dirty="0">
                <a:solidFill>
                  <a:schemeClr val="bg1"/>
                </a:solidFill>
                <a:latin typeface="Courier New" pitchFamily="49" charset="0"/>
              </a:rPr>
              <a:t>    release=</a:t>
            </a:r>
            <a:r>
              <a:rPr lang="en-US" b="1" dirty="0" err="1">
                <a:solidFill>
                  <a:schemeClr val="bg1"/>
                </a:solidFill>
                <a:latin typeface="Courier New" pitchFamily="49" charset="0"/>
              </a:rPr>
              <a:t>localSense</a:t>
            </a:r>
            <a:r>
              <a:rPr lang="en-US" b="1" dirty="0">
                <a:solidFill>
                  <a:schemeClr val="bg1"/>
                </a:solidFill>
                <a:latin typeface="Courier New" pitchFamily="49" charset="0"/>
              </a:rPr>
              <a:t>;    /* Release processes */</a:t>
            </a:r>
          </a:p>
          <a:p>
            <a:r>
              <a:rPr lang="en-US" b="1" dirty="0">
                <a:solidFill>
                  <a:schemeClr val="bg1"/>
                </a:solidFill>
                <a:latin typeface="Courier New" pitchFamily="49" charset="0"/>
              </a:rPr>
              <a:t>  }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</a:rPr>
              <a:t>unlock();</a:t>
            </a:r>
            <a:endParaRPr lang="en-US" b="1" dirty="0">
              <a:solidFill>
                <a:schemeClr val="bg1"/>
              </a:solidFill>
              <a:latin typeface="Courier New" pitchFamily="49" charset="0"/>
            </a:endParaRPr>
          </a:p>
          <a:p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</a:rPr>
              <a:t>while(release!=</a:t>
            </a:r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</a:rPr>
              <a:t>localSense</a:t>
            </a:r>
            <a:r>
              <a:rPr lang="en-US" b="1" dirty="0">
                <a:solidFill>
                  <a:schemeClr val="bg1"/>
                </a:solidFill>
                <a:latin typeface="Courier New" pitchFamily="49" charset="0"/>
              </a:rPr>
              <a:t>); /* Wait to be released */</a:t>
            </a:r>
          </a:p>
        </p:txBody>
      </p:sp>
      <p:sp>
        <p:nvSpPr>
          <p:cNvPr id="38810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11150" y="4984750"/>
            <a:ext cx="8434388" cy="1949450"/>
          </a:xfrm>
          <a:noFill/>
          <a:ln/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400" dirty="0">
                <a:sym typeface="Symbol" pitchFamily="18" charset="2"/>
              </a:rPr>
              <a:t>Release in first barrier acts as reset for second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ym typeface="Symbol" pitchFamily="18" charset="2"/>
              </a:rPr>
              <a:t>When </a:t>
            </a:r>
            <a:r>
              <a:rPr lang="en-US" sz="2000" dirty="0">
                <a:sym typeface="Symbol" pitchFamily="18" charset="2"/>
              </a:rPr>
              <a:t>fast comes back it does not change release,</a:t>
            </a:r>
            <a:br>
              <a:rPr lang="en-US" sz="2000" dirty="0">
                <a:sym typeface="Symbol" pitchFamily="18" charset="2"/>
              </a:rPr>
            </a:br>
            <a:r>
              <a:rPr lang="en-US" sz="2000" dirty="0">
                <a:sym typeface="Symbol" pitchFamily="18" charset="2"/>
              </a:rPr>
              <a:t>it just waits for it to become </a:t>
            </a:r>
            <a:r>
              <a:rPr lang="en-US" sz="2000" dirty="0" smtClean="0">
                <a:sym typeface="Symbol" pitchFamily="18" charset="2"/>
              </a:rPr>
              <a:t>FALSE</a:t>
            </a:r>
            <a:endParaRPr lang="en-US" sz="2000" dirty="0">
              <a:sym typeface="Symbol" pitchFamily="18" charset="2"/>
            </a:endParaRPr>
          </a:p>
          <a:p>
            <a:pPr lvl="1">
              <a:lnSpc>
                <a:spcPct val="90000"/>
              </a:lnSpc>
            </a:pPr>
            <a:r>
              <a:rPr lang="en-US" sz="2000" dirty="0">
                <a:sym typeface="Symbol" pitchFamily="18" charset="2"/>
              </a:rPr>
              <a:t>Slow eventually sees release is </a:t>
            </a:r>
            <a:r>
              <a:rPr lang="en-US" sz="2000" dirty="0" smtClean="0">
                <a:sym typeface="Symbol" pitchFamily="18" charset="2"/>
              </a:rPr>
              <a:t>TRUE, </a:t>
            </a:r>
            <a:r>
              <a:rPr lang="en-US" sz="2000" dirty="0">
                <a:sym typeface="Symbol" pitchFamily="18" charset="2"/>
              </a:rPr>
              <a:t>stops </a:t>
            </a:r>
            <a:r>
              <a:rPr lang="en-US" sz="2000" dirty="0" smtClean="0">
                <a:sym typeface="Symbol" pitchFamily="18" charset="2"/>
              </a:rPr>
              <a:t>waiting,</a:t>
            </a:r>
            <a:r>
              <a:rPr lang="en-US" sz="2000" dirty="0">
                <a:sym typeface="Symbol" pitchFamily="18" charset="2"/>
              </a:rPr>
              <a:t/>
            </a:r>
            <a:br>
              <a:rPr lang="en-US" sz="2000" dirty="0">
                <a:sym typeface="Symbol" pitchFamily="18" charset="2"/>
              </a:rPr>
            </a:br>
            <a:r>
              <a:rPr lang="en-US" sz="2000" dirty="0">
                <a:sym typeface="Symbol" pitchFamily="18" charset="2"/>
              </a:rPr>
              <a:t>does work, comes back, sets release to </a:t>
            </a:r>
            <a:r>
              <a:rPr lang="en-US" sz="2000" dirty="0" smtClean="0">
                <a:sym typeface="Symbol" pitchFamily="18" charset="2"/>
              </a:rPr>
              <a:t>FALSE, </a:t>
            </a:r>
            <a:r>
              <a:rPr lang="en-US" sz="2000" dirty="0">
                <a:sym typeface="Symbol" pitchFamily="18" charset="2"/>
              </a:rPr>
              <a:t>and both go forward.</a:t>
            </a:r>
          </a:p>
        </p:txBody>
      </p:sp>
      <p:sp>
        <p:nvSpPr>
          <p:cNvPr id="388103" name="AutoShape 7"/>
          <p:cNvSpPr>
            <a:spLocks noChangeArrowheads="1"/>
          </p:cNvSpPr>
          <p:nvPr/>
        </p:nvSpPr>
        <p:spPr bwMode="auto">
          <a:xfrm>
            <a:off x="685800" y="1447800"/>
            <a:ext cx="4004469" cy="376237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initially </a:t>
            </a:r>
            <a:r>
              <a:rPr lang="en-US" sz="1400" dirty="0" err="1">
                <a:solidFill>
                  <a:schemeClr val="bg1"/>
                </a:solidFill>
              </a:rPr>
              <a:t>localSense</a:t>
            </a:r>
            <a:r>
              <a:rPr lang="en-US" sz="1400" dirty="0">
                <a:solidFill>
                  <a:schemeClr val="bg1"/>
                </a:solidFill>
              </a:rPr>
              <a:t> = </a:t>
            </a:r>
            <a:r>
              <a:rPr lang="en-US" sz="1400" dirty="0" smtClean="0">
                <a:solidFill>
                  <a:schemeClr val="bg1"/>
                </a:solidFill>
              </a:rPr>
              <a:t>FALSE, </a:t>
            </a:r>
            <a:r>
              <a:rPr lang="en-US" sz="1400" dirty="0">
                <a:solidFill>
                  <a:schemeClr val="bg1"/>
                </a:solidFill>
              </a:rPr>
              <a:t>release = </a:t>
            </a:r>
            <a:r>
              <a:rPr lang="en-US" sz="1400" dirty="0" smtClean="0">
                <a:solidFill>
                  <a:schemeClr val="bg1"/>
                </a:solidFill>
              </a:rPr>
              <a:t>FALSE</a:t>
            </a:r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7712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10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8102" grpId="0" build="p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 </a:t>
            </a:r>
          </a:p>
        </p:txBody>
      </p:sp>
      <p:sp>
        <p:nvSpPr>
          <p:cNvPr id="390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Large-Scale Systems: Barriers</a:t>
            </a:r>
          </a:p>
        </p:txBody>
      </p:sp>
      <p:sp>
        <p:nvSpPr>
          <p:cNvPr id="390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2400" dirty="0">
                <a:sym typeface="Symbol" pitchFamily="18" charset="2"/>
              </a:rPr>
              <a:t>Barrier with many processors</a:t>
            </a:r>
          </a:p>
          <a:p>
            <a:pPr lvl="1">
              <a:lnSpc>
                <a:spcPct val="80000"/>
              </a:lnSpc>
            </a:pPr>
            <a:r>
              <a:rPr lang="en-US" sz="2400" dirty="0">
                <a:sym typeface="Symbol" pitchFamily="18" charset="2"/>
              </a:rPr>
              <a:t>Have to update counter one by one – takes a long time</a:t>
            </a:r>
          </a:p>
          <a:p>
            <a:pPr lvl="1">
              <a:lnSpc>
                <a:spcPct val="80000"/>
              </a:lnSpc>
            </a:pPr>
            <a:r>
              <a:rPr lang="en-US" sz="2400" dirty="0">
                <a:sym typeface="Symbol" pitchFamily="18" charset="2"/>
              </a:rPr>
              <a:t>Solution: use a combining tree of barriers</a:t>
            </a:r>
          </a:p>
          <a:p>
            <a:pPr lvl="2">
              <a:lnSpc>
                <a:spcPct val="80000"/>
              </a:lnSpc>
            </a:pPr>
            <a:r>
              <a:rPr lang="en-US" dirty="0">
                <a:sym typeface="Symbol" pitchFamily="18" charset="2"/>
              </a:rPr>
              <a:t>Example: using a binary tree</a:t>
            </a:r>
          </a:p>
          <a:p>
            <a:pPr lvl="2">
              <a:lnSpc>
                <a:spcPct val="80000"/>
              </a:lnSpc>
            </a:pPr>
            <a:r>
              <a:rPr lang="en-US" dirty="0">
                <a:sym typeface="Symbol" pitchFamily="18" charset="2"/>
              </a:rPr>
              <a:t>Pair up processors, each pair has its own barrier</a:t>
            </a:r>
          </a:p>
          <a:p>
            <a:pPr lvl="3">
              <a:lnSpc>
                <a:spcPct val="80000"/>
              </a:lnSpc>
            </a:pPr>
            <a:r>
              <a:rPr lang="en-US" sz="2400" dirty="0">
                <a:sym typeface="Symbol" pitchFamily="18" charset="2"/>
              </a:rPr>
              <a:t>E.g. at level 1 processors 0 and 1 synchronize on one barrier, processors 2 and 3 on another, etc.</a:t>
            </a:r>
          </a:p>
          <a:p>
            <a:pPr lvl="2">
              <a:lnSpc>
                <a:spcPct val="80000"/>
              </a:lnSpc>
            </a:pPr>
            <a:r>
              <a:rPr lang="en-US" dirty="0">
                <a:sym typeface="Symbol" pitchFamily="18" charset="2"/>
              </a:rPr>
              <a:t>At next level, pair up pairs</a:t>
            </a:r>
          </a:p>
          <a:p>
            <a:pPr lvl="3">
              <a:lnSpc>
                <a:spcPct val="80000"/>
              </a:lnSpc>
            </a:pPr>
            <a:r>
              <a:rPr lang="en-US" sz="2400" dirty="0">
                <a:sym typeface="Symbol" pitchFamily="18" charset="2"/>
              </a:rPr>
              <a:t>Processors 0 and 2 increment a count a level 2, processors 1 and 3 just wait for it to be released</a:t>
            </a:r>
          </a:p>
          <a:p>
            <a:pPr lvl="3">
              <a:lnSpc>
                <a:spcPct val="80000"/>
              </a:lnSpc>
            </a:pPr>
            <a:r>
              <a:rPr lang="en-US" sz="2400" dirty="0">
                <a:sym typeface="Symbol" pitchFamily="18" charset="2"/>
              </a:rPr>
              <a:t>At level 3, 0 and 4 increment counter, while 1, 2, 3, 5, 6, and 7 just spin until this level 3 barrier is released</a:t>
            </a:r>
          </a:p>
          <a:p>
            <a:pPr lvl="3">
              <a:lnSpc>
                <a:spcPct val="80000"/>
              </a:lnSpc>
            </a:pPr>
            <a:r>
              <a:rPr lang="en-US" sz="2400" dirty="0">
                <a:sym typeface="Symbol" pitchFamily="18" charset="2"/>
              </a:rPr>
              <a:t>At the highest level all processes will spin and a few “representatives” will be counted.</a:t>
            </a:r>
          </a:p>
          <a:p>
            <a:pPr lvl="2">
              <a:lnSpc>
                <a:spcPct val="80000"/>
              </a:lnSpc>
            </a:pPr>
            <a:r>
              <a:rPr lang="en-US" dirty="0">
                <a:sym typeface="Symbol" pitchFamily="18" charset="2"/>
              </a:rPr>
              <a:t>Works well because each level fast and few levels</a:t>
            </a:r>
          </a:p>
          <a:p>
            <a:pPr lvl="3">
              <a:lnSpc>
                <a:spcPct val="80000"/>
              </a:lnSpc>
            </a:pPr>
            <a:r>
              <a:rPr lang="en-US" sz="2400" dirty="0">
                <a:sym typeface="Symbol" pitchFamily="18" charset="2"/>
              </a:rPr>
              <a:t>Only 2 increments per level, log</a:t>
            </a:r>
            <a:r>
              <a:rPr lang="en-US" sz="2400" baseline="-25000" dirty="0">
                <a:sym typeface="Symbol" pitchFamily="18" charset="2"/>
              </a:rPr>
              <a:t>2</a:t>
            </a:r>
            <a:r>
              <a:rPr lang="en-US" sz="2400" dirty="0">
                <a:sym typeface="Symbol" pitchFamily="18" charset="2"/>
              </a:rPr>
              <a:t>(</a:t>
            </a:r>
            <a:r>
              <a:rPr lang="en-US" sz="2400" dirty="0" err="1">
                <a:sym typeface="Symbol" pitchFamily="18" charset="2"/>
              </a:rPr>
              <a:t>numProc</a:t>
            </a:r>
            <a:r>
              <a:rPr lang="en-US" sz="2400" dirty="0">
                <a:sym typeface="Symbol" pitchFamily="18" charset="2"/>
              </a:rPr>
              <a:t>) levels</a:t>
            </a:r>
          </a:p>
          <a:p>
            <a:pPr lvl="3">
              <a:lnSpc>
                <a:spcPct val="80000"/>
              </a:lnSpc>
            </a:pPr>
            <a:r>
              <a:rPr lang="en-US" sz="2400" dirty="0">
                <a:sym typeface="Symbol" pitchFamily="18" charset="2"/>
              </a:rPr>
              <a:t>For large </a:t>
            </a:r>
            <a:r>
              <a:rPr lang="en-US" sz="2400" dirty="0" err="1">
                <a:sym typeface="Symbol" pitchFamily="18" charset="2"/>
              </a:rPr>
              <a:t>numProc</a:t>
            </a:r>
            <a:r>
              <a:rPr lang="en-US" sz="2400" dirty="0">
                <a:sym typeface="Symbol" pitchFamily="18" charset="2"/>
              </a:rPr>
              <a:t>, 2*log</a:t>
            </a:r>
            <a:r>
              <a:rPr lang="en-US" sz="2400" baseline="-25000" dirty="0">
                <a:sym typeface="Symbol" pitchFamily="18" charset="2"/>
              </a:rPr>
              <a:t>2</a:t>
            </a:r>
            <a:r>
              <a:rPr lang="en-US" sz="2400" dirty="0">
                <a:sym typeface="Symbol" pitchFamily="18" charset="2"/>
              </a:rPr>
              <a:t>(</a:t>
            </a:r>
            <a:r>
              <a:rPr lang="en-US" sz="2400" dirty="0" err="1">
                <a:sym typeface="Symbol" pitchFamily="18" charset="2"/>
              </a:rPr>
              <a:t>numProc</a:t>
            </a:r>
            <a:r>
              <a:rPr lang="en-US" sz="2400" dirty="0">
                <a:sym typeface="Symbol" pitchFamily="18" charset="2"/>
              </a:rPr>
              <a:t>) still reasonably small</a:t>
            </a:r>
          </a:p>
        </p:txBody>
      </p:sp>
    </p:spTree>
    <p:extLst>
      <p:ext uri="{BB962C8B-B14F-4D97-AF65-F5344CB8AC3E}">
        <p14:creationId xmlns:p14="http://schemas.microsoft.com/office/powerpoint/2010/main" val="1227241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Beyond </a:t>
            </a:r>
            <a:r>
              <a:rPr lang="en-US" dirty="0" err="1" smtClean="0"/>
              <a:t>Mutexes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Lanaguage</a:t>
            </a:r>
            <a:r>
              <a:rPr lang="en-US" dirty="0" smtClean="0"/>
              <a:t>-level synchronization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dirty="0" smtClean="0"/>
              <a:t>Conditional variables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dirty="0" smtClean="0"/>
              <a:t>Monitors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dirty="0" smtClean="0"/>
              <a:t>Semaphores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92326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 anchor="ctr"/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Software Support for </a:t>
            </a:r>
            <a:br>
              <a:rPr lang="en-US" dirty="0" smtClean="0">
                <a:solidFill>
                  <a:schemeClr val="accent1"/>
                </a:solidFill>
              </a:rPr>
            </a:br>
            <a:r>
              <a:rPr lang="en-US" dirty="0" smtClean="0">
                <a:solidFill>
                  <a:schemeClr val="accent1"/>
                </a:solidFill>
              </a:rPr>
              <a:t>Synchronization and Coordination:</a:t>
            </a:r>
          </a:p>
          <a:p>
            <a:pPr algn="ctr"/>
            <a:r>
              <a:rPr lang="en-US" dirty="0" smtClean="0">
                <a:solidFill>
                  <a:schemeClr val="accent1"/>
                </a:solidFill>
              </a:rPr>
              <a:t>Programs and Processes</a:t>
            </a:r>
            <a:endParaRPr lang="en-US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035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smtClean="0"/>
              <a:t>Processes</a:t>
            </a:r>
            <a:endParaRPr lang="en-US"/>
          </a:p>
        </p:txBody>
      </p:sp>
      <p:sp>
        <p:nvSpPr>
          <p:cNvPr id="5220355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How do we cope with lots of activity?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Simplicity? Separation into </a:t>
            </a:r>
            <a:r>
              <a:rPr lang="en-US" dirty="0" smtClean="0">
                <a:solidFill>
                  <a:schemeClr val="accent1"/>
                </a:solidFill>
              </a:rPr>
              <a:t>processes</a:t>
            </a:r>
          </a:p>
          <a:p>
            <a:r>
              <a:rPr lang="en-US" dirty="0" smtClean="0"/>
              <a:t>Reliability? </a:t>
            </a:r>
            <a:r>
              <a:rPr lang="en-US" dirty="0" smtClean="0">
                <a:solidFill>
                  <a:schemeClr val="accent1"/>
                </a:solidFill>
              </a:rPr>
              <a:t>Isolation</a:t>
            </a:r>
            <a:endParaRPr lang="en-US" dirty="0" smtClean="0"/>
          </a:p>
          <a:p>
            <a:r>
              <a:rPr lang="en-US" dirty="0" smtClean="0"/>
              <a:t>Speed? Program-level </a:t>
            </a:r>
            <a:r>
              <a:rPr lang="en-US" dirty="0" smtClean="0">
                <a:solidFill>
                  <a:schemeClr val="accent1"/>
                </a:solidFill>
              </a:rPr>
              <a:t>parallelism</a:t>
            </a:r>
            <a:endParaRPr lang="en-US" dirty="0"/>
          </a:p>
        </p:txBody>
      </p:sp>
      <p:sp>
        <p:nvSpPr>
          <p:cNvPr id="5220358" name="Oval 6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14350" y="1117600"/>
            <a:ext cx="2590800" cy="2057400"/>
          </a:xfrm>
          <a:prstGeom prst="ellipse">
            <a:avLst/>
          </a:prstGeom>
          <a:noFill/>
          <a:ln w="19050">
            <a:solidFill>
              <a:srgbClr val="FFFFFF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noAutofit/>
          </a:bodyPr>
          <a:lstStyle/>
          <a:p>
            <a:pPr algn="ctr" eaLnBrk="1" hangingPunct="1"/>
            <a:r>
              <a:rPr lang="en-US" sz="3600">
                <a:solidFill>
                  <a:schemeClr val="accent1"/>
                </a:solidFill>
                <a:latin typeface="Calibri"/>
              </a:rPr>
              <a:t>gcc</a:t>
            </a:r>
            <a:endParaRPr lang="en-US" sz="4400">
              <a:solidFill>
                <a:schemeClr val="accent1"/>
              </a:solidFill>
              <a:latin typeface="Calibri"/>
            </a:endParaRPr>
          </a:p>
        </p:txBody>
      </p:sp>
      <p:sp>
        <p:nvSpPr>
          <p:cNvPr id="5220359" name="Text Box 7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809750" y="1651000"/>
            <a:ext cx="1381125" cy="646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3600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Calibri"/>
              </a:rPr>
              <a:t>emacs</a:t>
            </a:r>
            <a:endParaRPr lang="en-US" sz="4400" dirty="0">
              <a:solidFill>
                <a:schemeClr val="accent3">
                  <a:lumMod val="40000"/>
                  <a:lumOff val="60000"/>
                </a:schemeClr>
              </a:solidFill>
              <a:latin typeface="Calibri"/>
            </a:endParaRPr>
          </a:p>
        </p:txBody>
      </p:sp>
      <p:sp>
        <p:nvSpPr>
          <p:cNvPr id="5220360" name="Text Box 8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971550" y="1498600"/>
            <a:ext cx="982663" cy="646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3600" dirty="0" err="1">
                <a:solidFill>
                  <a:schemeClr val="accent2">
                    <a:lumMod val="40000"/>
                    <a:lumOff val="60000"/>
                  </a:schemeClr>
                </a:solidFill>
                <a:latin typeface="Calibri"/>
              </a:rPr>
              <a:t>nfsd</a:t>
            </a:r>
            <a:endParaRPr lang="en-US" sz="4400" dirty="0">
              <a:solidFill>
                <a:schemeClr val="accent2">
                  <a:lumMod val="40000"/>
                  <a:lumOff val="60000"/>
                </a:schemeClr>
              </a:solidFill>
              <a:latin typeface="Calibri"/>
            </a:endParaRPr>
          </a:p>
        </p:txBody>
      </p:sp>
      <p:sp>
        <p:nvSpPr>
          <p:cNvPr id="5220361" name="Text Box 9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657350" y="2336800"/>
            <a:ext cx="692150" cy="646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3600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Calibri"/>
              </a:rPr>
              <a:t>lpr</a:t>
            </a:r>
            <a:endParaRPr lang="en-US" sz="4400" dirty="0">
              <a:solidFill>
                <a:schemeClr val="accent5">
                  <a:lumMod val="60000"/>
                  <a:lumOff val="40000"/>
                </a:schemeClr>
              </a:solidFill>
              <a:latin typeface="Calibri"/>
            </a:endParaRPr>
          </a:p>
        </p:txBody>
      </p:sp>
      <p:sp>
        <p:nvSpPr>
          <p:cNvPr id="5220362" name="Text Box 10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90550" y="2032000"/>
            <a:ext cx="471488" cy="646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3600" dirty="0" err="1">
                <a:solidFill>
                  <a:schemeClr val="accent4"/>
                </a:solidFill>
                <a:latin typeface="Calibri"/>
              </a:rPr>
              <a:t>ls</a:t>
            </a:r>
            <a:endParaRPr lang="en-US" sz="4400" dirty="0">
              <a:solidFill>
                <a:schemeClr val="accent4"/>
              </a:solidFill>
              <a:latin typeface="Calibri"/>
            </a:endParaRPr>
          </a:p>
        </p:txBody>
      </p:sp>
      <p:sp>
        <p:nvSpPr>
          <p:cNvPr id="5220363" name="Text Box 11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819150" y="2154238"/>
            <a:ext cx="1290638" cy="7080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4000" dirty="0">
                <a:solidFill>
                  <a:srgbClr val="FF5050"/>
                </a:solidFill>
                <a:latin typeface="Calibri"/>
              </a:rPr>
              <a:t>www</a:t>
            </a:r>
            <a:endParaRPr lang="en-US" sz="4000" dirty="0">
              <a:solidFill>
                <a:srgbClr val="CC0000"/>
              </a:solidFill>
              <a:latin typeface="Calibri"/>
            </a:endParaRPr>
          </a:p>
        </p:txBody>
      </p:sp>
      <p:sp>
        <p:nvSpPr>
          <p:cNvPr id="5220364" name="Text Box 12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153894" y="1066800"/>
            <a:ext cx="1380506" cy="646331"/>
          </a:xfrm>
          <a:prstGeom prst="rect">
            <a:avLst/>
          </a:prstGeom>
          <a:noFill/>
          <a:ln w="19050">
            <a:solidFill>
              <a:schemeClr val="bg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3600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Calibri"/>
              </a:rPr>
              <a:t>emacs</a:t>
            </a:r>
            <a:endParaRPr lang="en-US" sz="4400" dirty="0">
              <a:solidFill>
                <a:schemeClr val="accent3">
                  <a:lumMod val="40000"/>
                  <a:lumOff val="60000"/>
                </a:schemeClr>
              </a:solidFill>
              <a:latin typeface="Calibri"/>
            </a:endParaRPr>
          </a:p>
        </p:txBody>
      </p:sp>
      <p:sp>
        <p:nvSpPr>
          <p:cNvPr id="5220365" name="Text Box 13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077444" y="1828800"/>
            <a:ext cx="2533650" cy="646331"/>
          </a:xfrm>
          <a:prstGeom prst="rect">
            <a:avLst/>
          </a:prstGeom>
          <a:noFill/>
          <a:ln w="19050">
            <a:solidFill>
              <a:schemeClr val="bg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36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alibri"/>
              </a:rPr>
              <a:t>nfsd</a:t>
            </a:r>
            <a:endParaRPr lang="en-US" sz="4400" dirty="0">
              <a:solidFill>
                <a:schemeClr val="accent2">
                  <a:lumMod val="40000"/>
                  <a:lumOff val="60000"/>
                </a:schemeClr>
              </a:solidFill>
              <a:latin typeface="Calibri"/>
            </a:endParaRPr>
          </a:p>
        </p:txBody>
      </p:sp>
      <p:sp>
        <p:nvSpPr>
          <p:cNvPr id="5220366" name="Text Box 14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7756476" y="1828800"/>
            <a:ext cx="692818" cy="646331"/>
          </a:xfrm>
          <a:prstGeom prst="rect">
            <a:avLst/>
          </a:prstGeom>
          <a:noFill/>
          <a:ln w="19050">
            <a:solidFill>
              <a:schemeClr val="bg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3600" dirty="0" err="1">
                <a:solidFill>
                  <a:schemeClr val="accent5">
                    <a:lumMod val="40000"/>
                    <a:lumOff val="60000"/>
                  </a:schemeClr>
                </a:solidFill>
                <a:latin typeface="Calibri"/>
              </a:rPr>
              <a:t>lpr</a:t>
            </a:r>
            <a:endParaRPr lang="en-US" sz="4400" dirty="0">
              <a:solidFill>
                <a:schemeClr val="accent5">
                  <a:lumMod val="40000"/>
                  <a:lumOff val="60000"/>
                </a:schemeClr>
              </a:solidFill>
              <a:latin typeface="Calibri"/>
            </a:endParaRPr>
          </a:p>
        </p:txBody>
      </p:sp>
      <p:sp>
        <p:nvSpPr>
          <p:cNvPr id="5220367" name="Text Box 15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096494" y="1066800"/>
            <a:ext cx="471604" cy="646331"/>
          </a:xfrm>
          <a:prstGeom prst="rect">
            <a:avLst/>
          </a:prstGeom>
          <a:noFill/>
          <a:ln w="19050">
            <a:solidFill>
              <a:schemeClr val="bg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3600" dirty="0" err="1">
                <a:solidFill>
                  <a:schemeClr val="accent4"/>
                </a:solidFill>
                <a:latin typeface="Calibri"/>
              </a:rPr>
              <a:t>ls</a:t>
            </a:r>
            <a:endParaRPr lang="en-US" sz="4400" dirty="0">
              <a:solidFill>
                <a:schemeClr val="accent4"/>
              </a:solidFill>
              <a:latin typeface="Calibri"/>
            </a:endParaRPr>
          </a:p>
        </p:txBody>
      </p:sp>
      <p:sp>
        <p:nvSpPr>
          <p:cNvPr id="5220368" name="Text Box 16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706094" y="1066800"/>
            <a:ext cx="1289905" cy="631686"/>
          </a:xfrm>
          <a:prstGeom prst="rect">
            <a:avLst/>
          </a:prstGeom>
          <a:noFill/>
          <a:ln w="19050">
            <a:solidFill>
              <a:schemeClr val="bg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noAutofit/>
          </a:bodyPr>
          <a:lstStyle/>
          <a:p>
            <a:pPr eaLnBrk="1" hangingPunct="1"/>
            <a:r>
              <a:rPr lang="en-US" sz="4000" dirty="0">
                <a:solidFill>
                  <a:srgbClr val="FF5050"/>
                </a:solidFill>
                <a:latin typeface="Calibri"/>
              </a:rPr>
              <a:t>www</a:t>
            </a:r>
            <a:endParaRPr lang="en-US" sz="4000" dirty="0">
              <a:solidFill>
                <a:srgbClr val="CC0000"/>
              </a:solidFill>
              <a:latin typeface="Calibri"/>
            </a:endParaRPr>
          </a:p>
        </p:txBody>
      </p:sp>
      <p:sp>
        <p:nvSpPr>
          <p:cNvPr id="5220369" name="Line 17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3200400" y="2209800"/>
            <a:ext cx="1524000" cy="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 type="none" w="med" len="med"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20370" name="Text Box 18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1752600" y="1066800"/>
            <a:ext cx="817853" cy="76944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4400" dirty="0">
                <a:solidFill>
                  <a:schemeClr val="bg1"/>
                </a:solidFill>
                <a:latin typeface="Calibri"/>
              </a:rPr>
              <a:t>OS</a:t>
            </a:r>
          </a:p>
        </p:txBody>
      </p:sp>
      <p:sp>
        <p:nvSpPr>
          <p:cNvPr id="5220371" name="Rectangle 19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5096494" y="2590800"/>
            <a:ext cx="3352800" cy="762000"/>
          </a:xfrm>
          <a:prstGeom prst="rect">
            <a:avLst/>
          </a:prstGeom>
          <a:noFill/>
          <a:ln w="12700">
            <a:solidFill>
              <a:srgbClr val="FFFFFF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noAutofit/>
          </a:bodyPr>
          <a:lstStyle/>
          <a:p>
            <a:pPr algn="ctr" eaLnBrk="1" hangingPunct="1"/>
            <a:r>
              <a:rPr lang="en-US" sz="4400" dirty="0">
                <a:solidFill>
                  <a:schemeClr val="bg1"/>
                </a:solidFill>
                <a:latin typeface="Calibri"/>
              </a:rPr>
              <a:t>OS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0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0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0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0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0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0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0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0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03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03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0364" grpId="0" animBg="1"/>
      <p:bldP spid="5220365" grpId="0" animBg="1"/>
      <p:bldP spid="5220366" grpId="0" animBg="1"/>
      <p:bldP spid="5220367" grpId="0" animBg="1"/>
      <p:bldP spid="5220368" grpId="0" animBg="1"/>
      <p:bldP spid="5220369" grpId="0" animBg="1"/>
      <p:bldP spid="5220371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40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Process and Program</a:t>
            </a:r>
            <a:endParaRPr lang="en-US" dirty="0"/>
          </a:p>
        </p:txBody>
      </p:sp>
      <p:sp>
        <p:nvSpPr>
          <p:cNvPr id="5222403" name="Rectangle 3"/>
          <p:cNvSpPr>
            <a:spLocks noGrp="1" noChangeArrowheads="1"/>
          </p:cNvSpPr>
          <p:nvPr>
            <p:ph sz="half" idx="1"/>
            <p:custDataLst>
              <p:tags r:id="rId2"/>
            </p:custDataLst>
          </p:nvPr>
        </p:nvSpPr>
        <p:spPr/>
        <p:txBody>
          <a:bodyPr>
            <a:no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Process</a:t>
            </a:r>
          </a:p>
          <a:p>
            <a:r>
              <a:rPr lang="en-US" dirty="0" smtClean="0"/>
              <a:t>OS abstraction of a running computation</a:t>
            </a:r>
          </a:p>
          <a:p>
            <a:pPr lvl="1"/>
            <a:r>
              <a:rPr lang="en-US" dirty="0" smtClean="0"/>
              <a:t>The unit of execution</a:t>
            </a:r>
          </a:p>
          <a:p>
            <a:pPr lvl="1"/>
            <a:r>
              <a:rPr lang="en-US" dirty="0" smtClean="0"/>
              <a:t>The unit of scheduling</a:t>
            </a:r>
          </a:p>
          <a:p>
            <a:pPr lvl="1"/>
            <a:r>
              <a:rPr lang="en-US" dirty="0" smtClean="0"/>
              <a:t>Execution state</a:t>
            </a:r>
            <a:br>
              <a:rPr lang="en-US" dirty="0" smtClean="0"/>
            </a:br>
            <a:r>
              <a:rPr lang="en-US" dirty="0" smtClean="0"/>
              <a:t>+ address space</a:t>
            </a:r>
          </a:p>
          <a:p>
            <a:r>
              <a:rPr lang="en-US" dirty="0" smtClean="0"/>
              <a:t>From process perspective</a:t>
            </a:r>
          </a:p>
          <a:p>
            <a:pPr lvl="1"/>
            <a:r>
              <a:rPr lang="en-US" dirty="0" smtClean="0"/>
              <a:t>a virtual CPU</a:t>
            </a:r>
          </a:p>
          <a:p>
            <a:pPr lvl="1"/>
            <a:r>
              <a:rPr lang="en-US" dirty="0" smtClean="0"/>
              <a:t>some virtual memory</a:t>
            </a:r>
          </a:p>
          <a:p>
            <a:pPr lvl="1"/>
            <a:r>
              <a:rPr lang="en-US" dirty="0" smtClean="0"/>
              <a:t>a virtual keyboard, screen, …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Program</a:t>
            </a:r>
          </a:p>
          <a:p>
            <a:r>
              <a:rPr lang="en-US" dirty="0" smtClean="0">
                <a:solidFill>
                  <a:srgbClr val="FFFFFF"/>
                </a:solidFill>
                <a:latin typeface="Calibri"/>
              </a:rPr>
              <a:t>“Blueprint” for a process</a:t>
            </a:r>
          </a:p>
          <a:p>
            <a:pPr lvl="1">
              <a:buFontTx/>
              <a:buChar char="•"/>
            </a:pPr>
            <a:r>
              <a:rPr lang="en-US" dirty="0" smtClean="0">
                <a:solidFill>
                  <a:srgbClr val="FFFFFF"/>
                </a:solidFill>
                <a:latin typeface="Calibri"/>
              </a:rPr>
              <a:t>Passive entity (bits on disk)</a:t>
            </a:r>
          </a:p>
          <a:p>
            <a:pPr lvl="1">
              <a:buFontTx/>
              <a:buChar char="•"/>
            </a:pPr>
            <a:r>
              <a:rPr lang="en-US" dirty="0" smtClean="0">
                <a:solidFill>
                  <a:srgbClr val="FFFFFF"/>
                </a:solidFill>
                <a:latin typeface="Calibri"/>
              </a:rPr>
              <a:t>Code + static data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4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4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4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64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Role of the OS</a:t>
            </a:r>
            <a:endParaRPr lang="en-US" dirty="0"/>
          </a:p>
        </p:txBody>
      </p:sp>
      <p:sp>
        <p:nvSpPr>
          <p:cNvPr id="5226499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Autofit/>
          </a:bodyPr>
          <a:lstStyle/>
          <a:p>
            <a:r>
              <a:rPr lang="en-US" dirty="0" smtClean="0">
                <a:sym typeface="Symbol" pitchFamily="18" charset="2"/>
              </a:rPr>
              <a:t>Role of the OS</a:t>
            </a:r>
          </a:p>
          <a:p>
            <a:r>
              <a:rPr lang="en-US" dirty="0" smtClean="0">
                <a:solidFill>
                  <a:schemeClr val="accent1"/>
                </a:solidFill>
                <a:sym typeface="Symbol" pitchFamily="18" charset="2"/>
              </a:rPr>
              <a:t>Context Switching</a:t>
            </a:r>
          </a:p>
          <a:p>
            <a:pPr lvl="1"/>
            <a:r>
              <a:rPr lang="en-US" dirty="0" smtClean="0">
                <a:sym typeface="Symbol" pitchFamily="18" charset="2"/>
              </a:rPr>
              <a:t>Provides illusion that every process owns a CPU</a:t>
            </a:r>
          </a:p>
          <a:p>
            <a:r>
              <a:rPr lang="en-US" dirty="0" smtClean="0">
                <a:solidFill>
                  <a:schemeClr val="accent1"/>
                </a:solidFill>
                <a:sym typeface="Symbol" pitchFamily="18" charset="2"/>
              </a:rPr>
              <a:t>Virtual Memory</a:t>
            </a:r>
          </a:p>
          <a:p>
            <a:pPr lvl="1"/>
            <a:r>
              <a:rPr lang="en-US" dirty="0" smtClean="0">
                <a:sym typeface="Symbol" pitchFamily="18" charset="2"/>
              </a:rPr>
              <a:t>Provides illusion that process owns some memory</a:t>
            </a:r>
          </a:p>
          <a:p>
            <a:r>
              <a:rPr lang="en-US" dirty="0" smtClean="0">
                <a:solidFill>
                  <a:schemeClr val="accent1"/>
                </a:solidFill>
                <a:sym typeface="Symbol" pitchFamily="18" charset="2"/>
              </a:rPr>
              <a:t>Device drivers &amp; system calls</a:t>
            </a:r>
          </a:p>
          <a:p>
            <a:pPr lvl="1"/>
            <a:r>
              <a:rPr lang="en-US" dirty="0" smtClean="0">
                <a:sym typeface="Symbol" pitchFamily="18" charset="2"/>
              </a:rPr>
              <a:t>Provides illusion that process owns a keyboard, …</a:t>
            </a:r>
          </a:p>
          <a:p>
            <a:endParaRPr lang="en-US" dirty="0" smtClean="0">
              <a:sym typeface="Symbol" pitchFamily="18" charset="2"/>
            </a:endParaRPr>
          </a:p>
          <a:p>
            <a:r>
              <a:rPr lang="en-US" dirty="0" smtClean="0">
                <a:sym typeface="Symbol" pitchFamily="18" charset="2"/>
              </a:rPr>
              <a:t>To do: </a:t>
            </a:r>
          </a:p>
          <a:p>
            <a:r>
              <a:rPr lang="en-US" dirty="0" smtClean="0">
                <a:sym typeface="Symbol" pitchFamily="18" charset="2"/>
              </a:rPr>
              <a:t>  How to start a process?</a:t>
            </a:r>
          </a:p>
          <a:p>
            <a:r>
              <a:rPr lang="en-US" dirty="0" smtClean="0">
                <a:sym typeface="Symbol" pitchFamily="18" charset="2"/>
              </a:rPr>
              <a:t>  How do processes communicate / coordinate?</a:t>
            </a:r>
          </a:p>
          <a:p>
            <a:endParaRPr lang="en-US" dirty="0">
              <a:sym typeface="Symbol" pitchFamily="18" charset="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4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4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4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 of the OS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 anchor="ctr"/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Creating Processes:</a:t>
            </a:r>
          </a:p>
          <a:p>
            <a:pPr algn="ctr"/>
            <a:r>
              <a:rPr lang="en-US" dirty="0" smtClean="0">
                <a:solidFill>
                  <a:schemeClr val="accent1"/>
                </a:solidFill>
              </a:rPr>
              <a:t>Fork</a:t>
            </a:r>
            <a:endParaRPr lang="en-US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40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Processes and Threads</a:t>
            </a:r>
            <a:endParaRPr lang="en-US" dirty="0"/>
          </a:p>
        </p:txBody>
      </p:sp>
      <p:sp>
        <p:nvSpPr>
          <p:cNvPr id="5222403" name="Rectangle 3"/>
          <p:cNvSpPr>
            <a:spLocks noGrp="1" noChangeArrowheads="1"/>
          </p:cNvSpPr>
          <p:nvPr>
            <p:ph sz="half" idx="1"/>
            <p:custDataLst>
              <p:tags r:id="rId2"/>
            </p:custDataLst>
          </p:nvPr>
        </p:nvSpPr>
        <p:spPr>
          <a:xfrm>
            <a:off x="228600" y="1143000"/>
            <a:ext cx="4267200" cy="5257800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Process</a:t>
            </a:r>
          </a:p>
          <a:p>
            <a:r>
              <a:rPr lang="en-US" dirty="0" smtClean="0"/>
              <a:t>OS abstraction of a running computation</a:t>
            </a:r>
          </a:p>
          <a:p>
            <a:pPr lvl="1"/>
            <a:r>
              <a:rPr lang="en-US" dirty="0" smtClean="0"/>
              <a:t>The unit of execution</a:t>
            </a:r>
          </a:p>
          <a:p>
            <a:pPr lvl="1"/>
            <a:r>
              <a:rPr lang="en-US" dirty="0" smtClean="0"/>
              <a:t>The unit of scheduling</a:t>
            </a:r>
          </a:p>
          <a:p>
            <a:pPr lvl="1"/>
            <a:r>
              <a:rPr lang="en-US" dirty="0" smtClean="0"/>
              <a:t>Execution state</a:t>
            </a:r>
            <a:br>
              <a:rPr lang="en-US" dirty="0" smtClean="0"/>
            </a:br>
            <a:r>
              <a:rPr lang="en-US" dirty="0" smtClean="0"/>
              <a:t>+ address space</a:t>
            </a:r>
          </a:p>
          <a:p>
            <a:r>
              <a:rPr lang="en-US" dirty="0" smtClean="0"/>
              <a:t>From process perspective</a:t>
            </a:r>
          </a:p>
          <a:p>
            <a:pPr lvl="1"/>
            <a:r>
              <a:rPr lang="en-US" dirty="0" smtClean="0"/>
              <a:t>a virtual CPU</a:t>
            </a:r>
          </a:p>
          <a:p>
            <a:pPr lvl="1"/>
            <a:r>
              <a:rPr lang="en-US" dirty="0" smtClean="0"/>
              <a:t>some virtual memory</a:t>
            </a:r>
          </a:p>
          <a:p>
            <a:pPr lvl="1"/>
            <a:r>
              <a:rPr lang="en-US" dirty="0" smtClean="0"/>
              <a:t>a virtual keyboard, screen, …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648200" y="1219200"/>
            <a:ext cx="4267200" cy="54102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Thread</a:t>
            </a:r>
          </a:p>
          <a:p>
            <a:r>
              <a:rPr lang="en-US" dirty="0" smtClean="0">
                <a:solidFill>
                  <a:srgbClr val="FFFFFF"/>
                </a:solidFill>
                <a:latin typeface="Calibri"/>
              </a:rPr>
              <a:t>OS abstraction of a single thread of control</a:t>
            </a:r>
          </a:p>
          <a:p>
            <a:pPr lvl="1"/>
            <a:r>
              <a:rPr lang="en-US" dirty="0" smtClean="0">
                <a:solidFill>
                  <a:srgbClr val="FFFFFF"/>
                </a:solidFill>
                <a:latin typeface="Calibri"/>
              </a:rPr>
              <a:t>The unit of scheduling</a:t>
            </a:r>
          </a:p>
          <a:p>
            <a:pPr lvl="1"/>
            <a:r>
              <a:rPr lang="en-US" dirty="0" smtClean="0">
                <a:solidFill>
                  <a:srgbClr val="FFFFFF"/>
                </a:solidFill>
                <a:latin typeface="Calibri"/>
              </a:rPr>
              <a:t>Lives in one single process</a:t>
            </a:r>
          </a:p>
          <a:p>
            <a:r>
              <a:rPr lang="en-US" dirty="0" smtClean="0">
                <a:solidFill>
                  <a:srgbClr val="FFFFFF"/>
                </a:solidFill>
                <a:latin typeface="Calibri"/>
              </a:rPr>
              <a:t>From thread perspective</a:t>
            </a:r>
          </a:p>
          <a:p>
            <a:pPr lvl="1"/>
            <a:r>
              <a:rPr lang="en-US" dirty="0" smtClean="0">
                <a:solidFill>
                  <a:srgbClr val="FFFFFF"/>
                </a:solidFill>
                <a:latin typeface="Calibri"/>
              </a:rPr>
              <a:t>one virtual CPU core on a virtual multi-core machine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28600" y="381001"/>
            <a:ext cx="6324600" cy="533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FF00"/>
                </a:solidFill>
              </a:rPr>
              <a:t>All you need to know about OS (for today)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473671" y="5257799"/>
            <a:ext cx="44417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</a:rPr>
              <a:t>Thread is much more lightweight.</a:t>
            </a:r>
          </a:p>
        </p:txBody>
      </p:sp>
    </p:spTree>
    <p:extLst>
      <p:ext uri="{BB962C8B-B14F-4D97-AF65-F5344CB8AC3E}">
        <p14:creationId xmlns:p14="http://schemas.microsoft.com/office/powerpoint/2010/main" val="1155314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05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smtClean="0"/>
              <a:t>How to create a process?</a:t>
            </a:r>
            <a:endParaRPr lang="en-US"/>
          </a:p>
        </p:txBody>
      </p:sp>
      <p:sp>
        <p:nvSpPr>
          <p:cNvPr id="5230595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228600" y="304800"/>
            <a:ext cx="8686800" cy="2971800"/>
          </a:xfrm>
        </p:spPr>
        <p:txBody>
          <a:bodyPr>
            <a:noAutofit/>
          </a:bodyPr>
          <a:lstStyle/>
          <a:p>
            <a:r>
              <a:rPr lang="en-US" dirty="0" smtClean="0"/>
              <a:t>Q: How to create a process? </a:t>
            </a:r>
          </a:p>
          <a:p>
            <a:r>
              <a:rPr lang="en-US" dirty="0" smtClean="0"/>
              <a:t>A: Double click</a:t>
            </a:r>
          </a:p>
          <a:p>
            <a:r>
              <a:rPr lang="en-US" dirty="0" smtClean="0"/>
              <a:t>After boot, OS starts the first process</a:t>
            </a:r>
            <a:endParaRPr lang="en-US" i="1" dirty="0" smtClean="0">
              <a:solidFill>
                <a:schemeClr val="accent1"/>
              </a:solidFill>
            </a:endParaRPr>
          </a:p>
          <a:p>
            <a:r>
              <a:rPr lang="en-US" dirty="0" smtClean="0"/>
              <a:t>…which in turn creates other processes</a:t>
            </a:r>
          </a:p>
          <a:p>
            <a:pPr lvl="1"/>
            <a:r>
              <a:rPr lang="en-US" dirty="0" smtClean="0"/>
              <a:t>parent / child  </a:t>
            </a:r>
            <a:r>
              <a:rPr lang="en-US" dirty="0" smtClean="0">
                <a:sym typeface="Wingdings" pitchFamily="2" charset="2"/>
              </a:rPr>
              <a:t> the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process tree</a:t>
            </a:r>
            <a:endParaRPr lang="en-US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0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0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pstree</a:t>
            </a:r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81000" y="381000"/>
            <a:ext cx="853440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chemeClr val="accent1"/>
                </a:solidFill>
                <a:latin typeface="Consolas" pitchFamily="49" charset="0"/>
              </a:rPr>
              <a:t>$ </a:t>
            </a:r>
            <a:r>
              <a:rPr lang="en-US" sz="2000" dirty="0" err="1" smtClean="0">
                <a:solidFill>
                  <a:schemeClr val="accent1"/>
                </a:solidFill>
                <a:latin typeface="Consolas" pitchFamily="49" charset="0"/>
              </a:rPr>
              <a:t>pstree</a:t>
            </a:r>
            <a:r>
              <a:rPr lang="en-US" sz="2000" dirty="0" smtClean="0">
                <a:solidFill>
                  <a:schemeClr val="accent1"/>
                </a:solidFill>
                <a:latin typeface="Consolas" pitchFamily="49" charset="0"/>
              </a:rPr>
              <a:t> | view -</a:t>
            </a:r>
          </a:p>
          <a:p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init-+-</a:t>
            </a:r>
            <a:r>
              <a:rPr lang="en-US" sz="2000" dirty="0" err="1" smtClean="0">
                <a:solidFill>
                  <a:schemeClr val="bg1"/>
                </a:solidFill>
                <a:latin typeface="Consolas" pitchFamily="49" charset="0"/>
              </a:rPr>
              <a:t>NetworkManager</a:t>
            </a: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-+-</a:t>
            </a:r>
            <a:r>
              <a:rPr lang="en-US" sz="2000" dirty="0" err="1" smtClean="0">
                <a:solidFill>
                  <a:schemeClr val="bg1"/>
                </a:solidFill>
                <a:latin typeface="Consolas" pitchFamily="49" charset="0"/>
              </a:rPr>
              <a:t>dhclient</a:t>
            </a:r>
            <a:endParaRPr lang="en-US" sz="2000" dirty="0" smtClean="0">
              <a:solidFill>
                <a:schemeClr val="bg1"/>
              </a:solidFill>
              <a:latin typeface="Consolas" pitchFamily="49" charset="0"/>
            </a:endParaRPr>
          </a:p>
          <a:p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     |-apache2</a:t>
            </a:r>
          </a:p>
          <a:p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     |-chrome-+-chrome</a:t>
            </a:r>
          </a:p>
          <a:p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     |        `-chrome</a:t>
            </a:r>
          </a:p>
          <a:p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     |-chrome---chrome</a:t>
            </a:r>
          </a:p>
          <a:p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     |-</a:t>
            </a:r>
            <a:r>
              <a:rPr lang="en-US" sz="2000" dirty="0" err="1" smtClean="0">
                <a:solidFill>
                  <a:schemeClr val="bg1"/>
                </a:solidFill>
                <a:latin typeface="Consolas" pitchFamily="49" charset="0"/>
              </a:rPr>
              <a:t>clementine</a:t>
            </a:r>
            <a:endParaRPr lang="en-US" sz="2000" dirty="0" smtClean="0">
              <a:solidFill>
                <a:schemeClr val="bg1"/>
              </a:solidFill>
              <a:latin typeface="Consolas" pitchFamily="49" charset="0"/>
            </a:endParaRPr>
          </a:p>
          <a:p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     |-clock-applet</a:t>
            </a:r>
          </a:p>
          <a:p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     |-</a:t>
            </a:r>
            <a:r>
              <a:rPr lang="en-US" sz="2000" dirty="0" err="1" smtClean="0">
                <a:solidFill>
                  <a:schemeClr val="bg1"/>
                </a:solidFill>
                <a:latin typeface="Consolas" pitchFamily="49" charset="0"/>
              </a:rPr>
              <a:t>cron</a:t>
            </a:r>
            <a:endParaRPr lang="en-US" sz="2000" dirty="0" smtClean="0">
              <a:solidFill>
                <a:schemeClr val="bg1"/>
              </a:solidFill>
              <a:latin typeface="Consolas" pitchFamily="49" charset="0"/>
            </a:endParaRPr>
          </a:p>
          <a:p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     |-</a:t>
            </a:r>
            <a:r>
              <a:rPr lang="en-US" sz="2000" dirty="0" err="1" smtClean="0">
                <a:solidFill>
                  <a:schemeClr val="bg1"/>
                </a:solidFill>
                <a:latin typeface="Consolas" pitchFamily="49" charset="0"/>
              </a:rPr>
              <a:t>cupsd</a:t>
            </a:r>
            <a:endParaRPr lang="en-US" sz="2000" dirty="0" smtClean="0">
              <a:solidFill>
                <a:schemeClr val="bg1"/>
              </a:solidFill>
              <a:latin typeface="Consolas" pitchFamily="49" charset="0"/>
            </a:endParaRPr>
          </a:p>
          <a:p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     |-</a:t>
            </a:r>
            <a:r>
              <a:rPr lang="en-US" sz="2000" dirty="0" err="1" smtClean="0">
                <a:solidFill>
                  <a:schemeClr val="bg1"/>
                </a:solidFill>
                <a:latin typeface="Consolas" pitchFamily="49" charset="0"/>
              </a:rPr>
              <a:t>firefox</a:t>
            </a: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---run-</a:t>
            </a:r>
            <a:r>
              <a:rPr lang="en-US" sz="2000" dirty="0" err="1" smtClean="0">
                <a:solidFill>
                  <a:schemeClr val="bg1"/>
                </a:solidFill>
                <a:latin typeface="Consolas" pitchFamily="49" charset="0"/>
              </a:rPr>
              <a:t>mozilla.sh</a:t>
            </a: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---</a:t>
            </a:r>
            <a:r>
              <a:rPr lang="en-US" sz="2000" dirty="0" err="1" smtClean="0">
                <a:solidFill>
                  <a:schemeClr val="bg1"/>
                </a:solidFill>
                <a:latin typeface="Consolas" pitchFamily="49" charset="0"/>
              </a:rPr>
              <a:t>firefox</a:t>
            </a: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-bin-+-</a:t>
            </a:r>
            <a:r>
              <a:rPr lang="en-US" sz="2000" dirty="0" err="1" smtClean="0">
                <a:solidFill>
                  <a:schemeClr val="bg1"/>
                </a:solidFill>
                <a:latin typeface="Consolas" pitchFamily="49" charset="0"/>
              </a:rPr>
              <a:t>plugin</a:t>
            </a: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-cont</a:t>
            </a:r>
          </a:p>
          <a:p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     |-gnome-screensaver</a:t>
            </a:r>
          </a:p>
          <a:p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     |-</a:t>
            </a:r>
            <a:r>
              <a:rPr lang="en-US" sz="2000" dirty="0" err="1" smtClean="0">
                <a:solidFill>
                  <a:schemeClr val="bg1"/>
                </a:solidFill>
                <a:latin typeface="Consolas" pitchFamily="49" charset="0"/>
              </a:rPr>
              <a:t>grep</a:t>
            </a:r>
            <a:endParaRPr lang="en-US" sz="2000" dirty="0" smtClean="0">
              <a:solidFill>
                <a:schemeClr val="bg1"/>
              </a:solidFill>
              <a:latin typeface="Consolas" pitchFamily="49" charset="0"/>
            </a:endParaRPr>
          </a:p>
          <a:p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     |-</a:t>
            </a:r>
            <a:r>
              <a:rPr lang="en-US" sz="2000" dirty="0" err="1" smtClean="0">
                <a:solidFill>
                  <a:schemeClr val="bg1"/>
                </a:solidFill>
                <a:latin typeface="Consolas" pitchFamily="49" charset="0"/>
              </a:rPr>
              <a:t>in.tftpd</a:t>
            </a:r>
            <a:endParaRPr lang="en-US" sz="2000" dirty="0" smtClean="0">
              <a:solidFill>
                <a:schemeClr val="bg1"/>
              </a:solidFill>
              <a:latin typeface="Consolas" pitchFamily="49" charset="0"/>
            </a:endParaRPr>
          </a:p>
          <a:p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     |-</a:t>
            </a:r>
            <a:r>
              <a:rPr lang="en-US" sz="2000" dirty="0" err="1" smtClean="0">
                <a:solidFill>
                  <a:schemeClr val="bg1"/>
                </a:solidFill>
                <a:latin typeface="Consolas" pitchFamily="49" charset="0"/>
              </a:rPr>
              <a:t>ntpd</a:t>
            </a:r>
            <a:endParaRPr lang="en-US" sz="2000" dirty="0" smtClean="0">
              <a:solidFill>
                <a:schemeClr val="bg1"/>
              </a:solidFill>
              <a:latin typeface="Consolas" pitchFamily="49" charset="0"/>
            </a:endParaRPr>
          </a:p>
          <a:p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     `-</a:t>
            </a:r>
            <a:r>
              <a:rPr lang="en-US" sz="2000" dirty="0" err="1" smtClean="0">
                <a:solidFill>
                  <a:schemeClr val="bg1"/>
                </a:solidFill>
                <a:latin typeface="Consolas" pitchFamily="49" charset="0"/>
              </a:rPr>
              <a:t>sshd</a:t>
            </a: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---</a:t>
            </a:r>
            <a:r>
              <a:rPr lang="en-US" sz="2000" dirty="0" err="1" smtClean="0">
                <a:solidFill>
                  <a:schemeClr val="bg1"/>
                </a:solidFill>
                <a:latin typeface="Consolas" pitchFamily="49" charset="0"/>
              </a:rPr>
              <a:t>sshd</a:t>
            </a: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---</a:t>
            </a:r>
            <a:r>
              <a:rPr lang="en-US" sz="2000" dirty="0" err="1" smtClean="0">
                <a:solidFill>
                  <a:schemeClr val="bg1"/>
                </a:solidFill>
                <a:latin typeface="Consolas" pitchFamily="49" charset="0"/>
              </a:rPr>
              <a:t>sshd</a:t>
            </a: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---bash-+-</a:t>
            </a:r>
            <a:r>
              <a:rPr lang="en-US" sz="2000" dirty="0" err="1" smtClean="0">
                <a:solidFill>
                  <a:schemeClr val="bg1"/>
                </a:solidFill>
                <a:latin typeface="Consolas" pitchFamily="49" charset="0"/>
              </a:rPr>
              <a:t>gcc</a:t>
            </a: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---</a:t>
            </a:r>
            <a:r>
              <a:rPr lang="en-US" sz="2000" dirty="0" err="1" smtClean="0">
                <a:solidFill>
                  <a:schemeClr val="bg1"/>
                </a:solidFill>
                <a:latin typeface="Consolas" pitchFamily="49" charset="0"/>
              </a:rPr>
              <a:t>gcc</a:t>
            </a: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---cc1</a:t>
            </a:r>
          </a:p>
          <a:p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                                 |-</a:t>
            </a:r>
            <a:r>
              <a:rPr lang="en-US" sz="2000" dirty="0" err="1" smtClean="0">
                <a:solidFill>
                  <a:schemeClr val="bg1"/>
                </a:solidFill>
                <a:latin typeface="Consolas" pitchFamily="49" charset="0"/>
              </a:rPr>
              <a:t>pstree</a:t>
            </a:r>
            <a:endParaRPr lang="en-US" sz="2000" dirty="0" smtClean="0">
              <a:solidFill>
                <a:schemeClr val="bg1"/>
              </a:solidFill>
              <a:latin typeface="Consolas" pitchFamily="49" charset="0"/>
            </a:endParaRPr>
          </a:p>
          <a:p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                                 |-vim</a:t>
            </a:r>
          </a:p>
          <a:p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                                 `-view</a:t>
            </a:r>
            <a:endParaRPr lang="en-US" sz="2000" dirty="0">
              <a:solidFill>
                <a:schemeClr val="bg1"/>
              </a:solidFill>
              <a:latin typeface="Consolas" pitchFamily="49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26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smtClean="0"/>
              <a:t>Processes Under UNIX</a:t>
            </a:r>
            <a:endParaRPr lang="en-US"/>
          </a:p>
        </p:txBody>
      </p:sp>
      <p:sp>
        <p:nvSpPr>
          <p:cNvPr id="5232643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Init is a special case. For others…</a:t>
            </a:r>
          </a:p>
          <a:p>
            <a:r>
              <a:rPr lang="en-US" sz="2400" dirty="0" smtClean="0"/>
              <a:t>Q: How does parent process create child process?</a:t>
            </a:r>
          </a:p>
          <a:p>
            <a:r>
              <a:rPr lang="en-US" sz="2400" dirty="0" smtClean="0"/>
              <a:t>A: </a:t>
            </a:r>
            <a:r>
              <a:rPr lang="en-US" sz="2400" dirty="0" smtClean="0">
                <a:solidFill>
                  <a:schemeClr val="accent1"/>
                </a:solidFill>
              </a:rPr>
              <a:t>fork() system call</a:t>
            </a:r>
          </a:p>
          <a:p>
            <a:endParaRPr lang="en-US" sz="2800" dirty="0" smtClean="0"/>
          </a:p>
          <a:p>
            <a:endParaRPr lang="en-US" sz="3200" dirty="0" smtClean="0"/>
          </a:p>
          <a:p>
            <a:endParaRPr lang="en-US" dirty="0" smtClean="0"/>
          </a:p>
          <a:p>
            <a:endParaRPr lang="en-US" sz="32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sz="3200" dirty="0" smtClean="0"/>
          </a:p>
          <a:p>
            <a:pPr lvl="1">
              <a:buNone/>
            </a:pPr>
            <a:endParaRPr lang="en-US" sz="2800" dirty="0" smtClean="0"/>
          </a:p>
          <a:p>
            <a:r>
              <a:rPr lang="en-US" sz="2800" dirty="0" smtClean="0"/>
              <a:t>Wait. what? </a:t>
            </a:r>
            <a:r>
              <a:rPr lang="en-US" sz="2400" dirty="0" err="1" smtClean="0"/>
              <a:t>int</a:t>
            </a:r>
            <a:r>
              <a:rPr lang="en-US" sz="2400" dirty="0" smtClean="0"/>
              <a:t> fork() returns TWICE!</a:t>
            </a:r>
            <a:endParaRPr lang="en-US" sz="24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6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46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smtClean="0"/>
              <a:t>Example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sz="2000" b="1" dirty="0" smtClean="0">
                <a:solidFill>
                  <a:srgbClr val="FFFFFF"/>
                </a:solidFill>
                <a:latin typeface="Consolas" pitchFamily="49" charset="0"/>
              </a:rPr>
              <a:t>main(</a:t>
            </a:r>
            <a:r>
              <a:rPr lang="en-US" sz="2000" b="1" dirty="0" err="1" smtClean="0">
                <a:solidFill>
                  <a:srgbClr val="FFFFFF"/>
                </a:solidFill>
                <a:latin typeface="Consolas" pitchFamily="49" charset="0"/>
              </a:rPr>
              <a:t>int</a:t>
            </a:r>
            <a:r>
              <a:rPr lang="en-US" sz="2000" b="1" dirty="0" smtClean="0">
                <a:solidFill>
                  <a:srgbClr val="FFFFFF"/>
                </a:solidFill>
                <a:latin typeface="Consolas" pitchFamily="49" charset="0"/>
              </a:rPr>
              <a:t> ac, char **</a:t>
            </a:r>
            <a:r>
              <a:rPr lang="en-US" sz="2000" b="1" dirty="0" err="1" smtClean="0">
                <a:solidFill>
                  <a:srgbClr val="FFFFFF"/>
                </a:solidFill>
                <a:latin typeface="Consolas" pitchFamily="49" charset="0"/>
              </a:rPr>
              <a:t>av</a:t>
            </a:r>
            <a:r>
              <a:rPr lang="en-US" sz="2000" b="1" dirty="0" smtClean="0">
                <a:solidFill>
                  <a:srgbClr val="FFFFFF"/>
                </a:solidFill>
                <a:latin typeface="Consolas" pitchFamily="49" charset="0"/>
              </a:rPr>
              <a:t>) {</a:t>
            </a:r>
          </a:p>
          <a:p>
            <a:r>
              <a:rPr lang="en-US" sz="2000" b="1" dirty="0" smtClean="0">
                <a:solidFill>
                  <a:srgbClr val="FFFFFF"/>
                </a:solidFill>
                <a:latin typeface="Consolas" pitchFamily="49" charset="0"/>
              </a:rPr>
              <a:t>	</a:t>
            </a:r>
            <a:r>
              <a:rPr lang="en-US" sz="2000" b="1" dirty="0" err="1" smtClean="0">
                <a:solidFill>
                  <a:srgbClr val="FFFFFF"/>
                </a:solidFill>
                <a:latin typeface="Consolas" pitchFamily="49" charset="0"/>
              </a:rPr>
              <a:t>int</a:t>
            </a:r>
            <a:r>
              <a:rPr lang="en-US" sz="2000" b="1" dirty="0" smtClean="0">
                <a:solidFill>
                  <a:srgbClr val="FFFFFF"/>
                </a:solidFill>
                <a:latin typeface="Consolas" pitchFamily="49" charset="0"/>
              </a:rPr>
              <a:t> x = </a:t>
            </a:r>
            <a:r>
              <a:rPr lang="en-US" sz="2000" b="1" dirty="0" err="1" smtClean="0">
                <a:solidFill>
                  <a:srgbClr val="FFFFFF"/>
                </a:solidFill>
                <a:latin typeface="Consolas" pitchFamily="49" charset="0"/>
              </a:rPr>
              <a:t>getpid</a:t>
            </a:r>
            <a:r>
              <a:rPr lang="en-US" sz="2000" b="1" dirty="0" smtClean="0">
                <a:solidFill>
                  <a:srgbClr val="FFFFFF"/>
                </a:solidFill>
                <a:latin typeface="Consolas" pitchFamily="49" charset="0"/>
              </a:rPr>
              <a:t>(); // get current process ID from OS</a:t>
            </a:r>
          </a:p>
          <a:p>
            <a:r>
              <a:rPr lang="en-US" sz="2000" b="1" dirty="0" smtClean="0">
                <a:solidFill>
                  <a:srgbClr val="FFFFFF"/>
                </a:solidFill>
                <a:latin typeface="Consolas" pitchFamily="49" charset="0"/>
              </a:rPr>
              <a:t>	char *hi = </a:t>
            </a:r>
            <a:r>
              <a:rPr lang="en-US" sz="2000" b="1" dirty="0" err="1" smtClean="0">
                <a:solidFill>
                  <a:srgbClr val="FFFFFF"/>
                </a:solidFill>
                <a:latin typeface="Consolas" pitchFamily="49" charset="0"/>
              </a:rPr>
              <a:t>av</a:t>
            </a:r>
            <a:r>
              <a:rPr lang="en-US" sz="2000" b="1" dirty="0" smtClean="0">
                <a:solidFill>
                  <a:srgbClr val="FFFFFF"/>
                </a:solidFill>
                <a:latin typeface="Consolas" pitchFamily="49" charset="0"/>
              </a:rPr>
              <a:t>[1]; // get greeting from command line</a:t>
            </a:r>
          </a:p>
          <a:p>
            <a:r>
              <a:rPr lang="en-US" sz="2000" b="1" dirty="0" smtClean="0">
                <a:solidFill>
                  <a:srgbClr val="FFFFFF"/>
                </a:solidFill>
                <a:latin typeface="Consolas" pitchFamily="49" charset="0"/>
              </a:rPr>
              <a:t>	</a:t>
            </a:r>
            <a:r>
              <a:rPr lang="en-US" sz="2000" b="1" dirty="0" err="1" smtClean="0">
                <a:solidFill>
                  <a:srgbClr val="FFFFFF"/>
                </a:solidFill>
                <a:latin typeface="Consolas" pitchFamily="49" charset="0"/>
              </a:rPr>
              <a:t>printf</a:t>
            </a:r>
            <a:r>
              <a:rPr lang="en-US" sz="2000" b="1" dirty="0" smtClean="0">
                <a:solidFill>
                  <a:srgbClr val="FFFFFF"/>
                </a:solidFill>
                <a:latin typeface="Consolas" pitchFamily="49" charset="0"/>
              </a:rPr>
              <a:t>(</a:t>
            </a:r>
            <a:r>
              <a:rPr lang="en-US" sz="2000" b="1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Consolas" pitchFamily="49" charset="0"/>
              </a:rPr>
              <a:t>“I’m process %d\n”</a:t>
            </a:r>
            <a:r>
              <a:rPr lang="en-US" sz="2000" b="1" dirty="0" smtClean="0">
                <a:solidFill>
                  <a:srgbClr val="FFFFFF"/>
                </a:solidFill>
                <a:latin typeface="Consolas" pitchFamily="49" charset="0"/>
              </a:rPr>
              <a:t>, x);</a:t>
            </a:r>
          </a:p>
          <a:p>
            <a:r>
              <a:rPr lang="en-US" sz="2000" b="1" dirty="0" smtClean="0">
                <a:solidFill>
                  <a:srgbClr val="FFFFFF"/>
                </a:solidFill>
                <a:latin typeface="Consolas" pitchFamily="49" charset="0"/>
              </a:rPr>
              <a:t>	</a:t>
            </a:r>
            <a:r>
              <a:rPr lang="en-US" sz="2000" b="1" dirty="0" err="1" smtClean="0">
                <a:solidFill>
                  <a:schemeClr val="accent1"/>
                </a:solidFill>
                <a:latin typeface="Consolas" pitchFamily="49" charset="0"/>
              </a:rPr>
              <a:t>int</a:t>
            </a:r>
            <a:r>
              <a:rPr lang="en-US" sz="2000" b="1" dirty="0" smtClean="0">
                <a:solidFill>
                  <a:schemeClr val="accent1"/>
                </a:solidFill>
                <a:latin typeface="Consolas" pitchFamily="49" charset="0"/>
              </a:rPr>
              <a:t> id = fork();</a:t>
            </a:r>
          </a:p>
          <a:p>
            <a:r>
              <a:rPr lang="en-US" sz="2000" b="1" dirty="0" smtClean="0">
                <a:solidFill>
                  <a:srgbClr val="FFFFFF"/>
                </a:solidFill>
                <a:latin typeface="Consolas" pitchFamily="49" charset="0"/>
              </a:rPr>
              <a:t>	if (id == 0)</a:t>
            </a:r>
          </a:p>
          <a:p>
            <a:r>
              <a:rPr lang="en-US" sz="2000" b="1" dirty="0" smtClean="0">
                <a:solidFill>
                  <a:srgbClr val="FFFFFF"/>
                </a:solidFill>
                <a:latin typeface="Consolas" pitchFamily="49" charset="0"/>
              </a:rPr>
              <a:t>		</a:t>
            </a:r>
            <a:r>
              <a:rPr lang="en-US" sz="2000" b="1" dirty="0" err="1" smtClean="0">
                <a:solidFill>
                  <a:srgbClr val="FFFFFF"/>
                </a:solidFill>
                <a:latin typeface="Consolas" pitchFamily="49" charset="0"/>
              </a:rPr>
              <a:t>printf</a:t>
            </a:r>
            <a:r>
              <a:rPr lang="en-US" sz="2000" b="1" dirty="0" smtClean="0">
                <a:solidFill>
                  <a:srgbClr val="FFFFFF"/>
                </a:solidFill>
                <a:latin typeface="Consolas" pitchFamily="49" charset="0"/>
              </a:rPr>
              <a:t>(</a:t>
            </a:r>
            <a:r>
              <a:rPr lang="en-US" sz="2000" b="1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Consolas" pitchFamily="49" charset="0"/>
              </a:rPr>
              <a:t>“%s from %d\n”</a:t>
            </a:r>
            <a:r>
              <a:rPr lang="en-US" sz="2000" b="1" dirty="0" smtClean="0">
                <a:solidFill>
                  <a:srgbClr val="FFFFFF"/>
                </a:solidFill>
                <a:latin typeface="Consolas" pitchFamily="49" charset="0"/>
              </a:rPr>
              <a:t>, hi, </a:t>
            </a:r>
            <a:r>
              <a:rPr lang="en-US" sz="2000" b="1" dirty="0" err="1" smtClean="0">
                <a:solidFill>
                  <a:srgbClr val="FFFFFF"/>
                </a:solidFill>
                <a:latin typeface="Consolas" pitchFamily="49" charset="0"/>
              </a:rPr>
              <a:t>getpid</a:t>
            </a:r>
            <a:r>
              <a:rPr lang="en-US" sz="2000" b="1" dirty="0" smtClean="0">
                <a:solidFill>
                  <a:srgbClr val="FFFFFF"/>
                </a:solidFill>
                <a:latin typeface="Consolas" pitchFamily="49" charset="0"/>
              </a:rPr>
              <a:t>());</a:t>
            </a:r>
          </a:p>
          <a:p>
            <a:r>
              <a:rPr lang="en-US" sz="2000" b="1" dirty="0" smtClean="0">
                <a:solidFill>
                  <a:srgbClr val="FFFFFF"/>
                </a:solidFill>
                <a:latin typeface="Consolas" pitchFamily="49" charset="0"/>
              </a:rPr>
              <a:t>	else</a:t>
            </a:r>
          </a:p>
          <a:p>
            <a:r>
              <a:rPr lang="en-US" sz="2000" b="1" dirty="0" smtClean="0">
                <a:solidFill>
                  <a:srgbClr val="FFFFFF"/>
                </a:solidFill>
                <a:latin typeface="Consolas" pitchFamily="49" charset="0"/>
              </a:rPr>
              <a:t>      	</a:t>
            </a:r>
            <a:r>
              <a:rPr lang="en-US" sz="2000" b="1" dirty="0" err="1" smtClean="0">
                <a:solidFill>
                  <a:srgbClr val="FFFFFF"/>
                </a:solidFill>
                <a:latin typeface="Consolas" pitchFamily="49" charset="0"/>
              </a:rPr>
              <a:t>printf</a:t>
            </a:r>
            <a:r>
              <a:rPr lang="en-US" sz="2000" b="1" dirty="0" smtClean="0">
                <a:solidFill>
                  <a:srgbClr val="FFFFFF"/>
                </a:solidFill>
                <a:latin typeface="Consolas" pitchFamily="49" charset="0"/>
              </a:rPr>
              <a:t>(</a:t>
            </a:r>
            <a:r>
              <a:rPr lang="en-US" sz="2000" b="1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Consolas" pitchFamily="49" charset="0"/>
              </a:rPr>
              <a:t>“%s from %d, child is %d\n”</a:t>
            </a:r>
            <a:r>
              <a:rPr lang="en-US" sz="2000" b="1" dirty="0" smtClean="0">
                <a:solidFill>
                  <a:srgbClr val="FFFFFF"/>
                </a:solidFill>
                <a:latin typeface="Consolas" pitchFamily="49" charset="0"/>
              </a:rPr>
              <a:t>, hi, </a:t>
            </a:r>
            <a:r>
              <a:rPr lang="en-US" sz="2000" b="1" dirty="0" err="1" smtClean="0">
                <a:solidFill>
                  <a:srgbClr val="FFFFFF"/>
                </a:solidFill>
                <a:latin typeface="Consolas" pitchFamily="49" charset="0"/>
              </a:rPr>
              <a:t>getpid</a:t>
            </a:r>
            <a:r>
              <a:rPr lang="en-US" sz="2000" b="1" dirty="0" smtClean="0">
                <a:solidFill>
                  <a:srgbClr val="FFFFFF"/>
                </a:solidFill>
                <a:latin typeface="Consolas" pitchFamily="49" charset="0"/>
              </a:rPr>
              <a:t>(), id);</a:t>
            </a:r>
          </a:p>
          <a:p>
            <a:r>
              <a:rPr lang="en-US" sz="2000" b="1" dirty="0" smtClean="0">
                <a:solidFill>
                  <a:srgbClr val="FFFFFF"/>
                </a:solidFill>
                <a:latin typeface="Consolas" pitchFamily="49" charset="0"/>
              </a:rPr>
              <a:t>}</a:t>
            </a:r>
          </a:p>
          <a:p>
            <a:r>
              <a:rPr lang="en-US" sz="2000" b="1" dirty="0" smtClean="0">
                <a:solidFill>
                  <a:srgbClr val="FFFFFF"/>
                </a:solidFill>
                <a:latin typeface="Consolas" pitchFamily="49" charset="0"/>
              </a:rPr>
              <a:t>$ </a:t>
            </a:r>
            <a:r>
              <a:rPr lang="en-US" sz="2000" b="1" dirty="0" err="1" smtClean="0">
                <a:solidFill>
                  <a:srgbClr val="FFFFFF"/>
                </a:solidFill>
                <a:latin typeface="Consolas" pitchFamily="49" charset="0"/>
              </a:rPr>
              <a:t>gcc</a:t>
            </a:r>
            <a:r>
              <a:rPr lang="en-US" sz="2000" b="1" dirty="0" smtClean="0">
                <a:solidFill>
                  <a:srgbClr val="FFFFFF"/>
                </a:solidFill>
                <a:latin typeface="Consolas" pitchFamily="49" charset="0"/>
              </a:rPr>
              <a:t> -o strange </a:t>
            </a:r>
            <a:r>
              <a:rPr lang="en-US" sz="2000" b="1" dirty="0" err="1" smtClean="0">
                <a:solidFill>
                  <a:srgbClr val="FFFFFF"/>
                </a:solidFill>
                <a:latin typeface="Consolas" pitchFamily="49" charset="0"/>
              </a:rPr>
              <a:t>strange.c</a:t>
            </a:r>
            <a:endParaRPr lang="en-US" sz="2000" b="1" dirty="0" smtClean="0">
              <a:solidFill>
                <a:srgbClr val="FFFFFF"/>
              </a:solidFill>
              <a:latin typeface="Consolas" pitchFamily="49" charset="0"/>
            </a:endParaRPr>
          </a:p>
          <a:p>
            <a:r>
              <a:rPr lang="en-US" sz="2000" b="1" dirty="0" smtClean="0">
                <a:solidFill>
                  <a:srgbClr val="FFFFFF"/>
                </a:solidFill>
                <a:latin typeface="Consolas" pitchFamily="49" charset="0"/>
              </a:rPr>
              <a:t>$ ./strange “Hey”</a:t>
            </a:r>
          </a:p>
          <a:p>
            <a:r>
              <a:rPr lang="en-US" sz="2000" b="1" dirty="0" smtClean="0">
                <a:solidFill>
                  <a:srgbClr val="FFFFFF"/>
                </a:solidFill>
                <a:latin typeface="Consolas" pitchFamily="49" charset="0"/>
              </a:rPr>
              <a:t>I’m process 23511</a:t>
            </a:r>
          </a:p>
          <a:p>
            <a:r>
              <a:rPr lang="en-US" sz="2000" b="1" dirty="0" smtClean="0">
                <a:solidFill>
                  <a:srgbClr val="FFFFFF"/>
                </a:solidFill>
                <a:latin typeface="Consolas" pitchFamily="49" charset="0"/>
              </a:rPr>
              <a:t>Hey from 23512</a:t>
            </a:r>
          </a:p>
          <a:p>
            <a:r>
              <a:rPr lang="en-US" sz="2000" b="1" dirty="0" smtClean="0">
                <a:solidFill>
                  <a:srgbClr val="FFFFFF"/>
                </a:solidFill>
                <a:latin typeface="Consolas" pitchFamily="49" charset="0"/>
              </a:rPr>
              <a:t>Hey from 23511, child is 23512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Inter-process 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Parent can pass information to child</a:t>
            </a:r>
          </a:p>
          <a:p>
            <a:pPr lvl="1"/>
            <a:r>
              <a:rPr lang="en-US" dirty="0" smtClean="0"/>
              <a:t>In fact, </a:t>
            </a:r>
            <a:r>
              <a:rPr lang="en-US" i="1" dirty="0" smtClean="0"/>
              <a:t>all parent data </a:t>
            </a:r>
            <a:r>
              <a:rPr lang="en-US" dirty="0" smtClean="0"/>
              <a:t>is passed to child</a:t>
            </a:r>
          </a:p>
          <a:p>
            <a:pPr lvl="1"/>
            <a:r>
              <a:rPr lang="en-US" dirty="0" smtClean="0"/>
              <a:t>But isolated after (C-O-W ensures changes are invisible)</a:t>
            </a:r>
          </a:p>
          <a:p>
            <a:r>
              <a:rPr lang="en-US" dirty="0" smtClean="0"/>
              <a:t>Q: How to continue communicating?</a:t>
            </a:r>
          </a:p>
          <a:p>
            <a:r>
              <a:rPr lang="en-US" dirty="0" smtClean="0"/>
              <a:t>A: Invent OS “IPC channels” : send(</a:t>
            </a:r>
            <a:r>
              <a:rPr lang="en-US" dirty="0" err="1" smtClean="0"/>
              <a:t>msg</a:t>
            </a:r>
            <a:r>
              <a:rPr lang="en-US" dirty="0" smtClean="0"/>
              <a:t>), </a:t>
            </a:r>
            <a:r>
              <a:rPr lang="en-US" dirty="0" err="1" smtClean="0"/>
              <a:t>recv</a:t>
            </a:r>
            <a:r>
              <a:rPr lang="en-US" dirty="0" smtClean="0"/>
              <a:t>(), …</a:t>
            </a:r>
          </a:p>
          <a:p>
            <a:pPr lvl="1"/>
            <a:endParaRPr lang="en-US" i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Inter-process 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Parent can pass information to child</a:t>
            </a:r>
          </a:p>
          <a:p>
            <a:pPr lvl="1"/>
            <a:r>
              <a:rPr lang="en-US" dirty="0" smtClean="0"/>
              <a:t>In fact, </a:t>
            </a:r>
            <a:r>
              <a:rPr lang="en-US" i="1" dirty="0" smtClean="0"/>
              <a:t>all parent data </a:t>
            </a:r>
            <a:r>
              <a:rPr lang="en-US" dirty="0" smtClean="0"/>
              <a:t>is passed to child</a:t>
            </a:r>
          </a:p>
          <a:p>
            <a:pPr lvl="1"/>
            <a:r>
              <a:rPr lang="en-US" dirty="0" smtClean="0"/>
              <a:t>But isolated after (C-O-W ensures changes are invisible)</a:t>
            </a:r>
          </a:p>
          <a:p>
            <a:r>
              <a:rPr lang="en-US" dirty="0" smtClean="0"/>
              <a:t>Q: How to continue communicating?</a:t>
            </a:r>
          </a:p>
          <a:p>
            <a:r>
              <a:rPr lang="en-US" dirty="0" smtClean="0"/>
              <a:t>A: Shared (Virtual) Memory!</a:t>
            </a:r>
          </a:p>
          <a:p>
            <a:endParaRPr lang="en-US" dirty="0" smtClean="0"/>
          </a:p>
          <a:p>
            <a:pPr lvl="1"/>
            <a:endParaRPr lang="en-US" i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 anchor="ctr"/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Processes and Threads</a:t>
            </a:r>
            <a:endParaRPr lang="en-US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697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smtClean="0"/>
              <a:t>Processes are heavyweight</a:t>
            </a:r>
            <a:endParaRPr lang="en-US"/>
          </a:p>
        </p:txBody>
      </p:sp>
      <p:sp>
        <p:nvSpPr>
          <p:cNvPr id="5246979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Parallel programming with processes:</a:t>
            </a:r>
          </a:p>
          <a:p>
            <a:pPr lvl="1"/>
            <a:r>
              <a:rPr lang="en-US" dirty="0" smtClean="0"/>
              <a:t>They share almost everything </a:t>
            </a:r>
            <a:br>
              <a:rPr lang="en-US" dirty="0" smtClean="0"/>
            </a:br>
            <a:r>
              <a:rPr lang="en-US" dirty="0" smtClean="0"/>
              <a:t>code, shared </a:t>
            </a:r>
            <a:r>
              <a:rPr lang="en-US" dirty="0" err="1" smtClean="0"/>
              <a:t>mem</a:t>
            </a:r>
            <a:r>
              <a:rPr lang="en-US" dirty="0" smtClean="0"/>
              <a:t>, open files, </a:t>
            </a:r>
            <a:r>
              <a:rPr lang="en-US" dirty="0" err="1" smtClean="0"/>
              <a:t>filesystem</a:t>
            </a:r>
            <a:r>
              <a:rPr lang="en-US" dirty="0" smtClean="0"/>
              <a:t> privileges, …</a:t>
            </a:r>
          </a:p>
          <a:p>
            <a:pPr lvl="1"/>
            <a:r>
              <a:rPr lang="en-US" dirty="0" err="1" smtClean="0"/>
              <a:t>Pagetables</a:t>
            </a:r>
            <a:r>
              <a:rPr lang="en-US" dirty="0" smtClean="0"/>
              <a:t> will be </a:t>
            </a:r>
            <a:r>
              <a:rPr lang="en-US" i="1" dirty="0" smtClean="0"/>
              <a:t>almost</a:t>
            </a:r>
            <a:r>
              <a:rPr lang="en-US" dirty="0" smtClean="0"/>
              <a:t> identical</a:t>
            </a:r>
          </a:p>
          <a:p>
            <a:pPr lvl="1"/>
            <a:r>
              <a:rPr lang="en-US" dirty="0" smtClean="0"/>
              <a:t>Differences: PC, registers, stack</a:t>
            </a:r>
          </a:p>
          <a:p>
            <a:r>
              <a:rPr lang="en-US" dirty="0" smtClean="0"/>
              <a:t>Recall: process = </a:t>
            </a:r>
            <a:r>
              <a:rPr lang="en-US" dirty="0" smtClean="0">
                <a:solidFill>
                  <a:schemeClr val="accent1"/>
                </a:solidFill>
              </a:rPr>
              <a:t>execution context </a:t>
            </a:r>
            <a:r>
              <a:rPr lang="en-US" dirty="0" smtClean="0"/>
              <a:t>+ </a:t>
            </a:r>
            <a:r>
              <a:rPr lang="en-US" dirty="0" smtClean="0">
                <a:solidFill>
                  <a:schemeClr val="accent1"/>
                </a:solidFill>
              </a:rPr>
              <a:t>address space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40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Processes and Threads</a:t>
            </a:r>
            <a:endParaRPr lang="en-US" dirty="0"/>
          </a:p>
        </p:txBody>
      </p:sp>
      <p:sp>
        <p:nvSpPr>
          <p:cNvPr id="5222403" name="Rectangle 3"/>
          <p:cNvSpPr>
            <a:spLocks noGrp="1" noChangeArrowheads="1"/>
          </p:cNvSpPr>
          <p:nvPr>
            <p:ph sz="half" idx="1"/>
            <p:custDataLst>
              <p:tags r:id="rId2"/>
            </p:custDataLst>
          </p:nvPr>
        </p:nvSpPr>
        <p:spPr/>
        <p:txBody>
          <a:bodyPr>
            <a:no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Process</a:t>
            </a:r>
          </a:p>
          <a:p>
            <a:r>
              <a:rPr lang="en-US" dirty="0" smtClean="0"/>
              <a:t>OS abstraction of a running computation</a:t>
            </a:r>
          </a:p>
          <a:p>
            <a:pPr lvl="1"/>
            <a:r>
              <a:rPr lang="en-US" dirty="0" smtClean="0"/>
              <a:t>The unit of execution</a:t>
            </a:r>
          </a:p>
          <a:p>
            <a:pPr lvl="1"/>
            <a:r>
              <a:rPr lang="en-US" dirty="0" smtClean="0"/>
              <a:t>The unit of scheduling</a:t>
            </a:r>
          </a:p>
          <a:p>
            <a:pPr lvl="1"/>
            <a:r>
              <a:rPr lang="en-US" dirty="0" smtClean="0"/>
              <a:t>Execution state</a:t>
            </a:r>
            <a:br>
              <a:rPr lang="en-US" dirty="0" smtClean="0"/>
            </a:br>
            <a:r>
              <a:rPr lang="en-US" dirty="0" smtClean="0"/>
              <a:t>+ address space</a:t>
            </a:r>
          </a:p>
          <a:p>
            <a:r>
              <a:rPr lang="en-US" dirty="0" smtClean="0"/>
              <a:t>From process perspective</a:t>
            </a:r>
          </a:p>
          <a:p>
            <a:pPr lvl="1"/>
            <a:r>
              <a:rPr lang="en-US" dirty="0" smtClean="0"/>
              <a:t>a virtual CPU</a:t>
            </a:r>
          </a:p>
          <a:p>
            <a:pPr lvl="1"/>
            <a:r>
              <a:rPr lang="en-US" dirty="0" smtClean="0"/>
              <a:t>some virtual memory</a:t>
            </a:r>
          </a:p>
          <a:p>
            <a:pPr lvl="1"/>
            <a:r>
              <a:rPr lang="en-US" dirty="0" smtClean="0"/>
              <a:t>a virtual keyboard, screen, …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Thread</a:t>
            </a:r>
          </a:p>
          <a:p>
            <a:r>
              <a:rPr lang="en-US" dirty="0" smtClean="0">
                <a:solidFill>
                  <a:srgbClr val="FFFFFF"/>
                </a:solidFill>
                <a:latin typeface="Calibri"/>
              </a:rPr>
              <a:t>OS abstraction of a single thread of control</a:t>
            </a:r>
          </a:p>
          <a:p>
            <a:pPr lvl="1"/>
            <a:r>
              <a:rPr lang="en-US" dirty="0" smtClean="0">
                <a:solidFill>
                  <a:srgbClr val="FFFFFF"/>
                </a:solidFill>
                <a:latin typeface="Calibri"/>
              </a:rPr>
              <a:t>The unit of scheduling</a:t>
            </a:r>
          </a:p>
          <a:p>
            <a:pPr lvl="1"/>
            <a:r>
              <a:rPr lang="en-US" dirty="0" smtClean="0">
                <a:solidFill>
                  <a:srgbClr val="FFFFFF"/>
                </a:solidFill>
                <a:latin typeface="Calibri"/>
              </a:rPr>
              <a:t>Lives in one single process</a:t>
            </a:r>
          </a:p>
          <a:p>
            <a:r>
              <a:rPr lang="en-US" dirty="0" smtClean="0">
                <a:solidFill>
                  <a:srgbClr val="FFFFFF"/>
                </a:solidFill>
                <a:latin typeface="Calibri"/>
              </a:rPr>
              <a:t>From thread perspective</a:t>
            </a:r>
          </a:p>
          <a:p>
            <a:pPr lvl="1"/>
            <a:r>
              <a:rPr lang="en-US" dirty="0" smtClean="0">
                <a:solidFill>
                  <a:srgbClr val="FFFFFF"/>
                </a:solidFill>
                <a:latin typeface="Calibri"/>
              </a:rPr>
              <a:t>one virtual CPU core on a virtual multi-core machine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5107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smtClean="0"/>
              <a:t>Multithreaded Processes</a:t>
            </a:r>
            <a:endParaRPr lang="en-US"/>
          </a:p>
        </p:txBody>
      </p:sp>
      <p:pic>
        <p:nvPicPr>
          <p:cNvPr id="5251075" name="Picture 3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 cstate="print"/>
          <a:srcRect l="375" t="11751" r="375" b="11751"/>
          <a:stretch>
            <a:fillRect/>
          </a:stretch>
        </p:blipFill>
        <p:spPr bwMode="auto">
          <a:xfrm>
            <a:off x="1114425" y="1817688"/>
            <a:ext cx="7135813" cy="4125912"/>
          </a:xfrm>
          <a:prstGeom prst="rect">
            <a:avLst/>
          </a:prstGeom>
          <a:noFill/>
          <a:ln w="38100" cmpd="dbl">
            <a:noFill/>
            <a:miter lim="800000"/>
            <a:headEnd/>
            <a:tailEnd/>
          </a:ln>
          <a:effectLst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28600" y="2362200"/>
            <a:ext cx="8686800" cy="4114800"/>
          </a:xfrm>
        </p:spPr>
        <p:txBody>
          <a:bodyPr/>
          <a:lstStyle/>
          <a:p>
            <a:r>
              <a:rPr lang="en-US" dirty="0"/>
              <a:t>Thread A                                  </a:t>
            </a:r>
            <a:r>
              <a:rPr lang="en-US" dirty="0" smtClean="0"/>
              <a:t>Thread </a:t>
            </a:r>
            <a:r>
              <a:rPr lang="en-US" dirty="0"/>
              <a:t>B</a:t>
            </a:r>
            <a:br>
              <a:rPr lang="en-US" dirty="0"/>
            </a:br>
            <a:r>
              <a:rPr lang="en-US" dirty="0"/>
              <a:t>for(</a:t>
            </a:r>
            <a:r>
              <a:rPr lang="en-US" dirty="0" err="1"/>
              <a:t>int</a:t>
            </a:r>
            <a:r>
              <a:rPr lang="en-US" dirty="0"/>
              <a:t> i = 0, i &lt; 5; i++) {      </a:t>
            </a:r>
            <a:r>
              <a:rPr lang="en-US" dirty="0" smtClean="0"/>
              <a:t>for(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/>
              <a:t>j = 0; j &lt; 5; j++) {</a:t>
            </a:r>
            <a:br>
              <a:rPr lang="en-US" dirty="0"/>
            </a:br>
            <a:r>
              <a:rPr lang="en-US" dirty="0"/>
              <a:t>   x = x + 1;                                 </a:t>
            </a:r>
            <a:r>
              <a:rPr lang="en-US" dirty="0" smtClean="0"/>
              <a:t>x </a:t>
            </a:r>
            <a:r>
              <a:rPr lang="en-US" dirty="0"/>
              <a:t>= x + 1;</a:t>
            </a:r>
            <a:br>
              <a:rPr lang="en-US" dirty="0"/>
            </a:br>
            <a:r>
              <a:rPr lang="en-US" dirty="0" smtClean="0"/>
              <a:t>}					 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6915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5142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smtClean="0"/>
              <a:t>Threads</a:t>
            </a:r>
            <a:endParaRPr lang="en-US"/>
          </a:p>
        </p:txBody>
      </p:sp>
      <p:sp>
        <p:nvSpPr>
          <p:cNvPr id="5351428" name="Rectangle 4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Autofit/>
          </a:bodyPr>
          <a:lstStyle/>
          <a:p>
            <a:r>
              <a:rPr lang="en-US" sz="2000" dirty="0" smtClean="0">
                <a:latin typeface="Consolas" pitchFamily="49" charset="0"/>
              </a:rPr>
              <a:t>#include &lt;</a:t>
            </a:r>
            <a:r>
              <a:rPr lang="en-US" sz="2000" dirty="0" err="1" smtClean="0">
                <a:latin typeface="Consolas" pitchFamily="49" charset="0"/>
              </a:rPr>
              <a:t>pthread.h</a:t>
            </a:r>
            <a:r>
              <a:rPr lang="en-US" sz="2000" dirty="0" smtClean="0">
                <a:latin typeface="Consolas" pitchFamily="49" charset="0"/>
              </a:rPr>
              <a:t>&gt; </a:t>
            </a:r>
          </a:p>
          <a:p>
            <a:r>
              <a:rPr lang="en-US" sz="2000" dirty="0" err="1" smtClean="0">
                <a:latin typeface="Consolas" pitchFamily="49" charset="0"/>
              </a:rPr>
              <a:t>int</a:t>
            </a:r>
            <a:r>
              <a:rPr lang="en-US" sz="2000" dirty="0" smtClean="0">
                <a:latin typeface="Consolas" pitchFamily="49" charset="0"/>
              </a:rPr>
              <a:t> counter = 0;</a:t>
            </a:r>
          </a:p>
          <a:p>
            <a:endParaRPr lang="en-US" sz="2000" dirty="0" smtClean="0">
              <a:latin typeface="Consolas" pitchFamily="49" charset="0"/>
            </a:endParaRPr>
          </a:p>
          <a:p>
            <a:r>
              <a:rPr lang="en-US" sz="2000" dirty="0" smtClean="0">
                <a:latin typeface="Consolas" pitchFamily="49" charset="0"/>
              </a:rPr>
              <a:t>void </a:t>
            </a:r>
            <a:r>
              <a:rPr lang="en-US" sz="2000" dirty="0" err="1" smtClean="0">
                <a:latin typeface="Consolas" pitchFamily="49" charset="0"/>
              </a:rPr>
              <a:t>PrintHello</a:t>
            </a:r>
            <a:r>
              <a:rPr lang="en-US" sz="2000" dirty="0" smtClean="0">
                <a:latin typeface="Consolas" pitchFamily="49" charset="0"/>
              </a:rPr>
              <a:t>(</a:t>
            </a:r>
            <a:r>
              <a:rPr lang="en-US" sz="2000" dirty="0" err="1" smtClean="0">
                <a:latin typeface="Consolas" pitchFamily="49" charset="0"/>
              </a:rPr>
              <a:t>int</a:t>
            </a:r>
            <a:r>
              <a:rPr lang="en-US" sz="2000" dirty="0" smtClean="0">
                <a:latin typeface="Consolas" pitchFamily="49" charset="0"/>
              </a:rPr>
              <a:t> </a:t>
            </a:r>
            <a:r>
              <a:rPr lang="en-US" sz="2000" dirty="0" err="1" smtClean="0">
                <a:latin typeface="Consolas" pitchFamily="49" charset="0"/>
              </a:rPr>
              <a:t>arg</a:t>
            </a:r>
            <a:r>
              <a:rPr lang="en-US" sz="2000" dirty="0" smtClean="0">
                <a:latin typeface="Consolas" pitchFamily="49" charset="0"/>
              </a:rPr>
              <a:t>) {</a:t>
            </a:r>
          </a:p>
          <a:p>
            <a:r>
              <a:rPr lang="en-US" sz="2000" dirty="0" smtClean="0">
                <a:latin typeface="Consolas" pitchFamily="49" charset="0"/>
              </a:rPr>
              <a:t>	</a:t>
            </a:r>
            <a:r>
              <a:rPr lang="en-US" sz="2000" dirty="0" err="1" smtClean="0">
                <a:latin typeface="Consolas" pitchFamily="49" charset="0"/>
              </a:rPr>
              <a:t>printf</a:t>
            </a:r>
            <a:r>
              <a:rPr lang="en-US" sz="2000" dirty="0" smtClean="0">
                <a:latin typeface="Consolas" pitchFamily="49" charset="0"/>
              </a:rPr>
              <a:t>(</a:t>
            </a:r>
            <a:r>
              <a:rPr lang="en-US" sz="20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Consolas" pitchFamily="49" charset="0"/>
              </a:rPr>
              <a:t>“I’m thread %d, counter is %d\n”</a:t>
            </a:r>
            <a:r>
              <a:rPr lang="en-US" sz="2000" dirty="0" smtClean="0">
                <a:latin typeface="Consolas" pitchFamily="49" charset="0"/>
              </a:rPr>
              <a:t>, </a:t>
            </a:r>
            <a:r>
              <a:rPr lang="en-US" sz="2000" dirty="0" err="1" smtClean="0">
                <a:latin typeface="Consolas" pitchFamily="49" charset="0"/>
              </a:rPr>
              <a:t>arg</a:t>
            </a:r>
            <a:r>
              <a:rPr lang="en-US" sz="2000" dirty="0" smtClean="0">
                <a:latin typeface="Consolas" pitchFamily="49" charset="0"/>
              </a:rPr>
              <a:t>, counter++);</a:t>
            </a:r>
          </a:p>
          <a:p>
            <a:r>
              <a:rPr lang="en-US" sz="2000" dirty="0" smtClean="0">
                <a:latin typeface="Consolas" pitchFamily="49" charset="0"/>
              </a:rPr>
              <a:t>	... do some work ...</a:t>
            </a:r>
          </a:p>
          <a:p>
            <a:r>
              <a:rPr lang="en-US" sz="2000" dirty="0" smtClean="0">
                <a:solidFill>
                  <a:schemeClr val="accent1"/>
                </a:solidFill>
                <a:latin typeface="Consolas" pitchFamily="49" charset="0"/>
              </a:rPr>
              <a:t>	</a:t>
            </a:r>
            <a:r>
              <a:rPr lang="en-US" sz="2000" dirty="0" err="1" smtClean="0">
                <a:solidFill>
                  <a:schemeClr val="accent1"/>
                </a:solidFill>
                <a:latin typeface="Consolas" pitchFamily="49" charset="0"/>
              </a:rPr>
              <a:t>pthread_exit</a:t>
            </a:r>
            <a:r>
              <a:rPr lang="en-US" sz="2000" dirty="0" smtClean="0">
                <a:solidFill>
                  <a:schemeClr val="accent1"/>
                </a:solidFill>
                <a:latin typeface="Consolas" pitchFamily="49" charset="0"/>
              </a:rPr>
              <a:t>(NULL); </a:t>
            </a:r>
          </a:p>
          <a:p>
            <a:r>
              <a:rPr lang="en-US" sz="2000" dirty="0" smtClean="0">
                <a:latin typeface="Consolas" pitchFamily="49" charset="0"/>
              </a:rPr>
              <a:t>}</a:t>
            </a:r>
          </a:p>
          <a:p>
            <a:endParaRPr lang="en-US" sz="2000" dirty="0" smtClean="0">
              <a:latin typeface="Consolas" pitchFamily="49" charset="0"/>
            </a:endParaRPr>
          </a:p>
          <a:p>
            <a:r>
              <a:rPr lang="en-US" sz="2000" dirty="0" err="1" smtClean="0">
                <a:latin typeface="Consolas" pitchFamily="49" charset="0"/>
              </a:rPr>
              <a:t>int</a:t>
            </a:r>
            <a:r>
              <a:rPr lang="en-US" sz="2000" dirty="0" smtClean="0">
                <a:latin typeface="Consolas" pitchFamily="49" charset="0"/>
              </a:rPr>
              <a:t> main () { </a:t>
            </a:r>
          </a:p>
          <a:p>
            <a:r>
              <a:rPr lang="en-US" sz="2000" dirty="0" smtClean="0">
                <a:latin typeface="Consolas" pitchFamily="49" charset="0"/>
              </a:rPr>
              <a:t>	for (t = 0; t &lt; 4; t++) {</a:t>
            </a:r>
          </a:p>
          <a:p>
            <a:r>
              <a:rPr lang="en-US" sz="2000" dirty="0" smtClean="0">
                <a:latin typeface="Consolas" pitchFamily="49" charset="0"/>
              </a:rPr>
              <a:t>    	</a:t>
            </a:r>
            <a:r>
              <a:rPr lang="en-US" sz="2000" dirty="0" err="1" smtClean="0">
                <a:latin typeface="Consolas" pitchFamily="49" charset="0"/>
              </a:rPr>
              <a:t>printf</a:t>
            </a:r>
            <a:r>
              <a:rPr lang="en-US" sz="2000" dirty="0" smtClean="0">
                <a:latin typeface="Consolas" pitchFamily="49" charset="0"/>
              </a:rPr>
              <a:t>(</a:t>
            </a:r>
            <a:r>
              <a:rPr lang="en-US" sz="20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Consolas" pitchFamily="49" charset="0"/>
              </a:rPr>
              <a:t>“in main: creating thread %d\n"</a:t>
            </a:r>
            <a:r>
              <a:rPr lang="en-US" sz="2000" dirty="0" smtClean="0">
                <a:latin typeface="Consolas" pitchFamily="49" charset="0"/>
              </a:rPr>
              <a:t>, t); </a:t>
            </a:r>
          </a:p>
          <a:p>
            <a:r>
              <a:rPr lang="en-US" sz="2000" dirty="0" smtClean="0">
                <a:latin typeface="Consolas" pitchFamily="49" charset="0"/>
              </a:rPr>
              <a:t>    	</a:t>
            </a:r>
            <a:r>
              <a:rPr lang="en-US" sz="2000" dirty="0" err="1" smtClean="0">
                <a:solidFill>
                  <a:schemeClr val="accent1"/>
                </a:solidFill>
                <a:latin typeface="Consolas" pitchFamily="49" charset="0"/>
              </a:rPr>
              <a:t>pthread_create</a:t>
            </a:r>
            <a:r>
              <a:rPr lang="en-US" sz="2000" dirty="0" smtClean="0">
                <a:solidFill>
                  <a:schemeClr val="accent1"/>
                </a:solidFill>
                <a:latin typeface="Consolas" pitchFamily="49" charset="0"/>
              </a:rPr>
              <a:t>(NULL, NULL, </a:t>
            </a:r>
            <a:r>
              <a:rPr lang="en-US" sz="2000" dirty="0" err="1" smtClean="0">
                <a:solidFill>
                  <a:schemeClr val="accent1"/>
                </a:solidFill>
                <a:latin typeface="Consolas" pitchFamily="49" charset="0"/>
              </a:rPr>
              <a:t>PrintHello</a:t>
            </a:r>
            <a:r>
              <a:rPr lang="en-US" sz="2000" dirty="0" smtClean="0">
                <a:solidFill>
                  <a:schemeClr val="accent1"/>
                </a:solidFill>
                <a:latin typeface="Consolas" pitchFamily="49" charset="0"/>
              </a:rPr>
              <a:t>, t)</a:t>
            </a:r>
            <a:r>
              <a:rPr lang="en-US" sz="2000" dirty="0" smtClean="0">
                <a:latin typeface="Consolas" pitchFamily="49" charset="0"/>
              </a:rPr>
              <a:t>;</a:t>
            </a:r>
          </a:p>
          <a:p>
            <a:r>
              <a:rPr lang="en-US" sz="2000" dirty="0" smtClean="0">
                <a:latin typeface="Consolas" pitchFamily="49" charset="0"/>
              </a:rPr>
              <a:t>   } </a:t>
            </a:r>
          </a:p>
          <a:p>
            <a:r>
              <a:rPr lang="en-US" sz="2000" dirty="0" smtClean="0">
                <a:latin typeface="Consolas" pitchFamily="49" charset="0"/>
              </a:rPr>
              <a:t>   </a:t>
            </a:r>
            <a:r>
              <a:rPr lang="en-US" sz="2000" dirty="0" err="1" smtClean="0">
                <a:solidFill>
                  <a:schemeClr val="accent1"/>
                </a:solidFill>
                <a:latin typeface="Consolas" pitchFamily="49" charset="0"/>
              </a:rPr>
              <a:t>pthread_exit</a:t>
            </a:r>
            <a:r>
              <a:rPr lang="en-US" sz="2000" dirty="0" smtClean="0">
                <a:solidFill>
                  <a:schemeClr val="accent1"/>
                </a:solidFill>
                <a:latin typeface="Consolas" pitchFamily="49" charset="0"/>
              </a:rPr>
              <a:t>(NULL);</a:t>
            </a:r>
            <a:r>
              <a:rPr lang="en-US" sz="2000" dirty="0" smtClean="0">
                <a:latin typeface="Consolas" pitchFamily="49" charset="0"/>
              </a:rPr>
              <a:t> </a:t>
            </a:r>
          </a:p>
          <a:p>
            <a:r>
              <a:rPr lang="en-US" sz="2000" dirty="0" smtClean="0">
                <a:latin typeface="Consolas" pitchFamily="49" charset="0"/>
              </a:rPr>
              <a:t>} </a:t>
            </a:r>
            <a:endParaRPr lang="en-US" sz="2000" dirty="0">
              <a:latin typeface="Consolas" pitchFamily="49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142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142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142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142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142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142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142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Threads versus Fork</a:t>
            </a:r>
            <a:endParaRPr lang="en-US" dirty="0"/>
          </a:p>
        </p:txBody>
      </p:sp>
      <p:sp>
        <p:nvSpPr>
          <p:cNvPr id="5353475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Autofit/>
          </a:bodyPr>
          <a:lstStyle/>
          <a:p>
            <a:pPr marL="0" indent="0"/>
            <a:r>
              <a:rPr lang="en-US" sz="2800" dirty="0" smtClean="0">
                <a:latin typeface="Consolas" pitchFamily="49" charset="0"/>
              </a:rPr>
              <a:t>in main: creating thread 0</a:t>
            </a:r>
          </a:p>
          <a:p>
            <a:pPr marL="0" indent="0"/>
            <a:r>
              <a:rPr lang="en-US" sz="2800" dirty="0" smtClean="0">
                <a:latin typeface="Consolas" pitchFamily="49" charset="0"/>
              </a:rPr>
              <a:t>I’m thread 0, </a:t>
            </a:r>
            <a:r>
              <a:rPr lang="en-US" sz="2800" dirty="0" smtClean="0">
                <a:solidFill>
                  <a:schemeClr val="accent1"/>
                </a:solidFill>
                <a:latin typeface="Consolas" pitchFamily="49" charset="0"/>
              </a:rPr>
              <a:t>counter is 0</a:t>
            </a:r>
          </a:p>
          <a:p>
            <a:pPr marL="0" indent="0"/>
            <a:r>
              <a:rPr lang="en-US" sz="2800" dirty="0" smtClean="0">
                <a:latin typeface="Consolas" pitchFamily="49" charset="0"/>
              </a:rPr>
              <a:t>in main: creating thread 1</a:t>
            </a:r>
          </a:p>
          <a:p>
            <a:pPr marL="0" indent="0"/>
            <a:r>
              <a:rPr lang="en-US" sz="2800" dirty="0" smtClean="0">
                <a:latin typeface="Consolas" pitchFamily="49" charset="0"/>
              </a:rPr>
              <a:t>I’m thread 1, </a:t>
            </a:r>
            <a:r>
              <a:rPr lang="en-US" sz="2800" dirty="0" smtClean="0">
                <a:solidFill>
                  <a:schemeClr val="accent1"/>
                </a:solidFill>
                <a:latin typeface="Consolas" pitchFamily="49" charset="0"/>
              </a:rPr>
              <a:t>counter is 1</a:t>
            </a:r>
          </a:p>
          <a:p>
            <a:pPr marL="0" indent="0"/>
            <a:r>
              <a:rPr lang="en-US" sz="2800" dirty="0" smtClean="0">
                <a:latin typeface="Consolas" pitchFamily="49" charset="0"/>
              </a:rPr>
              <a:t>in main: creating thread 2</a:t>
            </a:r>
            <a:endParaRPr lang="en-US" sz="2800" dirty="0" smtClean="0"/>
          </a:p>
          <a:p>
            <a:pPr marL="0" indent="0"/>
            <a:r>
              <a:rPr lang="en-US" sz="2800" dirty="0" smtClean="0">
                <a:latin typeface="Consolas" pitchFamily="49" charset="0"/>
              </a:rPr>
              <a:t>in main: creating thread 3</a:t>
            </a:r>
            <a:endParaRPr lang="en-US" sz="2800" dirty="0" smtClean="0"/>
          </a:p>
          <a:p>
            <a:pPr marL="0" indent="0"/>
            <a:r>
              <a:rPr lang="en-US" sz="2800" dirty="0" smtClean="0">
                <a:latin typeface="Consolas" pitchFamily="49" charset="0"/>
              </a:rPr>
              <a:t>I’m thread 3, </a:t>
            </a:r>
            <a:r>
              <a:rPr lang="en-US" sz="2800" dirty="0" smtClean="0">
                <a:solidFill>
                  <a:schemeClr val="accent1"/>
                </a:solidFill>
                <a:latin typeface="Consolas" pitchFamily="49" charset="0"/>
              </a:rPr>
              <a:t>counter is 2</a:t>
            </a:r>
          </a:p>
          <a:p>
            <a:pPr marL="0" indent="0"/>
            <a:r>
              <a:rPr lang="en-US" sz="2800" dirty="0" smtClean="0">
                <a:latin typeface="Consolas" pitchFamily="49" charset="0"/>
              </a:rPr>
              <a:t>I’m thread 2, </a:t>
            </a:r>
            <a:r>
              <a:rPr lang="en-US" sz="2800" dirty="0" smtClean="0">
                <a:solidFill>
                  <a:schemeClr val="accent1"/>
                </a:solidFill>
                <a:latin typeface="Consolas" pitchFamily="49" charset="0"/>
              </a:rPr>
              <a:t>counter is 3</a:t>
            </a:r>
            <a:endParaRPr lang="en-US" dirty="0" smtClean="0">
              <a:solidFill>
                <a:schemeClr val="accent1"/>
              </a:solidFill>
            </a:endParaRPr>
          </a:p>
          <a:p>
            <a:pPr marL="0" indent="0"/>
            <a:endParaRPr lang="en-US" dirty="0" smtClean="0"/>
          </a:p>
          <a:p>
            <a:pPr marL="0" indent="0"/>
            <a:r>
              <a:rPr lang="en-US" dirty="0" smtClean="0"/>
              <a:t>If processes?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3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3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3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3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3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34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34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34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34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Multi-Threaded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Example: </a:t>
            </a:r>
            <a:r>
              <a:rPr lang="en-US" dirty="0" smtClean="0">
                <a:solidFill>
                  <a:schemeClr val="accent1"/>
                </a:solidFill>
              </a:rPr>
              <a:t>Apache web server</a:t>
            </a:r>
          </a:p>
          <a:p>
            <a:r>
              <a:rPr lang="en-US" sz="2400" dirty="0" smtClean="0">
                <a:latin typeface="Consolas" pitchFamily="49" charset="0"/>
              </a:rPr>
              <a:t>void main() {</a:t>
            </a:r>
            <a:br>
              <a:rPr lang="en-US" sz="2400" dirty="0" smtClean="0">
                <a:latin typeface="Consolas" pitchFamily="49" charset="0"/>
              </a:rPr>
            </a:br>
            <a:r>
              <a:rPr lang="en-US" sz="2400" dirty="0" smtClean="0">
                <a:latin typeface="Consolas" pitchFamily="49" charset="0"/>
              </a:rPr>
              <a:t>setup();</a:t>
            </a:r>
          </a:p>
          <a:p>
            <a:r>
              <a:rPr lang="en-US" sz="2400" dirty="0" smtClean="0">
                <a:latin typeface="Consolas" pitchFamily="49" charset="0"/>
              </a:rPr>
              <a:t>	while (c = </a:t>
            </a:r>
            <a:r>
              <a:rPr lang="en-US" sz="2400" dirty="0" err="1" smtClean="0">
                <a:latin typeface="Consolas" pitchFamily="49" charset="0"/>
              </a:rPr>
              <a:t>accept_connection</a:t>
            </a:r>
            <a:r>
              <a:rPr lang="en-US" sz="2400" dirty="0" smtClean="0">
                <a:latin typeface="Consolas" pitchFamily="49" charset="0"/>
              </a:rPr>
              <a:t>()) {</a:t>
            </a:r>
          </a:p>
          <a:p>
            <a:r>
              <a:rPr lang="en-US" sz="2400" dirty="0" smtClean="0">
                <a:latin typeface="Consolas" pitchFamily="49" charset="0"/>
              </a:rPr>
              <a:t/>
            </a:r>
            <a:br>
              <a:rPr lang="en-US" sz="2400" dirty="0" smtClean="0">
                <a:latin typeface="Consolas" pitchFamily="49" charset="0"/>
              </a:rPr>
            </a:br>
            <a:r>
              <a:rPr lang="en-US" sz="2400" dirty="0" smtClean="0">
                <a:latin typeface="Consolas" pitchFamily="49" charset="0"/>
              </a:rPr>
              <a:t>	</a:t>
            </a:r>
            <a:r>
              <a:rPr lang="en-US" sz="2400" dirty="0" err="1" smtClean="0">
                <a:latin typeface="Consolas" pitchFamily="49" charset="0"/>
              </a:rPr>
              <a:t>req</a:t>
            </a:r>
            <a:r>
              <a:rPr lang="en-US" sz="2400" dirty="0" smtClean="0">
                <a:latin typeface="Consolas" pitchFamily="49" charset="0"/>
              </a:rPr>
              <a:t> = </a:t>
            </a:r>
            <a:r>
              <a:rPr lang="en-US" sz="2400" dirty="0" err="1" smtClean="0">
                <a:latin typeface="Consolas" pitchFamily="49" charset="0"/>
              </a:rPr>
              <a:t>read_request</a:t>
            </a:r>
            <a:r>
              <a:rPr lang="en-US" sz="2400" dirty="0" smtClean="0">
                <a:latin typeface="Consolas" pitchFamily="49" charset="0"/>
              </a:rPr>
              <a:t>(c);</a:t>
            </a:r>
          </a:p>
          <a:p>
            <a:r>
              <a:rPr lang="en-US" sz="2400" dirty="0" smtClean="0">
                <a:latin typeface="Consolas" pitchFamily="49" charset="0"/>
              </a:rPr>
              <a:t>		hits[</a:t>
            </a:r>
            <a:r>
              <a:rPr lang="en-US" sz="2400" dirty="0" err="1" smtClean="0">
                <a:latin typeface="Consolas" pitchFamily="49" charset="0"/>
              </a:rPr>
              <a:t>req</a:t>
            </a:r>
            <a:r>
              <a:rPr lang="en-US" sz="2400" dirty="0" smtClean="0">
                <a:latin typeface="Consolas" pitchFamily="49" charset="0"/>
              </a:rPr>
              <a:t>]++;</a:t>
            </a:r>
            <a:br>
              <a:rPr lang="en-US" sz="2400" dirty="0" smtClean="0">
                <a:latin typeface="Consolas" pitchFamily="49" charset="0"/>
              </a:rPr>
            </a:br>
            <a:r>
              <a:rPr lang="en-US" sz="2400" dirty="0" smtClean="0">
                <a:latin typeface="Consolas" pitchFamily="49" charset="0"/>
              </a:rPr>
              <a:t>	</a:t>
            </a:r>
            <a:r>
              <a:rPr lang="en-US" sz="2400" dirty="0" err="1" smtClean="0">
                <a:latin typeface="Consolas" pitchFamily="49" charset="0"/>
              </a:rPr>
              <a:t>send_response</a:t>
            </a:r>
            <a:r>
              <a:rPr lang="en-US" sz="2400" dirty="0" smtClean="0">
                <a:latin typeface="Consolas" pitchFamily="49" charset="0"/>
              </a:rPr>
              <a:t>(c, </a:t>
            </a:r>
            <a:r>
              <a:rPr lang="en-US" sz="2400" dirty="0" err="1" smtClean="0">
                <a:latin typeface="Consolas" pitchFamily="49" charset="0"/>
              </a:rPr>
              <a:t>req</a:t>
            </a:r>
            <a:r>
              <a:rPr lang="en-US" sz="2400" dirty="0" smtClean="0">
                <a:latin typeface="Consolas" pitchFamily="49" charset="0"/>
              </a:rPr>
              <a:t>);</a:t>
            </a:r>
          </a:p>
          <a:p>
            <a:r>
              <a:rPr lang="en-US" sz="2400" dirty="0" smtClean="0">
                <a:latin typeface="Consolas" pitchFamily="49" charset="0"/>
              </a:rPr>
              <a:t>	</a:t>
            </a:r>
          </a:p>
          <a:p>
            <a:r>
              <a:rPr lang="en-US" sz="2400" dirty="0" smtClean="0">
                <a:latin typeface="Consolas" pitchFamily="49" charset="0"/>
              </a:rPr>
              <a:t>	}</a:t>
            </a:r>
          </a:p>
          <a:p>
            <a:r>
              <a:rPr lang="en-US" sz="2400" dirty="0" smtClean="0">
                <a:latin typeface="Consolas" pitchFamily="49" charset="0"/>
              </a:rPr>
              <a:t>	cleanup();</a:t>
            </a:r>
          </a:p>
          <a:p>
            <a:r>
              <a:rPr lang="en-US" sz="2400" dirty="0" smtClean="0">
                <a:latin typeface="Consolas" pitchFamily="49" charset="0"/>
              </a:rPr>
              <a:t>}</a:t>
            </a:r>
            <a:endParaRPr lang="en-US" dirty="0" smtClean="0">
              <a:latin typeface="Consolas" pitchFamily="49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360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Race Conditions</a:t>
            </a:r>
            <a:endParaRPr lang="en-US" dirty="0"/>
          </a:p>
        </p:txBody>
      </p:sp>
      <p:sp>
        <p:nvSpPr>
          <p:cNvPr id="5273603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Example: Apache web server</a:t>
            </a:r>
          </a:p>
          <a:p>
            <a:r>
              <a:rPr lang="en-US" dirty="0" smtClean="0"/>
              <a:t>Each client request handled by a separate thread (in parallel)</a:t>
            </a:r>
          </a:p>
          <a:p>
            <a:pPr lvl="1"/>
            <a:r>
              <a:rPr lang="en-US" dirty="0" smtClean="0"/>
              <a:t>Some shared state: hit counter, ...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(look familiar?)</a:t>
            </a:r>
          </a:p>
          <a:p>
            <a:r>
              <a:rPr lang="en-US" dirty="0" smtClean="0"/>
              <a:t>Timing-dependent failure </a:t>
            </a:r>
            <a:r>
              <a:rPr lang="en-US" dirty="0" smtClean="0">
                <a:sym typeface="Symbol" pitchFamily="18" charset="2"/>
              </a:rPr>
              <a:t> </a:t>
            </a:r>
            <a:r>
              <a:rPr lang="en-US" dirty="0" smtClean="0">
                <a:solidFill>
                  <a:schemeClr val="accent1"/>
                </a:solidFill>
                <a:sym typeface="Symbol" pitchFamily="18" charset="2"/>
              </a:rPr>
              <a:t>race condition</a:t>
            </a:r>
          </a:p>
          <a:p>
            <a:pPr lvl="1"/>
            <a:r>
              <a:rPr lang="en-US" dirty="0" smtClean="0">
                <a:sym typeface="Symbol" pitchFamily="18" charset="2"/>
              </a:rPr>
              <a:t> hard to reproduce  hard to debug</a:t>
            </a:r>
          </a:p>
        </p:txBody>
      </p:sp>
      <p:sp>
        <p:nvSpPr>
          <p:cNvPr id="5273604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81000" y="2527518"/>
            <a:ext cx="3339376" cy="181588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800" b="1" dirty="0" smtClean="0">
                <a:solidFill>
                  <a:schemeClr val="accent1"/>
                </a:solidFill>
                <a:latin typeface="Consolas" pitchFamily="49" charset="0"/>
                <a:ea typeface="ＭＳ Ｐゴシック" pitchFamily="-112" charset="-128"/>
              </a:rPr>
              <a:t>Thread 52</a:t>
            </a:r>
          </a:p>
          <a:p>
            <a:pPr eaLnBrk="1" hangingPunct="1"/>
            <a:r>
              <a:rPr lang="en-US" sz="2800" b="1" dirty="0" smtClean="0">
                <a:solidFill>
                  <a:srgbClr val="FFFFFF"/>
                </a:solidFill>
                <a:latin typeface="Consolas" pitchFamily="49" charset="0"/>
                <a:ea typeface="ＭＳ Ｐゴシック" pitchFamily="-112" charset="-128"/>
              </a:rPr>
              <a:t>...</a:t>
            </a:r>
            <a:endParaRPr lang="en-US" sz="2800" b="1" dirty="0">
              <a:solidFill>
                <a:srgbClr val="FFFFFF"/>
              </a:solidFill>
              <a:latin typeface="Consolas" pitchFamily="49" charset="0"/>
              <a:ea typeface="ＭＳ Ｐゴシック" pitchFamily="-112" charset="-128"/>
            </a:endParaRPr>
          </a:p>
          <a:p>
            <a:pPr eaLnBrk="1" hangingPunct="1"/>
            <a:r>
              <a:rPr lang="en-US" sz="2800" b="1" dirty="0" smtClean="0">
                <a:solidFill>
                  <a:srgbClr val="FFFFFF"/>
                </a:solidFill>
                <a:latin typeface="Consolas" pitchFamily="49" charset="0"/>
                <a:ea typeface="ＭＳ Ｐゴシック" pitchFamily="-112" charset="-128"/>
              </a:rPr>
              <a:t>hits </a:t>
            </a:r>
            <a:r>
              <a:rPr lang="en-US" sz="2800" b="1" dirty="0">
                <a:solidFill>
                  <a:srgbClr val="FFFFFF"/>
                </a:solidFill>
                <a:latin typeface="Consolas" pitchFamily="49" charset="0"/>
                <a:ea typeface="ＭＳ Ｐゴシック" pitchFamily="-112" charset="-128"/>
              </a:rPr>
              <a:t>= hits + 1;</a:t>
            </a:r>
          </a:p>
          <a:p>
            <a:pPr eaLnBrk="1" hangingPunct="1"/>
            <a:r>
              <a:rPr lang="en-US" sz="2800" b="1" dirty="0" smtClean="0">
                <a:solidFill>
                  <a:srgbClr val="FFFFFF"/>
                </a:solidFill>
                <a:latin typeface="Consolas" pitchFamily="49" charset="0"/>
                <a:ea typeface="ＭＳ Ｐゴシック" pitchFamily="-112" charset="-128"/>
              </a:rPr>
              <a:t>...</a:t>
            </a:r>
            <a:endParaRPr lang="en-US" sz="2800" b="1" dirty="0">
              <a:solidFill>
                <a:srgbClr val="FFFFFF"/>
              </a:solidFill>
              <a:latin typeface="Consolas" pitchFamily="49" charset="0"/>
              <a:ea typeface="ＭＳ Ｐゴシック" pitchFamily="-112" charset="-128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410200" y="2527518"/>
            <a:ext cx="3339376" cy="181588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800" b="1" dirty="0" smtClean="0">
                <a:solidFill>
                  <a:schemeClr val="accent1"/>
                </a:solidFill>
                <a:latin typeface="Consolas" pitchFamily="49" charset="0"/>
                <a:ea typeface="ＭＳ Ｐゴシック" pitchFamily="-112" charset="-128"/>
              </a:rPr>
              <a:t>Thread 205</a:t>
            </a:r>
          </a:p>
          <a:p>
            <a:pPr eaLnBrk="1" hangingPunct="1"/>
            <a:r>
              <a:rPr lang="en-US" sz="2800" b="1" dirty="0" smtClean="0">
                <a:solidFill>
                  <a:srgbClr val="FFFFFF"/>
                </a:solidFill>
                <a:latin typeface="Consolas" pitchFamily="49" charset="0"/>
                <a:ea typeface="ＭＳ Ｐゴシック" pitchFamily="-112" charset="-128"/>
              </a:rPr>
              <a:t>...</a:t>
            </a:r>
            <a:endParaRPr lang="en-US" sz="2800" b="1" dirty="0">
              <a:solidFill>
                <a:srgbClr val="FFFFFF"/>
              </a:solidFill>
              <a:latin typeface="Consolas" pitchFamily="49" charset="0"/>
              <a:ea typeface="ＭＳ Ｐゴシック" pitchFamily="-112" charset="-128"/>
            </a:endParaRPr>
          </a:p>
          <a:p>
            <a:pPr eaLnBrk="1" hangingPunct="1"/>
            <a:r>
              <a:rPr lang="en-US" sz="2800" b="1" dirty="0" smtClean="0">
                <a:solidFill>
                  <a:srgbClr val="FFFFFF"/>
                </a:solidFill>
                <a:latin typeface="Consolas" pitchFamily="49" charset="0"/>
                <a:ea typeface="ＭＳ Ｐゴシック" pitchFamily="-112" charset="-128"/>
              </a:rPr>
              <a:t>hits </a:t>
            </a:r>
            <a:r>
              <a:rPr lang="en-US" sz="2800" b="1" dirty="0">
                <a:solidFill>
                  <a:srgbClr val="FFFFFF"/>
                </a:solidFill>
                <a:latin typeface="Consolas" pitchFamily="49" charset="0"/>
                <a:ea typeface="ＭＳ Ｐゴシック" pitchFamily="-112" charset="-128"/>
              </a:rPr>
              <a:t>= hits + 1;</a:t>
            </a:r>
          </a:p>
          <a:p>
            <a:pPr eaLnBrk="1" hangingPunct="1"/>
            <a:r>
              <a:rPr lang="en-US" sz="2800" b="1" dirty="0" smtClean="0">
                <a:solidFill>
                  <a:srgbClr val="FFFFFF"/>
                </a:solidFill>
                <a:latin typeface="Consolas" pitchFamily="49" charset="0"/>
                <a:ea typeface="ＭＳ Ｐゴシック" pitchFamily="-112" charset="-128"/>
              </a:rPr>
              <a:t>...</a:t>
            </a:r>
            <a:endParaRPr lang="en-US" sz="2800" b="1" dirty="0">
              <a:solidFill>
                <a:srgbClr val="FFFFFF"/>
              </a:solidFill>
              <a:latin typeface="Consolas" pitchFamily="49" charset="0"/>
              <a:ea typeface="ＭＳ Ｐゴシック" pitchFamily="-112" charset="-128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81000" y="2514600"/>
            <a:ext cx="3581400" cy="1815882"/>
          </a:xfrm>
          <a:prstGeom prst="rect">
            <a:avLst/>
          </a:prstGeom>
          <a:solidFill>
            <a:schemeClr val="tx1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eaLnBrk="1" hangingPunct="1"/>
            <a:r>
              <a:rPr lang="en-US" sz="2800" b="1" dirty="0" smtClean="0">
                <a:solidFill>
                  <a:schemeClr val="accent1"/>
                </a:solidFill>
                <a:latin typeface="Consolas" pitchFamily="49" charset="0"/>
                <a:ea typeface="ＭＳ Ｐゴシック" pitchFamily="-112" charset="-128"/>
              </a:rPr>
              <a:t>Thread 52</a:t>
            </a:r>
          </a:p>
          <a:p>
            <a:pPr eaLnBrk="1" hangingPunct="1"/>
            <a:r>
              <a:rPr lang="en-US" sz="2800" b="1" dirty="0" smtClean="0">
                <a:solidFill>
                  <a:srgbClr val="FFFFFF"/>
                </a:solidFill>
                <a:latin typeface="Consolas" pitchFamily="49" charset="0"/>
                <a:ea typeface="ＭＳ Ｐゴシック" pitchFamily="-112" charset="-128"/>
              </a:rPr>
              <a:t>read hits</a:t>
            </a:r>
          </a:p>
          <a:p>
            <a:pPr eaLnBrk="1" hangingPunct="1"/>
            <a:r>
              <a:rPr lang="en-US" sz="2800" b="1" dirty="0" err="1" smtClean="0">
                <a:solidFill>
                  <a:srgbClr val="FFFFFF"/>
                </a:solidFill>
                <a:latin typeface="Consolas" pitchFamily="49" charset="0"/>
                <a:ea typeface="ＭＳ Ｐゴシック" pitchFamily="-112" charset="-128"/>
              </a:rPr>
              <a:t>addi</a:t>
            </a:r>
            <a:endParaRPr lang="en-US" sz="2800" b="1" dirty="0" smtClean="0">
              <a:solidFill>
                <a:srgbClr val="FFFFFF"/>
              </a:solidFill>
              <a:latin typeface="Consolas" pitchFamily="49" charset="0"/>
              <a:ea typeface="ＭＳ Ｐゴシック" pitchFamily="-112" charset="-128"/>
            </a:endParaRPr>
          </a:p>
          <a:p>
            <a:pPr eaLnBrk="1" hangingPunct="1"/>
            <a:r>
              <a:rPr lang="en-US" sz="2800" b="1" dirty="0" smtClean="0">
                <a:solidFill>
                  <a:srgbClr val="FFFFFF"/>
                </a:solidFill>
                <a:latin typeface="Consolas" pitchFamily="49" charset="0"/>
                <a:ea typeface="ＭＳ Ｐゴシック" pitchFamily="-112" charset="-128"/>
              </a:rPr>
              <a:t>write hits</a:t>
            </a:r>
            <a:endParaRPr lang="en-US" sz="2800" b="1" dirty="0">
              <a:solidFill>
                <a:srgbClr val="FFFFFF"/>
              </a:solidFill>
              <a:latin typeface="Consolas" pitchFamily="49" charset="0"/>
              <a:ea typeface="ＭＳ Ｐゴシック" pitchFamily="-112" charset="-128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410200" y="2514600"/>
            <a:ext cx="3352800" cy="1815882"/>
          </a:xfrm>
          <a:prstGeom prst="rect">
            <a:avLst/>
          </a:prstGeom>
          <a:solidFill>
            <a:schemeClr val="tx1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eaLnBrk="1" hangingPunct="1"/>
            <a:r>
              <a:rPr lang="en-US" sz="2800" b="1" dirty="0" smtClean="0">
                <a:solidFill>
                  <a:schemeClr val="accent1"/>
                </a:solidFill>
                <a:latin typeface="Consolas" pitchFamily="49" charset="0"/>
                <a:ea typeface="ＭＳ Ｐゴシック" pitchFamily="-112" charset="-128"/>
              </a:rPr>
              <a:t>Thread 205</a:t>
            </a:r>
          </a:p>
          <a:p>
            <a:pPr eaLnBrk="1" hangingPunct="1"/>
            <a:r>
              <a:rPr lang="en-US" sz="2800" b="1" dirty="0" smtClean="0">
                <a:solidFill>
                  <a:srgbClr val="FFFFFF"/>
                </a:solidFill>
                <a:latin typeface="Consolas" pitchFamily="49" charset="0"/>
                <a:ea typeface="ＭＳ Ｐゴシック" pitchFamily="-112" charset="-128"/>
              </a:rPr>
              <a:t>read hits</a:t>
            </a:r>
          </a:p>
          <a:p>
            <a:pPr eaLnBrk="1" hangingPunct="1"/>
            <a:r>
              <a:rPr lang="en-US" sz="2800" b="1" dirty="0" err="1" smtClean="0">
                <a:solidFill>
                  <a:srgbClr val="FFFFFF"/>
                </a:solidFill>
                <a:latin typeface="Consolas" pitchFamily="49" charset="0"/>
                <a:ea typeface="ＭＳ Ｐゴシック" pitchFamily="-112" charset="-128"/>
              </a:rPr>
              <a:t>addi</a:t>
            </a:r>
            <a:endParaRPr lang="en-US" sz="2800" b="1" dirty="0" smtClean="0">
              <a:solidFill>
                <a:srgbClr val="FFFFFF"/>
              </a:solidFill>
              <a:latin typeface="Consolas" pitchFamily="49" charset="0"/>
              <a:ea typeface="ＭＳ Ｐゴシック" pitchFamily="-112" charset="-128"/>
            </a:endParaRPr>
          </a:p>
          <a:p>
            <a:pPr eaLnBrk="1" hangingPunct="1"/>
            <a:r>
              <a:rPr lang="en-US" sz="2800" b="1" dirty="0" smtClean="0">
                <a:solidFill>
                  <a:srgbClr val="FFFFFF"/>
                </a:solidFill>
                <a:latin typeface="Consolas" pitchFamily="49" charset="0"/>
                <a:ea typeface="ＭＳ Ｐゴシック" pitchFamily="-112" charset="-128"/>
              </a:rPr>
              <a:t>write hits</a:t>
            </a:r>
            <a:endParaRPr lang="en-US" sz="2800" b="1" dirty="0">
              <a:solidFill>
                <a:srgbClr val="FFFFFF"/>
              </a:solidFill>
              <a:latin typeface="Consolas" pitchFamily="49" charset="0"/>
              <a:ea typeface="ＭＳ Ｐゴシック" pitchFamily="-112" charset="-128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73604" grpId="0"/>
      <p:bldP spid="7" grpId="0"/>
      <p:bldP spid="8" grpId="0" animBg="1"/>
      <p:bldP spid="9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69507" name="Rectangle 3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smtClean="0"/>
              <a:t>Programming with threads</a:t>
            </a:r>
            <a:endParaRPr lang="en-US"/>
          </a:p>
        </p:txBody>
      </p:sp>
      <p:sp>
        <p:nvSpPr>
          <p:cNvPr id="5269506" name="Rectangle 2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Within a thread: execution is sequential</a:t>
            </a:r>
          </a:p>
          <a:p>
            <a:r>
              <a:rPr lang="en-US" dirty="0" smtClean="0"/>
              <a:t>Between threads?</a:t>
            </a:r>
          </a:p>
          <a:p>
            <a:pPr lvl="1"/>
            <a:r>
              <a:rPr lang="en-US" dirty="0" smtClean="0"/>
              <a:t>No ordering or timing guarantees</a:t>
            </a:r>
          </a:p>
          <a:p>
            <a:pPr lvl="1"/>
            <a:r>
              <a:rPr lang="en-US" dirty="0" smtClean="0"/>
              <a:t>Might even run on different cores at the same time</a:t>
            </a:r>
          </a:p>
          <a:p>
            <a:r>
              <a:rPr lang="en-US" dirty="0" smtClean="0"/>
              <a:t>Problem: hard to program, hard to reason about</a:t>
            </a:r>
          </a:p>
          <a:p>
            <a:pPr lvl="1"/>
            <a:r>
              <a:rPr lang="en-US" dirty="0" smtClean="0"/>
              <a:t>Behavior can depend on subtle timing differences</a:t>
            </a:r>
          </a:p>
          <a:p>
            <a:pPr lvl="1"/>
            <a:r>
              <a:rPr lang="en-US" dirty="0" smtClean="0"/>
              <a:t>Bugs may be impossible to reproduce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Cache coherency isn’t sufficient…</a:t>
            </a:r>
          </a:p>
          <a:p>
            <a:r>
              <a:rPr lang="en-US" dirty="0" smtClean="0"/>
              <a:t>Need explicit synchronization to </a:t>
            </a:r>
            <a:br>
              <a:rPr lang="en-US" dirty="0" smtClean="0"/>
            </a:br>
            <a:r>
              <a:rPr lang="en-US" dirty="0" smtClean="0"/>
              <a:t>make sense of concurrency!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9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9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9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95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95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950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950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 anchor="ctr"/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Managing Concurrency</a:t>
            </a:r>
          </a:p>
          <a:p>
            <a:pPr algn="ctr"/>
            <a:r>
              <a:rPr lang="en-US" dirty="0" smtClean="0">
                <a:solidFill>
                  <a:schemeClr val="accent1"/>
                </a:solidFill>
              </a:rPr>
              <a:t>Races, Critical Sections, and </a:t>
            </a:r>
            <a:r>
              <a:rPr lang="en-US" dirty="0" err="1" smtClean="0">
                <a:solidFill>
                  <a:schemeClr val="accent1"/>
                </a:solidFill>
              </a:rPr>
              <a:t>Mutexes</a:t>
            </a:r>
            <a:endParaRPr lang="en-US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155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smtClean="0"/>
              <a:t>Goals</a:t>
            </a:r>
            <a:endParaRPr lang="en-US"/>
          </a:p>
        </p:txBody>
      </p:sp>
      <p:sp>
        <p:nvSpPr>
          <p:cNvPr id="5271555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Concurrency Goals</a:t>
            </a:r>
          </a:p>
          <a:p>
            <a:r>
              <a:rPr lang="en-US" dirty="0" err="1" smtClean="0">
                <a:solidFill>
                  <a:schemeClr val="accent1"/>
                </a:solidFill>
              </a:rPr>
              <a:t>Liveness</a:t>
            </a:r>
            <a:endParaRPr lang="en-US" dirty="0" smtClean="0">
              <a:solidFill>
                <a:schemeClr val="accent1"/>
              </a:solidFill>
            </a:endParaRPr>
          </a:p>
          <a:p>
            <a:pPr lvl="1"/>
            <a:r>
              <a:rPr lang="en-US" dirty="0" smtClean="0"/>
              <a:t>Make forward progress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Efficiency</a:t>
            </a:r>
          </a:p>
          <a:p>
            <a:pPr lvl="1"/>
            <a:r>
              <a:rPr lang="en-US" dirty="0" smtClean="0"/>
              <a:t>Make good use of resources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Fairness</a:t>
            </a:r>
          </a:p>
          <a:p>
            <a:pPr lvl="1"/>
            <a:r>
              <a:rPr lang="en-US" dirty="0" smtClean="0"/>
              <a:t>Fair allocation of resources between threads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Correctness</a:t>
            </a:r>
          </a:p>
          <a:p>
            <a:pPr lvl="1"/>
            <a:r>
              <a:rPr lang="en-US" dirty="0" smtClean="0"/>
              <a:t>Threads are isolated (except when they aren’t)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1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1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1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1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1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76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smtClean="0"/>
              <a:t>Race conditions</a:t>
            </a:r>
            <a:endParaRPr lang="en-US"/>
          </a:p>
        </p:txBody>
      </p:sp>
      <p:sp>
        <p:nvSpPr>
          <p:cNvPr id="5277699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Race Condition</a:t>
            </a:r>
          </a:p>
          <a:p>
            <a:r>
              <a:rPr lang="en-US" dirty="0" smtClean="0"/>
              <a:t>Timing-dependent error when </a:t>
            </a:r>
            <a:br>
              <a:rPr lang="en-US" dirty="0" smtClean="0"/>
            </a:br>
            <a:r>
              <a:rPr lang="en-US" dirty="0" smtClean="0"/>
              <a:t>accessing  shared state </a:t>
            </a:r>
          </a:p>
          <a:p>
            <a:pPr lvl="1"/>
            <a:r>
              <a:rPr lang="en-US" dirty="0" smtClean="0"/>
              <a:t>Depends on scheduling happenstance</a:t>
            </a:r>
            <a:br>
              <a:rPr lang="en-US" dirty="0" smtClean="0"/>
            </a:br>
            <a:r>
              <a:rPr lang="en-US" dirty="0" smtClean="0"/>
              <a:t>… e.g. who wins “race” to the store instruction?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Concurrent Program Correctness =</a:t>
            </a:r>
            <a:br>
              <a:rPr lang="en-US" dirty="0" smtClean="0">
                <a:solidFill>
                  <a:schemeClr val="accent1"/>
                </a:solidFill>
              </a:rPr>
            </a:br>
            <a:r>
              <a:rPr lang="en-US" dirty="0" smtClean="0">
                <a:solidFill>
                  <a:schemeClr val="accent1"/>
                </a:solidFill>
              </a:rPr>
              <a:t>all possible schedules are safe  </a:t>
            </a:r>
          </a:p>
          <a:p>
            <a:pPr lvl="1"/>
            <a:r>
              <a:rPr lang="en-US" dirty="0" smtClean="0"/>
              <a:t>Must consider </a:t>
            </a:r>
            <a:r>
              <a:rPr lang="en-US" i="1" dirty="0" smtClean="0"/>
              <a:t>every possible </a:t>
            </a:r>
            <a:r>
              <a:rPr lang="en-US" dirty="0" smtClean="0"/>
              <a:t>permutation</a:t>
            </a:r>
          </a:p>
          <a:p>
            <a:pPr lvl="1"/>
            <a:r>
              <a:rPr lang="en-US" dirty="0" smtClean="0"/>
              <a:t>In other words…</a:t>
            </a:r>
          </a:p>
          <a:p>
            <a:r>
              <a:rPr lang="en-US" dirty="0" smtClean="0"/>
              <a:t>		… the scheduler is your adversary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7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7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7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7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97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smtClean="0"/>
              <a:t>Critical sections</a:t>
            </a:r>
            <a:endParaRPr lang="en-US"/>
          </a:p>
        </p:txBody>
      </p:sp>
      <p:sp>
        <p:nvSpPr>
          <p:cNvPr id="5279747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What if we can designate parts of the execution as </a:t>
            </a:r>
            <a:r>
              <a:rPr lang="en-US" dirty="0" smtClean="0">
                <a:solidFill>
                  <a:schemeClr val="accent1"/>
                </a:solidFill>
              </a:rPr>
              <a:t>critical sections</a:t>
            </a:r>
          </a:p>
          <a:p>
            <a:pPr lvl="1"/>
            <a:r>
              <a:rPr lang="en-US" dirty="0" smtClean="0"/>
              <a:t>Rule: only one thread can be “inside”</a:t>
            </a:r>
            <a:endParaRPr lang="en-US" dirty="0"/>
          </a:p>
        </p:txBody>
      </p:sp>
      <p:sp>
        <p:nvSpPr>
          <p:cNvPr id="16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81000" y="2133600"/>
            <a:ext cx="3581400" cy="3970318"/>
          </a:xfrm>
          <a:prstGeom prst="rect">
            <a:avLst/>
          </a:prstGeom>
          <a:solidFill>
            <a:schemeClr val="tx1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eaLnBrk="1" hangingPunct="1"/>
            <a:r>
              <a:rPr lang="en-US" sz="2800" b="1" dirty="0" smtClean="0">
                <a:solidFill>
                  <a:schemeClr val="accent1"/>
                </a:solidFill>
                <a:latin typeface="Consolas" pitchFamily="49" charset="0"/>
                <a:ea typeface="ＭＳ Ｐゴシック" pitchFamily="-112" charset="-128"/>
              </a:rPr>
              <a:t>Thread 52</a:t>
            </a:r>
          </a:p>
          <a:p>
            <a:pPr eaLnBrk="1" hangingPunct="1"/>
            <a:endParaRPr lang="en-US" sz="2800" b="1" dirty="0" smtClean="0">
              <a:solidFill>
                <a:schemeClr val="accent1"/>
              </a:solidFill>
              <a:latin typeface="Consolas" pitchFamily="49" charset="0"/>
              <a:ea typeface="ＭＳ Ｐゴシック" pitchFamily="-112" charset="-128"/>
            </a:endParaRPr>
          </a:p>
          <a:p>
            <a:pPr eaLnBrk="1" hangingPunct="1"/>
            <a:endParaRPr lang="en-US" sz="2800" b="1" dirty="0" smtClean="0">
              <a:solidFill>
                <a:schemeClr val="accent1"/>
              </a:solidFill>
              <a:latin typeface="Consolas" pitchFamily="49" charset="0"/>
              <a:ea typeface="ＭＳ Ｐゴシック" pitchFamily="-112" charset="-128"/>
            </a:endParaRPr>
          </a:p>
          <a:p>
            <a:pPr eaLnBrk="1" hangingPunct="1"/>
            <a:r>
              <a:rPr lang="en-US" sz="2800" b="1" dirty="0" smtClean="0">
                <a:solidFill>
                  <a:srgbClr val="FFFFFF"/>
                </a:solidFill>
                <a:latin typeface="Consolas" pitchFamily="49" charset="0"/>
                <a:ea typeface="ＭＳ Ｐゴシック" pitchFamily="-112" charset="-128"/>
              </a:rPr>
              <a:t>read hits</a:t>
            </a:r>
          </a:p>
          <a:p>
            <a:pPr eaLnBrk="1" hangingPunct="1"/>
            <a:r>
              <a:rPr lang="en-US" sz="2800" b="1" dirty="0" err="1" smtClean="0">
                <a:solidFill>
                  <a:srgbClr val="FFFFFF"/>
                </a:solidFill>
                <a:latin typeface="Consolas" pitchFamily="49" charset="0"/>
                <a:ea typeface="ＭＳ Ｐゴシック" pitchFamily="-112" charset="-128"/>
              </a:rPr>
              <a:t>addi</a:t>
            </a:r>
            <a:endParaRPr lang="en-US" sz="2800" b="1" dirty="0" smtClean="0">
              <a:solidFill>
                <a:srgbClr val="FFFFFF"/>
              </a:solidFill>
              <a:latin typeface="Consolas" pitchFamily="49" charset="0"/>
              <a:ea typeface="ＭＳ Ｐゴシック" pitchFamily="-112" charset="-128"/>
            </a:endParaRPr>
          </a:p>
          <a:p>
            <a:pPr eaLnBrk="1" hangingPunct="1"/>
            <a:r>
              <a:rPr lang="en-US" sz="2800" b="1" dirty="0" smtClean="0">
                <a:solidFill>
                  <a:srgbClr val="FFFFFF"/>
                </a:solidFill>
                <a:latin typeface="Consolas" pitchFamily="49" charset="0"/>
                <a:ea typeface="ＭＳ Ｐゴシック" pitchFamily="-112" charset="-128"/>
              </a:rPr>
              <a:t>write hits</a:t>
            </a:r>
          </a:p>
          <a:p>
            <a:pPr eaLnBrk="1" hangingPunct="1"/>
            <a:endParaRPr lang="en-US" sz="2800" b="1" dirty="0" smtClean="0">
              <a:solidFill>
                <a:srgbClr val="FFFFFF"/>
              </a:solidFill>
              <a:latin typeface="Consolas" pitchFamily="49" charset="0"/>
              <a:ea typeface="ＭＳ Ｐゴシック" pitchFamily="-112" charset="-128"/>
            </a:endParaRPr>
          </a:p>
          <a:p>
            <a:pPr eaLnBrk="1" hangingPunct="1"/>
            <a:endParaRPr lang="en-US" sz="2800" b="1" dirty="0" smtClean="0">
              <a:solidFill>
                <a:srgbClr val="FFFFFF"/>
              </a:solidFill>
              <a:latin typeface="Consolas" pitchFamily="49" charset="0"/>
              <a:ea typeface="ＭＳ Ｐゴシック" pitchFamily="-112" charset="-128"/>
            </a:endParaRPr>
          </a:p>
          <a:p>
            <a:pPr eaLnBrk="1" hangingPunct="1"/>
            <a:endParaRPr lang="en-US" sz="2800" b="1" dirty="0">
              <a:solidFill>
                <a:srgbClr val="FFFFFF"/>
              </a:solidFill>
              <a:latin typeface="Consolas" pitchFamily="49" charset="0"/>
              <a:ea typeface="ＭＳ Ｐゴシック" pitchFamily="-112" charset="-128"/>
            </a:endParaRPr>
          </a:p>
        </p:txBody>
      </p:sp>
      <p:sp>
        <p:nvSpPr>
          <p:cNvPr id="17" name="Text Box 4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410200" y="2133600"/>
            <a:ext cx="3352800" cy="3970318"/>
          </a:xfrm>
          <a:prstGeom prst="rect">
            <a:avLst/>
          </a:prstGeom>
          <a:solidFill>
            <a:schemeClr val="tx1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eaLnBrk="1" hangingPunct="1"/>
            <a:r>
              <a:rPr lang="en-US" sz="2800" b="1" dirty="0" smtClean="0">
                <a:solidFill>
                  <a:schemeClr val="accent1"/>
                </a:solidFill>
                <a:latin typeface="Consolas" pitchFamily="49" charset="0"/>
                <a:ea typeface="ＭＳ Ｐゴシック" pitchFamily="-112" charset="-128"/>
              </a:rPr>
              <a:t>Thread 205</a:t>
            </a:r>
          </a:p>
          <a:p>
            <a:pPr eaLnBrk="1" hangingPunct="1"/>
            <a:endParaRPr lang="en-US" sz="2800" b="1" dirty="0" smtClean="0">
              <a:solidFill>
                <a:schemeClr val="accent1"/>
              </a:solidFill>
              <a:latin typeface="Consolas" pitchFamily="49" charset="0"/>
              <a:ea typeface="ＭＳ Ｐゴシック" pitchFamily="-112" charset="-128"/>
            </a:endParaRPr>
          </a:p>
          <a:p>
            <a:pPr eaLnBrk="1" hangingPunct="1"/>
            <a:endParaRPr lang="en-US" sz="2800" b="1" dirty="0" smtClean="0">
              <a:solidFill>
                <a:schemeClr val="accent1"/>
              </a:solidFill>
              <a:latin typeface="Consolas" pitchFamily="49" charset="0"/>
              <a:ea typeface="ＭＳ Ｐゴシック" pitchFamily="-112" charset="-128"/>
            </a:endParaRPr>
          </a:p>
          <a:p>
            <a:pPr eaLnBrk="1" hangingPunct="1"/>
            <a:r>
              <a:rPr lang="en-US" sz="2800" b="1" dirty="0" smtClean="0">
                <a:solidFill>
                  <a:srgbClr val="FFFFFF"/>
                </a:solidFill>
                <a:latin typeface="Consolas" pitchFamily="49" charset="0"/>
                <a:ea typeface="ＭＳ Ｐゴシック" pitchFamily="-112" charset="-128"/>
              </a:rPr>
              <a:t>read hits</a:t>
            </a:r>
          </a:p>
          <a:p>
            <a:pPr eaLnBrk="1" hangingPunct="1"/>
            <a:r>
              <a:rPr lang="en-US" sz="2800" b="1" dirty="0" err="1" smtClean="0">
                <a:solidFill>
                  <a:srgbClr val="FFFFFF"/>
                </a:solidFill>
                <a:latin typeface="Consolas" pitchFamily="49" charset="0"/>
                <a:ea typeface="ＭＳ Ｐゴシック" pitchFamily="-112" charset="-128"/>
              </a:rPr>
              <a:t>addi</a:t>
            </a:r>
            <a:endParaRPr lang="en-US" sz="2800" b="1" dirty="0" smtClean="0">
              <a:solidFill>
                <a:srgbClr val="FFFFFF"/>
              </a:solidFill>
              <a:latin typeface="Consolas" pitchFamily="49" charset="0"/>
              <a:ea typeface="ＭＳ Ｐゴシック" pitchFamily="-112" charset="-128"/>
            </a:endParaRPr>
          </a:p>
          <a:p>
            <a:pPr eaLnBrk="1" hangingPunct="1"/>
            <a:r>
              <a:rPr lang="en-US" sz="2800" b="1" dirty="0" smtClean="0">
                <a:solidFill>
                  <a:srgbClr val="FFFFFF"/>
                </a:solidFill>
                <a:latin typeface="Consolas" pitchFamily="49" charset="0"/>
                <a:ea typeface="ＭＳ Ｐゴシック" pitchFamily="-112" charset="-128"/>
              </a:rPr>
              <a:t>write hits</a:t>
            </a:r>
          </a:p>
          <a:p>
            <a:pPr eaLnBrk="1" hangingPunct="1"/>
            <a:endParaRPr lang="en-US" sz="2800" b="1" dirty="0" smtClean="0">
              <a:solidFill>
                <a:srgbClr val="FFFFFF"/>
              </a:solidFill>
              <a:latin typeface="Consolas" pitchFamily="49" charset="0"/>
              <a:ea typeface="ＭＳ Ｐゴシック" pitchFamily="-112" charset="-128"/>
            </a:endParaRPr>
          </a:p>
          <a:p>
            <a:pPr eaLnBrk="1" hangingPunct="1"/>
            <a:endParaRPr lang="en-US" sz="2800" b="1" dirty="0" smtClean="0">
              <a:solidFill>
                <a:srgbClr val="FFFFFF"/>
              </a:solidFill>
              <a:latin typeface="Consolas" pitchFamily="49" charset="0"/>
              <a:ea typeface="ＭＳ Ｐゴシック" pitchFamily="-112" charset="-128"/>
            </a:endParaRPr>
          </a:p>
          <a:p>
            <a:pPr eaLnBrk="1" hangingPunct="1"/>
            <a:endParaRPr lang="en-US" sz="2800" b="1" dirty="0">
              <a:solidFill>
                <a:srgbClr val="FFFFFF"/>
              </a:solidFill>
              <a:latin typeface="Consolas" pitchFamily="49" charset="0"/>
              <a:ea typeface="ＭＳ Ｐゴシック" pitchFamily="-112" charset="-128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61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Interrupt Disable</a:t>
            </a:r>
            <a:endParaRPr lang="en-US" dirty="0"/>
          </a:p>
        </p:txBody>
      </p:sp>
      <p:sp>
        <p:nvSpPr>
          <p:cNvPr id="5261315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228600" y="304800"/>
            <a:ext cx="8686800" cy="62484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dirty="0" smtClean="0"/>
              <a:t>Q: How to implement critical section in code?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A: Lots of approaches….</a:t>
            </a:r>
          </a:p>
          <a:p>
            <a:pPr>
              <a:spcBef>
                <a:spcPts val="0"/>
              </a:spcBef>
            </a:pPr>
            <a:r>
              <a:rPr lang="en-US" dirty="0" smtClean="0">
                <a:solidFill>
                  <a:schemeClr val="accent1"/>
                </a:solidFill>
              </a:rPr>
              <a:t>Disable interrupts?</a:t>
            </a:r>
          </a:p>
          <a:p>
            <a:pPr>
              <a:spcBef>
                <a:spcPts val="0"/>
              </a:spcBef>
            </a:pPr>
            <a:r>
              <a:rPr lang="en-US" dirty="0" err="1" smtClean="0"/>
              <a:t>CSEnter</a:t>
            </a:r>
            <a:r>
              <a:rPr lang="en-US" dirty="0" smtClean="0"/>
              <a:t>() = disable interrupts (including clock)</a:t>
            </a:r>
          </a:p>
          <a:p>
            <a:pPr>
              <a:spcBef>
                <a:spcPts val="0"/>
              </a:spcBef>
            </a:pPr>
            <a:r>
              <a:rPr lang="en-US" dirty="0" err="1" smtClean="0"/>
              <a:t>CSExit</a:t>
            </a:r>
            <a:r>
              <a:rPr lang="en-US" dirty="0" smtClean="0"/>
              <a:t>() = re-enable interrupts</a:t>
            </a:r>
          </a:p>
          <a:p>
            <a:pPr>
              <a:spcBef>
                <a:spcPts val="0"/>
              </a:spcBef>
            </a:pPr>
            <a:endParaRPr lang="en-US" dirty="0" smtClean="0"/>
          </a:p>
          <a:p>
            <a:pPr>
              <a:spcBef>
                <a:spcPts val="0"/>
              </a:spcBef>
            </a:pPr>
            <a:endParaRPr lang="en-US" dirty="0" smtClean="0"/>
          </a:p>
          <a:p>
            <a:pPr>
              <a:spcBef>
                <a:spcPts val="0"/>
              </a:spcBef>
            </a:pPr>
            <a:endParaRPr lang="en-US" dirty="0" smtClean="0"/>
          </a:p>
          <a:p>
            <a:pPr>
              <a:spcBef>
                <a:spcPts val="0"/>
              </a:spcBef>
            </a:pPr>
            <a:endParaRPr lang="en-US" dirty="0" smtClean="0"/>
          </a:p>
          <a:p>
            <a:pPr>
              <a:spcBef>
                <a:spcPts val="0"/>
              </a:spcBef>
            </a:pPr>
            <a:endParaRPr lang="en-US" dirty="0" smtClean="0"/>
          </a:p>
          <a:p>
            <a:pPr>
              <a:spcBef>
                <a:spcPts val="0"/>
              </a:spcBef>
            </a:pPr>
            <a:endParaRPr lang="en-US" dirty="0" smtClean="0"/>
          </a:p>
          <a:p>
            <a:pPr>
              <a:spcBef>
                <a:spcPts val="0"/>
              </a:spcBef>
            </a:pPr>
            <a:r>
              <a:rPr lang="en-US" dirty="0" smtClean="0"/>
              <a:t>Works for some kernel data-structures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Very bad idea for user code</a:t>
            </a:r>
          </a:p>
        </p:txBody>
      </p:sp>
      <p:sp>
        <p:nvSpPr>
          <p:cNvPr id="4" name="Rectangle 3"/>
          <p:cNvSpPr/>
          <p:nvPr>
            <p:custDataLst>
              <p:tags r:id="rId3"/>
            </p:custDataLst>
          </p:nvPr>
        </p:nvSpPr>
        <p:spPr>
          <a:xfrm>
            <a:off x="2286000" y="3371671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 smtClean="0">
                <a:solidFill>
                  <a:srgbClr val="FFFFFF"/>
                </a:solidFill>
                <a:latin typeface="Consolas" pitchFamily="49" charset="0"/>
                <a:ea typeface="ＭＳ Ｐゴシック" pitchFamily="-112" charset="-128"/>
              </a:rPr>
              <a:t>read hits</a:t>
            </a:r>
          </a:p>
          <a:p>
            <a:r>
              <a:rPr lang="en-US" sz="2400" dirty="0" err="1" smtClean="0">
                <a:solidFill>
                  <a:srgbClr val="FFFFFF"/>
                </a:solidFill>
                <a:latin typeface="Consolas" pitchFamily="49" charset="0"/>
                <a:ea typeface="ＭＳ Ｐゴシック" pitchFamily="-112" charset="-128"/>
              </a:rPr>
              <a:t>addi</a:t>
            </a:r>
            <a:endParaRPr lang="en-US" sz="2400" dirty="0" smtClean="0">
              <a:solidFill>
                <a:srgbClr val="FFFFFF"/>
              </a:solidFill>
              <a:latin typeface="Consolas" pitchFamily="49" charset="0"/>
              <a:ea typeface="ＭＳ Ｐゴシック" pitchFamily="-112" charset="-128"/>
            </a:endParaRPr>
          </a:p>
          <a:p>
            <a:r>
              <a:rPr lang="en-US" sz="2400" dirty="0" smtClean="0">
                <a:solidFill>
                  <a:srgbClr val="FFFFFF"/>
                </a:solidFill>
                <a:latin typeface="Consolas" pitchFamily="49" charset="0"/>
                <a:ea typeface="ＭＳ Ｐゴシック" pitchFamily="-112" charset="-128"/>
              </a:rPr>
              <a:t>write hits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1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1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1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1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13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13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76400"/>
            <a:ext cx="8686800" cy="4800600"/>
          </a:xfrm>
        </p:spPr>
        <p:txBody>
          <a:bodyPr>
            <a:normAutofit/>
          </a:bodyPr>
          <a:lstStyle/>
          <a:p>
            <a:r>
              <a:rPr lang="en-US" sz="2800" dirty="0"/>
              <a:t>Thread A                                        Thread B</a:t>
            </a:r>
            <a:br>
              <a:rPr lang="en-US" sz="2800" dirty="0"/>
            </a:br>
            <a:r>
              <a:rPr lang="en-US" sz="2800" dirty="0"/>
              <a:t>for(</a:t>
            </a:r>
            <a:r>
              <a:rPr lang="en-US" sz="2800" dirty="0" err="1"/>
              <a:t>int</a:t>
            </a:r>
            <a:r>
              <a:rPr lang="en-US" sz="2800" dirty="0"/>
              <a:t> i = 0, i &lt; 5; i++) {            for(</a:t>
            </a:r>
            <a:r>
              <a:rPr lang="en-US" sz="2800" dirty="0" err="1"/>
              <a:t>int</a:t>
            </a:r>
            <a:r>
              <a:rPr lang="en-US" sz="2800" dirty="0"/>
              <a:t> j = 0; j &lt; 5; j++) { </a:t>
            </a:r>
            <a:br>
              <a:rPr lang="en-US" sz="2800" dirty="0"/>
            </a:br>
            <a:r>
              <a:rPr lang="en-US" sz="2800" dirty="0"/>
              <a:t>   LW $t0, </a:t>
            </a:r>
            <a:r>
              <a:rPr lang="en-US" sz="2800" dirty="0" err="1"/>
              <a:t>addr</a:t>
            </a:r>
            <a:r>
              <a:rPr lang="en-US" sz="2800" dirty="0"/>
              <a:t>(x)                             LW $t0, </a:t>
            </a:r>
            <a:r>
              <a:rPr lang="en-US" sz="2800" dirty="0" err="1"/>
              <a:t>addr</a:t>
            </a:r>
            <a:r>
              <a:rPr lang="en-US" sz="2800" dirty="0"/>
              <a:t>(x)</a:t>
            </a:r>
            <a:br>
              <a:rPr lang="en-US" sz="2800" dirty="0"/>
            </a:br>
            <a:r>
              <a:rPr lang="en-US" sz="2800" dirty="0"/>
              <a:t>   ADDI $t0, $t0, 1                            ADDI $t0, $t0, 1</a:t>
            </a:r>
            <a:br>
              <a:rPr lang="en-US" sz="2800" dirty="0"/>
            </a:br>
            <a:r>
              <a:rPr lang="en-US" sz="2800" dirty="0"/>
              <a:t>   SW $t0, </a:t>
            </a:r>
            <a:r>
              <a:rPr lang="en-US" sz="2800" dirty="0" err="1"/>
              <a:t>addr</a:t>
            </a:r>
            <a:r>
              <a:rPr lang="en-US" sz="2800" dirty="0"/>
              <a:t>(x)                             SW $t0, </a:t>
            </a:r>
            <a:r>
              <a:rPr lang="en-US" sz="2800" dirty="0" err="1"/>
              <a:t>addr</a:t>
            </a:r>
            <a:r>
              <a:rPr lang="en-US" sz="2800" dirty="0"/>
              <a:t>(x)</a:t>
            </a:r>
            <a:br>
              <a:rPr lang="en-US" sz="2800" dirty="0"/>
            </a:br>
            <a:r>
              <a:rPr lang="en-US" sz="2800" dirty="0"/>
              <a:t>}                                                     }</a:t>
            </a:r>
          </a:p>
        </p:txBody>
      </p:sp>
    </p:spTree>
    <p:extLst>
      <p:ext uri="{BB962C8B-B14F-4D97-AF65-F5344CB8AC3E}">
        <p14:creationId xmlns:p14="http://schemas.microsoft.com/office/powerpoint/2010/main" val="4127904106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61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Preemption Disable</a:t>
            </a:r>
            <a:endParaRPr lang="en-US" dirty="0"/>
          </a:p>
        </p:txBody>
      </p:sp>
      <p:sp>
        <p:nvSpPr>
          <p:cNvPr id="5261315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228600" y="304800"/>
            <a:ext cx="8686800" cy="65532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dirty="0" smtClean="0"/>
              <a:t>Q: How to implement critical section in code?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A: Lots of approaches….</a:t>
            </a:r>
          </a:p>
          <a:p>
            <a:pPr>
              <a:spcBef>
                <a:spcPts val="0"/>
              </a:spcBef>
            </a:pPr>
            <a:r>
              <a:rPr lang="en-US" dirty="0" smtClean="0">
                <a:solidFill>
                  <a:schemeClr val="accent1"/>
                </a:solidFill>
              </a:rPr>
              <a:t>Modify OS scheduler?</a:t>
            </a:r>
          </a:p>
          <a:p>
            <a:pPr>
              <a:spcBef>
                <a:spcPts val="0"/>
              </a:spcBef>
            </a:pPr>
            <a:r>
              <a:rPr lang="en-US" dirty="0" err="1" smtClean="0"/>
              <a:t>CSEnter</a:t>
            </a:r>
            <a:r>
              <a:rPr lang="en-US" dirty="0" smtClean="0"/>
              <a:t>() = </a:t>
            </a:r>
            <a:r>
              <a:rPr lang="en-US" dirty="0" err="1" smtClean="0"/>
              <a:t>syscall</a:t>
            </a:r>
            <a:r>
              <a:rPr lang="en-US" dirty="0" smtClean="0"/>
              <a:t> to disable context switches</a:t>
            </a:r>
          </a:p>
          <a:p>
            <a:pPr>
              <a:spcBef>
                <a:spcPts val="0"/>
              </a:spcBef>
            </a:pPr>
            <a:r>
              <a:rPr lang="en-US" dirty="0" err="1" smtClean="0"/>
              <a:t>CSExit</a:t>
            </a:r>
            <a:r>
              <a:rPr lang="en-US" dirty="0" smtClean="0"/>
              <a:t>() = </a:t>
            </a:r>
            <a:r>
              <a:rPr lang="en-US" dirty="0" err="1" smtClean="0"/>
              <a:t>syscall</a:t>
            </a:r>
            <a:r>
              <a:rPr lang="en-US" dirty="0" smtClean="0"/>
              <a:t> to re-enable context switches</a:t>
            </a:r>
          </a:p>
          <a:p>
            <a:pPr>
              <a:spcBef>
                <a:spcPts val="0"/>
              </a:spcBef>
            </a:pPr>
            <a:endParaRPr lang="en-US" dirty="0" smtClean="0"/>
          </a:p>
          <a:p>
            <a:pPr>
              <a:spcBef>
                <a:spcPts val="0"/>
              </a:spcBef>
            </a:pPr>
            <a:endParaRPr lang="en-US" dirty="0" smtClean="0"/>
          </a:p>
          <a:p>
            <a:pPr>
              <a:spcBef>
                <a:spcPts val="0"/>
              </a:spcBef>
            </a:pPr>
            <a:endParaRPr lang="en-US" dirty="0" smtClean="0"/>
          </a:p>
          <a:p>
            <a:pPr>
              <a:spcBef>
                <a:spcPts val="0"/>
              </a:spcBef>
            </a:pPr>
            <a:endParaRPr lang="en-US" dirty="0" smtClean="0"/>
          </a:p>
          <a:p>
            <a:pPr>
              <a:spcBef>
                <a:spcPts val="0"/>
              </a:spcBef>
            </a:pPr>
            <a:endParaRPr lang="en-US" dirty="0" smtClean="0"/>
          </a:p>
          <a:p>
            <a:pPr>
              <a:spcBef>
                <a:spcPts val="0"/>
              </a:spcBef>
            </a:pPr>
            <a:endParaRPr lang="en-US" dirty="0" smtClean="0"/>
          </a:p>
          <a:p>
            <a:pPr>
              <a:spcBef>
                <a:spcPts val="0"/>
              </a:spcBef>
            </a:pPr>
            <a:r>
              <a:rPr lang="en-US" dirty="0" smtClean="0"/>
              <a:t>Doesn’t work if interrupts are part of the problem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Usually a bad idea anyway</a:t>
            </a:r>
          </a:p>
        </p:txBody>
      </p:sp>
      <p:sp>
        <p:nvSpPr>
          <p:cNvPr id="4" name="Rectangle 3"/>
          <p:cNvSpPr/>
          <p:nvPr>
            <p:custDataLst>
              <p:tags r:id="rId3"/>
            </p:custDataLst>
          </p:nvPr>
        </p:nvSpPr>
        <p:spPr>
          <a:xfrm>
            <a:off x="2286000" y="3371671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 smtClean="0">
                <a:solidFill>
                  <a:srgbClr val="FFFFFF"/>
                </a:solidFill>
                <a:latin typeface="Consolas" pitchFamily="49" charset="0"/>
                <a:ea typeface="ＭＳ Ｐゴシック" pitchFamily="-112" charset="-128"/>
              </a:rPr>
              <a:t>read hits</a:t>
            </a:r>
          </a:p>
          <a:p>
            <a:r>
              <a:rPr lang="en-US" sz="2400" dirty="0" err="1" smtClean="0">
                <a:solidFill>
                  <a:srgbClr val="FFFFFF"/>
                </a:solidFill>
                <a:latin typeface="Consolas" pitchFamily="49" charset="0"/>
                <a:ea typeface="ＭＳ Ｐゴシック" pitchFamily="-112" charset="-128"/>
              </a:rPr>
              <a:t>addi</a:t>
            </a:r>
            <a:endParaRPr lang="en-US" sz="2400" dirty="0" smtClean="0">
              <a:solidFill>
                <a:srgbClr val="FFFFFF"/>
              </a:solidFill>
              <a:latin typeface="Consolas" pitchFamily="49" charset="0"/>
              <a:ea typeface="ＭＳ Ｐゴシック" pitchFamily="-112" charset="-128"/>
            </a:endParaRPr>
          </a:p>
          <a:p>
            <a:r>
              <a:rPr lang="en-US" sz="2400" dirty="0" smtClean="0">
                <a:solidFill>
                  <a:srgbClr val="FFFFFF"/>
                </a:solidFill>
                <a:latin typeface="Consolas" pitchFamily="49" charset="0"/>
                <a:ea typeface="ＭＳ Ｐゴシック" pitchFamily="-112" charset="-128"/>
              </a:rPr>
              <a:t>write hits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1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1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13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13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61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smtClean="0"/>
              <a:t>Mutexes</a:t>
            </a:r>
            <a:endParaRPr lang="en-US"/>
          </a:p>
        </p:txBody>
      </p:sp>
      <p:sp>
        <p:nvSpPr>
          <p:cNvPr id="5261315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228600" y="304800"/>
            <a:ext cx="8686800" cy="29718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dirty="0" smtClean="0"/>
              <a:t>Q: How to implement critical section in code?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A: Lots of approaches….</a:t>
            </a:r>
          </a:p>
          <a:p>
            <a:pPr>
              <a:spcBef>
                <a:spcPts val="0"/>
              </a:spcBef>
            </a:pPr>
            <a:r>
              <a:rPr lang="en-US" dirty="0" smtClean="0">
                <a:solidFill>
                  <a:schemeClr val="accent1"/>
                </a:solidFill>
              </a:rPr>
              <a:t>Mutual Exclusion Lock (</a:t>
            </a:r>
            <a:r>
              <a:rPr lang="en-US" dirty="0" err="1" smtClean="0">
                <a:solidFill>
                  <a:schemeClr val="accent1"/>
                </a:solidFill>
              </a:rPr>
              <a:t>mutex</a:t>
            </a:r>
            <a:r>
              <a:rPr lang="en-US" dirty="0" smtClean="0">
                <a:solidFill>
                  <a:schemeClr val="accent1"/>
                </a:solidFill>
              </a:rPr>
              <a:t>)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acquire(m): wait till it becomes free, then lock it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release(m): unlock it</a:t>
            </a:r>
          </a:p>
          <a:p>
            <a:pPr>
              <a:spcBef>
                <a:spcPts val="0"/>
              </a:spcBef>
            </a:pPr>
            <a:endParaRPr lang="en-US" dirty="0" smtClean="0"/>
          </a:p>
        </p:txBody>
      </p:sp>
      <p:sp>
        <p:nvSpPr>
          <p:cNvPr id="5261322" name="Text Box 10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655762" y="3622119"/>
            <a:ext cx="6421438" cy="2246769"/>
          </a:xfrm>
          <a:prstGeom prst="rect">
            <a:avLst/>
          </a:prstGeom>
          <a:noFill/>
          <a:ln w="5715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anchor="ctr">
            <a:spAutoFit/>
          </a:bodyPr>
          <a:lstStyle/>
          <a:p>
            <a:pPr eaLnBrk="1" hangingPunct="1"/>
            <a:r>
              <a:rPr lang="en-US" sz="2800" dirty="0" err="1" smtClean="0">
                <a:solidFill>
                  <a:schemeClr val="bg1"/>
                </a:solidFill>
                <a:latin typeface="Consolas" pitchFamily="49" charset="0"/>
                <a:ea typeface="ＭＳ Ｐゴシック" pitchFamily="-112" charset="-128"/>
              </a:rPr>
              <a:t>apache_got_hit</a:t>
            </a:r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  <a:ea typeface="ＭＳ Ｐゴシック" pitchFamily="-112" charset="-128"/>
              </a:rPr>
              <a:t>() {</a:t>
            </a:r>
          </a:p>
          <a:p>
            <a:pPr eaLnBrk="1" hangingPunct="1"/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  <a:ea typeface="ＭＳ Ｐゴシック" pitchFamily="-112" charset="-128"/>
              </a:rPr>
              <a:t>	</a:t>
            </a:r>
            <a:r>
              <a:rPr lang="en-US" sz="2800" dirty="0" err="1" smtClean="0">
                <a:solidFill>
                  <a:schemeClr val="accent1"/>
                </a:solidFill>
                <a:latin typeface="Consolas" pitchFamily="49" charset="0"/>
                <a:ea typeface="ＭＳ Ｐゴシック" pitchFamily="-112" charset="-128"/>
              </a:rPr>
              <a:t>pthread_mutex_lock</a:t>
            </a:r>
            <a:r>
              <a:rPr lang="en-US" sz="2800" dirty="0" smtClean="0">
                <a:solidFill>
                  <a:schemeClr val="accent1"/>
                </a:solidFill>
                <a:latin typeface="Consolas" pitchFamily="49" charset="0"/>
                <a:ea typeface="ＭＳ Ｐゴシック" pitchFamily="-112" charset="-128"/>
              </a:rPr>
              <a:t>(m);</a:t>
            </a:r>
          </a:p>
          <a:p>
            <a:pPr eaLnBrk="1" hangingPunct="1"/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  <a:ea typeface="ＭＳ Ｐゴシック" pitchFamily="-112" charset="-128"/>
              </a:rPr>
              <a:t>	hits = hits + 1;</a:t>
            </a:r>
          </a:p>
          <a:p>
            <a:pPr eaLnBrk="1" hangingPunct="1"/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  <a:ea typeface="ＭＳ Ｐゴシック" pitchFamily="-112" charset="-128"/>
              </a:rPr>
              <a:t>	</a:t>
            </a:r>
            <a:r>
              <a:rPr lang="en-US" sz="2800" dirty="0" err="1" smtClean="0">
                <a:solidFill>
                  <a:schemeClr val="accent1"/>
                </a:solidFill>
                <a:latin typeface="Consolas" pitchFamily="49" charset="0"/>
                <a:ea typeface="ＭＳ Ｐゴシック" pitchFamily="-112" charset="-128"/>
              </a:rPr>
              <a:t>pthread_mutex_unlock</a:t>
            </a:r>
            <a:r>
              <a:rPr lang="en-US" sz="2800" dirty="0" smtClean="0">
                <a:solidFill>
                  <a:schemeClr val="accent1"/>
                </a:solidFill>
                <a:latin typeface="Consolas" pitchFamily="49" charset="0"/>
                <a:ea typeface="ＭＳ Ｐゴシック" pitchFamily="-112" charset="-128"/>
              </a:rPr>
              <a:t>(m)</a:t>
            </a:r>
          </a:p>
          <a:p>
            <a:pPr eaLnBrk="1" hangingPunct="1"/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  <a:ea typeface="ＭＳ Ｐゴシック" pitchFamily="-112" charset="-128"/>
              </a:rPr>
              <a:t>}</a:t>
            </a:r>
            <a:endParaRPr lang="en-US" sz="2800" dirty="0">
              <a:solidFill>
                <a:schemeClr val="bg1"/>
              </a:solidFill>
              <a:latin typeface="Consolas" pitchFamily="49" charset="0"/>
              <a:ea typeface="ＭＳ Ｐゴシック" pitchFamily="-112" charset="-128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1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1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1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61322" grpId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Q: How to implement </a:t>
            </a:r>
            <a:r>
              <a:rPr lang="en-US" dirty="0" err="1" smtClean="0"/>
              <a:t>mutexes</a:t>
            </a:r>
            <a:r>
              <a:rPr lang="en-US" dirty="0" smtClean="0"/>
              <a:t>?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Possible interleaves: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88336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Atomic operation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To understand concurrent processes, we need to understand the underlying indivisible operations.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Atomic operation: </a:t>
            </a:r>
            <a:r>
              <a:rPr lang="en-US" dirty="0" smtClean="0"/>
              <a:t>an operation that always runs to the end or not at all.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dirty="0" smtClean="0"/>
              <a:t>Indivisible. Its can not be stopped in the middle.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dirty="0" smtClean="0"/>
              <a:t>Fundamental building blocks.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dirty="0" smtClean="0"/>
              <a:t>Execution </a:t>
            </a:r>
            <a:r>
              <a:rPr lang="en-US" dirty="0"/>
              <a:t>of a single </a:t>
            </a:r>
            <a:r>
              <a:rPr lang="en-US" dirty="0" smtClean="0"/>
              <a:t>instruction is atomic.</a:t>
            </a:r>
          </a:p>
          <a:p>
            <a:pPr marL="0" indent="0"/>
            <a:r>
              <a:rPr lang="en-US" dirty="0" smtClean="0">
                <a:solidFill>
                  <a:schemeClr val="accent1"/>
                </a:solidFill>
              </a:rPr>
              <a:t>Examples</a:t>
            </a:r>
            <a:r>
              <a:rPr lang="en-US" dirty="0" smtClean="0"/>
              <a:t>: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dirty="0" smtClean="0"/>
              <a:t>Atomic exchange.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dirty="0" smtClean="0"/>
              <a:t>Atomic compare and swap.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dirty="0" smtClean="0"/>
              <a:t>Atomic fetch and increment.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dirty="0" smtClean="0"/>
              <a:t>Atomic memory operation.</a:t>
            </a:r>
          </a:p>
        </p:txBody>
      </p:sp>
    </p:spTree>
    <p:extLst>
      <p:ext uri="{BB962C8B-B14F-4D97-AF65-F5344CB8AC3E}">
        <p14:creationId xmlns:p14="http://schemas.microsoft.com/office/powerpoint/2010/main" val="172428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Tx/>
              <a:buChar char="-"/>
            </a:pPr>
            <a:r>
              <a:rPr lang="en-US" dirty="0" smtClean="0"/>
              <a:t>Why cache coherency is not sufficient?</a:t>
            </a:r>
          </a:p>
          <a:p>
            <a:pPr marL="457200" indent="-457200">
              <a:buFontTx/>
              <a:buChar char="-"/>
            </a:pPr>
            <a:r>
              <a:rPr lang="en-US" dirty="0" smtClean="0"/>
              <a:t>HW support for synchronization</a:t>
            </a:r>
          </a:p>
          <a:p>
            <a:pPr marL="457200" indent="-457200">
              <a:buFontTx/>
              <a:buChar char="-"/>
            </a:pPr>
            <a:r>
              <a:rPr lang="en-US" dirty="0" smtClean="0"/>
              <a:t>Locks + barriers</a:t>
            </a:r>
          </a:p>
          <a:p>
            <a:pPr marL="457200" indent="-457200"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474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rk 3410">
  <a:themeElements>
    <a:clrScheme name="Dark 3410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FF00"/>
      </a:accent1>
      <a:accent2>
        <a:srgbClr val="FF0000"/>
      </a:accent2>
      <a:accent3>
        <a:srgbClr val="7030A0"/>
      </a:accent3>
      <a:accent4>
        <a:srgbClr val="00B0F0"/>
      </a:accent4>
      <a:accent5>
        <a:srgbClr val="AAE2CA"/>
      </a:accent5>
      <a:accent6>
        <a:srgbClr val="FFC000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28575">
          <a:solidFill>
            <a:schemeClr val="bg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bg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800" dirty="0" err="1" smtClean="0">
            <a:solidFill>
              <a:schemeClr val="bg1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1_Dark 3410">
  <a:themeElements>
    <a:clrScheme name="Dark 3410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FF00"/>
      </a:accent1>
      <a:accent2>
        <a:srgbClr val="FF0000"/>
      </a:accent2>
      <a:accent3>
        <a:srgbClr val="7030A0"/>
      </a:accent3>
      <a:accent4>
        <a:srgbClr val="00B0F0"/>
      </a:accent4>
      <a:accent5>
        <a:srgbClr val="AAE2CA"/>
      </a:accent5>
      <a:accent6>
        <a:srgbClr val="FFC000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28575">
          <a:solidFill>
            <a:schemeClr val="bg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bg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800" dirty="0" err="1" smtClean="0">
            <a:solidFill>
              <a:schemeClr val="bg1"/>
            </a:solidFill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Dark 3410</Template>
  <TotalTime>1196</TotalTime>
  <Words>3066</Words>
  <Application>Microsoft Office PowerPoint</Application>
  <PresentationFormat>On-screen Show (4:3)</PresentationFormat>
  <Paragraphs>761</Paragraphs>
  <Slides>62</Slides>
  <Notes>43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62</vt:i4>
      </vt:variant>
    </vt:vector>
  </HeadingPairs>
  <TitlesOfParts>
    <vt:vector size="64" baseType="lpstr">
      <vt:lpstr>Dark 3410</vt:lpstr>
      <vt:lpstr>1_Dark 3410</vt:lpstr>
      <vt:lpstr>Synchronization</vt:lpstr>
      <vt:lpstr>Shared Memory Multiprocessors</vt:lpstr>
      <vt:lpstr>Fo</vt:lpstr>
      <vt:lpstr>Processes and Threads</vt:lpstr>
      <vt:lpstr>PowerPoint Presentation</vt:lpstr>
      <vt:lpstr>PowerPoint Presentation</vt:lpstr>
      <vt:lpstr>PowerPoint Presentation</vt:lpstr>
      <vt:lpstr>Atomic operation</vt:lpstr>
      <vt:lpstr>Agenda</vt:lpstr>
      <vt:lpstr>Coherence Defined</vt:lpstr>
      <vt:lpstr>Cache Coherence Problem</vt:lpstr>
      <vt:lpstr>Snooping</vt:lpstr>
      <vt:lpstr>Is cache coherence sufficient?</vt:lpstr>
      <vt:lpstr>Is cache coherence sufficient?</vt:lpstr>
      <vt:lpstr>Hardware Primitive: Test and Set</vt:lpstr>
      <vt:lpstr>Using test-and-set for mutual exclusion</vt:lpstr>
      <vt:lpstr>Hardware Primitive: LL &amp; SC</vt:lpstr>
      <vt:lpstr>Operation of LL &amp; SC.</vt:lpstr>
      <vt:lpstr>mutex from LL and SC</vt:lpstr>
      <vt:lpstr>More example on LL &amp; SC</vt:lpstr>
      <vt:lpstr>Hardware Primitive: CAS</vt:lpstr>
      <vt:lpstr>Alternative Atomic Instructions</vt:lpstr>
      <vt:lpstr>Spin waiting</vt:lpstr>
      <vt:lpstr>Spin Lock</vt:lpstr>
      <vt:lpstr>Example </vt:lpstr>
      <vt:lpstr>How do we fix this?</vt:lpstr>
      <vt:lpstr>Guidelines for successful mutexing</vt:lpstr>
      <vt:lpstr>Summing Numbers on a SMP</vt:lpstr>
      <vt:lpstr>Barrier Synchronization</vt:lpstr>
      <vt:lpstr>Simple Barrier Synchronization</vt:lpstr>
      <vt:lpstr>Correct Barrier Synchronization</vt:lpstr>
      <vt:lpstr>Large-Scale Systems: Barriers</vt:lpstr>
      <vt:lpstr>Beyond Mutexes</vt:lpstr>
      <vt:lpstr>PowerPoint Presentation</vt:lpstr>
      <vt:lpstr>Processes</vt:lpstr>
      <vt:lpstr>Process and Program</vt:lpstr>
      <vt:lpstr>Role of the OS</vt:lpstr>
      <vt:lpstr>Role of the OS</vt:lpstr>
      <vt:lpstr>PowerPoint Presentation</vt:lpstr>
      <vt:lpstr>How to create a process?</vt:lpstr>
      <vt:lpstr>pstree example</vt:lpstr>
      <vt:lpstr>Processes Under UNIX</vt:lpstr>
      <vt:lpstr>Example</vt:lpstr>
      <vt:lpstr>Inter-process Communication</vt:lpstr>
      <vt:lpstr>Inter-process Communication</vt:lpstr>
      <vt:lpstr>PowerPoint Presentation</vt:lpstr>
      <vt:lpstr>Processes are heavyweight</vt:lpstr>
      <vt:lpstr>Processes and Threads</vt:lpstr>
      <vt:lpstr>Multithreaded Processes</vt:lpstr>
      <vt:lpstr>Threads</vt:lpstr>
      <vt:lpstr>Threads versus Fork</vt:lpstr>
      <vt:lpstr>Example Multi-Threaded Program</vt:lpstr>
      <vt:lpstr>Race Conditions</vt:lpstr>
      <vt:lpstr>Programming with threads</vt:lpstr>
      <vt:lpstr>PowerPoint Presentation</vt:lpstr>
      <vt:lpstr>Goals</vt:lpstr>
      <vt:lpstr>Race conditions</vt:lpstr>
      <vt:lpstr>Critical sections</vt:lpstr>
      <vt:lpstr>Interrupt Disable</vt:lpstr>
      <vt:lpstr>Preemption Disable</vt:lpstr>
      <vt:lpstr>Mutexes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Parallel Programming and Synchronization</dc:title>
  <dc:creator>Han Wang</dc:creator>
  <cp:lastModifiedBy>Hakim Weatherspoon</cp:lastModifiedBy>
  <cp:revision>386</cp:revision>
  <cp:lastPrinted>2011-04-25T14:40:15Z</cp:lastPrinted>
  <dcterms:created xsi:type="dcterms:W3CDTF">2006-08-16T00:00:00Z</dcterms:created>
  <dcterms:modified xsi:type="dcterms:W3CDTF">2012-04-19T15:20:40Z</dcterms:modified>
</cp:coreProperties>
</file>