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3.xml" ContentType="application/vnd.openxmlformats-officedocument.presentationml.notesSlide+xml"/>
  <Override PartName="/ppt/tags/tag399.xml" ContentType="application/vnd.openxmlformats-officedocument.presentationml.tags+xml"/>
  <Override PartName="/ppt/notesSlides/notesSlide4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5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6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8.xml" ContentType="application/vnd.openxmlformats-officedocument.presentationml.notesSlide+xml"/>
  <Override PartName="/ppt/tags/tag413.xml" ContentType="application/vnd.openxmlformats-officedocument.presentationml.tags+xml"/>
  <Override PartName="/ppt/notesSlides/notesSlide9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5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6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1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20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1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22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2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302" r:id="rId3"/>
    <p:sldId id="351" r:id="rId4"/>
    <p:sldId id="357" r:id="rId5"/>
    <p:sldId id="352" r:id="rId6"/>
    <p:sldId id="350" r:id="rId7"/>
    <p:sldId id="358" r:id="rId8"/>
    <p:sldId id="354" r:id="rId9"/>
    <p:sldId id="359" r:id="rId10"/>
    <p:sldId id="293" r:id="rId11"/>
    <p:sldId id="324" r:id="rId12"/>
    <p:sldId id="323" r:id="rId13"/>
    <p:sldId id="300" r:id="rId14"/>
    <p:sldId id="301" r:id="rId15"/>
    <p:sldId id="356" r:id="rId16"/>
    <p:sldId id="362" r:id="rId17"/>
    <p:sldId id="361" r:id="rId18"/>
    <p:sldId id="360" r:id="rId19"/>
    <p:sldId id="309" r:id="rId20"/>
    <p:sldId id="344" r:id="rId21"/>
    <p:sldId id="345" r:id="rId22"/>
    <p:sldId id="343" r:id="rId23"/>
    <p:sldId id="346" r:id="rId24"/>
    <p:sldId id="310" r:id="rId25"/>
    <p:sldId id="311" r:id="rId26"/>
    <p:sldId id="312" r:id="rId27"/>
    <p:sldId id="313" r:id="rId28"/>
    <p:sldId id="315" r:id="rId29"/>
    <p:sldId id="314" r:id="rId30"/>
    <p:sldId id="316" r:id="rId31"/>
    <p:sldId id="317" r:id="rId32"/>
    <p:sldId id="347" r:id="rId33"/>
    <p:sldId id="348" r:id="rId34"/>
    <p:sldId id="318" r:id="rId35"/>
    <p:sldId id="319" r:id="rId36"/>
    <p:sldId id="321" r:id="rId37"/>
    <p:sldId id="322" r:id="rId38"/>
    <p:sldId id="325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69384" autoAdjust="0"/>
  </p:normalViewPr>
  <p:slideViewPr>
    <p:cSldViewPr>
      <p:cViewPr varScale="1">
        <p:scale>
          <a:sx n="44" d="100"/>
          <a:sy n="44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EB97F-346C-4986-9AF1-E2467A6E7C35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DA2-CA29-4C42-99D2-ABCD21F456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1" rIns="91422" bIns="4571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E42AF-E497-4ACE-8FA4-D0B608A95823}" type="slidenum">
              <a:rPr lang="en-GB"/>
              <a:pPr/>
              <a:t>19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027" y="4343282"/>
            <a:ext cx="5024813" cy="41122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D021EA-8463-4BF3-9EC9-23D700A000D1}" type="slidenum">
              <a:rPr lang="en-GB"/>
              <a:pPr/>
              <a:t>20</a:t>
            </a:fld>
            <a:endParaRPr lang="en-GB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027" y="4343282"/>
            <a:ext cx="5024813" cy="41122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4"/>
            <a:ext cx="5024438" cy="411087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5" tIns="45198" rIns="90395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364444-1082-4B2F-9F05-A23F125A1D7B}" type="slidenum">
              <a:rPr lang="en-GB"/>
              <a:pPr/>
              <a:t>22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027" y="4343282"/>
            <a:ext cx="5024813" cy="41122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 program is made up by code and data from several object files</a:t>
            </a:r>
          </a:p>
          <a:p>
            <a:r>
              <a:rPr lang="en-US" dirty="0" smtClean="0"/>
              <a:t>Each object file is generated independently</a:t>
            </a:r>
          </a:p>
          <a:p>
            <a:r>
              <a:rPr lang="en-US" dirty="0" smtClean="0"/>
              <a:t>Assembler starts at some PC address, e.g. 0, in each object file, generates code as if the program were laid out starting out at location 0x0</a:t>
            </a:r>
          </a:p>
          <a:p>
            <a:r>
              <a:rPr lang="en-US" dirty="0" smtClean="0"/>
              <a:t>It also generates a symbol table, and a relocation table</a:t>
            </a:r>
          </a:p>
          <a:p>
            <a:r>
              <a:rPr lang="en-US" dirty="0" smtClean="0"/>
              <a:t>In case the segments need to be moved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length of linked list</a:t>
            </a:r>
          </a:p>
          <a:p>
            <a:r>
              <a:rPr lang="en-US" dirty="0" smtClean="0"/>
              <a:t>Q: how is this assembled?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A: mostly, just encode in binary; but need 2 passes to resolve forward references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Counts how many times it was</a:t>
            </a:r>
            <a:r>
              <a:rPr lang="en-US" baseline="0" dirty="0" smtClean="0"/>
              <a:t> executed</a:t>
            </a:r>
          </a:p>
          <a:p>
            <a:r>
              <a:rPr lang="en-US" baseline="0" dirty="0" smtClean="0"/>
              <a:t>lessons: </a:t>
            </a:r>
          </a:p>
          <a:p>
            <a:pPr>
              <a:buFontTx/>
              <a:buChar char="-"/>
            </a:pPr>
            <a:r>
              <a:rPr lang="en-US" baseline="0" dirty="0" smtClean="0"/>
              <a:t>data and instructions are mixed: von Neumann machine</a:t>
            </a:r>
          </a:p>
          <a:p>
            <a:pPr>
              <a:buFontTx/>
              <a:buNone/>
            </a:pPr>
            <a:r>
              <a:rPr lang="en-US" baseline="0" dirty="0" smtClean="0"/>
              <a:t>-need better way to specify data: replace second nop with “.word 0”</a:t>
            </a:r>
          </a:p>
          <a:p>
            <a:pPr>
              <a:buFontTx/>
              <a:buNone/>
            </a:pPr>
            <a:r>
              <a:rPr lang="en-US" baseline="0" dirty="0" smtClean="0"/>
              <a:t>-better to separate code and data: use .text and .data segments</a:t>
            </a:r>
          </a:p>
          <a:p>
            <a:pPr>
              <a:buFontTx/>
              <a:buNone/>
            </a:pPr>
            <a:r>
              <a:rPr lang="en-US" baseline="0" dirty="0" smtClean="0"/>
              <a:t>-being careful of branch delay slot is painful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 is broken; need to do</a:t>
            </a:r>
            <a:r>
              <a:rPr lang="en-US" baseline="0" dirty="0" smtClean="0"/>
              <a:t> LUI then ORI</a:t>
            </a:r>
            <a:endParaRPr lang="en-US" dirty="0" smtClean="0"/>
          </a:p>
          <a:p>
            <a:r>
              <a:rPr lang="en-US" dirty="0" smtClean="0"/>
              <a:t>-better</a:t>
            </a:r>
            <a:r>
              <a:rPr lang="en-US" baseline="0" dirty="0" smtClean="0"/>
              <a:t> to use </a:t>
            </a:r>
            <a:r>
              <a:rPr lang="en-US" baseline="0" dirty="0" err="1" smtClean="0"/>
              <a:t>pseudoinstruction</a:t>
            </a:r>
            <a:r>
              <a:rPr lang="en-US" baseline="0" dirty="0" smtClean="0"/>
              <a:t>: LA (load 32-bit address) or LI (load 32-bit immediate)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BLT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 err="1" smtClean="0"/>
              <a:t>rB</a:t>
            </a:r>
            <a:r>
              <a:rPr lang="en-US" dirty="0" smtClean="0"/>
              <a:t>, label</a:t>
            </a:r>
          </a:p>
          <a:p>
            <a:r>
              <a:rPr lang="en-US" dirty="0" smtClean="0"/>
              <a:t>becomes</a:t>
            </a:r>
          </a:p>
          <a:p>
            <a:r>
              <a:rPr lang="en-US" dirty="0" smtClean="0"/>
              <a:t>SLT</a:t>
            </a:r>
            <a:r>
              <a:rPr lang="en-US" baseline="0" dirty="0" smtClean="0"/>
              <a:t> r1,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rB</a:t>
            </a:r>
            <a:endParaRPr lang="en-US" baseline="0" dirty="0" smtClean="0"/>
          </a:p>
          <a:p>
            <a:r>
              <a:rPr lang="en-US" baseline="0" dirty="0" smtClean="0"/>
              <a:t>BNE r1, r0,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9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2" tIns="45711" rIns="91422" bIns="4571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lessons: </a:t>
            </a:r>
          </a:p>
          <a:p>
            <a:r>
              <a:rPr lang="en-US" dirty="0" smtClean="0"/>
              <a:t>need “.global” directive</a:t>
            </a:r>
          </a:p>
          <a:p>
            <a:r>
              <a:rPr lang="en-US" dirty="0" smtClean="0"/>
              <a:t>starting to need conventions: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step through, then ask what is broken</a:t>
            </a:r>
          </a:p>
          <a:p>
            <a:r>
              <a:rPr lang="en-US" baseline="0" dirty="0" smtClean="0"/>
              <a:t>lessons:</a:t>
            </a:r>
          </a:p>
          <a:p>
            <a:r>
              <a:rPr lang="en-US" baseline="0" dirty="0" smtClean="0"/>
              <a:t>string data goes elsewhere</a:t>
            </a:r>
          </a:p>
          <a:p>
            <a:r>
              <a:rPr lang="en-US" baseline="0" dirty="0" smtClean="0"/>
              <a:t>definitely need conventions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- where</a:t>
            </a:r>
            <a:r>
              <a:rPr lang="en-US" baseline="0" dirty="0" smtClean="0"/>
              <a:t> to put function arguments</a:t>
            </a:r>
          </a:p>
          <a:p>
            <a:r>
              <a:rPr lang="en-US" baseline="0" dirty="0" smtClean="0"/>
              <a:t> - where to put return value</a:t>
            </a:r>
          </a:p>
          <a:p>
            <a:r>
              <a:rPr lang="en-US" baseline="0" dirty="0" smtClean="0"/>
              <a:t> - which functions modify which registers</a:t>
            </a:r>
          </a:p>
          <a:p>
            <a:r>
              <a:rPr lang="en-US" baseline="0" dirty="0" smtClean="0"/>
              <a:t> - where to save registers?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7627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3096"/>
            <a:ext cx="5012812" cy="41279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53" tIns="44927" rIns="89853" bIns="44927"/>
          <a:lstStyle/>
          <a:p>
            <a:r>
              <a:rPr lang="en-US" dirty="0" smtClean="0"/>
              <a:t>branch decision in EX</a:t>
            </a:r>
          </a:p>
          <a:p>
            <a:r>
              <a:rPr lang="en-US" dirty="0" smtClean="0"/>
              <a:t>need 2</a:t>
            </a:r>
            <a:r>
              <a:rPr lang="en-US" baseline="0" dirty="0" smtClean="0"/>
              <a:t> stalls, and maybe kill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ARM assembly,</a:t>
            </a:r>
            <a:r>
              <a:rPr lang="en-US" baseline="0" dirty="0" smtClean="0"/>
              <a:t> the loop</a:t>
            </a:r>
            <a:r>
              <a:rPr lang="en-US" dirty="0" smtClean="0"/>
              <a:t> avoids the branches around the then and else clauses. Note that if </a:t>
            </a:r>
            <a:r>
              <a:rPr lang="en-US" dirty="0" err="1" smtClean="0"/>
              <a:t>Ri</a:t>
            </a:r>
            <a:r>
              <a:rPr lang="en-US" dirty="0" smtClean="0"/>
              <a:t> and </a:t>
            </a:r>
            <a:r>
              <a:rPr lang="en-US" dirty="0" err="1" smtClean="0"/>
              <a:t>Rj</a:t>
            </a:r>
            <a:r>
              <a:rPr lang="en-US" dirty="0" smtClean="0"/>
              <a:t> are equal then neither of the SUB instructions will be executed, </a:t>
            </a:r>
            <a:r>
              <a:rPr lang="en-US" dirty="0" err="1" smtClean="0"/>
              <a:t>optimising</a:t>
            </a:r>
            <a:r>
              <a:rPr lang="en-US" dirty="0" smtClean="0"/>
              <a:t> out the need for a conditional branch to implement the while check at the top of the loop, for example had SUBLE (less than or equal) been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 addressing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</a:t>
            </a:r>
            <a:r>
              <a:rPr lang="en-US" baseline="0" dirty="0" smtClean="0"/>
              <a:t> PDP-8 has about 8 </a:t>
            </a:r>
            <a:r>
              <a:rPr lang="en-US" baseline="0" dirty="0" err="1" smtClean="0"/>
              <a:t>insructions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6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293" y="4343703"/>
            <a:ext cx="5024438" cy="41108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4" rIns="90406" bIns="45204" anchor="ctr"/>
          <a:lstStyle/>
          <a:p>
            <a:r>
              <a:rPr lang="en-US" baseline="0" dirty="0" smtClean="0"/>
              <a:t>RISC:</a:t>
            </a:r>
          </a:p>
          <a:p>
            <a:r>
              <a:rPr lang="en-US" baseline="0" dirty="0" smtClean="0"/>
              <a:t>regularity means no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-to-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, few addressing modes… thus load-store</a:t>
            </a:r>
          </a:p>
          <a:p>
            <a:r>
              <a:rPr lang="en-US" dirty="0" smtClean="0"/>
              <a:t>regularity</a:t>
            </a:r>
            <a:r>
              <a:rPr lang="en-US" baseline="0" dirty="0" smtClean="0"/>
              <a:t> means uniform instruction size…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(common) = </a:t>
            </a:r>
            <a:r>
              <a:rPr lang="en-US" baseline="0" dirty="0" err="1" smtClean="0"/>
              <a:t>sizeof</a:t>
            </a:r>
            <a:r>
              <a:rPr lang="en-US" baseline="0" dirty="0" smtClean="0"/>
              <a:t>(rare)</a:t>
            </a:r>
          </a:p>
          <a:p>
            <a:r>
              <a:rPr lang="en-US" baseline="0" dirty="0" smtClean="0"/>
              <a:t>lean means fewer, more general instructions… thus bigger programs, more instructions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</a:t>
            </a:r>
            <a:r>
              <a:rPr lang="en-US" baseline="0" dirty="0" smtClean="0"/>
              <a:t> case means measurement</a:t>
            </a:r>
            <a:endParaRPr lang="en-US" dirty="0" smtClean="0"/>
          </a:p>
          <a:p>
            <a:r>
              <a:rPr lang="en-US" dirty="0" smtClean="0"/>
              <a:t>CISC: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Compilers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can be smart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Legacy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size 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Micro-code!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2005, about 98% of the more than one billion mobile phones sold each year used at least one ARM processor.[5] As of 2009, ARM processors account for approximately 90% of all embedded 32-bit RISC processors[6] and are used extensively in consumer electronics, including personal digital assistants (PDAs), tablets, mobile phones, digital media and music players, hand-held game consoles, calculators and computer peripherals such as hard drives and routers.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DA2-CA29-4C42-99D2-ABCD21F456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6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Calibri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Calibri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BDEA6CC7-8620-4377-8649-ADC80D5E0768}" type="slidenum">
              <a:rPr lang="en-US" sz="1200" smtClean="0">
                <a:solidFill>
                  <a:srgbClr val="FFFFFF"/>
                </a:solidFill>
                <a:latin typeface="Calibri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3B0D3B-7497-45A6-80D3-87F23FDEE38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5B5F78-435A-4829-8E7A-9B59570B32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FFFFF"/>
                </a:solidFill>
                <a:latin typeface="Calibri"/>
              </a:rPr>
              <a:pPr/>
              <a:t>3/1/2012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1000" y="5842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10" Type="http://schemas.openxmlformats.org/officeDocument/2006/relationships/tags" Target="../tags/tag423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56.xml"/><Relationship Id="rId117" Type="http://schemas.openxmlformats.org/officeDocument/2006/relationships/tags" Target="../tags/tag147.xml"/><Relationship Id="rId21" Type="http://schemas.openxmlformats.org/officeDocument/2006/relationships/tags" Target="../tags/tag51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63" Type="http://schemas.openxmlformats.org/officeDocument/2006/relationships/tags" Target="../tags/tag93.xml"/><Relationship Id="rId68" Type="http://schemas.openxmlformats.org/officeDocument/2006/relationships/tags" Target="../tags/tag98.xml"/><Relationship Id="rId84" Type="http://schemas.openxmlformats.org/officeDocument/2006/relationships/tags" Target="../tags/tag114.xml"/><Relationship Id="rId89" Type="http://schemas.openxmlformats.org/officeDocument/2006/relationships/tags" Target="../tags/tag119.xml"/><Relationship Id="rId112" Type="http://schemas.openxmlformats.org/officeDocument/2006/relationships/tags" Target="../tags/tag142.xml"/><Relationship Id="rId133" Type="http://schemas.openxmlformats.org/officeDocument/2006/relationships/tags" Target="../tags/tag163.xml"/><Relationship Id="rId138" Type="http://schemas.openxmlformats.org/officeDocument/2006/relationships/tags" Target="../tags/tag168.xml"/><Relationship Id="rId16" Type="http://schemas.openxmlformats.org/officeDocument/2006/relationships/tags" Target="../tags/tag46.xml"/><Relationship Id="rId107" Type="http://schemas.openxmlformats.org/officeDocument/2006/relationships/tags" Target="../tags/tag137.xml"/><Relationship Id="rId11" Type="http://schemas.openxmlformats.org/officeDocument/2006/relationships/tags" Target="../tags/tag41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53" Type="http://schemas.openxmlformats.org/officeDocument/2006/relationships/tags" Target="../tags/tag83.xml"/><Relationship Id="rId58" Type="http://schemas.openxmlformats.org/officeDocument/2006/relationships/tags" Target="../tags/tag88.xml"/><Relationship Id="rId74" Type="http://schemas.openxmlformats.org/officeDocument/2006/relationships/tags" Target="../tags/tag104.xml"/><Relationship Id="rId79" Type="http://schemas.openxmlformats.org/officeDocument/2006/relationships/tags" Target="../tags/tag109.xml"/><Relationship Id="rId102" Type="http://schemas.openxmlformats.org/officeDocument/2006/relationships/tags" Target="../tags/tag132.xml"/><Relationship Id="rId123" Type="http://schemas.openxmlformats.org/officeDocument/2006/relationships/tags" Target="../tags/tag153.xml"/><Relationship Id="rId128" Type="http://schemas.openxmlformats.org/officeDocument/2006/relationships/tags" Target="../tags/tag158.xml"/><Relationship Id="rId144" Type="http://schemas.openxmlformats.org/officeDocument/2006/relationships/tags" Target="../tags/tag174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35.xml"/><Relationship Id="rId90" Type="http://schemas.openxmlformats.org/officeDocument/2006/relationships/tags" Target="../tags/tag120.xml"/><Relationship Id="rId95" Type="http://schemas.openxmlformats.org/officeDocument/2006/relationships/tags" Target="../tags/tag125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64" Type="http://schemas.openxmlformats.org/officeDocument/2006/relationships/tags" Target="../tags/tag94.xml"/><Relationship Id="rId69" Type="http://schemas.openxmlformats.org/officeDocument/2006/relationships/tags" Target="../tags/tag99.xml"/><Relationship Id="rId113" Type="http://schemas.openxmlformats.org/officeDocument/2006/relationships/tags" Target="../tags/tag143.xml"/><Relationship Id="rId118" Type="http://schemas.openxmlformats.org/officeDocument/2006/relationships/tags" Target="../tags/tag148.xml"/><Relationship Id="rId134" Type="http://schemas.openxmlformats.org/officeDocument/2006/relationships/tags" Target="../tags/tag164.xml"/><Relationship Id="rId139" Type="http://schemas.openxmlformats.org/officeDocument/2006/relationships/tags" Target="../tags/tag169.xml"/><Relationship Id="rId80" Type="http://schemas.openxmlformats.org/officeDocument/2006/relationships/tags" Target="../tags/tag110.xml"/><Relationship Id="rId85" Type="http://schemas.openxmlformats.org/officeDocument/2006/relationships/tags" Target="../tags/tag115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59" Type="http://schemas.openxmlformats.org/officeDocument/2006/relationships/tags" Target="../tags/tag89.xml"/><Relationship Id="rId67" Type="http://schemas.openxmlformats.org/officeDocument/2006/relationships/tags" Target="../tags/tag97.xml"/><Relationship Id="rId103" Type="http://schemas.openxmlformats.org/officeDocument/2006/relationships/tags" Target="../tags/tag133.xml"/><Relationship Id="rId108" Type="http://schemas.openxmlformats.org/officeDocument/2006/relationships/tags" Target="../tags/tag138.xml"/><Relationship Id="rId116" Type="http://schemas.openxmlformats.org/officeDocument/2006/relationships/tags" Target="../tags/tag146.xml"/><Relationship Id="rId124" Type="http://schemas.openxmlformats.org/officeDocument/2006/relationships/tags" Target="../tags/tag154.xml"/><Relationship Id="rId129" Type="http://schemas.openxmlformats.org/officeDocument/2006/relationships/tags" Target="../tags/tag159.xml"/><Relationship Id="rId137" Type="http://schemas.openxmlformats.org/officeDocument/2006/relationships/tags" Target="../tags/tag167.xml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tags" Target="../tags/tag84.xml"/><Relationship Id="rId62" Type="http://schemas.openxmlformats.org/officeDocument/2006/relationships/tags" Target="../tags/tag92.xml"/><Relationship Id="rId70" Type="http://schemas.openxmlformats.org/officeDocument/2006/relationships/tags" Target="../tags/tag100.xml"/><Relationship Id="rId75" Type="http://schemas.openxmlformats.org/officeDocument/2006/relationships/tags" Target="../tags/tag105.xml"/><Relationship Id="rId83" Type="http://schemas.openxmlformats.org/officeDocument/2006/relationships/tags" Target="../tags/tag113.xml"/><Relationship Id="rId88" Type="http://schemas.openxmlformats.org/officeDocument/2006/relationships/tags" Target="../tags/tag118.xml"/><Relationship Id="rId91" Type="http://schemas.openxmlformats.org/officeDocument/2006/relationships/tags" Target="../tags/tag121.xml"/><Relationship Id="rId96" Type="http://schemas.openxmlformats.org/officeDocument/2006/relationships/tags" Target="../tags/tag126.xml"/><Relationship Id="rId111" Type="http://schemas.openxmlformats.org/officeDocument/2006/relationships/tags" Target="../tags/tag141.xml"/><Relationship Id="rId132" Type="http://schemas.openxmlformats.org/officeDocument/2006/relationships/tags" Target="../tags/tag162.xml"/><Relationship Id="rId140" Type="http://schemas.openxmlformats.org/officeDocument/2006/relationships/tags" Target="../tags/tag170.xml"/><Relationship Id="rId145" Type="http://schemas.openxmlformats.org/officeDocument/2006/relationships/tags" Target="../tags/tag175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Relationship Id="rId57" Type="http://schemas.openxmlformats.org/officeDocument/2006/relationships/tags" Target="../tags/tag87.xml"/><Relationship Id="rId106" Type="http://schemas.openxmlformats.org/officeDocument/2006/relationships/tags" Target="../tags/tag136.xml"/><Relationship Id="rId114" Type="http://schemas.openxmlformats.org/officeDocument/2006/relationships/tags" Target="../tags/tag144.xml"/><Relationship Id="rId119" Type="http://schemas.openxmlformats.org/officeDocument/2006/relationships/tags" Target="../tags/tag149.xml"/><Relationship Id="rId127" Type="http://schemas.openxmlformats.org/officeDocument/2006/relationships/tags" Target="../tags/tag157.xml"/><Relationship Id="rId10" Type="http://schemas.openxmlformats.org/officeDocument/2006/relationships/tags" Target="../tags/tag40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60" Type="http://schemas.openxmlformats.org/officeDocument/2006/relationships/tags" Target="../tags/tag90.xml"/><Relationship Id="rId65" Type="http://schemas.openxmlformats.org/officeDocument/2006/relationships/tags" Target="../tags/tag95.xml"/><Relationship Id="rId73" Type="http://schemas.openxmlformats.org/officeDocument/2006/relationships/tags" Target="../tags/tag103.xml"/><Relationship Id="rId78" Type="http://schemas.openxmlformats.org/officeDocument/2006/relationships/tags" Target="../tags/tag108.xml"/><Relationship Id="rId81" Type="http://schemas.openxmlformats.org/officeDocument/2006/relationships/tags" Target="../tags/tag111.xml"/><Relationship Id="rId86" Type="http://schemas.openxmlformats.org/officeDocument/2006/relationships/tags" Target="../tags/tag116.xml"/><Relationship Id="rId94" Type="http://schemas.openxmlformats.org/officeDocument/2006/relationships/tags" Target="../tags/tag124.xml"/><Relationship Id="rId99" Type="http://schemas.openxmlformats.org/officeDocument/2006/relationships/tags" Target="../tags/tag129.xml"/><Relationship Id="rId101" Type="http://schemas.openxmlformats.org/officeDocument/2006/relationships/tags" Target="../tags/tag131.xml"/><Relationship Id="rId122" Type="http://schemas.openxmlformats.org/officeDocument/2006/relationships/tags" Target="../tags/tag152.xml"/><Relationship Id="rId130" Type="http://schemas.openxmlformats.org/officeDocument/2006/relationships/tags" Target="../tags/tag160.xml"/><Relationship Id="rId135" Type="http://schemas.openxmlformats.org/officeDocument/2006/relationships/tags" Target="../tags/tag165.xml"/><Relationship Id="rId143" Type="http://schemas.openxmlformats.org/officeDocument/2006/relationships/tags" Target="../tags/tag173.xml"/><Relationship Id="rId148" Type="http://schemas.openxmlformats.org/officeDocument/2006/relationships/slideLayout" Target="../slideLayouts/slideLayout18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9" Type="http://schemas.openxmlformats.org/officeDocument/2006/relationships/tags" Target="../tags/tag69.xml"/><Relationship Id="rId109" Type="http://schemas.openxmlformats.org/officeDocument/2006/relationships/tags" Target="../tags/tag139.xml"/><Relationship Id="rId34" Type="http://schemas.openxmlformats.org/officeDocument/2006/relationships/tags" Target="../tags/tag64.xml"/><Relationship Id="rId50" Type="http://schemas.openxmlformats.org/officeDocument/2006/relationships/tags" Target="../tags/tag80.xml"/><Relationship Id="rId55" Type="http://schemas.openxmlformats.org/officeDocument/2006/relationships/tags" Target="../tags/tag85.xml"/><Relationship Id="rId76" Type="http://schemas.openxmlformats.org/officeDocument/2006/relationships/tags" Target="../tags/tag106.xml"/><Relationship Id="rId97" Type="http://schemas.openxmlformats.org/officeDocument/2006/relationships/tags" Target="../tags/tag127.xml"/><Relationship Id="rId104" Type="http://schemas.openxmlformats.org/officeDocument/2006/relationships/tags" Target="../tags/tag134.xml"/><Relationship Id="rId120" Type="http://schemas.openxmlformats.org/officeDocument/2006/relationships/tags" Target="../tags/tag150.xml"/><Relationship Id="rId125" Type="http://schemas.openxmlformats.org/officeDocument/2006/relationships/tags" Target="../tags/tag155.xml"/><Relationship Id="rId141" Type="http://schemas.openxmlformats.org/officeDocument/2006/relationships/tags" Target="../tags/tag171.xml"/><Relationship Id="rId146" Type="http://schemas.openxmlformats.org/officeDocument/2006/relationships/tags" Target="../tags/tag176.xml"/><Relationship Id="rId7" Type="http://schemas.openxmlformats.org/officeDocument/2006/relationships/tags" Target="../tags/tag37.xml"/><Relationship Id="rId71" Type="http://schemas.openxmlformats.org/officeDocument/2006/relationships/tags" Target="../tags/tag101.xml"/><Relationship Id="rId92" Type="http://schemas.openxmlformats.org/officeDocument/2006/relationships/tags" Target="../tags/tag122.xml"/><Relationship Id="rId2" Type="http://schemas.openxmlformats.org/officeDocument/2006/relationships/tags" Target="../tags/tag32.xml"/><Relationship Id="rId29" Type="http://schemas.openxmlformats.org/officeDocument/2006/relationships/tags" Target="../tags/tag59.xml"/><Relationship Id="rId24" Type="http://schemas.openxmlformats.org/officeDocument/2006/relationships/tags" Target="../tags/tag54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66" Type="http://schemas.openxmlformats.org/officeDocument/2006/relationships/tags" Target="../tags/tag96.xml"/><Relationship Id="rId87" Type="http://schemas.openxmlformats.org/officeDocument/2006/relationships/tags" Target="../tags/tag117.xml"/><Relationship Id="rId110" Type="http://schemas.openxmlformats.org/officeDocument/2006/relationships/tags" Target="../tags/tag140.xml"/><Relationship Id="rId115" Type="http://schemas.openxmlformats.org/officeDocument/2006/relationships/tags" Target="../tags/tag145.xml"/><Relationship Id="rId131" Type="http://schemas.openxmlformats.org/officeDocument/2006/relationships/tags" Target="../tags/tag161.xml"/><Relationship Id="rId136" Type="http://schemas.openxmlformats.org/officeDocument/2006/relationships/tags" Target="../tags/tag166.xml"/><Relationship Id="rId61" Type="http://schemas.openxmlformats.org/officeDocument/2006/relationships/tags" Target="../tags/tag91.xml"/><Relationship Id="rId82" Type="http://schemas.openxmlformats.org/officeDocument/2006/relationships/tags" Target="../tags/tag112.xml"/><Relationship Id="rId19" Type="http://schemas.openxmlformats.org/officeDocument/2006/relationships/tags" Target="../tags/tag49.xml"/><Relationship Id="rId14" Type="http://schemas.openxmlformats.org/officeDocument/2006/relationships/tags" Target="../tags/tag44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56" Type="http://schemas.openxmlformats.org/officeDocument/2006/relationships/tags" Target="../tags/tag86.xml"/><Relationship Id="rId77" Type="http://schemas.openxmlformats.org/officeDocument/2006/relationships/tags" Target="../tags/tag107.xml"/><Relationship Id="rId100" Type="http://schemas.openxmlformats.org/officeDocument/2006/relationships/tags" Target="../tags/tag130.xml"/><Relationship Id="rId105" Type="http://schemas.openxmlformats.org/officeDocument/2006/relationships/tags" Target="../tags/tag135.xml"/><Relationship Id="rId126" Type="http://schemas.openxmlformats.org/officeDocument/2006/relationships/tags" Target="../tags/tag156.xml"/><Relationship Id="rId147" Type="http://schemas.openxmlformats.org/officeDocument/2006/relationships/tags" Target="../tags/tag177.xml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72" Type="http://schemas.openxmlformats.org/officeDocument/2006/relationships/tags" Target="../tags/tag102.xml"/><Relationship Id="rId93" Type="http://schemas.openxmlformats.org/officeDocument/2006/relationships/tags" Target="../tags/tag123.xml"/><Relationship Id="rId98" Type="http://schemas.openxmlformats.org/officeDocument/2006/relationships/tags" Target="../tags/tag128.xml"/><Relationship Id="rId121" Type="http://schemas.openxmlformats.org/officeDocument/2006/relationships/tags" Target="../tags/tag151.xml"/><Relationship Id="rId142" Type="http://schemas.openxmlformats.org/officeDocument/2006/relationships/tags" Target="../tags/tag1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6.xml"/><Relationship Id="rId1" Type="http://schemas.openxmlformats.org/officeDocument/2006/relationships/tags" Target="../tags/tag4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03.xml"/><Relationship Id="rId117" Type="http://schemas.openxmlformats.org/officeDocument/2006/relationships/tags" Target="../tags/tag294.xml"/><Relationship Id="rId21" Type="http://schemas.openxmlformats.org/officeDocument/2006/relationships/tags" Target="../tags/tag198.xml"/><Relationship Id="rId42" Type="http://schemas.openxmlformats.org/officeDocument/2006/relationships/tags" Target="../tags/tag219.xml"/><Relationship Id="rId47" Type="http://schemas.openxmlformats.org/officeDocument/2006/relationships/tags" Target="../tags/tag224.xml"/><Relationship Id="rId63" Type="http://schemas.openxmlformats.org/officeDocument/2006/relationships/tags" Target="../tags/tag240.xml"/><Relationship Id="rId68" Type="http://schemas.openxmlformats.org/officeDocument/2006/relationships/tags" Target="../tags/tag245.xml"/><Relationship Id="rId84" Type="http://schemas.openxmlformats.org/officeDocument/2006/relationships/tags" Target="../tags/tag261.xml"/><Relationship Id="rId89" Type="http://schemas.openxmlformats.org/officeDocument/2006/relationships/tags" Target="../tags/tag266.xml"/><Relationship Id="rId112" Type="http://schemas.openxmlformats.org/officeDocument/2006/relationships/tags" Target="../tags/tag289.xml"/><Relationship Id="rId133" Type="http://schemas.openxmlformats.org/officeDocument/2006/relationships/tags" Target="../tags/tag310.xml"/><Relationship Id="rId138" Type="http://schemas.openxmlformats.org/officeDocument/2006/relationships/tags" Target="../tags/tag315.xml"/><Relationship Id="rId16" Type="http://schemas.openxmlformats.org/officeDocument/2006/relationships/tags" Target="../tags/tag193.xml"/><Relationship Id="rId107" Type="http://schemas.openxmlformats.org/officeDocument/2006/relationships/tags" Target="../tags/tag284.xml"/><Relationship Id="rId11" Type="http://schemas.openxmlformats.org/officeDocument/2006/relationships/tags" Target="../tags/tag188.xml"/><Relationship Id="rId32" Type="http://schemas.openxmlformats.org/officeDocument/2006/relationships/tags" Target="../tags/tag209.xml"/><Relationship Id="rId37" Type="http://schemas.openxmlformats.org/officeDocument/2006/relationships/tags" Target="../tags/tag214.xml"/><Relationship Id="rId53" Type="http://schemas.openxmlformats.org/officeDocument/2006/relationships/tags" Target="../tags/tag230.xml"/><Relationship Id="rId58" Type="http://schemas.openxmlformats.org/officeDocument/2006/relationships/tags" Target="../tags/tag235.xml"/><Relationship Id="rId74" Type="http://schemas.openxmlformats.org/officeDocument/2006/relationships/tags" Target="../tags/tag251.xml"/><Relationship Id="rId79" Type="http://schemas.openxmlformats.org/officeDocument/2006/relationships/tags" Target="../tags/tag256.xml"/><Relationship Id="rId102" Type="http://schemas.openxmlformats.org/officeDocument/2006/relationships/tags" Target="../tags/tag279.xml"/><Relationship Id="rId123" Type="http://schemas.openxmlformats.org/officeDocument/2006/relationships/tags" Target="../tags/tag300.xml"/><Relationship Id="rId128" Type="http://schemas.openxmlformats.org/officeDocument/2006/relationships/tags" Target="../tags/tag305.xml"/><Relationship Id="rId144" Type="http://schemas.openxmlformats.org/officeDocument/2006/relationships/tags" Target="../tags/tag321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182.xml"/><Relationship Id="rId90" Type="http://schemas.openxmlformats.org/officeDocument/2006/relationships/tags" Target="../tags/tag267.xml"/><Relationship Id="rId95" Type="http://schemas.openxmlformats.org/officeDocument/2006/relationships/tags" Target="../tags/tag272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43" Type="http://schemas.openxmlformats.org/officeDocument/2006/relationships/tags" Target="../tags/tag220.xml"/><Relationship Id="rId48" Type="http://schemas.openxmlformats.org/officeDocument/2006/relationships/tags" Target="../tags/tag225.xml"/><Relationship Id="rId64" Type="http://schemas.openxmlformats.org/officeDocument/2006/relationships/tags" Target="../tags/tag241.xml"/><Relationship Id="rId69" Type="http://schemas.openxmlformats.org/officeDocument/2006/relationships/tags" Target="../tags/tag246.xml"/><Relationship Id="rId113" Type="http://schemas.openxmlformats.org/officeDocument/2006/relationships/tags" Target="../tags/tag290.xml"/><Relationship Id="rId118" Type="http://schemas.openxmlformats.org/officeDocument/2006/relationships/tags" Target="../tags/tag295.xml"/><Relationship Id="rId134" Type="http://schemas.openxmlformats.org/officeDocument/2006/relationships/tags" Target="../tags/tag311.xml"/><Relationship Id="rId139" Type="http://schemas.openxmlformats.org/officeDocument/2006/relationships/tags" Target="../tags/tag316.xml"/><Relationship Id="rId80" Type="http://schemas.openxmlformats.org/officeDocument/2006/relationships/tags" Target="../tags/tag257.xml"/><Relationship Id="rId85" Type="http://schemas.openxmlformats.org/officeDocument/2006/relationships/tags" Target="../tags/tag262.xml"/><Relationship Id="rId3" Type="http://schemas.openxmlformats.org/officeDocument/2006/relationships/tags" Target="../tags/tag180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tags" Target="../tags/tag215.xml"/><Relationship Id="rId46" Type="http://schemas.openxmlformats.org/officeDocument/2006/relationships/tags" Target="../tags/tag223.xml"/><Relationship Id="rId59" Type="http://schemas.openxmlformats.org/officeDocument/2006/relationships/tags" Target="../tags/tag236.xml"/><Relationship Id="rId67" Type="http://schemas.openxmlformats.org/officeDocument/2006/relationships/tags" Target="../tags/tag244.xml"/><Relationship Id="rId103" Type="http://schemas.openxmlformats.org/officeDocument/2006/relationships/tags" Target="../tags/tag280.xml"/><Relationship Id="rId108" Type="http://schemas.openxmlformats.org/officeDocument/2006/relationships/tags" Target="../tags/tag285.xml"/><Relationship Id="rId116" Type="http://schemas.openxmlformats.org/officeDocument/2006/relationships/tags" Target="../tags/tag293.xml"/><Relationship Id="rId124" Type="http://schemas.openxmlformats.org/officeDocument/2006/relationships/tags" Target="../tags/tag301.xml"/><Relationship Id="rId129" Type="http://schemas.openxmlformats.org/officeDocument/2006/relationships/tags" Target="../tags/tag306.xml"/><Relationship Id="rId137" Type="http://schemas.openxmlformats.org/officeDocument/2006/relationships/tags" Target="../tags/tag314.xml"/><Relationship Id="rId20" Type="http://schemas.openxmlformats.org/officeDocument/2006/relationships/tags" Target="../tags/tag197.xml"/><Relationship Id="rId41" Type="http://schemas.openxmlformats.org/officeDocument/2006/relationships/tags" Target="../tags/tag218.xml"/><Relationship Id="rId54" Type="http://schemas.openxmlformats.org/officeDocument/2006/relationships/tags" Target="../tags/tag231.xml"/><Relationship Id="rId62" Type="http://schemas.openxmlformats.org/officeDocument/2006/relationships/tags" Target="../tags/tag239.xml"/><Relationship Id="rId70" Type="http://schemas.openxmlformats.org/officeDocument/2006/relationships/tags" Target="../tags/tag247.xml"/><Relationship Id="rId75" Type="http://schemas.openxmlformats.org/officeDocument/2006/relationships/tags" Target="../tags/tag252.xml"/><Relationship Id="rId83" Type="http://schemas.openxmlformats.org/officeDocument/2006/relationships/tags" Target="../tags/tag260.xml"/><Relationship Id="rId88" Type="http://schemas.openxmlformats.org/officeDocument/2006/relationships/tags" Target="../tags/tag265.xml"/><Relationship Id="rId91" Type="http://schemas.openxmlformats.org/officeDocument/2006/relationships/tags" Target="../tags/tag268.xml"/><Relationship Id="rId96" Type="http://schemas.openxmlformats.org/officeDocument/2006/relationships/tags" Target="../tags/tag273.xml"/><Relationship Id="rId111" Type="http://schemas.openxmlformats.org/officeDocument/2006/relationships/tags" Target="../tags/tag288.xml"/><Relationship Id="rId132" Type="http://schemas.openxmlformats.org/officeDocument/2006/relationships/tags" Target="../tags/tag309.xml"/><Relationship Id="rId140" Type="http://schemas.openxmlformats.org/officeDocument/2006/relationships/tags" Target="../tags/tag317.xml"/><Relationship Id="rId145" Type="http://schemas.openxmlformats.org/officeDocument/2006/relationships/tags" Target="../tags/tag322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tags" Target="../tags/tag213.xml"/><Relationship Id="rId49" Type="http://schemas.openxmlformats.org/officeDocument/2006/relationships/tags" Target="../tags/tag226.xml"/><Relationship Id="rId57" Type="http://schemas.openxmlformats.org/officeDocument/2006/relationships/tags" Target="../tags/tag234.xml"/><Relationship Id="rId106" Type="http://schemas.openxmlformats.org/officeDocument/2006/relationships/tags" Target="../tags/tag283.xml"/><Relationship Id="rId114" Type="http://schemas.openxmlformats.org/officeDocument/2006/relationships/tags" Target="../tags/tag291.xml"/><Relationship Id="rId119" Type="http://schemas.openxmlformats.org/officeDocument/2006/relationships/tags" Target="../tags/tag296.xml"/><Relationship Id="rId127" Type="http://schemas.openxmlformats.org/officeDocument/2006/relationships/tags" Target="../tags/tag304.xml"/><Relationship Id="rId10" Type="http://schemas.openxmlformats.org/officeDocument/2006/relationships/tags" Target="../tags/tag187.xml"/><Relationship Id="rId31" Type="http://schemas.openxmlformats.org/officeDocument/2006/relationships/tags" Target="../tags/tag208.xml"/><Relationship Id="rId44" Type="http://schemas.openxmlformats.org/officeDocument/2006/relationships/tags" Target="../tags/tag221.xml"/><Relationship Id="rId52" Type="http://schemas.openxmlformats.org/officeDocument/2006/relationships/tags" Target="../tags/tag229.xml"/><Relationship Id="rId60" Type="http://schemas.openxmlformats.org/officeDocument/2006/relationships/tags" Target="../tags/tag237.xml"/><Relationship Id="rId65" Type="http://schemas.openxmlformats.org/officeDocument/2006/relationships/tags" Target="../tags/tag242.xml"/><Relationship Id="rId73" Type="http://schemas.openxmlformats.org/officeDocument/2006/relationships/tags" Target="../tags/tag250.xml"/><Relationship Id="rId78" Type="http://schemas.openxmlformats.org/officeDocument/2006/relationships/tags" Target="../tags/tag255.xml"/><Relationship Id="rId81" Type="http://schemas.openxmlformats.org/officeDocument/2006/relationships/tags" Target="../tags/tag258.xml"/><Relationship Id="rId86" Type="http://schemas.openxmlformats.org/officeDocument/2006/relationships/tags" Target="../tags/tag263.xml"/><Relationship Id="rId94" Type="http://schemas.openxmlformats.org/officeDocument/2006/relationships/tags" Target="../tags/tag271.xml"/><Relationship Id="rId99" Type="http://schemas.openxmlformats.org/officeDocument/2006/relationships/tags" Target="../tags/tag276.xml"/><Relationship Id="rId101" Type="http://schemas.openxmlformats.org/officeDocument/2006/relationships/tags" Target="../tags/tag278.xml"/><Relationship Id="rId122" Type="http://schemas.openxmlformats.org/officeDocument/2006/relationships/tags" Target="../tags/tag299.xml"/><Relationship Id="rId130" Type="http://schemas.openxmlformats.org/officeDocument/2006/relationships/tags" Target="../tags/tag307.xml"/><Relationship Id="rId135" Type="http://schemas.openxmlformats.org/officeDocument/2006/relationships/tags" Target="../tags/tag312.xml"/><Relationship Id="rId143" Type="http://schemas.openxmlformats.org/officeDocument/2006/relationships/tags" Target="../tags/tag320.xml"/><Relationship Id="rId148" Type="http://schemas.openxmlformats.org/officeDocument/2006/relationships/slideLayout" Target="../slideLayouts/slideLayout18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39" Type="http://schemas.openxmlformats.org/officeDocument/2006/relationships/tags" Target="../tags/tag216.xml"/><Relationship Id="rId109" Type="http://schemas.openxmlformats.org/officeDocument/2006/relationships/tags" Target="../tags/tag286.xml"/><Relationship Id="rId34" Type="http://schemas.openxmlformats.org/officeDocument/2006/relationships/tags" Target="../tags/tag211.xml"/><Relationship Id="rId50" Type="http://schemas.openxmlformats.org/officeDocument/2006/relationships/tags" Target="../tags/tag227.xml"/><Relationship Id="rId55" Type="http://schemas.openxmlformats.org/officeDocument/2006/relationships/tags" Target="../tags/tag232.xml"/><Relationship Id="rId76" Type="http://schemas.openxmlformats.org/officeDocument/2006/relationships/tags" Target="../tags/tag253.xml"/><Relationship Id="rId97" Type="http://schemas.openxmlformats.org/officeDocument/2006/relationships/tags" Target="../tags/tag274.xml"/><Relationship Id="rId104" Type="http://schemas.openxmlformats.org/officeDocument/2006/relationships/tags" Target="../tags/tag281.xml"/><Relationship Id="rId120" Type="http://schemas.openxmlformats.org/officeDocument/2006/relationships/tags" Target="../tags/tag297.xml"/><Relationship Id="rId125" Type="http://schemas.openxmlformats.org/officeDocument/2006/relationships/tags" Target="../tags/tag302.xml"/><Relationship Id="rId141" Type="http://schemas.openxmlformats.org/officeDocument/2006/relationships/tags" Target="../tags/tag318.xml"/><Relationship Id="rId146" Type="http://schemas.openxmlformats.org/officeDocument/2006/relationships/tags" Target="../tags/tag323.xml"/><Relationship Id="rId7" Type="http://schemas.openxmlformats.org/officeDocument/2006/relationships/tags" Target="../tags/tag184.xml"/><Relationship Id="rId71" Type="http://schemas.openxmlformats.org/officeDocument/2006/relationships/tags" Target="../tags/tag248.xml"/><Relationship Id="rId92" Type="http://schemas.openxmlformats.org/officeDocument/2006/relationships/tags" Target="../tags/tag269.xml"/><Relationship Id="rId2" Type="http://schemas.openxmlformats.org/officeDocument/2006/relationships/tags" Target="../tags/tag179.xml"/><Relationship Id="rId29" Type="http://schemas.openxmlformats.org/officeDocument/2006/relationships/tags" Target="../tags/tag206.xml"/><Relationship Id="rId24" Type="http://schemas.openxmlformats.org/officeDocument/2006/relationships/tags" Target="../tags/tag201.xml"/><Relationship Id="rId40" Type="http://schemas.openxmlformats.org/officeDocument/2006/relationships/tags" Target="../tags/tag217.xml"/><Relationship Id="rId45" Type="http://schemas.openxmlformats.org/officeDocument/2006/relationships/tags" Target="../tags/tag222.xml"/><Relationship Id="rId66" Type="http://schemas.openxmlformats.org/officeDocument/2006/relationships/tags" Target="../tags/tag243.xml"/><Relationship Id="rId87" Type="http://schemas.openxmlformats.org/officeDocument/2006/relationships/tags" Target="../tags/tag264.xml"/><Relationship Id="rId110" Type="http://schemas.openxmlformats.org/officeDocument/2006/relationships/tags" Target="../tags/tag287.xml"/><Relationship Id="rId115" Type="http://schemas.openxmlformats.org/officeDocument/2006/relationships/tags" Target="../tags/tag292.xml"/><Relationship Id="rId131" Type="http://schemas.openxmlformats.org/officeDocument/2006/relationships/tags" Target="../tags/tag308.xml"/><Relationship Id="rId136" Type="http://schemas.openxmlformats.org/officeDocument/2006/relationships/tags" Target="../tags/tag313.xml"/><Relationship Id="rId61" Type="http://schemas.openxmlformats.org/officeDocument/2006/relationships/tags" Target="../tags/tag238.xml"/><Relationship Id="rId82" Type="http://schemas.openxmlformats.org/officeDocument/2006/relationships/tags" Target="../tags/tag259.xml"/><Relationship Id="rId19" Type="http://schemas.openxmlformats.org/officeDocument/2006/relationships/tags" Target="../tags/tag196.xml"/><Relationship Id="rId14" Type="http://schemas.openxmlformats.org/officeDocument/2006/relationships/tags" Target="../tags/tag191.xml"/><Relationship Id="rId30" Type="http://schemas.openxmlformats.org/officeDocument/2006/relationships/tags" Target="../tags/tag207.xml"/><Relationship Id="rId35" Type="http://schemas.openxmlformats.org/officeDocument/2006/relationships/tags" Target="../tags/tag212.xml"/><Relationship Id="rId56" Type="http://schemas.openxmlformats.org/officeDocument/2006/relationships/tags" Target="../tags/tag233.xml"/><Relationship Id="rId77" Type="http://schemas.openxmlformats.org/officeDocument/2006/relationships/tags" Target="../tags/tag254.xml"/><Relationship Id="rId100" Type="http://schemas.openxmlformats.org/officeDocument/2006/relationships/tags" Target="../tags/tag277.xml"/><Relationship Id="rId105" Type="http://schemas.openxmlformats.org/officeDocument/2006/relationships/tags" Target="../tags/tag282.xml"/><Relationship Id="rId126" Type="http://schemas.openxmlformats.org/officeDocument/2006/relationships/tags" Target="../tags/tag303.xml"/><Relationship Id="rId147" Type="http://schemas.openxmlformats.org/officeDocument/2006/relationships/tags" Target="../tags/tag324.xml"/><Relationship Id="rId8" Type="http://schemas.openxmlformats.org/officeDocument/2006/relationships/tags" Target="../tags/tag185.xml"/><Relationship Id="rId51" Type="http://schemas.openxmlformats.org/officeDocument/2006/relationships/tags" Target="../tags/tag228.xml"/><Relationship Id="rId72" Type="http://schemas.openxmlformats.org/officeDocument/2006/relationships/tags" Target="../tags/tag249.xml"/><Relationship Id="rId93" Type="http://schemas.openxmlformats.org/officeDocument/2006/relationships/tags" Target="../tags/tag270.xml"/><Relationship Id="rId98" Type="http://schemas.openxmlformats.org/officeDocument/2006/relationships/tags" Target="../tags/tag275.xml"/><Relationship Id="rId121" Type="http://schemas.openxmlformats.org/officeDocument/2006/relationships/tags" Target="../tags/tag298.xml"/><Relationship Id="rId142" Type="http://schemas.openxmlformats.org/officeDocument/2006/relationships/tags" Target="../tags/tag3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10" Type="http://schemas.openxmlformats.org/officeDocument/2006/relationships/tags" Target="../tags/tag459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" Type="http://schemas.openxmlformats.org/officeDocument/2006/relationships/tags" Target="../tags/tag476.xml"/><Relationship Id="rId21" Type="http://schemas.openxmlformats.org/officeDocument/2006/relationships/tags" Target="../tags/tag494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notesSlide" Target="../notesSlides/notesSlide22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tags" Target="../tags/tag49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03.xml"/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3" Type="http://schemas.openxmlformats.org/officeDocument/2006/relationships/tags" Target="../tags/tag498.xml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9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524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" Type="http://schemas.openxmlformats.org/officeDocument/2006/relationships/tags" Target="../tags/tag5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tags" Target="../tags/tag363.xml"/><Relationship Id="rId21" Type="http://schemas.openxmlformats.org/officeDocument/2006/relationships/tags" Target="../tags/tag345.xml"/><Relationship Id="rId34" Type="http://schemas.openxmlformats.org/officeDocument/2006/relationships/tags" Target="../tags/tag358.xml"/><Relationship Id="rId42" Type="http://schemas.openxmlformats.org/officeDocument/2006/relationships/tags" Target="../tags/tag366.xml"/><Relationship Id="rId47" Type="http://schemas.openxmlformats.org/officeDocument/2006/relationships/tags" Target="../tags/tag371.xml"/><Relationship Id="rId50" Type="http://schemas.openxmlformats.org/officeDocument/2006/relationships/tags" Target="../tags/tag374.xml"/><Relationship Id="rId55" Type="http://schemas.openxmlformats.org/officeDocument/2006/relationships/tags" Target="../tags/tag379.xml"/><Relationship Id="rId63" Type="http://schemas.openxmlformats.org/officeDocument/2006/relationships/tags" Target="../tags/tag387.xml"/><Relationship Id="rId68" Type="http://schemas.openxmlformats.org/officeDocument/2006/relationships/tags" Target="../tags/tag392.xml"/><Relationship Id="rId76" Type="http://schemas.openxmlformats.org/officeDocument/2006/relationships/notesSlide" Target="../notesSlides/notesSlide3.xml"/><Relationship Id="rId7" Type="http://schemas.openxmlformats.org/officeDocument/2006/relationships/tags" Target="../tags/tag331.xml"/><Relationship Id="rId71" Type="http://schemas.openxmlformats.org/officeDocument/2006/relationships/tags" Target="../tags/tag395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9" Type="http://schemas.openxmlformats.org/officeDocument/2006/relationships/tags" Target="../tags/tag353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tags" Target="../tags/tag361.xml"/><Relationship Id="rId40" Type="http://schemas.openxmlformats.org/officeDocument/2006/relationships/tags" Target="../tags/tag364.xml"/><Relationship Id="rId45" Type="http://schemas.openxmlformats.org/officeDocument/2006/relationships/tags" Target="../tags/tag369.xml"/><Relationship Id="rId53" Type="http://schemas.openxmlformats.org/officeDocument/2006/relationships/tags" Target="../tags/tag377.xml"/><Relationship Id="rId58" Type="http://schemas.openxmlformats.org/officeDocument/2006/relationships/tags" Target="../tags/tag382.xml"/><Relationship Id="rId66" Type="http://schemas.openxmlformats.org/officeDocument/2006/relationships/tags" Target="../tags/tag390.xml"/><Relationship Id="rId74" Type="http://schemas.openxmlformats.org/officeDocument/2006/relationships/tags" Target="../tags/tag398.xml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tags" Target="../tags/tag360.xml"/><Relationship Id="rId49" Type="http://schemas.openxmlformats.org/officeDocument/2006/relationships/tags" Target="../tags/tag373.xml"/><Relationship Id="rId57" Type="http://schemas.openxmlformats.org/officeDocument/2006/relationships/tags" Target="../tags/tag381.xml"/><Relationship Id="rId61" Type="http://schemas.openxmlformats.org/officeDocument/2006/relationships/tags" Target="../tags/tag385.xml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tags" Target="../tags/tag368.xml"/><Relationship Id="rId52" Type="http://schemas.openxmlformats.org/officeDocument/2006/relationships/tags" Target="../tags/tag376.xml"/><Relationship Id="rId60" Type="http://schemas.openxmlformats.org/officeDocument/2006/relationships/tags" Target="../tags/tag384.xml"/><Relationship Id="rId65" Type="http://schemas.openxmlformats.org/officeDocument/2006/relationships/tags" Target="../tags/tag389.xml"/><Relationship Id="rId73" Type="http://schemas.openxmlformats.org/officeDocument/2006/relationships/tags" Target="../tags/tag397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tags" Target="../tags/tag359.xml"/><Relationship Id="rId43" Type="http://schemas.openxmlformats.org/officeDocument/2006/relationships/tags" Target="../tags/tag367.xml"/><Relationship Id="rId48" Type="http://schemas.openxmlformats.org/officeDocument/2006/relationships/tags" Target="../tags/tag372.xml"/><Relationship Id="rId56" Type="http://schemas.openxmlformats.org/officeDocument/2006/relationships/tags" Target="../tags/tag380.xml"/><Relationship Id="rId64" Type="http://schemas.openxmlformats.org/officeDocument/2006/relationships/tags" Target="../tags/tag388.xml"/><Relationship Id="rId69" Type="http://schemas.openxmlformats.org/officeDocument/2006/relationships/tags" Target="../tags/tag393.xml"/><Relationship Id="rId8" Type="http://schemas.openxmlformats.org/officeDocument/2006/relationships/tags" Target="../tags/tag332.xml"/><Relationship Id="rId51" Type="http://schemas.openxmlformats.org/officeDocument/2006/relationships/tags" Target="../tags/tag375.xml"/><Relationship Id="rId72" Type="http://schemas.openxmlformats.org/officeDocument/2006/relationships/tags" Target="../tags/tag396.xml"/><Relationship Id="rId3" Type="http://schemas.openxmlformats.org/officeDocument/2006/relationships/tags" Target="../tags/tag327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tags" Target="../tags/tag357.xml"/><Relationship Id="rId38" Type="http://schemas.openxmlformats.org/officeDocument/2006/relationships/tags" Target="../tags/tag362.xml"/><Relationship Id="rId46" Type="http://schemas.openxmlformats.org/officeDocument/2006/relationships/tags" Target="../tags/tag370.xml"/><Relationship Id="rId59" Type="http://schemas.openxmlformats.org/officeDocument/2006/relationships/tags" Target="../tags/tag383.xml"/><Relationship Id="rId67" Type="http://schemas.openxmlformats.org/officeDocument/2006/relationships/tags" Target="../tags/tag391.xml"/><Relationship Id="rId20" Type="http://schemas.openxmlformats.org/officeDocument/2006/relationships/tags" Target="../tags/tag344.xml"/><Relationship Id="rId41" Type="http://schemas.openxmlformats.org/officeDocument/2006/relationships/tags" Target="../tags/tag365.xml"/><Relationship Id="rId54" Type="http://schemas.openxmlformats.org/officeDocument/2006/relationships/tags" Target="../tags/tag378.xml"/><Relationship Id="rId62" Type="http://schemas.openxmlformats.org/officeDocument/2006/relationships/tags" Target="../tags/tag386.xml"/><Relationship Id="rId70" Type="http://schemas.openxmlformats.org/officeDocument/2006/relationships/tags" Target="../tags/tag394.xml"/><Relationship Id="rId75" Type="http://schemas.openxmlformats.org/officeDocument/2006/relationships/slideLayout" Target="../slideLayouts/slideLayout18.xml"/><Relationship Id="rId1" Type="http://schemas.openxmlformats.org/officeDocument/2006/relationships/tags" Target="../tags/tag325.xml"/><Relationship Id="rId6" Type="http://schemas.openxmlformats.org/officeDocument/2006/relationships/tags" Target="../tags/tag3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99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RISC, CISC, and Assemblers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</a:t>
            </a:r>
            <a:r>
              <a:rPr lang="en-US" b="1" smtClean="0"/>
              <a:t>Spring 2012</a:t>
            </a:r>
            <a:endParaRPr lang="en-US" b="1" dirty="0" smtClean="0"/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684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Appendix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B</a:t>
            </a:r>
            <a:r>
              <a:rPr lang="en-US" dirty="0">
                <a:solidFill>
                  <a:srgbClr val="FFFF00"/>
                </a:solidFill>
                <a:cs typeface="Calibri"/>
              </a:rPr>
              <a:t>.1-2, 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and Chapters 2.8 and 2.12; </a:t>
            </a:r>
            <a:r>
              <a:rPr lang="en-US" dirty="0" err="1" smtClean="0">
                <a:solidFill>
                  <a:srgbClr val="FFFF00"/>
                </a:solidFill>
                <a:cs typeface="Calibri"/>
              </a:rPr>
              <a:t>als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 2.16 and 2.17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54" y="4935360"/>
            <a:ext cx="3915451" cy="13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Instruction Set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People programmed in assembly and machine code!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Needed as many addressing modes as possible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Memory was (and still is) slow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/>
              <a:t>CPUs had relatively few </a:t>
            </a:r>
            <a:r>
              <a:rPr lang="en-US" dirty="0" smtClean="0"/>
              <a:t>registers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Register’s were more “expensive” than external </a:t>
            </a:r>
            <a:r>
              <a:rPr lang="en-US" dirty="0" err="1" smtClean="0"/>
              <a:t>mem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Large number of registers requires many bits to index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Memories were small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Encoraged</a:t>
            </a:r>
            <a:r>
              <a:rPr lang="en-US" dirty="0" smtClean="0"/>
              <a:t> highly encoded </a:t>
            </a:r>
            <a:r>
              <a:rPr lang="en-US" dirty="0" err="1" smtClean="0"/>
              <a:t>microcodes</a:t>
            </a:r>
            <a:r>
              <a:rPr lang="en-US" dirty="0" smtClean="0"/>
              <a:t> as 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Variable length instructions, load/store, conditions,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Instruction Set Computer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715000"/>
          </a:xfrm>
        </p:spPr>
        <p:txBody>
          <a:bodyPr/>
          <a:lstStyle/>
          <a:p>
            <a:r>
              <a:rPr lang="en-US" dirty="0" smtClean="0"/>
              <a:t>Dave Patterson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RISC </a:t>
            </a:r>
            <a:r>
              <a:rPr lang="en-US" dirty="0" smtClean="0"/>
              <a:t>Project, 1982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UC Berkeley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RISC-I: ½ </a:t>
            </a:r>
            <a:r>
              <a:rPr lang="en-US" dirty="0" err="1" smtClean="0"/>
              <a:t>transtisters</a:t>
            </a:r>
            <a:r>
              <a:rPr lang="en-US" dirty="0" smtClean="0"/>
              <a:t> &amp; 3x faster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Sun SPARC, namesake of industry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715000"/>
          </a:xfrm>
        </p:spPr>
        <p:txBody>
          <a:bodyPr/>
          <a:lstStyle/>
          <a:p>
            <a:r>
              <a:rPr lang="en-US" dirty="0"/>
              <a:t>John L. Hennessy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MIPS, 1981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Stanford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Simple pipelining, keep full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Influences: MIPS computer system, PlayStation, Nintendo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3797300" cy="252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962400"/>
            <a:ext cx="4447048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MIPS = Reduced Instruction Set Computer (</a:t>
            </a:r>
            <a:r>
              <a:rPr lang="en-US" dirty="0" err="1" smtClean="0"/>
              <a:t>RlSC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≈ 200 instructions, 32 bits each, 3 formats</a:t>
            </a:r>
          </a:p>
          <a:p>
            <a:pPr lvl="1"/>
            <a:r>
              <a:rPr lang="en-US" dirty="0" smtClean="0"/>
              <a:t>all operands in registers</a:t>
            </a:r>
          </a:p>
          <a:p>
            <a:pPr lvl="2"/>
            <a:r>
              <a:rPr lang="en-US" dirty="0" smtClean="0"/>
              <a:t>almost all are 32 bits each</a:t>
            </a:r>
          </a:p>
          <a:p>
            <a:pPr lvl="1"/>
            <a:r>
              <a:rPr lang="en-US" dirty="0" smtClean="0"/>
              <a:t>≈ 1 addressing mode: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imm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x86 = Complex Instruction Set Computer (</a:t>
            </a:r>
            <a:r>
              <a:rPr lang="en-US" dirty="0" err="1" smtClean="0"/>
              <a:t>ClSC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&gt; 1000 instructions, 1 to 15 bytes each</a:t>
            </a:r>
          </a:p>
          <a:p>
            <a:pPr lvl="1"/>
            <a:r>
              <a:rPr lang="en-US" dirty="0" smtClean="0"/>
              <a:t>operands in dedicated registers,  general purpose registers,  memory, on stack, …</a:t>
            </a:r>
          </a:p>
          <a:p>
            <a:pPr lvl="2"/>
            <a:r>
              <a:rPr lang="en-US" dirty="0" smtClean="0"/>
              <a:t>can be 1, 2, 4, 8 bytes, signed or unsigned</a:t>
            </a:r>
          </a:p>
          <a:p>
            <a:pPr lvl="1"/>
            <a:r>
              <a:rPr lang="en-US" dirty="0" smtClean="0"/>
              <a:t>10s of addressing modes</a:t>
            </a:r>
          </a:p>
          <a:p>
            <a:pPr lvl="2"/>
            <a:r>
              <a:rPr lang="en-US" dirty="0" smtClean="0"/>
              <a:t>e.g.  </a:t>
            </a:r>
            <a:r>
              <a:rPr lang="en-US" dirty="0" err="1" smtClean="0"/>
              <a:t>Mem</a:t>
            </a:r>
            <a:r>
              <a:rPr lang="en-US" dirty="0" smtClean="0"/>
              <a:t>[segment + </a:t>
            </a:r>
            <a:r>
              <a:rPr lang="en-US" dirty="0" err="1" smtClean="0"/>
              <a:t>reg</a:t>
            </a:r>
            <a:r>
              <a:rPr lang="en-US" dirty="0" smtClean="0"/>
              <a:t> + </a:t>
            </a:r>
            <a:r>
              <a:rPr lang="en-US" dirty="0" err="1" smtClean="0"/>
              <a:t>reg</a:t>
            </a:r>
            <a:r>
              <a:rPr lang="en-US" dirty="0" smtClean="0"/>
              <a:t>*scale + offset]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RISC </a:t>
            </a:r>
            <a:r>
              <a:rPr lang="en-US" dirty="0" err="1" smtClean="0"/>
              <a:t>vs</a:t>
            </a:r>
            <a:r>
              <a:rPr lang="en-US" dirty="0" smtClean="0"/>
              <a:t> CISC</a:t>
            </a:r>
            <a:endParaRPr lang="en-US" dirty="0"/>
          </a:p>
        </p:txBody>
      </p:sp>
      <p:sp>
        <p:nvSpPr>
          <p:cNvPr id="224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4343400" cy="6172200"/>
          </a:xfrm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solidFill>
                  <a:schemeClr val="accent1"/>
                </a:solidFill>
              </a:rPr>
              <a:t>RISC Philosophy</a:t>
            </a:r>
            <a:endParaRPr lang="en-US" dirty="0" smtClean="0"/>
          </a:p>
          <a:p>
            <a:r>
              <a:rPr lang="en-US" dirty="0" smtClean="0"/>
              <a:t>Regularity </a:t>
            </a:r>
            <a:r>
              <a:rPr lang="en-US" dirty="0" smtClean="0">
                <a:sym typeface="Wingdings" pitchFamily="2" charset="2"/>
              </a:rPr>
              <a:t>&amp; simplicity</a:t>
            </a:r>
            <a:endParaRPr lang="en-US" dirty="0" smtClean="0"/>
          </a:p>
          <a:p>
            <a:r>
              <a:rPr lang="en-US" dirty="0" smtClean="0"/>
              <a:t>Leaner means </a:t>
            </a:r>
            <a:r>
              <a:rPr lang="en-US" dirty="0" smtClean="0">
                <a:sym typeface="Wingdings" pitchFamily="2" charset="2"/>
              </a:rPr>
              <a:t>faster</a:t>
            </a:r>
          </a:p>
          <a:p>
            <a:r>
              <a:rPr lang="en-US" dirty="0" smtClean="0">
                <a:sym typeface="Wingdings" pitchFamily="2" charset="2"/>
              </a:rPr>
              <a:t>Optimize the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common case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800600" y="609600"/>
            <a:ext cx="4114800" cy="6172200"/>
          </a:xfrm>
          <a:prstGeom prst="rect">
            <a:avLst/>
          </a:prstGeom>
          <a:ln/>
        </p:spPr>
        <p:txBody>
          <a:bodyPr vert="horz" lIns="0" tIns="0" rIns="0" bIns="0" rtlCol="0">
            <a:noAutofit/>
          </a:bodyPr>
          <a:lstStyle/>
          <a:p>
            <a:pPr marL="339725" marR="0" lvl="0" indent="-339725" algn="l" defTabSz="457200" rtl="0" eaLnBrk="1" fontAlgn="auto" latinLnBrk="0" hangingPunct="1">
              <a:lnSpc>
                <a:spcPct val="9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CISC Rebuttal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Compilers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can be smart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Transistors are plentiful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Legacy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 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Code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 size 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Wingdings" pitchFamily="2" charset="2"/>
              </a:rPr>
              <a:t>Micro-code!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ARMDroid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WinTel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3733800" cy="6324600"/>
          </a:xfrm>
        </p:spPr>
        <p:txBody>
          <a:bodyPr>
            <a:normAutofit/>
          </a:bodyPr>
          <a:lstStyle/>
          <a:p>
            <a:pPr marL="573088" lvl="1" indent="-457200">
              <a:buFont typeface="Arial"/>
              <a:buChar char="•"/>
            </a:pPr>
            <a:r>
              <a:rPr lang="en-US" dirty="0" smtClean="0"/>
              <a:t>Android OS on </a:t>
            </a:r>
            <a:r>
              <a:rPr lang="en-US" dirty="0"/>
              <a:t> </a:t>
            </a:r>
            <a:r>
              <a:rPr lang="en-US" dirty="0" smtClean="0"/>
              <a:t> ARM processor</a:t>
            </a:r>
          </a:p>
          <a:p>
            <a:pPr marL="573088" lvl="1" indent="-45720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7625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184594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r="23015" b="7794"/>
          <a:stretch/>
        </p:blipFill>
        <p:spPr bwMode="auto">
          <a:xfrm>
            <a:off x="533400" y="1600200"/>
            <a:ext cx="3200401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495800" y="609600"/>
            <a:ext cx="37338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1" indent="-457200">
              <a:buFont typeface="Arial"/>
              <a:buChar char="•"/>
            </a:pPr>
            <a:r>
              <a:rPr lang="en-US" dirty="0" smtClean="0"/>
              <a:t>Windows OS on Intel (x86) processor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Project1 (PA1) due  next Monday, March 5th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91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 results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Mean 80 (without bonus 78), standard deviation 15</a:t>
            </a:r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sz="2400" dirty="0"/>
          </a:p>
          <a:p>
            <a:pPr marL="573088" lvl="1" indent="-457200">
              <a:buFont typeface="Arial"/>
              <a:buChar char="•"/>
            </a:pPr>
            <a:endParaRPr lang="en-US" sz="2400" dirty="0" smtClean="0"/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Prelims available in Upson 360 after today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Regrade</a:t>
            </a:r>
            <a:r>
              <a:rPr lang="en-US" dirty="0" smtClean="0"/>
              <a:t> requires written request</a:t>
            </a:r>
          </a:p>
          <a:p>
            <a:pPr marL="1031875" lvl="2" indent="-457200">
              <a:buFont typeface="Arial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Whole test is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regraded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405650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41928"/>
            <a:ext cx="4463389" cy="239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Set Architectures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ISA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Complexity</a:t>
            </a:r>
            <a:r>
              <a:rPr lang="en-US" dirty="0"/>
              <a:t>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 </a:t>
            </a:r>
          </a:p>
          <a:p>
            <a:pPr marL="115888" lvl="1" indent="0">
              <a:buNone/>
            </a:pPr>
            <a:r>
              <a:rPr lang="en-US" dirty="0" smtClean="0"/>
              <a:t>Translate </a:t>
            </a:r>
            <a:r>
              <a:rPr lang="en-US" dirty="0"/>
              <a:t>symbolic </a:t>
            </a:r>
            <a:r>
              <a:rPr lang="en-US" dirty="0" smtClean="0"/>
              <a:t>instructions to binary machine code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instructions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Program Structure and Calling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I program a MIPS processor?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 animBg="1"/>
      <p:bldP spid="11" grpId="0" animBg="1"/>
      <p:bldP spid="12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Assembler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534400" cy="5007140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Translates text </a:t>
            </a:r>
            <a:r>
              <a:rPr lang="en-GB" i="1" dirty="0"/>
              <a:t>assembly language </a:t>
            </a:r>
            <a:r>
              <a:rPr lang="en-GB" dirty="0"/>
              <a:t>to binary machine </a:t>
            </a:r>
            <a:r>
              <a:rPr lang="en-GB" dirty="0" smtClean="0"/>
              <a:t>code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Input: </a:t>
            </a:r>
            <a:r>
              <a:rPr lang="en-GB" dirty="0"/>
              <a:t>a text file containing MIPS instructions in human readable </a:t>
            </a:r>
            <a:r>
              <a:rPr lang="en-GB" dirty="0" smtClean="0"/>
              <a:t>form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solidFill>
                  <a:schemeClr val="accent1"/>
                </a:solidFill>
              </a:rPr>
              <a:t>Output: </a:t>
            </a:r>
            <a:r>
              <a:rPr lang="en-GB" dirty="0"/>
              <a:t>an </a:t>
            </a:r>
            <a:r>
              <a:rPr lang="en-GB" dirty="0">
                <a:solidFill>
                  <a:schemeClr val="accent1"/>
                </a:solidFill>
              </a:rPr>
              <a:t>object file </a:t>
            </a:r>
            <a:r>
              <a:rPr lang="en-GB" dirty="0"/>
              <a:t>(.o file in Unix, .</a:t>
            </a:r>
            <a:r>
              <a:rPr lang="en-GB" dirty="0" err="1"/>
              <a:t>obj</a:t>
            </a:r>
            <a:r>
              <a:rPr lang="en-GB" dirty="0"/>
              <a:t> in Windows) containing MIPS instructions in executable form</a:t>
            </a:r>
          </a:p>
        </p:txBody>
      </p:sp>
    </p:spTree>
    <p:extLst>
      <p:ext uri="{BB962C8B-B14F-4D97-AF65-F5344CB8AC3E}">
        <p14:creationId xmlns:p14="http://schemas.microsoft.com/office/powerpoint/2010/main" val="111738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8482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1910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5814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Understanding Tradeoffs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028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191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37594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343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098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2672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0394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3434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3434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4793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362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1430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1430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9906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1429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27431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19049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16763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1600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Assembly Language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305800" cy="4390176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Assembly language is used to specify programs at a </a:t>
            </a:r>
            <a:r>
              <a:rPr lang="en-GB" dirty="0" smtClean="0"/>
              <a:t>low-level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What does a program consist of?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MIPS instructions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Program data (strings, variables, </a:t>
            </a:r>
            <a:r>
              <a:rPr lang="en-GB" dirty="0" err="1"/>
              <a:t>etc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16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001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7770813" cy="989013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Assembling Programs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609600"/>
            <a:ext cx="5715000" cy="6088846"/>
          </a:xfrm>
          <a:ln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Assembly files </a:t>
            </a:r>
            <a:r>
              <a:rPr lang="en-GB" sz="2800" dirty="0"/>
              <a:t>consist of a mix of </a:t>
            </a:r>
            <a:endParaRPr lang="en-GB" sz="2800" dirty="0" smtClean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instructions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pseudo-instructions 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+ assembler (data/layout) directives</a:t>
            </a:r>
            <a:endParaRPr lang="en-GB" dirty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        (Assembler </a:t>
            </a:r>
            <a:r>
              <a:rPr lang="en-GB" sz="2800" dirty="0"/>
              <a:t>lays out binary values </a:t>
            </a:r>
            <a:endParaRPr lang="en-GB" sz="2800" dirty="0" smtClean="0"/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        in </a:t>
            </a:r>
            <a:r>
              <a:rPr lang="en-GB" sz="2800" dirty="0"/>
              <a:t>memory based on </a:t>
            </a:r>
            <a:r>
              <a:rPr lang="en-GB" sz="2800" dirty="0" smtClean="0"/>
              <a:t>directives)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/>
              <a:t>Assembled to an Object File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Header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Text </a:t>
            </a:r>
            <a:r>
              <a:rPr lang="en-US" sz="2000" dirty="0" smtClean="0"/>
              <a:t>Segment </a:t>
            </a:r>
            <a:endParaRPr lang="en-US" sz="2000" dirty="0"/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Data Segment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Relocation Information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Symbol Table</a:t>
            </a:r>
          </a:p>
          <a:p>
            <a:pPr lvl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/>
              <a:t>Debugging </a:t>
            </a:r>
            <a:r>
              <a:rPr lang="en-US" sz="2000" dirty="0" smtClean="0"/>
              <a:t>Information</a:t>
            </a:r>
            <a:endParaRPr lang="en-US" sz="2000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2588507" cy="441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5pPr>
            <a:lvl6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6pPr>
            <a:lvl7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7pPr>
            <a:lvl8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8pPr>
            <a:lvl9pPr defTabSz="457200" fontAlgn="base">
              <a:lnSpc>
                <a:spcPct val="134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40458C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6000"/>
              </a:lnSpc>
            </a:pPr>
            <a:r>
              <a:rPr lang="en-GB" sz="2200" dirty="0"/>
              <a:t>	</a:t>
            </a:r>
            <a:r>
              <a:rPr lang="en-GB" sz="2200" dirty="0">
                <a:solidFill>
                  <a:schemeClr val="bg1"/>
                </a:solidFill>
              </a:rPr>
              <a:t>   .text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</a:t>
            </a:r>
            <a:r>
              <a:rPr lang="en-GB" sz="2200" dirty="0" err="1">
                <a:solidFill>
                  <a:schemeClr val="bg1"/>
                </a:solidFill>
              </a:rPr>
              <a:t>ent</a:t>
            </a:r>
            <a:r>
              <a:rPr lang="en-GB" sz="2200" dirty="0">
                <a:solidFill>
                  <a:schemeClr val="bg1"/>
                </a:solidFill>
              </a:rPr>
              <a:t>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main: la $4, </a:t>
            </a:r>
            <a:r>
              <a:rPr lang="en-GB" sz="2200" dirty="0" err="1">
                <a:solidFill>
                  <a:schemeClr val="bg1"/>
                </a:solidFill>
              </a:rPr>
              <a:t>Larray</a:t>
            </a:r>
            <a:endParaRPr lang="en-GB" sz="2200" dirty="0">
              <a:solidFill>
                <a:schemeClr val="bg1"/>
              </a:solidFill>
            </a:endParaRP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li $5, 15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...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li $4, 0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</a:t>
            </a:r>
            <a:r>
              <a:rPr lang="en-GB" sz="2200" dirty="0" err="1">
                <a:solidFill>
                  <a:schemeClr val="bg1"/>
                </a:solidFill>
              </a:rPr>
              <a:t>jal</a:t>
            </a:r>
            <a:r>
              <a:rPr lang="en-GB" sz="2200" dirty="0">
                <a:solidFill>
                  <a:schemeClr val="bg1"/>
                </a:solidFill>
              </a:rPr>
              <a:t> exit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.end main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.data</a:t>
            </a:r>
          </a:p>
          <a:p>
            <a:pPr>
              <a:lnSpc>
                <a:spcPct val="116000"/>
              </a:lnSpc>
            </a:pPr>
            <a:r>
              <a:rPr lang="en-GB" sz="2200" dirty="0" err="1">
                <a:solidFill>
                  <a:schemeClr val="bg1"/>
                </a:solidFill>
              </a:rPr>
              <a:t>Larray</a:t>
            </a:r>
            <a:r>
              <a:rPr lang="en-GB" sz="2200" dirty="0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116000"/>
              </a:lnSpc>
            </a:pPr>
            <a:r>
              <a:rPr lang="en-GB" sz="2200" dirty="0">
                <a:solidFill>
                  <a:schemeClr val="bg1"/>
                </a:solidFill>
              </a:rPr>
              <a:t>	   .long 51, 491, 3991</a:t>
            </a:r>
          </a:p>
        </p:txBody>
      </p:sp>
    </p:spTree>
    <p:extLst>
      <p:ext uri="{BB962C8B-B14F-4D97-AF65-F5344CB8AC3E}">
        <p14:creationId xmlns:p14="http://schemas.microsoft.com/office/powerpoint/2010/main" val="362164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4343400" cy="6172200"/>
          </a:xfrm>
        </p:spPr>
        <p:txBody>
          <a:bodyPr>
            <a:normAutofit/>
          </a:bodyPr>
          <a:lstStyle/>
          <a:p>
            <a:pPr marL="463550" indent="-4524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T:	ADDI r4,r0,-1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BEQ r3, r0, B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ADDI r4,r4, 1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LW r3, 0(r3)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J T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463550" indent="-452438"/>
            <a:r>
              <a:rPr lang="en-US" sz="3000" dirty="0" smtClean="0">
                <a:latin typeface="Consolas" pitchFamily="49" charset="0"/>
              </a:rPr>
              <a:t>B: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3448765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962400"/>
              </a:tblGrid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000100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000010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resolve labels into offsets and addresses?</a:t>
            </a:r>
          </a:p>
          <a:p>
            <a:r>
              <a:rPr lang="en-US" dirty="0" smtClean="0"/>
              <a:t>A: Two-pass assembly</a:t>
            </a:r>
          </a:p>
          <a:p>
            <a:pPr lvl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pass: lay out instructions and data, and build</a:t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i="1" dirty="0" smtClean="0">
                <a:solidFill>
                  <a:schemeClr val="accent1"/>
                </a:solidFill>
              </a:rPr>
              <a:t>symbol table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(mapping labels to addresses) as you go</a:t>
            </a:r>
          </a:p>
          <a:p>
            <a:pPr lvl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pass: encode instructions and data in binary, using symbol table to resolve references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685800"/>
            <a:ext cx="3657600" cy="6172200"/>
          </a:xfrm>
        </p:spPr>
        <p:txBody>
          <a:bodyPr>
            <a:normAutofit/>
          </a:bodyPr>
          <a:lstStyle/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JAL L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nop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L:	LW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ADDI r5,r5,1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SW r5, 0(r31)</a:t>
            </a:r>
          </a:p>
          <a:p>
            <a:pPr marL="515938" indent="-515938"/>
            <a:r>
              <a:rPr lang="en-US" sz="3000" dirty="0" smtClean="0">
                <a:latin typeface="Consolas" pitchFamily="49" charset="0"/>
              </a:rPr>
              <a:t>	...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5369059"/>
              </p:ext>
            </p:extLst>
          </p:nvPr>
        </p:nvGraphicFramePr>
        <p:xfrm>
          <a:off x="3810000" y="685800"/>
          <a:ext cx="5257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00000100000000000000000100 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10001111111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</a:rPr>
                        <a:t>001010000000000000000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00100000101001010000000000000001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00000000000000000000000000000000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 (better)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801688" indent="-801688"/>
            <a:r>
              <a:rPr lang="en-US" dirty="0" smtClean="0">
                <a:latin typeface="Consolas" pitchFamily="49" charset="0"/>
              </a:rPr>
              <a:t>.text 0x00400000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code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ORI r4, r0, counter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LW r5,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ADDI r5, r5, 1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SW r5,  0(r4)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...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.data 0x10000000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# data segment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counter: </a:t>
            </a:r>
          </a:p>
          <a:p>
            <a:pPr marL="801688" indent="-801688"/>
            <a:r>
              <a:rPr lang="en-US" dirty="0" smtClean="0">
                <a:latin typeface="Consolas" pitchFamily="49" charset="0"/>
              </a:rPr>
              <a:t>	.word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Pseudo-Instructions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Pseudo-Instructions</a:t>
            </a:r>
            <a:endParaRPr lang="en-US" dirty="0" smtClean="0"/>
          </a:p>
          <a:p>
            <a:r>
              <a:rPr lang="en-US" dirty="0" smtClean="0"/>
              <a:t>NOP </a:t>
            </a:r>
            <a:r>
              <a:rPr lang="en-US" dirty="0" smtClean="0">
                <a:solidFill>
                  <a:schemeClr val="accent1"/>
                </a:solidFill>
              </a:rPr>
              <a:t># do nothing</a:t>
            </a:r>
          </a:p>
          <a:p>
            <a:r>
              <a:rPr lang="en-US" dirty="0" smtClean="0"/>
              <a:t>MOVE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>
                <a:solidFill>
                  <a:schemeClr val="accent1"/>
                </a:solidFill>
              </a:rPr>
              <a:t> # copy between </a:t>
            </a:r>
            <a:r>
              <a:rPr lang="en-US" dirty="0" err="1" smtClean="0">
                <a:solidFill>
                  <a:schemeClr val="accent1"/>
                </a:solidFill>
              </a:rPr>
              <a:t>regs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LI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imm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# load immediate (up to 32 bits)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load address (32 bits)</a:t>
            </a:r>
          </a:p>
          <a:p>
            <a:r>
              <a:rPr lang="en-US" dirty="0" smtClean="0"/>
              <a:t>B label </a:t>
            </a:r>
            <a:r>
              <a:rPr lang="en-US" dirty="0" smtClean="0">
                <a:solidFill>
                  <a:schemeClr val="accent1"/>
                </a:solidFill>
              </a:rPr>
              <a:t># unconditional branch</a:t>
            </a:r>
            <a:endParaRPr lang="en-US" dirty="0" smtClean="0"/>
          </a:p>
          <a:p>
            <a:r>
              <a:rPr lang="en-US" dirty="0" smtClean="0"/>
              <a:t>BLT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r>
              <a:rPr lang="en-US" dirty="0" smtClean="0"/>
              <a:t>, label </a:t>
            </a:r>
            <a:r>
              <a:rPr lang="en-US" dirty="0" smtClean="0">
                <a:solidFill>
                  <a:schemeClr val="accent1"/>
                </a:solidFill>
              </a:rPr>
              <a:t># branch less than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Lessons:</a:t>
            </a:r>
          </a:p>
          <a:p>
            <a:pPr lvl="1"/>
            <a:r>
              <a:rPr lang="en-US" dirty="0" smtClean="0"/>
              <a:t>Von Neumann architecture mixes data and instructions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but best kept in separate </a:t>
            </a:r>
            <a:r>
              <a:rPr lang="en-US" i="1" dirty="0" smtClean="0">
                <a:solidFill>
                  <a:schemeClr val="accent1"/>
                </a:solidFill>
              </a:rPr>
              <a:t>segments</a:t>
            </a:r>
          </a:p>
          <a:p>
            <a:pPr lvl="1"/>
            <a:r>
              <a:rPr lang="en-US" dirty="0" smtClean="0"/>
              <a:t>Specify layout and data using </a:t>
            </a:r>
            <a:r>
              <a:rPr lang="en-US" i="1" dirty="0" smtClean="0">
                <a:solidFill>
                  <a:schemeClr val="accent1"/>
                </a:solidFill>
              </a:rPr>
              <a:t>assembler directives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>
                <a:solidFill>
                  <a:schemeClr val="accent1"/>
                </a:solidFill>
              </a:rPr>
              <a:t>pseudo-instructions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Assembler:</a:t>
            </a:r>
          </a:p>
          <a:p>
            <a:r>
              <a:rPr lang="en-GB" dirty="0" smtClean="0"/>
              <a:t>	assembly instructions</a:t>
            </a:r>
          </a:p>
          <a:p>
            <a:r>
              <a:rPr lang="en-GB" dirty="0" smtClean="0"/>
              <a:t>	+ </a:t>
            </a:r>
            <a:r>
              <a:rPr lang="en-GB" dirty="0" err="1" smtClean="0"/>
              <a:t>psuedo</a:t>
            </a:r>
            <a:r>
              <a:rPr lang="en-GB" dirty="0" smtClean="0"/>
              <a:t>-instructions</a:t>
            </a:r>
          </a:p>
          <a:p>
            <a:r>
              <a:rPr lang="en-GB" dirty="0" smtClean="0"/>
              <a:t>	+ data and layout directives</a:t>
            </a:r>
          </a:p>
          <a:p>
            <a:r>
              <a:rPr lang="en-GB" dirty="0" smtClean="0"/>
              <a:t>	</a:t>
            </a:r>
            <a:r>
              <a:rPr lang="en-GB" dirty="0" smtClean="0">
                <a:sym typeface="Wingdings" pitchFamily="2" charset="2"/>
              </a:rPr>
              <a:t>= executable program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Slightly higher level </a:t>
            </a:r>
            <a:r>
              <a:rPr lang="en-GB" dirty="0" smtClean="0"/>
              <a:t>than plain assembly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e.g</a:t>
            </a:r>
            <a:r>
              <a:rPr lang="en-US" dirty="0" smtClean="0"/>
              <a:t>: takes care of delay slots</a:t>
            </a:r>
          </a:p>
          <a:p>
            <a:r>
              <a:rPr lang="en-US" dirty="0" smtClean="0"/>
              <a:t>		(will reorder instructions or insert </a:t>
            </a:r>
            <a:r>
              <a:rPr lang="en-US" dirty="0" err="1" smtClean="0"/>
              <a:t>nops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5848290"/>
            <a:ext cx="381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191000"/>
            <a:ext cx="685800" cy="304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581400"/>
            <a:ext cx="1219200" cy="457199"/>
          </a:xfrm>
          <a:prstGeom prst="ellipse">
            <a:avLst/>
          </a:prstGeom>
          <a:solidFill>
            <a:schemeClr val="tx1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How do I Program?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028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1910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5720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38100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37594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3434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09890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26720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039467"/>
            <a:ext cx="1066800" cy="762000"/>
          </a:xfrm>
          <a:prstGeom prst="ellipse">
            <a:avLst/>
          </a:prstGeom>
          <a:solidFill>
            <a:schemeClr val="tx1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3434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343400"/>
            <a:ext cx="993140" cy="92710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479351"/>
            <a:ext cx="1066802" cy="91440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362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1430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1430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9906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1429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27431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19049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16763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16002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Will I program in assembly?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A: I do...</a:t>
            </a:r>
          </a:p>
          <a:p>
            <a:pPr lvl="1"/>
            <a:r>
              <a:rPr lang="en-GB" dirty="0" smtClean="0"/>
              <a:t>For CS 3410 (and some CS 4410/4411)</a:t>
            </a:r>
          </a:p>
          <a:p>
            <a:pPr lvl="1"/>
            <a:r>
              <a:rPr lang="en-GB" dirty="0" smtClean="0"/>
              <a:t>For kernel hacking, device drivers, GPU, etc.</a:t>
            </a:r>
          </a:p>
          <a:p>
            <a:pPr lvl="1"/>
            <a:r>
              <a:rPr lang="en-GB" dirty="0" smtClean="0"/>
              <a:t>For performance (but compilers are getting better)</a:t>
            </a:r>
          </a:p>
          <a:p>
            <a:pPr lvl="1"/>
            <a:r>
              <a:rPr lang="en-GB" dirty="0" smtClean="0"/>
              <a:t>For highly time critical sections</a:t>
            </a:r>
          </a:p>
          <a:p>
            <a:pPr lvl="1"/>
            <a:r>
              <a:rPr lang="en-GB" dirty="0" smtClean="0"/>
              <a:t>For hardware without high level languages</a:t>
            </a:r>
          </a:p>
          <a:p>
            <a:pPr lvl="1"/>
            <a:r>
              <a:rPr lang="en-GB" dirty="0" smtClean="0"/>
              <a:t>For new &amp; advanced instructions: </a:t>
            </a:r>
            <a:r>
              <a:rPr lang="en-GB" dirty="0" err="1" smtClean="0"/>
              <a:t>rdtsc</a:t>
            </a:r>
            <a:r>
              <a:rPr lang="en-GB" dirty="0" smtClean="0"/>
              <a:t>, debug registers, performance counters, synchronization,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 I program a MIPS processor?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685800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4572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3200400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9718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953000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724400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6406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6312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10498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20404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9736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9642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3031097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6500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6688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659497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3335897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2269097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878697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650097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2040497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1087997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Anatomy of an executing program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685800" y="5334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0xfffffffc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685800" y="6324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top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400800" y="632460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bottom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31343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0x7ffffffc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85800" y="2743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0x80000000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685800" y="4810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0x10000000</a:t>
            </a: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63040" y="58775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0x00400000</a:t>
            </a:r>
          </a:p>
        </p:txBody>
      </p:sp>
      <p:sp>
        <p:nvSpPr>
          <p:cNvPr id="13" name="TextBox 12" hidden="1"/>
          <p:cNvSpPr txBox="1"/>
          <p:nvPr>
            <p:custDataLst>
              <p:tags r:id="rId11"/>
            </p:custDataLst>
          </p:nvPr>
        </p:nvSpPr>
        <p:spPr>
          <a:xfrm>
            <a:off x="3242297" y="1219200"/>
            <a:ext cx="2548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system reserved</a:t>
            </a:r>
          </a:p>
        </p:txBody>
      </p:sp>
      <p:sp>
        <p:nvSpPr>
          <p:cNvPr id="14" name="TextBox 13" hidden="1"/>
          <p:cNvSpPr txBox="1"/>
          <p:nvPr>
            <p:custDataLst>
              <p:tags r:id="rId12"/>
            </p:custDataLst>
          </p:nvPr>
        </p:nvSpPr>
        <p:spPr>
          <a:xfrm>
            <a:off x="3200400" y="2819400"/>
            <a:ext cx="2998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(stack grows down)</a:t>
            </a:r>
          </a:p>
        </p:txBody>
      </p:sp>
      <p:sp>
        <p:nvSpPr>
          <p:cNvPr id="15" name="TextBox 14" hidden="1"/>
          <p:cNvSpPr txBox="1"/>
          <p:nvPr>
            <p:custDataLst>
              <p:tags r:id="rId13"/>
            </p:custDataLst>
          </p:nvPr>
        </p:nvSpPr>
        <p:spPr>
          <a:xfrm>
            <a:off x="3391030" y="3820180"/>
            <a:ext cx="254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(heap grows up)</a:t>
            </a:r>
          </a:p>
        </p:txBody>
      </p:sp>
      <p:sp>
        <p:nvSpPr>
          <p:cNvPr id="16" name="TextBox 15" hidden="1"/>
          <p:cNvSpPr txBox="1"/>
          <p:nvPr>
            <p:custDataLst>
              <p:tags r:id="rId14"/>
            </p:custDataLst>
          </p:nvPr>
        </p:nvSpPr>
        <p:spPr>
          <a:xfrm>
            <a:off x="4114800" y="4876800"/>
            <a:ext cx="75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text</a:t>
            </a:r>
          </a:p>
        </p:txBody>
      </p:sp>
      <p:sp>
        <p:nvSpPr>
          <p:cNvPr id="17" name="TextBox 16" hidden="1"/>
          <p:cNvSpPr txBox="1"/>
          <p:nvPr>
            <p:custDataLst>
              <p:tags r:id="rId15"/>
            </p:custDataLst>
          </p:nvPr>
        </p:nvSpPr>
        <p:spPr>
          <a:xfrm>
            <a:off x="3802080" y="5867400"/>
            <a:ext cx="14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reserved</a:t>
            </a:r>
          </a:p>
        </p:txBody>
      </p:sp>
      <p:sp>
        <p:nvSpPr>
          <p:cNvPr id="18" name="TextBox 17" hidden="1"/>
          <p:cNvSpPr txBox="1"/>
          <p:nvPr>
            <p:custDataLst>
              <p:tags r:id="rId16"/>
            </p:custDataLst>
          </p:nvPr>
        </p:nvSpPr>
        <p:spPr>
          <a:xfrm>
            <a:off x="3657600" y="4201180"/>
            <a:ext cx="190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(static) data</a:t>
            </a:r>
          </a:p>
        </p:txBody>
      </p:sp>
      <p:sp>
        <p:nvSpPr>
          <p:cNvPr id="19" name="TextBox 18" hidden="1"/>
          <p:cNvSpPr txBox="1"/>
          <p:nvPr>
            <p:custDataLst>
              <p:tags r:id="rId17"/>
            </p:custDataLst>
          </p:nvPr>
        </p:nvSpPr>
        <p:spPr>
          <a:xfrm>
            <a:off x="6553200" y="2819400"/>
            <a:ext cx="123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(.stack)</a:t>
            </a:r>
          </a:p>
        </p:txBody>
      </p:sp>
      <p:sp>
        <p:nvSpPr>
          <p:cNvPr id="20" name="TextBox 19" hidden="1"/>
          <p:cNvSpPr txBox="1"/>
          <p:nvPr>
            <p:custDataLst>
              <p:tags r:id="rId18"/>
            </p:custDataLst>
          </p:nvPr>
        </p:nvSpPr>
        <p:spPr>
          <a:xfrm>
            <a:off x="6623035" y="4201180"/>
            <a:ext cx="920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.data</a:t>
            </a:r>
          </a:p>
        </p:txBody>
      </p:sp>
      <p:sp>
        <p:nvSpPr>
          <p:cNvPr id="21" name="TextBox 20" hidden="1"/>
          <p:cNvSpPr txBox="1"/>
          <p:nvPr>
            <p:custDataLst>
              <p:tags r:id="rId19"/>
            </p:custDataLst>
          </p:nvPr>
        </p:nvSpPr>
        <p:spPr>
          <a:xfrm>
            <a:off x="6705600" y="4953000"/>
            <a:ext cx="83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.text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math.s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76200" y="857071"/>
            <a:ext cx="41148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abs(x)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	return x &lt; 0 ? –x : x;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628471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838200"/>
            <a:ext cx="43434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err="1" smtClean="0">
                <a:solidFill>
                  <a:schemeClr val="bg1"/>
                </a:solidFill>
              </a:rPr>
              <a:t>tnorm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r4,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r4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152400" y="299067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abs: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</a:t>
            </a:r>
            <a:r>
              <a:rPr lang="en-US" sz="2400" dirty="0" err="1" smtClean="0">
                <a:solidFill>
                  <a:schemeClr val="accent1"/>
                </a:solidFill>
              </a:rPr>
              <a:t>arg</a:t>
            </a:r>
            <a:r>
              <a:rPr lang="en-US" sz="2400" dirty="0" smtClean="0">
                <a:solidFill>
                  <a:schemeClr val="accent1"/>
                </a:solidFill>
              </a:rPr>
              <a:t> in r3, return address in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1"/>
                </a:solidFill>
              </a:rPr>
              <a:t>	# leaves result in r3</a:t>
            </a:r>
          </a:p>
        </p:txBody>
      </p:sp>
      <p:sp>
        <p:nvSpPr>
          <p:cNvPr id="7" name="Rectangle 6" hidden="1"/>
          <p:cNvSpPr/>
          <p:nvPr>
            <p:custDataLst>
              <p:tags r:id="rId6"/>
            </p:custDataLst>
          </p:nvPr>
        </p:nvSpPr>
        <p:spPr>
          <a:xfrm>
            <a:off x="152400" y="3505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BLEZ r3, pos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SUB r3, r0,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pos: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r31</a:t>
            </a:r>
          </a:p>
        </p:txBody>
      </p:sp>
      <p:sp>
        <p:nvSpPr>
          <p:cNvPr id="8" name="TextBox 7" hidden="1"/>
          <p:cNvSpPr txBox="1"/>
          <p:nvPr>
            <p:custDataLst>
              <p:tags r:id="rId7"/>
            </p:custDataLst>
          </p:nvPr>
        </p:nvSpPr>
        <p:spPr>
          <a:xfrm>
            <a:off x="4648200" y="304800"/>
            <a:ext cx="3886200" cy="6172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.global </a:t>
            </a:r>
            <a:r>
              <a:rPr lang="en-US" sz="2400" dirty="0" err="1" smtClean="0">
                <a:solidFill>
                  <a:schemeClr val="accent4"/>
                </a:solidFill>
              </a:rPr>
              <a:t>tnorm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r30, r31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0(r4)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MOVE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LW r3, 4(r4)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JAL abs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ADD r4, r6, r3</a:t>
            </a:r>
          </a:p>
          <a:p>
            <a:pPr>
              <a:tabLst>
                <a:tab pos="225425" algn="l"/>
              </a:tabLst>
            </a:pPr>
            <a:r>
              <a:rPr lang="en-US" sz="2400" dirty="0" smtClean="0">
                <a:solidFill>
                  <a:schemeClr val="accent4"/>
                </a:solidFill>
              </a:rPr>
              <a:t>	JR r30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calc.s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76200" y="762000"/>
            <a:ext cx="37338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0" y="5334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810000" y="533400"/>
            <a:ext cx="4953000" cy="6477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accent1"/>
                </a:solidFill>
              </a:rPr>
              <a:t># no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, no return value, return </a:t>
            </a:r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r>
              <a:rPr lang="en-US" sz="2000" dirty="0" smtClean="0">
                <a:solidFill>
                  <a:schemeClr val="accent1"/>
                </a:solidFill>
              </a:rPr>
              <a:t> in r31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r30, r31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LI r3, 8</a:t>
            </a:r>
            <a:r>
              <a:rPr lang="en-US" sz="2000" dirty="0" smtClean="0">
                <a:solidFill>
                  <a:schemeClr val="accent1"/>
                </a:solidFill>
              </a:rPr>
              <a:t> 	# call </a:t>
            </a:r>
            <a:r>
              <a:rPr lang="en-US" sz="2000" dirty="0" err="1" smtClean="0">
                <a:solidFill>
                  <a:schemeClr val="accent1"/>
                </a:solidFill>
              </a:rPr>
              <a:t>malloc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r6, r3 </a:t>
            </a:r>
            <a:r>
              <a:rPr lang="en-US" sz="2000" dirty="0" smtClean="0">
                <a:solidFill>
                  <a:schemeClr val="accent1"/>
                </a:solidFill>
              </a:rPr>
              <a:t># r6 holds v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str1 	</a:t>
            </a:r>
            <a:r>
              <a:rPr lang="en-US" sz="2000" dirty="0" smtClean="0">
                <a:solidFill>
                  <a:schemeClr val="accent1"/>
                </a:solidFill>
              </a:rPr>
              <a:t>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0(r6)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str2</a:t>
            </a:r>
            <a:r>
              <a:rPr lang="en-US" sz="2000" dirty="0" smtClean="0">
                <a:solidFill>
                  <a:schemeClr val="accent1"/>
                </a:solidFill>
              </a:rPr>
              <a:t> 	# call prompt: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r3, ret in r3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prompt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SW r3, 4(r6)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r6 </a:t>
            </a:r>
            <a:r>
              <a:rPr lang="en-US" sz="2000" dirty="0" smtClean="0">
                <a:solidFill>
                  <a:schemeClr val="accent1"/>
                </a:solidFill>
              </a:rPr>
              <a:t># call </a:t>
            </a:r>
            <a:r>
              <a:rPr lang="en-US" sz="2000" dirty="0" err="1" smtClean="0">
                <a:solidFill>
                  <a:schemeClr val="accent1"/>
                </a:solidFill>
              </a:rPr>
              <a:t>tnorm</a:t>
            </a:r>
            <a:r>
              <a:rPr lang="en-US" sz="2000" dirty="0" smtClean="0">
                <a:solidFill>
                  <a:schemeClr val="accent1"/>
                </a:solidFill>
              </a:rPr>
              <a:t>: </a:t>
            </a:r>
            <a:r>
              <a:rPr lang="en-US" sz="2000" dirty="0" err="1" smtClean="0">
                <a:solidFill>
                  <a:schemeClr val="accent1"/>
                </a:solidFill>
              </a:rPr>
              <a:t>arg</a:t>
            </a:r>
            <a:r>
              <a:rPr lang="en-US" sz="2000" dirty="0" smtClean="0">
                <a:solidFill>
                  <a:schemeClr val="accent1"/>
                </a:solidFill>
              </a:rPr>
              <a:t> in r4, ret in r4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r5, pi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LW r5, 0(r5)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ADD r5, r4, r5 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LA r3, str3 	</a:t>
            </a:r>
            <a:r>
              <a:rPr lang="en-US" sz="2000" dirty="0" smtClean="0">
                <a:solidFill>
                  <a:schemeClr val="accent1"/>
                </a:solidFill>
              </a:rPr>
              <a:t># call print: </a:t>
            </a:r>
            <a:r>
              <a:rPr lang="en-US" sz="2000" dirty="0" err="1" smtClean="0">
                <a:solidFill>
                  <a:schemeClr val="accent1"/>
                </a:solidFill>
              </a:rPr>
              <a:t>args</a:t>
            </a:r>
            <a:r>
              <a:rPr lang="en-US" sz="2000" dirty="0" smtClean="0">
                <a:solidFill>
                  <a:schemeClr val="accent1"/>
                </a:solidFill>
              </a:rPr>
              <a:t> in r3 and r4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MOVE r4, r5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JAL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JR r30</a:t>
            </a: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57200" y="2743200"/>
            <a:ext cx="3581400" cy="434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.data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str1: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x”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str2: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“enter y”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str3: .</a:t>
            </a:r>
            <a:r>
              <a:rPr lang="en-US" sz="2000" dirty="0" err="1" smtClean="0">
                <a:solidFill>
                  <a:schemeClr val="bg1"/>
                </a:solidFill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</a:rPr>
              <a:t> “result”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.text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prompt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print</a:t>
            </a: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.extern </a:t>
            </a:r>
            <a:r>
              <a:rPr lang="en-US" sz="2000" dirty="0" err="1" smtClean="0">
                <a:solidFill>
                  <a:schemeClr val="bg1"/>
                </a:solidFill>
              </a:rPr>
              <a:t>tnorm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bg1"/>
                </a:solidFill>
              </a:rPr>
              <a:t>	.global </a:t>
            </a:r>
            <a:r>
              <a:rPr lang="en-US" sz="2000" dirty="0" err="1" smtClean="0">
                <a:solidFill>
                  <a:schemeClr val="bg1"/>
                </a:solidFill>
              </a:rPr>
              <a:t>dostuff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>
            <p:custDataLst>
              <p:tags r:id="rId6"/>
            </p:custDataLst>
          </p:nvPr>
        </p:nvSpPr>
        <p:spPr>
          <a:xfrm>
            <a:off x="5715000" y="609600"/>
            <a:ext cx="3429000" cy="4572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clobbered: need stack 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might clobber stuff</a:t>
            </a: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tabLst>
                <a:tab pos="225425" algn="l"/>
                <a:tab pos="1541463" algn="l"/>
              </a:tabLst>
            </a:pPr>
            <a:r>
              <a:rPr lang="en-US" sz="2000" dirty="0" smtClean="0">
                <a:solidFill>
                  <a:schemeClr val="accent4"/>
                </a:solidFill>
              </a:rPr>
              <a:t># clobbers r6, r31, r30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coordinate use of registers?</a:t>
            </a:r>
          </a:p>
          <a:p>
            <a:r>
              <a:rPr lang="en-US" dirty="0"/>
              <a:t>	</a:t>
            </a:r>
            <a:r>
              <a:rPr lang="en-US" dirty="0" smtClean="0"/>
              <a:t>Calling Conventions!</a:t>
            </a:r>
          </a:p>
          <a:p>
            <a:endParaRPr lang="en-US" dirty="0"/>
          </a:p>
          <a:p>
            <a:r>
              <a:rPr lang="en-US" dirty="0" smtClean="0"/>
              <a:t>PA1 due Monday</a:t>
            </a:r>
          </a:p>
        </p:txBody>
      </p:sp>
    </p:spTree>
    <p:extLst>
      <p:ext uri="{BB962C8B-B14F-4D97-AF65-F5344CB8AC3E}">
        <p14:creationId xmlns:p14="http://schemas.microsoft.com/office/powerpoint/2010/main" val="34838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 Set Architectures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ISA Variations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Complexity</a:t>
            </a:r>
            <a:r>
              <a:rPr lang="en-US" dirty="0"/>
              <a:t>: CISC, RISC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Assemblers </a:t>
            </a:r>
          </a:p>
          <a:p>
            <a:pPr marL="115888" lvl="1" indent="0">
              <a:buNone/>
            </a:pPr>
            <a:r>
              <a:rPr lang="en-US" dirty="0" smtClean="0"/>
              <a:t>Translate </a:t>
            </a:r>
            <a:r>
              <a:rPr lang="en-US" dirty="0"/>
              <a:t>symbolic </a:t>
            </a:r>
            <a:r>
              <a:rPr lang="en-US" dirty="0" smtClean="0"/>
              <a:t>instructions to binary machine code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instructions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err="1" smtClean="0"/>
              <a:t>psuedo</a:t>
            </a:r>
            <a:r>
              <a:rPr lang="en-US" dirty="0"/>
              <a:t>-instructions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/>
              <a:t>and layout directives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executable programs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Program Structure and Calling Conventions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646906" y="5422597"/>
            <a:ext cx="2820194" cy="79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Recall: Control Hazards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6505510"/>
              </p:ext>
            </p:extLst>
          </p:nvPr>
        </p:nvGraphicFramePr>
        <p:xfrm>
          <a:off x="228601" y="4012896"/>
          <a:ext cx="8762999" cy="292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beq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r1, r2, 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IF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 ID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Ex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r3,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r0, r3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sub r5, r4, r6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174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L: or r3, r2,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r4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IF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ID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Ex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6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0" y="4012897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84095"/>
            <a:ext cx="2286004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84093"/>
            <a:ext cx="2286004" cy="304804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888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50696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55492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84094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69694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36497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98495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84090"/>
            <a:ext cx="2286005" cy="30480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12693"/>
            <a:ext cx="838201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data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46094"/>
            <a:ext cx="457201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98289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65094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55493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46094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46094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4609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55494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36495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98293"/>
            <a:ext cx="457201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93694"/>
            <a:ext cx="457200" cy="304799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93693"/>
            <a:ext cx="457200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03092"/>
            <a:ext cx="457199" cy="304801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55494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1269697"/>
            <a:ext cx="762000" cy="9144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03094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" name="Group 110"/>
          <p:cNvGrpSpPr/>
          <p:nvPr>
            <p:custDataLst>
              <p:tags r:id="rId34"/>
            </p:custDataLst>
          </p:nvPr>
        </p:nvGrpSpPr>
        <p:grpSpPr>
          <a:xfrm>
            <a:off x="1752600" y="1422096"/>
            <a:ext cx="762001" cy="1295400"/>
            <a:chOff x="2590798" y="914401"/>
            <a:chExt cx="762001" cy="1295400"/>
          </a:xfrm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solidFill>
              <a:schemeClr val="tx1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7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7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7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55497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17297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50697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6029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3169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88895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88697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88697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22097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74497"/>
            <a:ext cx="0" cy="3810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93497"/>
            <a:ext cx="0" cy="685800"/>
          </a:xfrm>
          <a:prstGeom prst="line">
            <a:avLst/>
          </a:prstGeom>
          <a:noFill/>
          <a:ln w="127000" cap="sq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88695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93497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88894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36297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36297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36297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36297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31697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Line 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304800" y="2184097"/>
            <a:ext cx="0" cy="6096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2793697"/>
            <a:ext cx="457200" cy="29462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5" name="Line 2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304800" y="3098496"/>
            <a:ext cx="0" cy="6096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304800" y="2488896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7" name="Group 96"/>
          <p:cNvGrpSpPr/>
          <p:nvPr>
            <p:custDataLst>
              <p:tags r:id="rId58"/>
            </p:custDataLst>
          </p:nvPr>
        </p:nvGrpSpPr>
        <p:grpSpPr>
          <a:xfrm>
            <a:off x="457200" y="2260297"/>
            <a:ext cx="304800" cy="4572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98" name="Freeform 97"/>
            <p:cNvSpPr/>
            <p:nvPr>
              <p:custDataLst>
                <p:tags r:id="rId69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9" name="Text Box 11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00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2001" y="2488897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457200" y="3250897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914400" y="2488897"/>
            <a:ext cx="1" cy="838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609602" y="3327098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04800" y="3708097"/>
            <a:ext cx="152400" cy="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09602" y="35556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09602" y="37842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9602" y="4012898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 rot="16200000">
            <a:off x="876302" y="1993594"/>
            <a:ext cx="685800" cy="304803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Line 1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914401" y="2031697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ISA Variations: Conditional Instructions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pPr marL="573088" lvl="1" indent="-457200">
              <a:buFont typeface="Arial"/>
              <a:buChar char="•"/>
            </a:pPr>
            <a:r>
              <a:rPr lang="en-US" dirty="0"/>
              <a:t>while(</a:t>
            </a:r>
            <a:r>
              <a:rPr lang="en-US" dirty="0" err="1"/>
              <a:t>i</a:t>
            </a:r>
            <a:r>
              <a:rPr lang="en-US" dirty="0"/>
              <a:t> != j) {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if (</a:t>
            </a:r>
            <a:r>
              <a:rPr lang="en-US" dirty="0" err="1"/>
              <a:t>i</a:t>
            </a:r>
            <a:r>
              <a:rPr lang="en-US" dirty="0"/>
              <a:t> &gt; j)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    </a:t>
            </a:r>
            <a:r>
              <a:rPr lang="en-US" dirty="0" err="1"/>
              <a:t>i</a:t>
            </a:r>
            <a:r>
              <a:rPr lang="en-US" dirty="0"/>
              <a:t> -= j;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else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       j -=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/>
              <a:t>    }</a:t>
            </a:r>
          </a:p>
          <a:p>
            <a:pPr marL="115888" lvl="1" indent="0">
              <a:buNone/>
            </a:pPr>
            <a:r>
              <a:rPr lang="en-US" dirty="0" smtClean="0"/>
              <a:t>LOOP: CMP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 </a:t>
            </a:r>
            <a:r>
              <a:rPr lang="en-US" dirty="0" smtClean="0"/>
              <a:t>		// set </a:t>
            </a:r>
            <a:r>
              <a:rPr lang="en-US" dirty="0"/>
              <a:t>condition "NE" if (</a:t>
            </a:r>
            <a:r>
              <a:rPr lang="en-US" dirty="0" err="1"/>
              <a:t>i</a:t>
            </a:r>
            <a:r>
              <a:rPr lang="en-US" dirty="0"/>
              <a:t> != j</a:t>
            </a:r>
            <a:r>
              <a:rPr lang="en-US" dirty="0" smtClean="0"/>
              <a:t>) </a:t>
            </a:r>
            <a:endParaRPr lang="en-US" dirty="0"/>
          </a:p>
          <a:p>
            <a:pPr marL="115888" lvl="1" indent="0">
              <a:buNone/>
            </a:pPr>
            <a:r>
              <a:rPr lang="en-US" dirty="0" smtClean="0"/>
              <a:t>				//  </a:t>
            </a:r>
            <a:r>
              <a:rPr lang="en-US" dirty="0"/>
              <a:t>"GT" if (</a:t>
            </a:r>
            <a:r>
              <a:rPr lang="en-US" dirty="0" err="1"/>
              <a:t>i</a:t>
            </a:r>
            <a:r>
              <a:rPr lang="en-US" dirty="0"/>
              <a:t> &gt; j), </a:t>
            </a:r>
          </a:p>
          <a:p>
            <a:pPr marL="115888" lvl="1" indent="0">
              <a:buNone/>
            </a:pPr>
            <a:r>
              <a:rPr lang="en-US" dirty="0" smtClean="0"/>
              <a:t>				// </a:t>
            </a:r>
            <a:r>
              <a:rPr lang="en-US" dirty="0"/>
              <a:t>or "LT" if (</a:t>
            </a:r>
            <a:r>
              <a:rPr lang="en-US" dirty="0" err="1"/>
              <a:t>i</a:t>
            </a:r>
            <a:r>
              <a:rPr lang="en-US" dirty="0"/>
              <a:t> &lt; j)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	SUBGT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Ri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 </a:t>
            </a:r>
            <a:r>
              <a:rPr lang="en-US" dirty="0" smtClean="0"/>
              <a:t>	// </a:t>
            </a:r>
            <a:r>
              <a:rPr lang="en-US" dirty="0"/>
              <a:t>if "GT" (greater than),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-j;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	SUBLT </a:t>
            </a:r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Rj</a:t>
            </a:r>
            <a:r>
              <a:rPr lang="en-US" dirty="0"/>
              <a:t>,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smtClean="0"/>
              <a:t>	// </a:t>
            </a:r>
            <a:r>
              <a:rPr lang="en-US" dirty="0"/>
              <a:t>if "LT" (less than), j = j-</a:t>
            </a:r>
            <a:r>
              <a:rPr lang="en-US" dirty="0" err="1"/>
              <a:t>i</a:t>
            </a:r>
            <a:r>
              <a:rPr lang="en-US" dirty="0"/>
              <a:t>; 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BNE loop		// </a:t>
            </a:r>
            <a:r>
              <a:rPr lang="en-US" dirty="0"/>
              <a:t>if "NE" (not equal), then loop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551506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3001859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8309726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287676"/>
              </p:ext>
            </p:extLst>
          </p:nvPr>
        </p:nvGraphicFramePr>
        <p:xfrm>
          <a:off x="1905000" y="1828800"/>
          <a:ext cx="6328609" cy="1290320"/>
        </p:xfrm>
        <a:graphic>
          <a:graphicData uri="http://schemas.openxmlformats.org/drawingml/2006/table">
            <a:tbl>
              <a:tblPr/>
              <a:tblGrid>
                <a:gridCol w="914400"/>
                <a:gridCol w="1300613"/>
                <a:gridCol w="832987"/>
                <a:gridCol w="990600"/>
                <a:gridCol w="1447800"/>
                <a:gridCol w="842209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7691791"/>
              </p:ext>
            </p:extLst>
          </p:nvPr>
        </p:nvGraphicFramePr>
        <p:xfrm>
          <a:off x="1905000" y="3581400"/>
          <a:ext cx="6248401" cy="1290320"/>
        </p:xfrm>
        <a:graphic>
          <a:graphicData uri="http://schemas.openxmlformats.org/drawingml/2006/table">
            <a:tbl>
              <a:tblPr/>
              <a:tblGrid>
                <a:gridCol w="762000"/>
                <a:gridCol w="1371600"/>
                <a:gridCol w="685800"/>
                <a:gridCol w="807761"/>
                <a:gridCol w="262124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50789394"/>
              </p:ext>
            </p:extLst>
          </p:nvPr>
        </p:nvGraphicFramePr>
        <p:xfrm>
          <a:off x="1905000" y="5167020"/>
          <a:ext cx="6248399" cy="1156920"/>
        </p:xfrm>
        <a:graphic>
          <a:graphicData uri="http://schemas.openxmlformats.org/drawingml/2006/table">
            <a:tbl>
              <a:tblPr/>
              <a:tblGrid>
                <a:gridCol w="966247"/>
                <a:gridCol w="1243553"/>
                <a:gridCol w="4038599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4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8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3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Instruction Set Architecture</a:t>
            </a:r>
          </a:p>
        </p:txBody>
      </p:sp>
      <p:sp>
        <p:nvSpPr>
          <p:cNvPr id="2038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ISA defines the permissible instructions</a:t>
            </a:r>
            <a:endParaRPr lang="en-US" dirty="0"/>
          </a:p>
          <a:p>
            <a:pPr lvl="1"/>
            <a:r>
              <a:rPr lang="en-US" sz="2400" dirty="0">
                <a:solidFill>
                  <a:schemeClr val="accent1"/>
                </a:solidFill>
              </a:rPr>
              <a:t>MIPS</a:t>
            </a:r>
            <a:r>
              <a:rPr lang="en-US" sz="2400" dirty="0"/>
              <a:t>: </a:t>
            </a:r>
            <a:r>
              <a:rPr lang="en-US" sz="2400" dirty="0" smtClean="0"/>
              <a:t>load/store</a:t>
            </a:r>
            <a:r>
              <a:rPr lang="en-US" sz="2400" dirty="0"/>
              <a:t>, arithmetic, control flow,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ARM: similar to MIPS, but more shift, memory, &amp; conditional ops</a:t>
            </a:r>
            <a:endParaRPr lang="en-US" sz="2400" dirty="0"/>
          </a:p>
          <a:p>
            <a:pPr lvl="1"/>
            <a:r>
              <a:rPr lang="en-US" sz="2400" dirty="0"/>
              <a:t>VAX: </a:t>
            </a:r>
            <a:r>
              <a:rPr lang="en-US" sz="2400" dirty="0" smtClean="0"/>
              <a:t>arithmetic on memory or registers, strings</a:t>
            </a:r>
            <a:r>
              <a:rPr lang="en-US" sz="2400" dirty="0"/>
              <a:t>, </a:t>
            </a:r>
            <a:r>
              <a:rPr lang="en-US" sz="2400" dirty="0" smtClean="0"/>
              <a:t>polynomial evaluation, stacks/queues, …</a:t>
            </a:r>
            <a:endParaRPr lang="en-US" sz="2400" dirty="0"/>
          </a:p>
          <a:p>
            <a:pPr lvl="1"/>
            <a:r>
              <a:rPr lang="en-US" sz="2400" dirty="0"/>
              <a:t>Cray: vector operations, 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400" dirty="0" smtClean="0"/>
              <a:t>x86: a little of everything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DHAOAgAQdBNwEyAEBIBMi5V9tY/NAiCyDJKlJJmqVvrQArqaZTYGk0f7Xp+DMAg4ISBBE//8DRTUESBBFNQQGAgtkAgtlGRQyCACOKQGtAX5DMwgA6BkBXgl+QxJk9E1BCAFNQR4EB4LmgAosAgxmRmQLfs/YITYQ5aOGTJnmcrcWPI5WtG7XEtwscjVa5c4sLPLiytHGPGAKLAIMZ7Z7C3pvTCE2EZmOHFlat3K3LixsVrRuxarXGVllWt8TlxlysWDljhcADQEJAQosAgxBNBMLbc24ITYQzYM2uZrjZLcLli3WtGDfCtxNHLZa5bZcbRljcMXGFiAKLAIMQVQVC2xNiCE2EN82Ji1w4263I5xZVrRu4bLXLhtmWtWDRzhZOXDhyycgCiwCDEO0OwtsDYAhNhDdjjbMMLVmtyNcWRa0asG61zkyuFrJwwYNcLBmycMsYAoyBYL+HxP4fFCC/hUL+FQwITYRjc5cmFmxYrXLfCwWtGLVutcMm7Za0buW2JqyZs8OJsAKMgOC/iAD+IAQgv4U6/hTsCE2EM2LJnmYt3K1hjxtVrRsywrXDfHjWuGrfG0zOM2Zvhw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2132</TotalTime>
  <Words>2199</Words>
  <Application>Microsoft Office PowerPoint</Application>
  <PresentationFormat>On-screen Show (4:3)</PresentationFormat>
  <Paragraphs>693</Paragraphs>
  <Slides>37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Dark 3410</vt:lpstr>
      <vt:lpstr>1_Dark 3410</vt:lpstr>
      <vt:lpstr>RISC, CISC, and Assemblers</vt:lpstr>
      <vt:lpstr>Big Picture: Understanding Tradeoffs</vt:lpstr>
      <vt:lpstr>Big Picture: How do I Program?</vt:lpstr>
      <vt:lpstr>Goals for Today</vt:lpstr>
      <vt:lpstr>Recall: Control Hazards</vt:lpstr>
      <vt:lpstr>ISA Variations: Conditional Instructions</vt:lpstr>
      <vt:lpstr>MIPS instruction formats</vt:lpstr>
      <vt:lpstr>ARM instruction formats</vt:lpstr>
      <vt:lpstr>Instruction Set Architecture</vt:lpstr>
      <vt:lpstr>Complex Instruction Set Computers</vt:lpstr>
      <vt:lpstr>Reduced Instruction Set Computer</vt:lpstr>
      <vt:lpstr>Complexity</vt:lpstr>
      <vt:lpstr>RISC vs CISC</vt:lpstr>
      <vt:lpstr>ARMDroid vs WinTel</vt:lpstr>
      <vt:lpstr>Administrivia</vt:lpstr>
      <vt:lpstr>Administrivia</vt:lpstr>
      <vt:lpstr>Goals for Today</vt:lpstr>
      <vt:lpstr>How do I program a MIPS processor?</vt:lpstr>
      <vt:lpstr>Assembler</vt:lpstr>
      <vt:lpstr>Assembly Language</vt:lpstr>
      <vt:lpstr>MIPS Instruction Types</vt:lpstr>
      <vt:lpstr>Assembling Programs</vt:lpstr>
      <vt:lpstr>Example 1</vt:lpstr>
      <vt:lpstr>References</vt:lpstr>
      <vt:lpstr>Example 2</vt:lpstr>
      <vt:lpstr>Example 2 (better)</vt:lpstr>
      <vt:lpstr>Pseudo-Instructions</vt:lpstr>
      <vt:lpstr>Assembler</vt:lpstr>
      <vt:lpstr>Assembler</vt:lpstr>
      <vt:lpstr>Will I program in assembly?</vt:lpstr>
      <vt:lpstr>How do I program a MIPS processor?</vt:lpstr>
      <vt:lpstr>Example program</vt:lpstr>
      <vt:lpstr>Stages</vt:lpstr>
      <vt:lpstr>Anatomy of an executing program</vt:lpstr>
      <vt:lpstr>math.s</vt:lpstr>
      <vt:lpstr>calc.s</vt:lpstr>
      <vt:lpstr>Next time</vt:lpstr>
    </vt:vector>
  </TitlesOfParts>
  <Company>Cornell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Lec11: RISC, CISC, and Assemblers</dc:title>
  <dc:creator>Hakim Weatherspoon</dc:creator>
  <cp:lastModifiedBy>Hakim Weatherspoon</cp:lastModifiedBy>
  <cp:revision>178</cp:revision>
  <dcterms:created xsi:type="dcterms:W3CDTF">2009-12-10T18:46:56Z</dcterms:created>
  <dcterms:modified xsi:type="dcterms:W3CDTF">2012-03-01T17:23:20Z</dcterms:modified>
</cp:coreProperties>
</file>