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4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5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6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7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18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19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20.xml" ContentType="application/vnd.openxmlformats-officedocument.presentationml.notesSlide+xml"/>
  <Override PartName="/ppt/tags/tag21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25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26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27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28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29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30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notesSlides/notesSlide31.xml" ContentType="application/vnd.openxmlformats-officedocument.presentationml.notesSlide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32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notesSlides/notesSlide33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34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35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36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37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38.xml" ContentType="application/vnd.openxmlformats-officedocument.presentationml.notesSlide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39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notesSlides/notesSlide40.xml" ContentType="application/vnd.openxmlformats-officedocument.presentationml.notesSlide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notesSlides/notesSlide41.xml" ContentType="application/vnd.openxmlformats-officedocument.presentationml.notesSlide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42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43.xml" ContentType="application/vnd.openxmlformats-officedocument.presentationml.notesSlide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notesSlides/notesSlide44.xml" ContentType="application/vnd.openxmlformats-officedocument.presentationml.notesSlide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notesSlides/notesSlide45.xml" ContentType="application/vnd.openxmlformats-officedocument.presentationml.notesSlide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notesSlides/notesSlide46.xml" ContentType="application/vnd.openxmlformats-officedocument.presentationml.notesSlide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notesSlides/notesSlide47.xml" ContentType="application/vnd.openxmlformats-officedocument.presentationml.notesSlide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notesSlides/notesSlide48.xml" ContentType="application/vnd.openxmlformats-officedocument.presentationml.notesSlide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notesSlides/notesSlide49.xml" ContentType="application/vnd.openxmlformats-officedocument.presentationml.notesSlide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  <p:sldMasterId id="2147483826" r:id="rId2"/>
  </p:sldMasterIdLst>
  <p:notesMasterIdLst>
    <p:notesMasterId r:id="rId72"/>
  </p:notesMasterIdLst>
  <p:handoutMasterIdLst>
    <p:handoutMasterId r:id="rId73"/>
  </p:handoutMasterIdLst>
  <p:sldIdLst>
    <p:sldId id="1129" r:id="rId3"/>
    <p:sldId id="1131" r:id="rId4"/>
    <p:sldId id="1104" r:id="rId5"/>
    <p:sldId id="1137" r:id="rId6"/>
    <p:sldId id="1105" r:id="rId7"/>
    <p:sldId id="1138" r:id="rId8"/>
    <p:sldId id="1139" r:id="rId9"/>
    <p:sldId id="1140" r:id="rId10"/>
    <p:sldId id="1141" r:id="rId11"/>
    <p:sldId id="1142" r:id="rId12"/>
    <p:sldId id="1143" r:id="rId13"/>
    <p:sldId id="1144" r:id="rId14"/>
    <p:sldId id="1145" r:id="rId15"/>
    <p:sldId id="1152" r:id="rId16"/>
    <p:sldId id="1146" r:id="rId17"/>
    <p:sldId id="1147" r:id="rId18"/>
    <p:sldId id="1148" r:id="rId19"/>
    <p:sldId id="1149" r:id="rId20"/>
    <p:sldId id="1150" r:id="rId21"/>
    <p:sldId id="1154" r:id="rId22"/>
    <p:sldId id="1155" r:id="rId23"/>
    <p:sldId id="1151" r:id="rId24"/>
    <p:sldId id="1156" r:id="rId25"/>
    <p:sldId id="1157" r:id="rId26"/>
    <p:sldId id="1158" r:id="rId27"/>
    <p:sldId id="1095" r:id="rId28"/>
    <p:sldId id="1096" r:id="rId29"/>
    <p:sldId id="1097" r:id="rId30"/>
    <p:sldId id="1046" r:id="rId31"/>
    <p:sldId id="1047" r:id="rId32"/>
    <p:sldId id="1091" r:id="rId33"/>
    <p:sldId id="1048" r:id="rId34"/>
    <p:sldId id="1109" r:id="rId35"/>
    <p:sldId id="1110" r:id="rId36"/>
    <p:sldId id="1069" r:id="rId37"/>
    <p:sldId id="1160" r:id="rId38"/>
    <p:sldId id="1164" r:id="rId39"/>
    <p:sldId id="1052" r:id="rId40"/>
    <p:sldId id="1159" r:id="rId41"/>
    <p:sldId id="1053" r:id="rId42"/>
    <p:sldId id="1135" r:id="rId43"/>
    <p:sldId id="1071" r:id="rId44"/>
    <p:sldId id="1077" r:id="rId45"/>
    <p:sldId id="1106" r:id="rId46"/>
    <p:sldId id="1161" r:id="rId47"/>
    <p:sldId id="1162" r:id="rId48"/>
    <p:sldId id="1099" r:id="rId49"/>
    <p:sldId id="1100" r:id="rId50"/>
    <p:sldId id="1101" r:id="rId51"/>
    <p:sldId id="1107" r:id="rId52"/>
    <p:sldId id="1102" r:id="rId53"/>
    <p:sldId id="1112" r:id="rId54"/>
    <p:sldId id="1113" r:id="rId55"/>
    <p:sldId id="1114" r:id="rId56"/>
    <p:sldId id="1115" r:id="rId57"/>
    <p:sldId id="1116" r:id="rId58"/>
    <p:sldId id="1117" r:id="rId59"/>
    <p:sldId id="1118" r:id="rId60"/>
    <p:sldId id="1119" r:id="rId61"/>
    <p:sldId id="1120" r:id="rId62"/>
    <p:sldId id="1121" r:id="rId63"/>
    <p:sldId id="1122" r:id="rId64"/>
    <p:sldId id="1123" r:id="rId65"/>
    <p:sldId id="1124" r:id="rId66"/>
    <p:sldId id="1125" r:id="rId67"/>
    <p:sldId id="1126" r:id="rId68"/>
    <p:sldId id="1127" r:id="rId69"/>
    <p:sldId id="1128" r:id="rId70"/>
    <p:sldId id="1134" r:id="rId71"/>
  </p:sldIdLst>
  <p:sldSz cx="9144000" cy="6858000" type="screen4x3"/>
  <p:notesSz cx="7315200" cy="9601200"/>
  <p:custDataLst>
    <p:tags r:id="rId7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915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068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220" algn="l" defTabSz="914305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CC00"/>
    <a:srgbClr val="6600CC"/>
    <a:srgbClr val="33CC33"/>
    <a:srgbClr val="4519E7"/>
    <a:srgbClr val="000000"/>
    <a:srgbClr val="000066"/>
    <a:srgbClr val="3366FF"/>
    <a:srgbClr val="31A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6" autoAdjust="0"/>
    <p:restoredTop sz="88965" autoAdjust="0"/>
  </p:normalViewPr>
  <p:slideViewPr>
    <p:cSldViewPr snapToObjects="1">
      <p:cViewPr varScale="1">
        <p:scale>
          <a:sx n="58" d="100"/>
          <a:sy n="58" d="100"/>
        </p:scale>
        <p:origin x="-7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-204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78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 dirty="0">
              <a:latin typeface="Calibri" pitchFamily="34" charset="0"/>
            </a:endParaRP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B23648B8-D35D-427E-B188-6696B66923C3}" type="slidenum">
              <a:rPr lang="en-US">
                <a:latin typeface="Calibri" pitchFamily="34" charset="0"/>
              </a:rPr>
              <a:pPr/>
              <a:t>‹#›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0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8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r>
              <a:rPr lang="en-US" dirty="0" smtClean="0"/>
              <a:t>Input: paper with at exactly one mark</a:t>
            </a:r>
          </a:p>
          <a:p>
            <a:r>
              <a:rPr lang="en-US" dirty="0" err="1" smtClean="0"/>
              <a:t>Datapath</a:t>
            </a:r>
            <a:r>
              <a:rPr lang="en-US" dirty="0" smtClean="0"/>
              <a:t>: process current ballot</a:t>
            </a:r>
          </a:p>
          <a:p>
            <a:r>
              <a:rPr lang="en-US" dirty="0" smtClean="0"/>
              <a:t>Output: a number the supervisor can record</a:t>
            </a:r>
          </a:p>
          <a:p>
            <a:r>
              <a:rPr lang="en-US" dirty="0" smtClean="0"/>
              <a:t>Memory &amp; control: none for now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could do big combinatorial circuit</a:t>
            </a:r>
          </a:p>
          <a:p>
            <a:r>
              <a:rPr lang="en-US" dirty="0" smtClean="0"/>
              <a:t>truth table too large: 2^N rows</a:t>
            </a:r>
          </a:p>
          <a:p>
            <a:r>
              <a:rPr lang="en-US" dirty="0" smtClean="0"/>
              <a:t>no</a:t>
            </a:r>
            <a:r>
              <a:rPr lang="en-US" baseline="0" dirty="0" smtClean="0"/>
              <a:t> possibility for re-use of components</a:t>
            </a:r>
          </a:p>
          <a:p>
            <a:r>
              <a:rPr lang="en-US" baseline="0" dirty="0" smtClean="0"/>
              <a:t>routing N wires is expensive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N possible</a:t>
            </a:r>
            <a:r>
              <a:rPr lang="en-US" baseline="0" dirty="0" smtClean="0">
                <a:latin typeface="Calibri" pitchFamily="34" charset="0"/>
              </a:rPr>
              <a:t> inputs -&gt; </a:t>
            </a:r>
            <a:r>
              <a:rPr lang="en-US" dirty="0" smtClean="0">
                <a:latin typeface="Calibri" pitchFamily="34" charset="0"/>
              </a:rPr>
              <a:t>log2(N) wires</a:t>
            </a:r>
            <a:r>
              <a:rPr lang="en-US" baseline="0" dirty="0" smtClean="0">
                <a:latin typeface="Calibri" pitchFamily="34" charset="0"/>
              </a:rPr>
              <a:t> </a:t>
            </a:r>
            <a:r>
              <a:rPr lang="en-US" baseline="0" smtClean="0">
                <a:latin typeface="Calibri" pitchFamily="34" charset="0"/>
              </a:rPr>
              <a:t>to encode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637 =</a:t>
            </a:r>
            <a:r>
              <a:rPr lang="en-US" baseline="0" dirty="0" smtClean="0">
                <a:latin typeface="Calibri" pitchFamily="34" charset="0"/>
              </a:rPr>
              <a:t> 0o1175 = 0b1001111101 = 0x27D </a:t>
            </a:r>
          </a:p>
          <a:p>
            <a:r>
              <a:rPr lang="en-US" baseline="0" dirty="0" err="1" smtClean="0">
                <a:latin typeface="Calibri" pitchFamily="34" charset="0"/>
              </a:rPr>
              <a:t>oct</a:t>
            </a:r>
            <a:r>
              <a:rPr lang="en-US" baseline="0" dirty="0" smtClean="0">
                <a:latin typeface="Calibri" pitchFamily="34" charset="0"/>
              </a:rPr>
              <a:t>: 637 : 79 : 9 : 1 : 0</a:t>
            </a:r>
          </a:p>
          <a:p>
            <a:r>
              <a:rPr lang="en-US" baseline="0" dirty="0" smtClean="0">
                <a:latin typeface="Calibri" pitchFamily="34" charset="0"/>
              </a:rPr>
              <a:t>bin: 637 : 318 : 159 : 79 : 39 : 19 : 9 : 4 : 2 : 1 : 0</a:t>
            </a:r>
          </a:p>
          <a:p>
            <a:r>
              <a:rPr lang="en-US" baseline="0" dirty="0" smtClean="0">
                <a:latin typeface="Calibri" pitchFamily="34" charset="0"/>
              </a:rPr>
              <a:t>hex: 637 : 39 : 2 : 0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637 =</a:t>
            </a:r>
            <a:r>
              <a:rPr lang="en-US" baseline="0" dirty="0" smtClean="0">
                <a:latin typeface="Calibri" pitchFamily="34" charset="0"/>
              </a:rPr>
              <a:t> 0o1175 = 0b1001111101 = 0x27D </a:t>
            </a:r>
          </a:p>
          <a:p>
            <a:r>
              <a:rPr lang="en-US" baseline="0" dirty="0" err="1" smtClean="0">
                <a:latin typeface="Calibri" pitchFamily="34" charset="0"/>
              </a:rPr>
              <a:t>oct</a:t>
            </a:r>
            <a:r>
              <a:rPr lang="en-US" baseline="0" dirty="0" smtClean="0">
                <a:latin typeface="Calibri" pitchFamily="34" charset="0"/>
              </a:rPr>
              <a:t>: 637 : 79 : 9 : 1 : 0</a:t>
            </a:r>
          </a:p>
          <a:p>
            <a:r>
              <a:rPr lang="en-US" baseline="0" dirty="0" smtClean="0">
                <a:latin typeface="Calibri" pitchFamily="34" charset="0"/>
              </a:rPr>
              <a:t>bin: 637 : 318 : 159 : 79 : 39 : 19 : 9 : 4 : 2 : 1 : 0</a:t>
            </a:r>
          </a:p>
          <a:p>
            <a:r>
              <a:rPr lang="en-US" baseline="0" dirty="0" smtClean="0">
                <a:latin typeface="Calibri" pitchFamily="34" charset="0"/>
              </a:rPr>
              <a:t>hex: 637 : 39 : 2 : 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637 =</a:t>
            </a:r>
            <a:r>
              <a:rPr lang="en-US" baseline="0" dirty="0" smtClean="0">
                <a:latin typeface="Calibri" pitchFamily="34" charset="0"/>
              </a:rPr>
              <a:t> 0o1175 = 0b1001111101 = 0x27D </a:t>
            </a:r>
          </a:p>
          <a:p>
            <a:r>
              <a:rPr lang="en-US" baseline="0" dirty="0" err="1" smtClean="0">
                <a:latin typeface="Calibri" pitchFamily="34" charset="0"/>
              </a:rPr>
              <a:t>oct</a:t>
            </a:r>
            <a:r>
              <a:rPr lang="en-US" baseline="0" dirty="0" smtClean="0">
                <a:latin typeface="Calibri" pitchFamily="34" charset="0"/>
              </a:rPr>
              <a:t>: 637 : 79 : 9 : 1 : 0</a:t>
            </a:r>
          </a:p>
          <a:p>
            <a:r>
              <a:rPr lang="en-US" baseline="0" dirty="0" smtClean="0">
                <a:latin typeface="Calibri" pitchFamily="34" charset="0"/>
              </a:rPr>
              <a:t>bin: 637 : 318 : 159 : 79 : 39 : 19 : 9 : 4 : 2 : 1 : 0</a:t>
            </a:r>
          </a:p>
          <a:p>
            <a:r>
              <a:rPr lang="en-US" baseline="0" dirty="0" smtClean="0">
                <a:latin typeface="Calibri" pitchFamily="34" charset="0"/>
              </a:rPr>
              <a:t>hex: 637 : 39 : 2 : 0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r>
              <a:rPr lang="en-US" dirty="0" smtClean="0"/>
              <a:t>Implementation . . .</a:t>
            </a:r>
          </a:p>
          <a:p>
            <a:r>
              <a:rPr lang="en-US" dirty="0" smtClean="0"/>
              <a:t>assume 8 choices, exactly one mark detected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r>
              <a:rPr lang="en-US" dirty="0" smtClean="0"/>
              <a:t>Implementation . . .</a:t>
            </a:r>
          </a:p>
          <a:p>
            <a:r>
              <a:rPr lang="en-US" dirty="0" smtClean="0"/>
              <a:t>assume 8 choices, exactly one mark detected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r>
              <a:rPr lang="en-US" dirty="0" smtClean="0"/>
              <a:t>What is the truth table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FFFF"/>
                </a:solidFill>
                <a:latin typeface="Calibri"/>
              </a:rPr>
              <a:t>carry-out </a:t>
            </a:r>
            <a:r>
              <a:rPr lang="en-US" sz="1200" smtClean="0">
                <a:solidFill>
                  <a:srgbClr val="FFFFFF"/>
                </a:solidFill>
                <a:latin typeface="Calibri"/>
              </a:rPr>
              <a:t>= overflow indicates </a:t>
            </a:r>
            <a:r>
              <a:rPr lang="en-US" sz="1200" dirty="0" smtClean="0">
                <a:solidFill>
                  <a:srgbClr val="FFFFFF"/>
                </a:solidFill>
                <a:latin typeface="Calibri"/>
              </a:rPr>
              <a:t>result does not fit in 4 bits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>
            <a:normAutofit/>
          </a:bodyPr>
          <a:lstStyle/>
          <a:p>
            <a:r>
              <a:rPr lang="en-US" dirty="0" smtClean="0"/>
              <a:t>problems?</a:t>
            </a:r>
            <a:r>
              <a:rPr lang="en-US" baseline="0" dirty="0" smtClean="0"/>
              <a:t> </a:t>
            </a:r>
            <a:r>
              <a:rPr lang="en-US" dirty="0" smtClean="0"/>
              <a:t>two zeros, circuit still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F138EA58-C6FB-42EB-AD9F-48A3EC3E596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>
            <a:normAutofit/>
          </a:bodyPr>
          <a:lstStyle/>
          <a:p>
            <a:r>
              <a:rPr lang="en-US" dirty="0" smtClean="0"/>
              <a:t>add 1 and *discard carry*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F138EA58-C6FB-42EB-AD9F-48A3EC3E596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r>
              <a:rPr lang="en-US" dirty="0" smtClean="0"/>
              <a:t>choose -8</a:t>
            </a:r>
            <a:r>
              <a:rPr lang="en-US" baseline="0" dirty="0" smtClean="0"/>
              <a:t> so we have a sign bit</a:t>
            </a:r>
            <a:endParaRPr lang="en-US" dirty="0" smtClean="0"/>
          </a:p>
          <a:p>
            <a:r>
              <a:rPr lang="en-US" dirty="0" smtClean="0"/>
              <a:t>+0 = -0</a:t>
            </a:r>
          </a:p>
          <a:p>
            <a:r>
              <a:rPr lang="en-US" dirty="0" smtClean="0"/>
              <a:t>wraps from +7 to -8</a:t>
            </a:r>
          </a:p>
          <a:p>
            <a:r>
              <a:rPr lang="en-US" dirty="0" smtClean="0"/>
              <a:t>asymmetric: no</a:t>
            </a:r>
            <a:r>
              <a:rPr lang="en-US" baseline="0" dirty="0" smtClean="0"/>
              <a:t> +8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r>
              <a:rPr lang="en-US" dirty="0" smtClean="0"/>
              <a:t>1 + (-1)</a:t>
            </a:r>
          </a:p>
          <a:p>
            <a:r>
              <a:rPr lang="en-US" dirty="0" smtClean="0"/>
              <a:t>(-3) + (-1)</a:t>
            </a:r>
          </a:p>
          <a:p>
            <a:r>
              <a:rPr lang="en-US" dirty="0" smtClean="0"/>
              <a:t>(-7)</a:t>
            </a:r>
            <a:r>
              <a:rPr lang="en-US" baseline="0" dirty="0" smtClean="0"/>
              <a:t> + 3</a:t>
            </a:r>
          </a:p>
          <a:p>
            <a:r>
              <a:rPr lang="en-US" baseline="0" dirty="0" smtClean="0"/>
              <a:t>7 + (-3)</a:t>
            </a:r>
          </a:p>
          <a:p>
            <a:r>
              <a:rPr lang="en-US" baseline="0" dirty="0" smtClean="0"/>
              <a:t>7 + 1 : overflow</a:t>
            </a:r>
          </a:p>
          <a:p>
            <a:r>
              <a:rPr lang="en-US" baseline="0" dirty="0" smtClean="0"/>
              <a:t>(-7) + (-3) : overflow</a:t>
            </a:r>
          </a:p>
          <a:p>
            <a:r>
              <a:rPr lang="en-US" baseline="0" dirty="0" smtClean="0"/>
              <a:t>(-7) + (-1)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smtClean="0"/>
              <a:t>a – b, where b is so large that –B overflows</a:t>
            </a:r>
          </a:p>
          <a:p>
            <a:r>
              <a:rPr lang="en-US" dirty="0" smtClean="0"/>
              <a:t>B must be -8,</a:t>
            </a:r>
            <a:r>
              <a:rPr lang="en-US" baseline="0" dirty="0" smtClean="0"/>
              <a:t> so that –B = -8</a:t>
            </a:r>
            <a:endParaRPr lang="en-US" baseline="0" dirty="0"/>
          </a:p>
          <a:p>
            <a:r>
              <a:rPr lang="en-US" baseline="0" dirty="0" smtClean="0"/>
              <a:t>last bit will change</a:t>
            </a:r>
          </a:p>
          <a:p>
            <a:r>
              <a:rPr lang="en-US" baseline="0" dirty="0" smtClean="0"/>
              <a:t>if a &gt;= 0, will correctly signal overflow</a:t>
            </a:r>
          </a:p>
          <a:p>
            <a:r>
              <a:rPr lang="en-US" baseline="0" dirty="0" smtClean="0"/>
              <a:t>if a &lt; 0, will correctly subtract and not signal overflow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r>
              <a:rPr lang="en-US" dirty="0" smtClean="0"/>
              <a:t>red herring? constants into </a:t>
            </a:r>
            <a:r>
              <a:rPr lang="en-US" dirty="0" err="1" smtClean="0"/>
              <a:t>mux</a:t>
            </a:r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2" tIns="48326" rIns="96652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9013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59400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77" tIns="47789" rIns="95577" bIns="47789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Copyright Hakim Weatherspoon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429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340350" cy="5791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905000"/>
            <a:ext cx="3236913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239-BAFB-4267-92BF-94F070491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Fall 2002</a:t>
            </a:r>
          </a:p>
          <a:p>
            <a:pPr lvl="0"/>
            <a:r>
              <a:rPr lang="en-US" noProof="0" smtClean="0"/>
              <a:t>Computer Science</a:t>
            </a:r>
          </a:p>
          <a:p>
            <a:pPr lvl="0"/>
            <a:r>
              <a:rPr lang="en-US" noProof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>
                <a:solidFill>
                  <a:srgbClr val="FFFFFF"/>
                </a:solidFill>
                <a:latin typeface="Times New Roman" charset="0"/>
              </a:rPr>
              <a:t>Copyright Kavita Bala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1FB7AA-250D-2A47-B5B1-0002D1751CA6}" type="slidenum">
              <a:rPr lang="en-US" smtClean="0">
                <a:solidFill>
                  <a:srgbClr val="FFFFFF"/>
                </a:solidFill>
                <a:latin typeface="Times New Roman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7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0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77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6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E239-BAFB-4267-92BF-94F0704912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0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5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28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85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656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18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23825"/>
            <a:ext cx="2070100" cy="5942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23825"/>
            <a:ext cx="6061075" cy="5942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6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23825"/>
            <a:ext cx="7772400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011238"/>
            <a:ext cx="8283575" cy="5054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51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23825"/>
            <a:ext cx="7772400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3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+mn-lt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+mn-lt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+mn-lt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+mn-lt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2672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12/4/2009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2588" y="25400"/>
            <a:ext cx="8384794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12/4/2009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1FE239-BAFB-4267-92BF-94F0704912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382588" y="609600"/>
            <a:ext cx="8384794" cy="0"/>
          </a:xfrm>
          <a:prstGeom prst="line">
            <a:avLst/>
          </a:prstGeom>
          <a:ln>
            <a:solidFill>
              <a:schemeClr val="accent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4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Arial" pitchFamily="34" charset="0"/>
        </a:defRPr>
      </a:lvl1pPr>
    </p:titleStyle>
    <p:bodyStyle>
      <a:lvl1pPr marL="91440" indent="-27432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382588" y="881063"/>
            <a:ext cx="83756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123825"/>
            <a:ext cx="7772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011238"/>
            <a:ext cx="8283575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87503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55" Type="http://schemas.openxmlformats.org/officeDocument/2006/relationships/tags" Target="../tags/tag93.xml"/><Relationship Id="rId63" Type="http://schemas.openxmlformats.org/officeDocument/2006/relationships/tags" Target="../tags/tag101.xml"/><Relationship Id="rId68" Type="http://schemas.openxmlformats.org/officeDocument/2006/relationships/tags" Target="../tags/tag106.xml"/><Relationship Id="rId76" Type="http://schemas.openxmlformats.org/officeDocument/2006/relationships/tags" Target="../tags/tag114.xml"/><Relationship Id="rId84" Type="http://schemas.openxmlformats.org/officeDocument/2006/relationships/tags" Target="../tags/tag122.xml"/><Relationship Id="rId7" Type="http://schemas.openxmlformats.org/officeDocument/2006/relationships/tags" Target="../tags/tag45.xml"/><Relationship Id="rId71" Type="http://schemas.openxmlformats.org/officeDocument/2006/relationships/tags" Target="../tags/tag109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9" Type="http://schemas.openxmlformats.org/officeDocument/2006/relationships/tags" Target="../tags/tag67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3" Type="http://schemas.openxmlformats.org/officeDocument/2006/relationships/tags" Target="../tags/tag91.xml"/><Relationship Id="rId58" Type="http://schemas.openxmlformats.org/officeDocument/2006/relationships/tags" Target="../tags/tag96.xml"/><Relationship Id="rId66" Type="http://schemas.openxmlformats.org/officeDocument/2006/relationships/tags" Target="../tags/tag104.xml"/><Relationship Id="rId74" Type="http://schemas.openxmlformats.org/officeDocument/2006/relationships/tags" Target="../tags/tag112.xml"/><Relationship Id="rId79" Type="http://schemas.openxmlformats.org/officeDocument/2006/relationships/tags" Target="../tags/tag117.xml"/><Relationship Id="rId87" Type="http://schemas.openxmlformats.org/officeDocument/2006/relationships/notesSlide" Target="../notesSlides/notesSlide14.xml"/><Relationship Id="rId5" Type="http://schemas.openxmlformats.org/officeDocument/2006/relationships/tags" Target="../tags/tag43.xml"/><Relationship Id="rId61" Type="http://schemas.openxmlformats.org/officeDocument/2006/relationships/tags" Target="../tags/tag99.xml"/><Relationship Id="rId82" Type="http://schemas.openxmlformats.org/officeDocument/2006/relationships/tags" Target="../tags/tag120.xml"/><Relationship Id="rId19" Type="http://schemas.openxmlformats.org/officeDocument/2006/relationships/tags" Target="../tags/tag57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56" Type="http://schemas.openxmlformats.org/officeDocument/2006/relationships/tags" Target="../tags/tag94.xml"/><Relationship Id="rId64" Type="http://schemas.openxmlformats.org/officeDocument/2006/relationships/tags" Target="../tags/tag102.xml"/><Relationship Id="rId69" Type="http://schemas.openxmlformats.org/officeDocument/2006/relationships/tags" Target="../tags/tag107.xml"/><Relationship Id="rId77" Type="http://schemas.openxmlformats.org/officeDocument/2006/relationships/tags" Target="../tags/tag115.xml"/><Relationship Id="rId8" Type="http://schemas.openxmlformats.org/officeDocument/2006/relationships/tags" Target="../tags/tag46.xml"/><Relationship Id="rId51" Type="http://schemas.openxmlformats.org/officeDocument/2006/relationships/tags" Target="../tags/tag89.xml"/><Relationship Id="rId72" Type="http://schemas.openxmlformats.org/officeDocument/2006/relationships/tags" Target="../tags/tag110.xml"/><Relationship Id="rId80" Type="http://schemas.openxmlformats.org/officeDocument/2006/relationships/tags" Target="../tags/tag118.xml"/><Relationship Id="rId85" Type="http://schemas.openxmlformats.org/officeDocument/2006/relationships/tags" Target="../tags/tag123.xml"/><Relationship Id="rId3" Type="http://schemas.openxmlformats.org/officeDocument/2006/relationships/tags" Target="../tags/tag41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59" Type="http://schemas.openxmlformats.org/officeDocument/2006/relationships/tags" Target="../tags/tag97.xml"/><Relationship Id="rId67" Type="http://schemas.openxmlformats.org/officeDocument/2006/relationships/tags" Target="../tags/tag105.xml"/><Relationship Id="rId20" Type="http://schemas.openxmlformats.org/officeDocument/2006/relationships/tags" Target="../tags/tag58.xml"/><Relationship Id="rId41" Type="http://schemas.openxmlformats.org/officeDocument/2006/relationships/tags" Target="../tags/tag79.xml"/><Relationship Id="rId54" Type="http://schemas.openxmlformats.org/officeDocument/2006/relationships/tags" Target="../tags/tag92.xml"/><Relationship Id="rId62" Type="http://schemas.openxmlformats.org/officeDocument/2006/relationships/tags" Target="../tags/tag100.xml"/><Relationship Id="rId70" Type="http://schemas.openxmlformats.org/officeDocument/2006/relationships/tags" Target="../tags/tag108.xml"/><Relationship Id="rId75" Type="http://schemas.openxmlformats.org/officeDocument/2006/relationships/tags" Target="../tags/tag113.xml"/><Relationship Id="rId83" Type="http://schemas.openxmlformats.org/officeDocument/2006/relationships/tags" Target="../tags/tag121.xml"/><Relationship Id="rId88" Type="http://schemas.openxmlformats.org/officeDocument/2006/relationships/image" Target="../media/image6.jpeg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57" Type="http://schemas.openxmlformats.org/officeDocument/2006/relationships/tags" Target="../tags/tag95.xml"/><Relationship Id="rId10" Type="http://schemas.openxmlformats.org/officeDocument/2006/relationships/tags" Target="../tags/tag48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tags" Target="../tags/tag90.xml"/><Relationship Id="rId60" Type="http://schemas.openxmlformats.org/officeDocument/2006/relationships/tags" Target="../tags/tag98.xml"/><Relationship Id="rId65" Type="http://schemas.openxmlformats.org/officeDocument/2006/relationships/tags" Target="../tags/tag103.xml"/><Relationship Id="rId73" Type="http://schemas.openxmlformats.org/officeDocument/2006/relationships/tags" Target="../tags/tag111.xml"/><Relationship Id="rId78" Type="http://schemas.openxmlformats.org/officeDocument/2006/relationships/tags" Target="../tags/tag116.xml"/><Relationship Id="rId81" Type="http://schemas.openxmlformats.org/officeDocument/2006/relationships/tags" Target="../tags/tag119.xml"/><Relationship Id="rId86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" Type="http://schemas.openxmlformats.org/officeDocument/2006/relationships/tags" Target="../tags/tag126.xml"/><Relationship Id="rId21" Type="http://schemas.openxmlformats.org/officeDocument/2006/relationships/tags" Target="../tags/tag144.xml"/><Relationship Id="rId7" Type="http://schemas.openxmlformats.org/officeDocument/2006/relationships/tags" Target="../tags/tag130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image" Target="../media/image7.jpeg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slideLayout" Target="../slideLayouts/slideLayout8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10" Type="http://schemas.openxmlformats.org/officeDocument/2006/relationships/tags" Target="../tags/tag160.xml"/><Relationship Id="rId19" Type="http://schemas.openxmlformats.org/officeDocument/2006/relationships/image" Target="../media/image7.jpeg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tags" Target="../tags/tag194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tags" Target="../tags/tag193.xml"/><Relationship Id="rId30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97.xml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5" Type="http://schemas.openxmlformats.org/officeDocument/2006/relationships/tags" Target="../tags/tag199.xml"/><Relationship Id="rId4" Type="http://schemas.openxmlformats.org/officeDocument/2006/relationships/tags" Target="../tags/tag198.xml"/><Relationship Id="rId9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4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4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9" Type="http://schemas.openxmlformats.org/officeDocument/2006/relationships/tags" Target="../tags/tag249.xml"/><Relationship Id="rId3" Type="http://schemas.openxmlformats.org/officeDocument/2006/relationships/tags" Target="../tags/tag213.xml"/><Relationship Id="rId21" Type="http://schemas.openxmlformats.org/officeDocument/2006/relationships/tags" Target="../tags/tag231.xml"/><Relationship Id="rId34" Type="http://schemas.openxmlformats.org/officeDocument/2006/relationships/tags" Target="../tags/tag244.xml"/><Relationship Id="rId42" Type="http://schemas.openxmlformats.org/officeDocument/2006/relationships/tags" Target="../tags/tag252.xml"/><Relationship Id="rId47" Type="http://schemas.openxmlformats.org/officeDocument/2006/relationships/tags" Target="../tags/tag257.xml"/><Relationship Id="rId50" Type="http://schemas.openxmlformats.org/officeDocument/2006/relationships/notesSlide" Target="../notesSlides/notesSlide23.xml"/><Relationship Id="rId7" Type="http://schemas.openxmlformats.org/officeDocument/2006/relationships/tags" Target="../tags/tag217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33" Type="http://schemas.openxmlformats.org/officeDocument/2006/relationships/tags" Target="../tags/tag243.xml"/><Relationship Id="rId38" Type="http://schemas.openxmlformats.org/officeDocument/2006/relationships/tags" Target="../tags/tag248.xml"/><Relationship Id="rId46" Type="http://schemas.openxmlformats.org/officeDocument/2006/relationships/tags" Target="../tags/tag256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0" Type="http://schemas.openxmlformats.org/officeDocument/2006/relationships/tags" Target="../tags/tag230.xml"/><Relationship Id="rId29" Type="http://schemas.openxmlformats.org/officeDocument/2006/relationships/tags" Target="../tags/tag239.xml"/><Relationship Id="rId41" Type="http://schemas.openxmlformats.org/officeDocument/2006/relationships/tags" Target="../tags/tag251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32" Type="http://schemas.openxmlformats.org/officeDocument/2006/relationships/tags" Target="../tags/tag242.xml"/><Relationship Id="rId37" Type="http://schemas.openxmlformats.org/officeDocument/2006/relationships/tags" Target="../tags/tag247.xml"/><Relationship Id="rId40" Type="http://schemas.openxmlformats.org/officeDocument/2006/relationships/tags" Target="../tags/tag250.xml"/><Relationship Id="rId45" Type="http://schemas.openxmlformats.org/officeDocument/2006/relationships/tags" Target="../tags/tag255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36" Type="http://schemas.openxmlformats.org/officeDocument/2006/relationships/tags" Target="../tags/tag246.xml"/><Relationship Id="rId49" Type="http://schemas.openxmlformats.org/officeDocument/2006/relationships/slideLayout" Target="../slideLayouts/slideLayout8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31" Type="http://schemas.openxmlformats.org/officeDocument/2006/relationships/tags" Target="../tags/tag241.xml"/><Relationship Id="rId44" Type="http://schemas.openxmlformats.org/officeDocument/2006/relationships/tags" Target="../tags/tag254.xml"/><Relationship Id="rId52" Type="http://schemas.openxmlformats.org/officeDocument/2006/relationships/image" Target="../media/image7.jpeg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tags" Target="../tags/tag240.xml"/><Relationship Id="rId35" Type="http://schemas.openxmlformats.org/officeDocument/2006/relationships/tags" Target="../tags/tag245.xml"/><Relationship Id="rId43" Type="http://schemas.openxmlformats.org/officeDocument/2006/relationships/tags" Target="../tags/tag253.xml"/><Relationship Id="rId48" Type="http://schemas.openxmlformats.org/officeDocument/2006/relationships/tags" Target="../tags/tag258.xml"/><Relationship Id="rId8" Type="http://schemas.openxmlformats.org/officeDocument/2006/relationships/tags" Target="../tags/tag218.xml"/><Relationship Id="rId51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notesSlide" Target="../notesSlides/notesSlide2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10" Type="http://schemas.openxmlformats.org/officeDocument/2006/relationships/tags" Target="../tags/tag28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image" Target="../media/image7.jpeg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notesSlide" Target="../notesSlides/notesSlide25.xml"/><Relationship Id="rId2" Type="http://schemas.openxmlformats.org/officeDocument/2006/relationships/tags" Target="../tags/tag260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10" Type="http://schemas.openxmlformats.org/officeDocument/2006/relationships/tags" Target="../tags/tag268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image" Target="../media/image7.jpeg"/><Relationship Id="rId3" Type="http://schemas.openxmlformats.org/officeDocument/2006/relationships/tags" Target="../tags/tag276.xml"/><Relationship Id="rId7" Type="http://schemas.openxmlformats.org/officeDocument/2006/relationships/tags" Target="../tags/tag280.xml"/><Relationship Id="rId12" Type="http://schemas.openxmlformats.org/officeDocument/2006/relationships/notesSlide" Target="../notesSlides/notesSlide2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slideLayout" Target="../slideLayouts/slideLayout8.xml"/><Relationship Id="rId5" Type="http://schemas.openxmlformats.org/officeDocument/2006/relationships/tags" Target="../tags/tag278.xml"/><Relationship Id="rId10" Type="http://schemas.openxmlformats.org/officeDocument/2006/relationships/tags" Target="../tags/tag283.xml"/><Relationship Id="rId4" Type="http://schemas.openxmlformats.org/officeDocument/2006/relationships/tags" Target="../tags/tag277.xml"/><Relationship Id="rId9" Type="http://schemas.openxmlformats.org/officeDocument/2006/relationships/tags" Target="../tags/tag28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notesSlide" Target="../notesSlides/notesSlide27.xml"/><Relationship Id="rId3" Type="http://schemas.openxmlformats.org/officeDocument/2006/relationships/tags" Target="../tags/tag286.xml"/><Relationship Id="rId7" Type="http://schemas.openxmlformats.org/officeDocument/2006/relationships/tags" Target="../tags/tag290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5" Type="http://schemas.openxmlformats.org/officeDocument/2006/relationships/tags" Target="../tags/tag288.xml"/><Relationship Id="rId10" Type="http://schemas.openxmlformats.org/officeDocument/2006/relationships/tags" Target="../tags/tag293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image" Target="../media/image7.jpeg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26" Type="http://schemas.openxmlformats.org/officeDocument/2006/relationships/tags" Target="../tags/tag320.xml"/><Relationship Id="rId39" Type="http://schemas.openxmlformats.org/officeDocument/2006/relationships/tags" Target="../tags/tag333.xml"/><Relationship Id="rId21" Type="http://schemas.openxmlformats.org/officeDocument/2006/relationships/tags" Target="../tags/tag315.xml"/><Relationship Id="rId34" Type="http://schemas.openxmlformats.org/officeDocument/2006/relationships/tags" Target="../tags/tag328.xml"/><Relationship Id="rId42" Type="http://schemas.openxmlformats.org/officeDocument/2006/relationships/tags" Target="../tags/tag336.xml"/><Relationship Id="rId47" Type="http://schemas.openxmlformats.org/officeDocument/2006/relationships/tags" Target="../tags/tag341.xml"/><Relationship Id="rId50" Type="http://schemas.openxmlformats.org/officeDocument/2006/relationships/tags" Target="../tags/tag344.xml"/><Relationship Id="rId55" Type="http://schemas.openxmlformats.org/officeDocument/2006/relationships/image" Target="../media/image8.jpeg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33" Type="http://schemas.openxmlformats.org/officeDocument/2006/relationships/tags" Target="../tags/tag327.xml"/><Relationship Id="rId38" Type="http://schemas.openxmlformats.org/officeDocument/2006/relationships/tags" Target="../tags/tag332.xml"/><Relationship Id="rId46" Type="http://schemas.openxmlformats.org/officeDocument/2006/relationships/tags" Target="../tags/tag340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29" Type="http://schemas.openxmlformats.org/officeDocument/2006/relationships/tags" Target="../tags/tag323.xml"/><Relationship Id="rId41" Type="http://schemas.openxmlformats.org/officeDocument/2006/relationships/tags" Target="../tags/tag335.xml"/><Relationship Id="rId54" Type="http://schemas.openxmlformats.org/officeDocument/2006/relationships/notesSlide" Target="../notesSlides/notesSlide28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24" Type="http://schemas.openxmlformats.org/officeDocument/2006/relationships/tags" Target="../tags/tag318.xml"/><Relationship Id="rId32" Type="http://schemas.openxmlformats.org/officeDocument/2006/relationships/tags" Target="../tags/tag326.xml"/><Relationship Id="rId37" Type="http://schemas.openxmlformats.org/officeDocument/2006/relationships/tags" Target="../tags/tag331.xml"/><Relationship Id="rId40" Type="http://schemas.openxmlformats.org/officeDocument/2006/relationships/tags" Target="../tags/tag334.xml"/><Relationship Id="rId45" Type="http://schemas.openxmlformats.org/officeDocument/2006/relationships/tags" Target="../tags/tag339.xml"/><Relationship Id="rId53" Type="http://schemas.openxmlformats.org/officeDocument/2006/relationships/slideLayout" Target="../slideLayouts/slideLayout8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36" Type="http://schemas.openxmlformats.org/officeDocument/2006/relationships/tags" Target="../tags/tag330.xml"/><Relationship Id="rId49" Type="http://schemas.openxmlformats.org/officeDocument/2006/relationships/tags" Target="../tags/tag343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31" Type="http://schemas.openxmlformats.org/officeDocument/2006/relationships/tags" Target="../tags/tag325.xml"/><Relationship Id="rId44" Type="http://schemas.openxmlformats.org/officeDocument/2006/relationships/tags" Target="../tags/tag338.xml"/><Relationship Id="rId52" Type="http://schemas.openxmlformats.org/officeDocument/2006/relationships/tags" Target="../tags/tag346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30" Type="http://schemas.openxmlformats.org/officeDocument/2006/relationships/tags" Target="../tags/tag324.xml"/><Relationship Id="rId35" Type="http://schemas.openxmlformats.org/officeDocument/2006/relationships/tags" Target="../tags/tag329.xml"/><Relationship Id="rId43" Type="http://schemas.openxmlformats.org/officeDocument/2006/relationships/tags" Target="../tags/tag337.xml"/><Relationship Id="rId48" Type="http://schemas.openxmlformats.org/officeDocument/2006/relationships/tags" Target="../tags/tag342.xml"/><Relationship Id="rId56" Type="http://schemas.openxmlformats.org/officeDocument/2006/relationships/image" Target="../media/image7.jpeg"/><Relationship Id="rId8" Type="http://schemas.openxmlformats.org/officeDocument/2006/relationships/tags" Target="../tags/tag302.xml"/><Relationship Id="rId51" Type="http://schemas.openxmlformats.org/officeDocument/2006/relationships/tags" Target="../tags/tag345.xml"/><Relationship Id="rId3" Type="http://schemas.openxmlformats.org/officeDocument/2006/relationships/tags" Target="../tags/tag29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354.xml"/><Relationship Id="rId13" Type="http://schemas.openxmlformats.org/officeDocument/2006/relationships/tags" Target="../tags/tag359.xml"/><Relationship Id="rId18" Type="http://schemas.openxmlformats.org/officeDocument/2006/relationships/tags" Target="../tags/tag364.xml"/><Relationship Id="rId26" Type="http://schemas.openxmlformats.org/officeDocument/2006/relationships/tags" Target="../tags/tag372.xml"/><Relationship Id="rId39" Type="http://schemas.openxmlformats.org/officeDocument/2006/relationships/tags" Target="../tags/tag385.xml"/><Relationship Id="rId3" Type="http://schemas.openxmlformats.org/officeDocument/2006/relationships/tags" Target="../tags/tag349.xml"/><Relationship Id="rId21" Type="http://schemas.openxmlformats.org/officeDocument/2006/relationships/tags" Target="../tags/tag367.xml"/><Relationship Id="rId34" Type="http://schemas.openxmlformats.org/officeDocument/2006/relationships/tags" Target="../tags/tag380.xml"/><Relationship Id="rId7" Type="http://schemas.openxmlformats.org/officeDocument/2006/relationships/tags" Target="../tags/tag353.xml"/><Relationship Id="rId12" Type="http://schemas.openxmlformats.org/officeDocument/2006/relationships/tags" Target="../tags/tag358.xml"/><Relationship Id="rId17" Type="http://schemas.openxmlformats.org/officeDocument/2006/relationships/tags" Target="../tags/tag363.xml"/><Relationship Id="rId25" Type="http://schemas.openxmlformats.org/officeDocument/2006/relationships/tags" Target="../tags/tag371.xml"/><Relationship Id="rId33" Type="http://schemas.openxmlformats.org/officeDocument/2006/relationships/tags" Target="../tags/tag379.xml"/><Relationship Id="rId38" Type="http://schemas.openxmlformats.org/officeDocument/2006/relationships/tags" Target="../tags/tag384.xml"/><Relationship Id="rId2" Type="http://schemas.openxmlformats.org/officeDocument/2006/relationships/tags" Target="../tags/tag348.xml"/><Relationship Id="rId16" Type="http://schemas.openxmlformats.org/officeDocument/2006/relationships/tags" Target="../tags/tag362.xml"/><Relationship Id="rId20" Type="http://schemas.openxmlformats.org/officeDocument/2006/relationships/tags" Target="../tags/tag366.xml"/><Relationship Id="rId29" Type="http://schemas.openxmlformats.org/officeDocument/2006/relationships/tags" Target="../tags/tag375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1" Type="http://schemas.openxmlformats.org/officeDocument/2006/relationships/tags" Target="../tags/tag357.xml"/><Relationship Id="rId24" Type="http://schemas.openxmlformats.org/officeDocument/2006/relationships/tags" Target="../tags/tag370.xml"/><Relationship Id="rId32" Type="http://schemas.openxmlformats.org/officeDocument/2006/relationships/tags" Target="../tags/tag378.xml"/><Relationship Id="rId37" Type="http://schemas.openxmlformats.org/officeDocument/2006/relationships/tags" Target="../tags/tag383.xml"/><Relationship Id="rId40" Type="http://schemas.openxmlformats.org/officeDocument/2006/relationships/slideLayout" Target="../slideLayouts/slideLayout8.xml"/><Relationship Id="rId5" Type="http://schemas.openxmlformats.org/officeDocument/2006/relationships/tags" Target="../tags/tag351.xml"/><Relationship Id="rId15" Type="http://schemas.openxmlformats.org/officeDocument/2006/relationships/tags" Target="../tags/tag361.xml"/><Relationship Id="rId23" Type="http://schemas.openxmlformats.org/officeDocument/2006/relationships/tags" Target="../tags/tag369.xml"/><Relationship Id="rId28" Type="http://schemas.openxmlformats.org/officeDocument/2006/relationships/tags" Target="../tags/tag374.xml"/><Relationship Id="rId36" Type="http://schemas.openxmlformats.org/officeDocument/2006/relationships/tags" Target="../tags/tag382.xml"/><Relationship Id="rId10" Type="http://schemas.openxmlformats.org/officeDocument/2006/relationships/tags" Target="../tags/tag356.xml"/><Relationship Id="rId19" Type="http://schemas.openxmlformats.org/officeDocument/2006/relationships/tags" Target="../tags/tag365.xml"/><Relationship Id="rId31" Type="http://schemas.openxmlformats.org/officeDocument/2006/relationships/tags" Target="../tags/tag377.xml"/><Relationship Id="rId4" Type="http://schemas.openxmlformats.org/officeDocument/2006/relationships/tags" Target="../tags/tag350.xml"/><Relationship Id="rId9" Type="http://schemas.openxmlformats.org/officeDocument/2006/relationships/tags" Target="../tags/tag355.xml"/><Relationship Id="rId14" Type="http://schemas.openxmlformats.org/officeDocument/2006/relationships/tags" Target="../tags/tag360.xml"/><Relationship Id="rId22" Type="http://schemas.openxmlformats.org/officeDocument/2006/relationships/tags" Target="../tags/tag368.xml"/><Relationship Id="rId27" Type="http://schemas.openxmlformats.org/officeDocument/2006/relationships/tags" Target="../tags/tag373.xml"/><Relationship Id="rId30" Type="http://schemas.openxmlformats.org/officeDocument/2006/relationships/tags" Target="../tags/tag376.xml"/><Relationship Id="rId35" Type="http://schemas.openxmlformats.org/officeDocument/2006/relationships/tags" Target="../tags/tag38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9.xml"/><Relationship Id="rId3" Type="http://schemas.openxmlformats.org/officeDocument/2006/relationships/tags" Target="../tags/tag38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6" Type="http://schemas.openxmlformats.org/officeDocument/2006/relationships/tags" Target="../tags/tag391.xml"/><Relationship Id="rId5" Type="http://schemas.openxmlformats.org/officeDocument/2006/relationships/tags" Target="../tags/tag390.xml"/><Relationship Id="rId4" Type="http://schemas.openxmlformats.org/officeDocument/2006/relationships/tags" Target="../tags/tag389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399.xml"/><Relationship Id="rId13" Type="http://schemas.openxmlformats.org/officeDocument/2006/relationships/notesSlide" Target="../notesSlides/notesSlide30.xml"/><Relationship Id="rId3" Type="http://schemas.openxmlformats.org/officeDocument/2006/relationships/tags" Target="../tags/tag394.xml"/><Relationship Id="rId7" Type="http://schemas.openxmlformats.org/officeDocument/2006/relationships/tags" Target="../tags/tag39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393.xml"/><Relationship Id="rId1" Type="http://schemas.openxmlformats.org/officeDocument/2006/relationships/tags" Target="../tags/tag392.xml"/><Relationship Id="rId6" Type="http://schemas.openxmlformats.org/officeDocument/2006/relationships/tags" Target="../tags/tag397.xml"/><Relationship Id="rId11" Type="http://schemas.openxmlformats.org/officeDocument/2006/relationships/tags" Target="../tags/tag402.xml"/><Relationship Id="rId5" Type="http://schemas.openxmlformats.org/officeDocument/2006/relationships/tags" Target="../tags/tag396.xml"/><Relationship Id="rId10" Type="http://schemas.openxmlformats.org/officeDocument/2006/relationships/tags" Target="../tags/tag401.xml"/><Relationship Id="rId4" Type="http://schemas.openxmlformats.org/officeDocument/2006/relationships/tags" Target="../tags/tag395.xml"/><Relationship Id="rId9" Type="http://schemas.openxmlformats.org/officeDocument/2006/relationships/tags" Target="../tags/tag400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410.xml"/><Relationship Id="rId13" Type="http://schemas.openxmlformats.org/officeDocument/2006/relationships/tags" Target="../tags/tag415.xml"/><Relationship Id="rId3" Type="http://schemas.openxmlformats.org/officeDocument/2006/relationships/tags" Target="../tags/tag405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5" Type="http://schemas.openxmlformats.org/officeDocument/2006/relationships/tags" Target="../tags/tag407.xml"/><Relationship Id="rId15" Type="http://schemas.openxmlformats.org/officeDocument/2006/relationships/notesSlide" Target="../notesSlides/notesSlide31.xml"/><Relationship Id="rId10" Type="http://schemas.openxmlformats.org/officeDocument/2006/relationships/tags" Target="../tags/tag412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423.xml"/><Relationship Id="rId13" Type="http://schemas.openxmlformats.org/officeDocument/2006/relationships/tags" Target="../tags/tag428.xml"/><Relationship Id="rId3" Type="http://schemas.openxmlformats.org/officeDocument/2006/relationships/tags" Target="../tags/tag418.xml"/><Relationship Id="rId7" Type="http://schemas.openxmlformats.org/officeDocument/2006/relationships/tags" Target="../tags/tag422.xml"/><Relationship Id="rId12" Type="http://schemas.openxmlformats.org/officeDocument/2006/relationships/tags" Target="../tags/tag427.xml"/><Relationship Id="rId2" Type="http://schemas.openxmlformats.org/officeDocument/2006/relationships/tags" Target="../tags/tag417.xml"/><Relationship Id="rId1" Type="http://schemas.openxmlformats.org/officeDocument/2006/relationships/tags" Target="../tags/tag416.xml"/><Relationship Id="rId6" Type="http://schemas.openxmlformats.org/officeDocument/2006/relationships/tags" Target="../tags/tag421.xml"/><Relationship Id="rId11" Type="http://schemas.openxmlformats.org/officeDocument/2006/relationships/tags" Target="../tags/tag426.xml"/><Relationship Id="rId5" Type="http://schemas.openxmlformats.org/officeDocument/2006/relationships/tags" Target="../tags/tag420.xml"/><Relationship Id="rId15" Type="http://schemas.openxmlformats.org/officeDocument/2006/relationships/notesSlide" Target="../notesSlides/notesSlide32.xml"/><Relationship Id="rId10" Type="http://schemas.openxmlformats.org/officeDocument/2006/relationships/tags" Target="../tags/tag425.xml"/><Relationship Id="rId4" Type="http://schemas.openxmlformats.org/officeDocument/2006/relationships/tags" Target="../tags/tag419.xml"/><Relationship Id="rId9" Type="http://schemas.openxmlformats.org/officeDocument/2006/relationships/tags" Target="../tags/tag424.xml"/><Relationship Id="rId14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436.xml"/><Relationship Id="rId13" Type="http://schemas.openxmlformats.org/officeDocument/2006/relationships/tags" Target="../tags/tag441.xml"/><Relationship Id="rId18" Type="http://schemas.openxmlformats.org/officeDocument/2006/relationships/tags" Target="../tags/tag446.xml"/><Relationship Id="rId26" Type="http://schemas.openxmlformats.org/officeDocument/2006/relationships/tags" Target="../tags/tag454.xml"/><Relationship Id="rId3" Type="http://schemas.openxmlformats.org/officeDocument/2006/relationships/tags" Target="../tags/tag431.xml"/><Relationship Id="rId21" Type="http://schemas.openxmlformats.org/officeDocument/2006/relationships/tags" Target="../tags/tag449.xml"/><Relationship Id="rId34" Type="http://schemas.openxmlformats.org/officeDocument/2006/relationships/notesSlide" Target="../notesSlides/notesSlide33.xml"/><Relationship Id="rId7" Type="http://schemas.openxmlformats.org/officeDocument/2006/relationships/tags" Target="../tags/tag435.xml"/><Relationship Id="rId12" Type="http://schemas.openxmlformats.org/officeDocument/2006/relationships/tags" Target="../tags/tag440.xml"/><Relationship Id="rId17" Type="http://schemas.openxmlformats.org/officeDocument/2006/relationships/tags" Target="../tags/tag445.xml"/><Relationship Id="rId25" Type="http://schemas.openxmlformats.org/officeDocument/2006/relationships/tags" Target="../tags/tag453.xml"/><Relationship Id="rId33" Type="http://schemas.openxmlformats.org/officeDocument/2006/relationships/slideLayout" Target="../slideLayouts/slideLayout8.xml"/><Relationship Id="rId2" Type="http://schemas.openxmlformats.org/officeDocument/2006/relationships/tags" Target="../tags/tag430.xml"/><Relationship Id="rId16" Type="http://schemas.openxmlformats.org/officeDocument/2006/relationships/tags" Target="../tags/tag444.xml"/><Relationship Id="rId20" Type="http://schemas.openxmlformats.org/officeDocument/2006/relationships/tags" Target="../tags/tag448.xml"/><Relationship Id="rId29" Type="http://schemas.openxmlformats.org/officeDocument/2006/relationships/tags" Target="../tags/tag457.xml"/><Relationship Id="rId1" Type="http://schemas.openxmlformats.org/officeDocument/2006/relationships/tags" Target="../tags/tag429.xml"/><Relationship Id="rId6" Type="http://schemas.openxmlformats.org/officeDocument/2006/relationships/tags" Target="../tags/tag434.xml"/><Relationship Id="rId11" Type="http://schemas.openxmlformats.org/officeDocument/2006/relationships/tags" Target="../tags/tag439.xml"/><Relationship Id="rId24" Type="http://schemas.openxmlformats.org/officeDocument/2006/relationships/tags" Target="../tags/tag452.xml"/><Relationship Id="rId32" Type="http://schemas.openxmlformats.org/officeDocument/2006/relationships/tags" Target="../tags/tag460.xml"/><Relationship Id="rId5" Type="http://schemas.openxmlformats.org/officeDocument/2006/relationships/tags" Target="../tags/tag433.xml"/><Relationship Id="rId15" Type="http://schemas.openxmlformats.org/officeDocument/2006/relationships/tags" Target="../tags/tag443.xml"/><Relationship Id="rId23" Type="http://schemas.openxmlformats.org/officeDocument/2006/relationships/tags" Target="../tags/tag451.xml"/><Relationship Id="rId28" Type="http://schemas.openxmlformats.org/officeDocument/2006/relationships/tags" Target="../tags/tag456.xml"/><Relationship Id="rId10" Type="http://schemas.openxmlformats.org/officeDocument/2006/relationships/tags" Target="../tags/tag438.xml"/><Relationship Id="rId19" Type="http://schemas.openxmlformats.org/officeDocument/2006/relationships/tags" Target="../tags/tag447.xml"/><Relationship Id="rId31" Type="http://schemas.openxmlformats.org/officeDocument/2006/relationships/tags" Target="../tags/tag459.xml"/><Relationship Id="rId4" Type="http://schemas.openxmlformats.org/officeDocument/2006/relationships/tags" Target="../tags/tag432.xml"/><Relationship Id="rId9" Type="http://schemas.openxmlformats.org/officeDocument/2006/relationships/tags" Target="../tags/tag437.xml"/><Relationship Id="rId14" Type="http://schemas.openxmlformats.org/officeDocument/2006/relationships/tags" Target="../tags/tag442.xml"/><Relationship Id="rId22" Type="http://schemas.openxmlformats.org/officeDocument/2006/relationships/tags" Target="../tags/tag450.xml"/><Relationship Id="rId27" Type="http://schemas.openxmlformats.org/officeDocument/2006/relationships/tags" Target="../tags/tag455.xml"/><Relationship Id="rId30" Type="http://schemas.openxmlformats.org/officeDocument/2006/relationships/tags" Target="../tags/tag45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468.xml"/><Relationship Id="rId13" Type="http://schemas.openxmlformats.org/officeDocument/2006/relationships/tags" Target="../tags/tag473.xml"/><Relationship Id="rId18" Type="http://schemas.openxmlformats.org/officeDocument/2006/relationships/tags" Target="../tags/tag478.xml"/><Relationship Id="rId26" Type="http://schemas.openxmlformats.org/officeDocument/2006/relationships/tags" Target="../tags/tag486.xml"/><Relationship Id="rId3" Type="http://schemas.openxmlformats.org/officeDocument/2006/relationships/tags" Target="../tags/tag463.xml"/><Relationship Id="rId21" Type="http://schemas.openxmlformats.org/officeDocument/2006/relationships/tags" Target="../tags/tag481.xml"/><Relationship Id="rId34" Type="http://schemas.openxmlformats.org/officeDocument/2006/relationships/slideLayout" Target="../slideLayouts/slideLayout8.xml"/><Relationship Id="rId7" Type="http://schemas.openxmlformats.org/officeDocument/2006/relationships/tags" Target="../tags/tag467.xml"/><Relationship Id="rId12" Type="http://schemas.openxmlformats.org/officeDocument/2006/relationships/tags" Target="../tags/tag472.xml"/><Relationship Id="rId17" Type="http://schemas.openxmlformats.org/officeDocument/2006/relationships/tags" Target="../tags/tag477.xml"/><Relationship Id="rId25" Type="http://schemas.openxmlformats.org/officeDocument/2006/relationships/tags" Target="../tags/tag485.xml"/><Relationship Id="rId33" Type="http://schemas.openxmlformats.org/officeDocument/2006/relationships/tags" Target="../tags/tag493.xml"/><Relationship Id="rId2" Type="http://schemas.openxmlformats.org/officeDocument/2006/relationships/tags" Target="../tags/tag462.xml"/><Relationship Id="rId16" Type="http://schemas.openxmlformats.org/officeDocument/2006/relationships/tags" Target="../tags/tag476.xml"/><Relationship Id="rId20" Type="http://schemas.openxmlformats.org/officeDocument/2006/relationships/tags" Target="../tags/tag480.xml"/><Relationship Id="rId29" Type="http://schemas.openxmlformats.org/officeDocument/2006/relationships/tags" Target="../tags/tag489.xml"/><Relationship Id="rId1" Type="http://schemas.openxmlformats.org/officeDocument/2006/relationships/tags" Target="../tags/tag461.xml"/><Relationship Id="rId6" Type="http://schemas.openxmlformats.org/officeDocument/2006/relationships/tags" Target="../tags/tag466.xml"/><Relationship Id="rId11" Type="http://schemas.openxmlformats.org/officeDocument/2006/relationships/tags" Target="../tags/tag471.xml"/><Relationship Id="rId24" Type="http://schemas.openxmlformats.org/officeDocument/2006/relationships/tags" Target="../tags/tag484.xml"/><Relationship Id="rId32" Type="http://schemas.openxmlformats.org/officeDocument/2006/relationships/tags" Target="../tags/tag492.xml"/><Relationship Id="rId5" Type="http://schemas.openxmlformats.org/officeDocument/2006/relationships/tags" Target="../tags/tag465.xml"/><Relationship Id="rId15" Type="http://schemas.openxmlformats.org/officeDocument/2006/relationships/tags" Target="../tags/tag475.xml"/><Relationship Id="rId23" Type="http://schemas.openxmlformats.org/officeDocument/2006/relationships/tags" Target="../tags/tag483.xml"/><Relationship Id="rId28" Type="http://schemas.openxmlformats.org/officeDocument/2006/relationships/tags" Target="../tags/tag488.xml"/><Relationship Id="rId10" Type="http://schemas.openxmlformats.org/officeDocument/2006/relationships/tags" Target="../tags/tag470.xml"/><Relationship Id="rId19" Type="http://schemas.openxmlformats.org/officeDocument/2006/relationships/tags" Target="../tags/tag479.xml"/><Relationship Id="rId31" Type="http://schemas.openxmlformats.org/officeDocument/2006/relationships/tags" Target="../tags/tag491.xml"/><Relationship Id="rId4" Type="http://schemas.openxmlformats.org/officeDocument/2006/relationships/tags" Target="../tags/tag464.xml"/><Relationship Id="rId9" Type="http://schemas.openxmlformats.org/officeDocument/2006/relationships/tags" Target="../tags/tag469.xml"/><Relationship Id="rId14" Type="http://schemas.openxmlformats.org/officeDocument/2006/relationships/tags" Target="../tags/tag474.xml"/><Relationship Id="rId22" Type="http://schemas.openxmlformats.org/officeDocument/2006/relationships/tags" Target="../tags/tag482.xml"/><Relationship Id="rId27" Type="http://schemas.openxmlformats.org/officeDocument/2006/relationships/tags" Target="../tags/tag487.xml"/><Relationship Id="rId30" Type="http://schemas.openxmlformats.org/officeDocument/2006/relationships/tags" Target="../tags/tag490.xml"/><Relationship Id="rId35" Type="http://schemas.openxmlformats.org/officeDocument/2006/relationships/notesSlide" Target="../notesSlides/notesSlide3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95.xml"/><Relationship Id="rId1" Type="http://schemas.openxmlformats.org/officeDocument/2006/relationships/tags" Target="../tags/tag494.xml"/><Relationship Id="rId4" Type="http://schemas.openxmlformats.org/officeDocument/2006/relationships/notesSlide" Target="../notesSlides/notesSlide3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97.xml"/><Relationship Id="rId1" Type="http://schemas.openxmlformats.org/officeDocument/2006/relationships/tags" Target="../tags/tag496.xml"/><Relationship Id="rId4" Type="http://schemas.openxmlformats.org/officeDocument/2006/relationships/notesSlide" Target="../notesSlides/notesSlide3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99.xml"/><Relationship Id="rId1" Type="http://schemas.openxmlformats.org/officeDocument/2006/relationships/tags" Target="../tags/tag498.xml"/><Relationship Id="rId4" Type="http://schemas.openxmlformats.org/officeDocument/2006/relationships/notesSlide" Target="../notesSlides/notesSlide3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5" Type="http://schemas.openxmlformats.org/officeDocument/2006/relationships/notesSlide" Target="../notesSlides/notesSlide38.xml"/><Relationship Id="rId4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04.xml"/><Relationship Id="rId1" Type="http://schemas.openxmlformats.org/officeDocument/2006/relationships/tags" Target="../tags/tag503.xml"/><Relationship Id="rId4" Type="http://schemas.openxmlformats.org/officeDocument/2006/relationships/notesSlide" Target="../notesSlides/notesSlide3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507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5" Type="http://schemas.openxmlformats.org/officeDocument/2006/relationships/notesSlide" Target="../notesSlides/notesSlide40.xml"/><Relationship Id="rId4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tags" Target="../tags/tag515.xml"/><Relationship Id="rId13" Type="http://schemas.openxmlformats.org/officeDocument/2006/relationships/tags" Target="../tags/tag520.xml"/><Relationship Id="rId18" Type="http://schemas.openxmlformats.org/officeDocument/2006/relationships/tags" Target="../tags/tag525.xml"/><Relationship Id="rId26" Type="http://schemas.openxmlformats.org/officeDocument/2006/relationships/tags" Target="../tags/tag533.xml"/><Relationship Id="rId3" Type="http://schemas.openxmlformats.org/officeDocument/2006/relationships/tags" Target="../tags/tag510.xml"/><Relationship Id="rId21" Type="http://schemas.openxmlformats.org/officeDocument/2006/relationships/tags" Target="../tags/tag528.xml"/><Relationship Id="rId34" Type="http://schemas.openxmlformats.org/officeDocument/2006/relationships/notesSlide" Target="../notesSlides/notesSlide41.xml"/><Relationship Id="rId7" Type="http://schemas.openxmlformats.org/officeDocument/2006/relationships/tags" Target="../tags/tag514.xml"/><Relationship Id="rId12" Type="http://schemas.openxmlformats.org/officeDocument/2006/relationships/tags" Target="../tags/tag519.xml"/><Relationship Id="rId17" Type="http://schemas.openxmlformats.org/officeDocument/2006/relationships/tags" Target="../tags/tag524.xml"/><Relationship Id="rId25" Type="http://schemas.openxmlformats.org/officeDocument/2006/relationships/tags" Target="../tags/tag532.xml"/><Relationship Id="rId33" Type="http://schemas.openxmlformats.org/officeDocument/2006/relationships/slideLayout" Target="../slideLayouts/slideLayout4.xml"/><Relationship Id="rId2" Type="http://schemas.openxmlformats.org/officeDocument/2006/relationships/tags" Target="../tags/tag509.xml"/><Relationship Id="rId16" Type="http://schemas.openxmlformats.org/officeDocument/2006/relationships/tags" Target="../tags/tag523.xml"/><Relationship Id="rId20" Type="http://schemas.openxmlformats.org/officeDocument/2006/relationships/tags" Target="../tags/tag527.xml"/><Relationship Id="rId29" Type="http://schemas.openxmlformats.org/officeDocument/2006/relationships/tags" Target="../tags/tag536.xml"/><Relationship Id="rId1" Type="http://schemas.openxmlformats.org/officeDocument/2006/relationships/tags" Target="../tags/tag508.xml"/><Relationship Id="rId6" Type="http://schemas.openxmlformats.org/officeDocument/2006/relationships/tags" Target="../tags/tag513.xml"/><Relationship Id="rId11" Type="http://schemas.openxmlformats.org/officeDocument/2006/relationships/tags" Target="../tags/tag518.xml"/><Relationship Id="rId24" Type="http://schemas.openxmlformats.org/officeDocument/2006/relationships/tags" Target="../tags/tag531.xml"/><Relationship Id="rId32" Type="http://schemas.openxmlformats.org/officeDocument/2006/relationships/tags" Target="../tags/tag539.xml"/><Relationship Id="rId5" Type="http://schemas.openxmlformats.org/officeDocument/2006/relationships/tags" Target="../tags/tag512.xml"/><Relationship Id="rId15" Type="http://schemas.openxmlformats.org/officeDocument/2006/relationships/tags" Target="../tags/tag522.xml"/><Relationship Id="rId23" Type="http://schemas.openxmlformats.org/officeDocument/2006/relationships/tags" Target="../tags/tag530.xml"/><Relationship Id="rId28" Type="http://schemas.openxmlformats.org/officeDocument/2006/relationships/tags" Target="../tags/tag535.xml"/><Relationship Id="rId10" Type="http://schemas.openxmlformats.org/officeDocument/2006/relationships/tags" Target="../tags/tag517.xml"/><Relationship Id="rId19" Type="http://schemas.openxmlformats.org/officeDocument/2006/relationships/tags" Target="../tags/tag526.xml"/><Relationship Id="rId31" Type="http://schemas.openxmlformats.org/officeDocument/2006/relationships/tags" Target="../tags/tag538.xml"/><Relationship Id="rId4" Type="http://schemas.openxmlformats.org/officeDocument/2006/relationships/tags" Target="../tags/tag511.xml"/><Relationship Id="rId9" Type="http://schemas.openxmlformats.org/officeDocument/2006/relationships/tags" Target="../tags/tag516.xml"/><Relationship Id="rId14" Type="http://schemas.openxmlformats.org/officeDocument/2006/relationships/tags" Target="../tags/tag521.xml"/><Relationship Id="rId22" Type="http://schemas.openxmlformats.org/officeDocument/2006/relationships/tags" Target="../tags/tag529.xml"/><Relationship Id="rId27" Type="http://schemas.openxmlformats.org/officeDocument/2006/relationships/tags" Target="../tags/tag534.xml"/><Relationship Id="rId30" Type="http://schemas.openxmlformats.org/officeDocument/2006/relationships/tags" Target="../tags/tag5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542.xml"/><Relationship Id="rId2" Type="http://schemas.openxmlformats.org/officeDocument/2006/relationships/tags" Target="../tags/tag541.xml"/><Relationship Id="rId1" Type="http://schemas.openxmlformats.org/officeDocument/2006/relationships/tags" Target="../tags/tag540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4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45.xml"/><Relationship Id="rId1" Type="http://schemas.openxmlformats.org/officeDocument/2006/relationships/tags" Target="../tags/tag544.xml"/><Relationship Id="rId4" Type="http://schemas.openxmlformats.org/officeDocument/2006/relationships/notesSlide" Target="../notesSlides/notesSlide4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553.xml"/><Relationship Id="rId13" Type="http://schemas.openxmlformats.org/officeDocument/2006/relationships/tags" Target="../tags/tag558.xml"/><Relationship Id="rId18" Type="http://schemas.openxmlformats.org/officeDocument/2006/relationships/tags" Target="../tags/tag563.xml"/><Relationship Id="rId26" Type="http://schemas.openxmlformats.org/officeDocument/2006/relationships/tags" Target="../tags/tag571.xml"/><Relationship Id="rId39" Type="http://schemas.openxmlformats.org/officeDocument/2006/relationships/tags" Target="../tags/tag584.xml"/><Relationship Id="rId3" Type="http://schemas.openxmlformats.org/officeDocument/2006/relationships/tags" Target="../tags/tag548.xml"/><Relationship Id="rId21" Type="http://schemas.openxmlformats.org/officeDocument/2006/relationships/tags" Target="../tags/tag566.xml"/><Relationship Id="rId34" Type="http://schemas.openxmlformats.org/officeDocument/2006/relationships/tags" Target="../tags/tag579.xml"/><Relationship Id="rId42" Type="http://schemas.openxmlformats.org/officeDocument/2006/relationships/tags" Target="../tags/tag587.xml"/><Relationship Id="rId47" Type="http://schemas.openxmlformats.org/officeDocument/2006/relationships/notesSlide" Target="../notesSlides/notesSlide43.xml"/><Relationship Id="rId7" Type="http://schemas.openxmlformats.org/officeDocument/2006/relationships/tags" Target="../tags/tag552.xml"/><Relationship Id="rId12" Type="http://schemas.openxmlformats.org/officeDocument/2006/relationships/tags" Target="../tags/tag557.xml"/><Relationship Id="rId17" Type="http://schemas.openxmlformats.org/officeDocument/2006/relationships/tags" Target="../tags/tag562.xml"/><Relationship Id="rId25" Type="http://schemas.openxmlformats.org/officeDocument/2006/relationships/tags" Target="../tags/tag570.xml"/><Relationship Id="rId33" Type="http://schemas.openxmlformats.org/officeDocument/2006/relationships/tags" Target="../tags/tag578.xml"/><Relationship Id="rId38" Type="http://schemas.openxmlformats.org/officeDocument/2006/relationships/tags" Target="../tags/tag583.xml"/><Relationship Id="rId46" Type="http://schemas.openxmlformats.org/officeDocument/2006/relationships/slideLayout" Target="../slideLayouts/slideLayout4.xml"/><Relationship Id="rId2" Type="http://schemas.openxmlformats.org/officeDocument/2006/relationships/tags" Target="../tags/tag547.xml"/><Relationship Id="rId16" Type="http://schemas.openxmlformats.org/officeDocument/2006/relationships/tags" Target="../tags/tag561.xml"/><Relationship Id="rId20" Type="http://schemas.openxmlformats.org/officeDocument/2006/relationships/tags" Target="../tags/tag565.xml"/><Relationship Id="rId29" Type="http://schemas.openxmlformats.org/officeDocument/2006/relationships/tags" Target="../tags/tag574.xml"/><Relationship Id="rId41" Type="http://schemas.openxmlformats.org/officeDocument/2006/relationships/tags" Target="../tags/tag586.xml"/><Relationship Id="rId1" Type="http://schemas.openxmlformats.org/officeDocument/2006/relationships/tags" Target="../tags/tag546.xml"/><Relationship Id="rId6" Type="http://schemas.openxmlformats.org/officeDocument/2006/relationships/tags" Target="../tags/tag551.xml"/><Relationship Id="rId11" Type="http://schemas.openxmlformats.org/officeDocument/2006/relationships/tags" Target="../tags/tag556.xml"/><Relationship Id="rId24" Type="http://schemas.openxmlformats.org/officeDocument/2006/relationships/tags" Target="../tags/tag569.xml"/><Relationship Id="rId32" Type="http://schemas.openxmlformats.org/officeDocument/2006/relationships/tags" Target="../tags/tag577.xml"/><Relationship Id="rId37" Type="http://schemas.openxmlformats.org/officeDocument/2006/relationships/tags" Target="../tags/tag582.xml"/><Relationship Id="rId40" Type="http://schemas.openxmlformats.org/officeDocument/2006/relationships/tags" Target="../tags/tag585.xml"/><Relationship Id="rId45" Type="http://schemas.openxmlformats.org/officeDocument/2006/relationships/tags" Target="../tags/tag590.xml"/><Relationship Id="rId5" Type="http://schemas.openxmlformats.org/officeDocument/2006/relationships/tags" Target="../tags/tag550.xml"/><Relationship Id="rId15" Type="http://schemas.openxmlformats.org/officeDocument/2006/relationships/tags" Target="../tags/tag560.xml"/><Relationship Id="rId23" Type="http://schemas.openxmlformats.org/officeDocument/2006/relationships/tags" Target="../tags/tag568.xml"/><Relationship Id="rId28" Type="http://schemas.openxmlformats.org/officeDocument/2006/relationships/tags" Target="../tags/tag573.xml"/><Relationship Id="rId36" Type="http://schemas.openxmlformats.org/officeDocument/2006/relationships/tags" Target="../tags/tag581.xml"/><Relationship Id="rId10" Type="http://schemas.openxmlformats.org/officeDocument/2006/relationships/tags" Target="../tags/tag555.xml"/><Relationship Id="rId19" Type="http://schemas.openxmlformats.org/officeDocument/2006/relationships/tags" Target="../tags/tag564.xml"/><Relationship Id="rId31" Type="http://schemas.openxmlformats.org/officeDocument/2006/relationships/tags" Target="../tags/tag576.xml"/><Relationship Id="rId44" Type="http://schemas.openxmlformats.org/officeDocument/2006/relationships/tags" Target="../tags/tag589.xml"/><Relationship Id="rId4" Type="http://schemas.openxmlformats.org/officeDocument/2006/relationships/tags" Target="../tags/tag549.xml"/><Relationship Id="rId9" Type="http://schemas.openxmlformats.org/officeDocument/2006/relationships/tags" Target="../tags/tag554.xml"/><Relationship Id="rId14" Type="http://schemas.openxmlformats.org/officeDocument/2006/relationships/tags" Target="../tags/tag559.xml"/><Relationship Id="rId22" Type="http://schemas.openxmlformats.org/officeDocument/2006/relationships/tags" Target="../tags/tag567.xml"/><Relationship Id="rId27" Type="http://schemas.openxmlformats.org/officeDocument/2006/relationships/tags" Target="../tags/tag572.xml"/><Relationship Id="rId30" Type="http://schemas.openxmlformats.org/officeDocument/2006/relationships/tags" Target="../tags/tag575.xml"/><Relationship Id="rId35" Type="http://schemas.openxmlformats.org/officeDocument/2006/relationships/tags" Target="../tags/tag580.xml"/><Relationship Id="rId43" Type="http://schemas.openxmlformats.org/officeDocument/2006/relationships/tags" Target="../tags/tag588.xml"/></Relationships>
</file>

<file path=ppt/slides/_rels/slide63.xml.rels><?xml version="1.0" encoding="UTF-8" standalone="yes"?>
<Relationships xmlns="http://schemas.openxmlformats.org/package/2006/relationships"><Relationship Id="rId13" Type="http://schemas.openxmlformats.org/officeDocument/2006/relationships/tags" Target="../tags/tag603.xml"/><Relationship Id="rId18" Type="http://schemas.openxmlformats.org/officeDocument/2006/relationships/tags" Target="../tags/tag608.xml"/><Relationship Id="rId26" Type="http://schemas.openxmlformats.org/officeDocument/2006/relationships/tags" Target="../tags/tag616.xml"/><Relationship Id="rId39" Type="http://schemas.openxmlformats.org/officeDocument/2006/relationships/tags" Target="../tags/tag629.xml"/><Relationship Id="rId21" Type="http://schemas.openxmlformats.org/officeDocument/2006/relationships/tags" Target="../tags/tag611.xml"/><Relationship Id="rId34" Type="http://schemas.openxmlformats.org/officeDocument/2006/relationships/tags" Target="../tags/tag624.xml"/><Relationship Id="rId42" Type="http://schemas.openxmlformats.org/officeDocument/2006/relationships/tags" Target="../tags/tag632.xml"/><Relationship Id="rId47" Type="http://schemas.openxmlformats.org/officeDocument/2006/relationships/tags" Target="../tags/tag637.xml"/><Relationship Id="rId50" Type="http://schemas.openxmlformats.org/officeDocument/2006/relationships/tags" Target="../tags/tag640.xml"/><Relationship Id="rId55" Type="http://schemas.openxmlformats.org/officeDocument/2006/relationships/tags" Target="../tags/tag645.xml"/><Relationship Id="rId63" Type="http://schemas.openxmlformats.org/officeDocument/2006/relationships/tags" Target="../tags/tag653.xml"/><Relationship Id="rId68" Type="http://schemas.openxmlformats.org/officeDocument/2006/relationships/notesSlide" Target="../notesSlides/notesSlide44.xml"/><Relationship Id="rId7" Type="http://schemas.openxmlformats.org/officeDocument/2006/relationships/tags" Target="../tags/tag597.xml"/><Relationship Id="rId2" Type="http://schemas.openxmlformats.org/officeDocument/2006/relationships/tags" Target="../tags/tag592.xml"/><Relationship Id="rId16" Type="http://schemas.openxmlformats.org/officeDocument/2006/relationships/tags" Target="../tags/tag606.xml"/><Relationship Id="rId29" Type="http://schemas.openxmlformats.org/officeDocument/2006/relationships/tags" Target="../tags/tag619.xml"/><Relationship Id="rId1" Type="http://schemas.openxmlformats.org/officeDocument/2006/relationships/tags" Target="../tags/tag591.xml"/><Relationship Id="rId6" Type="http://schemas.openxmlformats.org/officeDocument/2006/relationships/tags" Target="../tags/tag596.xml"/><Relationship Id="rId11" Type="http://schemas.openxmlformats.org/officeDocument/2006/relationships/tags" Target="../tags/tag601.xml"/><Relationship Id="rId24" Type="http://schemas.openxmlformats.org/officeDocument/2006/relationships/tags" Target="../tags/tag614.xml"/><Relationship Id="rId32" Type="http://schemas.openxmlformats.org/officeDocument/2006/relationships/tags" Target="../tags/tag622.xml"/><Relationship Id="rId37" Type="http://schemas.openxmlformats.org/officeDocument/2006/relationships/tags" Target="../tags/tag627.xml"/><Relationship Id="rId40" Type="http://schemas.openxmlformats.org/officeDocument/2006/relationships/tags" Target="../tags/tag630.xml"/><Relationship Id="rId45" Type="http://schemas.openxmlformats.org/officeDocument/2006/relationships/tags" Target="../tags/tag635.xml"/><Relationship Id="rId53" Type="http://schemas.openxmlformats.org/officeDocument/2006/relationships/tags" Target="../tags/tag643.xml"/><Relationship Id="rId58" Type="http://schemas.openxmlformats.org/officeDocument/2006/relationships/tags" Target="../tags/tag648.xml"/><Relationship Id="rId66" Type="http://schemas.openxmlformats.org/officeDocument/2006/relationships/tags" Target="../tags/tag656.xml"/><Relationship Id="rId5" Type="http://schemas.openxmlformats.org/officeDocument/2006/relationships/tags" Target="../tags/tag595.xml"/><Relationship Id="rId15" Type="http://schemas.openxmlformats.org/officeDocument/2006/relationships/tags" Target="../tags/tag605.xml"/><Relationship Id="rId23" Type="http://schemas.openxmlformats.org/officeDocument/2006/relationships/tags" Target="../tags/tag613.xml"/><Relationship Id="rId28" Type="http://schemas.openxmlformats.org/officeDocument/2006/relationships/tags" Target="../tags/tag618.xml"/><Relationship Id="rId36" Type="http://schemas.openxmlformats.org/officeDocument/2006/relationships/tags" Target="../tags/tag626.xml"/><Relationship Id="rId49" Type="http://schemas.openxmlformats.org/officeDocument/2006/relationships/tags" Target="../tags/tag639.xml"/><Relationship Id="rId57" Type="http://schemas.openxmlformats.org/officeDocument/2006/relationships/tags" Target="../tags/tag647.xml"/><Relationship Id="rId61" Type="http://schemas.openxmlformats.org/officeDocument/2006/relationships/tags" Target="../tags/tag651.xml"/><Relationship Id="rId10" Type="http://schemas.openxmlformats.org/officeDocument/2006/relationships/tags" Target="../tags/tag600.xml"/><Relationship Id="rId19" Type="http://schemas.openxmlformats.org/officeDocument/2006/relationships/tags" Target="../tags/tag609.xml"/><Relationship Id="rId31" Type="http://schemas.openxmlformats.org/officeDocument/2006/relationships/tags" Target="../tags/tag621.xml"/><Relationship Id="rId44" Type="http://schemas.openxmlformats.org/officeDocument/2006/relationships/tags" Target="../tags/tag634.xml"/><Relationship Id="rId52" Type="http://schemas.openxmlformats.org/officeDocument/2006/relationships/tags" Target="../tags/tag642.xml"/><Relationship Id="rId60" Type="http://schemas.openxmlformats.org/officeDocument/2006/relationships/tags" Target="../tags/tag650.xml"/><Relationship Id="rId65" Type="http://schemas.openxmlformats.org/officeDocument/2006/relationships/tags" Target="../tags/tag655.xml"/><Relationship Id="rId4" Type="http://schemas.openxmlformats.org/officeDocument/2006/relationships/tags" Target="../tags/tag594.xml"/><Relationship Id="rId9" Type="http://schemas.openxmlformats.org/officeDocument/2006/relationships/tags" Target="../tags/tag599.xml"/><Relationship Id="rId14" Type="http://schemas.openxmlformats.org/officeDocument/2006/relationships/tags" Target="../tags/tag604.xml"/><Relationship Id="rId22" Type="http://schemas.openxmlformats.org/officeDocument/2006/relationships/tags" Target="../tags/tag612.xml"/><Relationship Id="rId27" Type="http://schemas.openxmlformats.org/officeDocument/2006/relationships/tags" Target="../tags/tag617.xml"/><Relationship Id="rId30" Type="http://schemas.openxmlformats.org/officeDocument/2006/relationships/tags" Target="../tags/tag620.xml"/><Relationship Id="rId35" Type="http://schemas.openxmlformats.org/officeDocument/2006/relationships/tags" Target="../tags/tag625.xml"/><Relationship Id="rId43" Type="http://schemas.openxmlformats.org/officeDocument/2006/relationships/tags" Target="../tags/tag633.xml"/><Relationship Id="rId48" Type="http://schemas.openxmlformats.org/officeDocument/2006/relationships/tags" Target="../tags/tag638.xml"/><Relationship Id="rId56" Type="http://schemas.openxmlformats.org/officeDocument/2006/relationships/tags" Target="../tags/tag646.xml"/><Relationship Id="rId64" Type="http://schemas.openxmlformats.org/officeDocument/2006/relationships/tags" Target="../tags/tag654.xml"/><Relationship Id="rId8" Type="http://schemas.openxmlformats.org/officeDocument/2006/relationships/tags" Target="../tags/tag598.xml"/><Relationship Id="rId51" Type="http://schemas.openxmlformats.org/officeDocument/2006/relationships/tags" Target="../tags/tag641.xml"/><Relationship Id="rId3" Type="http://schemas.openxmlformats.org/officeDocument/2006/relationships/tags" Target="../tags/tag593.xml"/><Relationship Id="rId12" Type="http://schemas.openxmlformats.org/officeDocument/2006/relationships/tags" Target="../tags/tag602.xml"/><Relationship Id="rId17" Type="http://schemas.openxmlformats.org/officeDocument/2006/relationships/tags" Target="../tags/tag607.xml"/><Relationship Id="rId25" Type="http://schemas.openxmlformats.org/officeDocument/2006/relationships/tags" Target="../tags/tag615.xml"/><Relationship Id="rId33" Type="http://schemas.openxmlformats.org/officeDocument/2006/relationships/tags" Target="../tags/tag623.xml"/><Relationship Id="rId38" Type="http://schemas.openxmlformats.org/officeDocument/2006/relationships/tags" Target="../tags/tag628.xml"/><Relationship Id="rId46" Type="http://schemas.openxmlformats.org/officeDocument/2006/relationships/tags" Target="../tags/tag636.xml"/><Relationship Id="rId59" Type="http://schemas.openxmlformats.org/officeDocument/2006/relationships/tags" Target="../tags/tag649.xml"/><Relationship Id="rId67" Type="http://schemas.openxmlformats.org/officeDocument/2006/relationships/slideLayout" Target="../slideLayouts/slideLayout4.xml"/><Relationship Id="rId20" Type="http://schemas.openxmlformats.org/officeDocument/2006/relationships/tags" Target="../tags/tag610.xml"/><Relationship Id="rId41" Type="http://schemas.openxmlformats.org/officeDocument/2006/relationships/tags" Target="../tags/tag631.xml"/><Relationship Id="rId54" Type="http://schemas.openxmlformats.org/officeDocument/2006/relationships/tags" Target="../tags/tag644.xml"/><Relationship Id="rId62" Type="http://schemas.openxmlformats.org/officeDocument/2006/relationships/tags" Target="../tags/tag652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tags" Target="../tags/tag664.xml"/><Relationship Id="rId13" Type="http://schemas.openxmlformats.org/officeDocument/2006/relationships/tags" Target="../tags/tag669.xml"/><Relationship Id="rId18" Type="http://schemas.openxmlformats.org/officeDocument/2006/relationships/tags" Target="../tags/tag674.xml"/><Relationship Id="rId3" Type="http://schemas.openxmlformats.org/officeDocument/2006/relationships/tags" Target="../tags/tag659.xml"/><Relationship Id="rId21" Type="http://schemas.openxmlformats.org/officeDocument/2006/relationships/tags" Target="../tags/tag677.xml"/><Relationship Id="rId7" Type="http://schemas.openxmlformats.org/officeDocument/2006/relationships/tags" Target="../tags/tag663.xml"/><Relationship Id="rId12" Type="http://schemas.openxmlformats.org/officeDocument/2006/relationships/tags" Target="../tags/tag668.xml"/><Relationship Id="rId17" Type="http://schemas.openxmlformats.org/officeDocument/2006/relationships/tags" Target="../tags/tag673.xml"/><Relationship Id="rId25" Type="http://schemas.openxmlformats.org/officeDocument/2006/relationships/image" Target="../media/image9.jpeg"/><Relationship Id="rId2" Type="http://schemas.openxmlformats.org/officeDocument/2006/relationships/tags" Target="../tags/tag658.xml"/><Relationship Id="rId16" Type="http://schemas.openxmlformats.org/officeDocument/2006/relationships/tags" Target="../tags/tag672.xml"/><Relationship Id="rId20" Type="http://schemas.openxmlformats.org/officeDocument/2006/relationships/tags" Target="../tags/tag676.xml"/><Relationship Id="rId1" Type="http://schemas.openxmlformats.org/officeDocument/2006/relationships/tags" Target="../tags/tag657.xml"/><Relationship Id="rId6" Type="http://schemas.openxmlformats.org/officeDocument/2006/relationships/tags" Target="../tags/tag662.xml"/><Relationship Id="rId11" Type="http://schemas.openxmlformats.org/officeDocument/2006/relationships/tags" Target="../tags/tag667.xml"/><Relationship Id="rId24" Type="http://schemas.openxmlformats.org/officeDocument/2006/relationships/notesSlide" Target="../notesSlides/notesSlide45.xml"/><Relationship Id="rId5" Type="http://schemas.openxmlformats.org/officeDocument/2006/relationships/tags" Target="../tags/tag661.xml"/><Relationship Id="rId15" Type="http://schemas.openxmlformats.org/officeDocument/2006/relationships/tags" Target="../tags/tag671.xml"/><Relationship Id="rId23" Type="http://schemas.openxmlformats.org/officeDocument/2006/relationships/slideLayout" Target="../slideLayouts/slideLayout8.xml"/><Relationship Id="rId10" Type="http://schemas.openxmlformats.org/officeDocument/2006/relationships/tags" Target="../tags/tag666.xml"/><Relationship Id="rId19" Type="http://schemas.openxmlformats.org/officeDocument/2006/relationships/tags" Target="../tags/tag675.xml"/><Relationship Id="rId4" Type="http://schemas.openxmlformats.org/officeDocument/2006/relationships/tags" Target="../tags/tag660.xml"/><Relationship Id="rId9" Type="http://schemas.openxmlformats.org/officeDocument/2006/relationships/tags" Target="../tags/tag665.xml"/><Relationship Id="rId14" Type="http://schemas.openxmlformats.org/officeDocument/2006/relationships/tags" Target="../tags/tag670.xml"/><Relationship Id="rId22" Type="http://schemas.openxmlformats.org/officeDocument/2006/relationships/tags" Target="../tags/tag678.xml"/></Relationships>
</file>

<file path=ppt/slides/_rels/slide65.xml.rels><?xml version="1.0" encoding="UTF-8" standalone="yes"?>
<Relationships xmlns="http://schemas.openxmlformats.org/package/2006/relationships"><Relationship Id="rId13" Type="http://schemas.openxmlformats.org/officeDocument/2006/relationships/tags" Target="../tags/tag691.xml"/><Relationship Id="rId18" Type="http://schemas.openxmlformats.org/officeDocument/2006/relationships/tags" Target="../tags/tag696.xml"/><Relationship Id="rId26" Type="http://schemas.openxmlformats.org/officeDocument/2006/relationships/tags" Target="../tags/tag704.xml"/><Relationship Id="rId39" Type="http://schemas.openxmlformats.org/officeDocument/2006/relationships/tags" Target="../tags/tag717.xml"/><Relationship Id="rId21" Type="http://schemas.openxmlformats.org/officeDocument/2006/relationships/tags" Target="../tags/tag699.xml"/><Relationship Id="rId34" Type="http://schemas.openxmlformats.org/officeDocument/2006/relationships/tags" Target="../tags/tag712.xml"/><Relationship Id="rId42" Type="http://schemas.openxmlformats.org/officeDocument/2006/relationships/tags" Target="../tags/tag720.xml"/><Relationship Id="rId47" Type="http://schemas.openxmlformats.org/officeDocument/2006/relationships/tags" Target="../tags/tag725.xml"/><Relationship Id="rId50" Type="http://schemas.openxmlformats.org/officeDocument/2006/relationships/tags" Target="../tags/tag728.xml"/><Relationship Id="rId55" Type="http://schemas.openxmlformats.org/officeDocument/2006/relationships/tags" Target="../tags/tag733.xml"/><Relationship Id="rId7" Type="http://schemas.openxmlformats.org/officeDocument/2006/relationships/tags" Target="../tags/tag685.xml"/><Relationship Id="rId12" Type="http://schemas.openxmlformats.org/officeDocument/2006/relationships/tags" Target="../tags/tag690.xml"/><Relationship Id="rId17" Type="http://schemas.openxmlformats.org/officeDocument/2006/relationships/tags" Target="../tags/tag695.xml"/><Relationship Id="rId25" Type="http://schemas.openxmlformats.org/officeDocument/2006/relationships/tags" Target="../tags/tag703.xml"/><Relationship Id="rId33" Type="http://schemas.openxmlformats.org/officeDocument/2006/relationships/tags" Target="../tags/tag711.xml"/><Relationship Id="rId38" Type="http://schemas.openxmlformats.org/officeDocument/2006/relationships/tags" Target="../tags/tag716.xml"/><Relationship Id="rId46" Type="http://schemas.openxmlformats.org/officeDocument/2006/relationships/tags" Target="../tags/tag724.xml"/><Relationship Id="rId59" Type="http://schemas.openxmlformats.org/officeDocument/2006/relationships/image" Target="../media/image9.jpeg"/><Relationship Id="rId2" Type="http://schemas.openxmlformats.org/officeDocument/2006/relationships/tags" Target="../tags/tag680.xml"/><Relationship Id="rId16" Type="http://schemas.openxmlformats.org/officeDocument/2006/relationships/tags" Target="../tags/tag694.xml"/><Relationship Id="rId20" Type="http://schemas.openxmlformats.org/officeDocument/2006/relationships/tags" Target="../tags/tag698.xml"/><Relationship Id="rId29" Type="http://schemas.openxmlformats.org/officeDocument/2006/relationships/tags" Target="../tags/tag707.xml"/><Relationship Id="rId41" Type="http://schemas.openxmlformats.org/officeDocument/2006/relationships/tags" Target="../tags/tag719.xml"/><Relationship Id="rId54" Type="http://schemas.openxmlformats.org/officeDocument/2006/relationships/tags" Target="../tags/tag732.xml"/><Relationship Id="rId1" Type="http://schemas.openxmlformats.org/officeDocument/2006/relationships/tags" Target="../tags/tag679.xml"/><Relationship Id="rId6" Type="http://schemas.openxmlformats.org/officeDocument/2006/relationships/tags" Target="../tags/tag684.xml"/><Relationship Id="rId11" Type="http://schemas.openxmlformats.org/officeDocument/2006/relationships/tags" Target="../tags/tag689.xml"/><Relationship Id="rId24" Type="http://schemas.openxmlformats.org/officeDocument/2006/relationships/tags" Target="../tags/tag702.xml"/><Relationship Id="rId32" Type="http://schemas.openxmlformats.org/officeDocument/2006/relationships/tags" Target="../tags/tag710.xml"/><Relationship Id="rId37" Type="http://schemas.openxmlformats.org/officeDocument/2006/relationships/tags" Target="../tags/tag715.xml"/><Relationship Id="rId40" Type="http://schemas.openxmlformats.org/officeDocument/2006/relationships/tags" Target="../tags/tag718.xml"/><Relationship Id="rId45" Type="http://schemas.openxmlformats.org/officeDocument/2006/relationships/tags" Target="../tags/tag723.xml"/><Relationship Id="rId53" Type="http://schemas.openxmlformats.org/officeDocument/2006/relationships/tags" Target="../tags/tag731.xml"/><Relationship Id="rId58" Type="http://schemas.openxmlformats.org/officeDocument/2006/relationships/notesSlide" Target="../notesSlides/notesSlide46.xml"/><Relationship Id="rId5" Type="http://schemas.openxmlformats.org/officeDocument/2006/relationships/tags" Target="../tags/tag683.xml"/><Relationship Id="rId15" Type="http://schemas.openxmlformats.org/officeDocument/2006/relationships/tags" Target="../tags/tag693.xml"/><Relationship Id="rId23" Type="http://schemas.openxmlformats.org/officeDocument/2006/relationships/tags" Target="../tags/tag701.xml"/><Relationship Id="rId28" Type="http://schemas.openxmlformats.org/officeDocument/2006/relationships/tags" Target="../tags/tag706.xml"/><Relationship Id="rId36" Type="http://schemas.openxmlformats.org/officeDocument/2006/relationships/tags" Target="../tags/tag714.xml"/><Relationship Id="rId49" Type="http://schemas.openxmlformats.org/officeDocument/2006/relationships/tags" Target="../tags/tag727.xml"/><Relationship Id="rId57" Type="http://schemas.openxmlformats.org/officeDocument/2006/relationships/slideLayout" Target="../slideLayouts/slideLayout8.xml"/><Relationship Id="rId10" Type="http://schemas.openxmlformats.org/officeDocument/2006/relationships/tags" Target="../tags/tag688.xml"/><Relationship Id="rId19" Type="http://schemas.openxmlformats.org/officeDocument/2006/relationships/tags" Target="../tags/tag697.xml"/><Relationship Id="rId31" Type="http://schemas.openxmlformats.org/officeDocument/2006/relationships/tags" Target="../tags/tag709.xml"/><Relationship Id="rId44" Type="http://schemas.openxmlformats.org/officeDocument/2006/relationships/tags" Target="../tags/tag722.xml"/><Relationship Id="rId52" Type="http://schemas.openxmlformats.org/officeDocument/2006/relationships/tags" Target="../tags/tag730.xml"/><Relationship Id="rId4" Type="http://schemas.openxmlformats.org/officeDocument/2006/relationships/tags" Target="../tags/tag682.xml"/><Relationship Id="rId9" Type="http://schemas.openxmlformats.org/officeDocument/2006/relationships/tags" Target="../tags/tag687.xml"/><Relationship Id="rId14" Type="http://schemas.openxmlformats.org/officeDocument/2006/relationships/tags" Target="../tags/tag692.xml"/><Relationship Id="rId22" Type="http://schemas.openxmlformats.org/officeDocument/2006/relationships/tags" Target="../tags/tag700.xml"/><Relationship Id="rId27" Type="http://schemas.openxmlformats.org/officeDocument/2006/relationships/tags" Target="../tags/tag705.xml"/><Relationship Id="rId30" Type="http://schemas.openxmlformats.org/officeDocument/2006/relationships/tags" Target="../tags/tag708.xml"/><Relationship Id="rId35" Type="http://schemas.openxmlformats.org/officeDocument/2006/relationships/tags" Target="../tags/tag713.xml"/><Relationship Id="rId43" Type="http://schemas.openxmlformats.org/officeDocument/2006/relationships/tags" Target="../tags/tag721.xml"/><Relationship Id="rId48" Type="http://schemas.openxmlformats.org/officeDocument/2006/relationships/tags" Target="../tags/tag726.xml"/><Relationship Id="rId56" Type="http://schemas.openxmlformats.org/officeDocument/2006/relationships/tags" Target="../tags/tag734.xml"/><Relationship Id="rId8" Type="http://schemas.openxmlformats.org/officeDocument/2006/relationships/tags" Target="../tags/tag686.xml"/><Relationship Id="rId51" Type="http://schemas.openxmlformats.org/officeDocument/2006/relationships/tags" Target="../tags/tag729.xml"/><Relationship Id="rId3" Type="http://schemas.openxmlformats.org/officeDocument/2006/relationships/tags" Target="../tags/tag681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tags" Target="../tags/tag742.xml"/><Relationship Id="rId13" Type="http://schemas.openxmlformats.org/officeDocument/2006/relationships/tags" Target="../tags/tag747.xml"/><Relationship Id="rId18" Type="http://schemas.openxmlformats.org/officeDocument/2006/relationships/tags" Target="../tags/tag752.xml"/><Relationship Id="rId26" Type="http://schemas.openxmlformats.org/officeDocument/2006/relationships/tags" Target="../tags/tag760.xml"/><Relationship Id="rId3" Type="http://schemas.openxmlformats.org/officeDocument/2006/relationships/tags" Target="../tags/tag737.xml"/><Relationship Id="rId21" Type="http://schemas.openxmlformats.org/officeDocument/2006/relationships/tags" Target="../tags/tag755.xml"/><Relationship Id="rId34" Type="http://schemas.openxmlformats.org/officeDocument/2006/relationships/notesSlide" Target="../notesSlides/notesSlide47.xml"/><Relationship Id="rId7" Type="http://schemas.openxmlformats.org/officeDocument/2006/relationships/tags" Target="../tags/tag741.xml"/><Relationship Id="rId12" Type="http://schemas.openxmlformats.org/officeDocument/2006/relationships/tags" Target="../tags/tag746.xml"/><Relationship Id="rId17" Type="http://schemas.openxmlformats.org/officeDocument/2006/relationships/tags" Target="../tags/tag751.xml"/><Relationship Id="rId25" Type="http://schemas.openxmlformats.org/officeDocument/2006/relationships/tags" Target="../tags/tag759.xml"/><Relationship Id="rId33" Type="http://schemas.openxmlformats.org/officeDocument/2006/relationships/slideLayout" Target="../slideLayouts/slideLayout4.xml"/><Relationship Id="rId2" Type="http://schemas.openxmlformats.org/officeDocument/2006/relationships/tags" Target="../tags/tag736.xml"/><Relationship Id="rId16" Type="http://schemas.openxmlformats.org/officeDocument/2006/relationships/tags" Target="../tags/tag750.xml"/><Relationship Id="rId20" Type="http://schemas.openxmlformats.org/officeDocument/2006/relationships/tags" Target="../tags/tag754.xml"/><Relationship Id="rId29" Type="http://schemas.openxmlformats.org/officeDocument/2006/relationships/tags" Target="../tags/tag763.xml"/><Relationship Id="rId1" Type="http://schemas.openxmlformats.org/officeDocument/2006/relationships/tags" Target="../tags/tag735.xml"/><Relationship Id="rId6" Type="http://schemas.openxmlformats.org/officeDocument/2006/relationships/tags" Target="../tags/tag740.xml"/><Relationship Id="rId11" Type="http://schemas.openxmlformats.org/officeDocument/2006/relationships/tags" Target="../tags/tag745.xml"/><Relationship Id="rId24" Type="http://schemas.openxmlformats.org/officeDocument/2006/relationships/tags" Target="../tags/tag758.xml"/><Relationship Id="rId32" Type="http://schemas.openxmlformats.org/officeDocument/2006/relationships/tags" Target="../tags/tag766.xml"/><Relationship Id="rId5" Type="http://schemas.openxmlformats.org/officeDocument/2006/relationships/tags" Target="../tags/tag739.xml"/><Relationship Id="rId15" Type="http://schemas.openxmlformats.org/officeDocument/2006/relationships/tags" Target="../tags/tag749.xml"/><Relationship Id="rId23" Type="http://schemas.openxmlformats.org/officeDocument/2006/relationships/tags" Target="../tags/tag757.xml"/><Relationship Id="rId28" Type="http://schemas.openxmlformats.org/officeDocument/2006/relationships/tags" Target="../tags/tag762.xml"/><Relationship Id="rId10" Type="http://schemas.openxmlformats.org/officeDocument/2006/relationships/tags" Target="../tags/tag744.xml"/><Relationship Id="rId19" Type="http://schemas.openxmlformats.org/officeDocument/2006/relationships/tags" Target="../tags/tag753.xml"/><Relationship Id="rId31" Type="http://schemas.openxmlformats.org/officeDocument/2006/relationships/tags" Target="../tags/tag765.xml"/><Relationship Id="rId4" Type="http://schemas.openxmlformats.org/officeDocument/2006/relationships/tags" Target="../tags/tag738.xml"/><Relationship Id="rId9" Type="http://schemas.openxmlformats.org/officeDocument/2006/relationships/tags" Target="../tags/tag743.xml"/><Relationship Id="rId14" Type="http://schemas.openxmlformats.org/officeDocument/2006/relationships/tags" Target="../tags/tag748.xml"/><Relationship Id="rId22" Type="http://schemas.openxmlformats.org/officeDocument/2006/relationships/tags" Target="../tags/tag756.xml"/><Relationship Id="rId27" Type="http://schemas.openxmlformats.org/officeDocument/2006/relationships/tags" Target="../tags/tag761.xml"/><Relationship Id="rId30" Type="http://schemas.openxmlformats.org/officeDocument/2006/relationships/tags" Target="../tags/tag764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tags" Target="../tags/tag774.xml"/><Relationship Id="rId3" Type="http://schemas.openxmlformats.org/officeDocument/2006/relationships/tags" Target="../tags/tag769.xml"/><Relationship Id="rId7" Type="http://schemas.openxmlformats.org/officeDocument/2006/relationships/tags" Target="../tags/tag773.xml"/><Relationship Id="rId2" Type="http://schemas.openxmlformats.org/officeDocument/2006/relationships/tags" Target="../tags/tag768.xml"/><Relationship Id="rId1" Type="http://schemas.openxmlformats.org/officeDocument/2006/relationships/tags" Target="../tags/tag767.xml"/><Relationship Id="rId6" Type="http://schemas.openxmlformats.org/officeDocument/2006/relationships/tags" Target="../tags/tag772.xml"/><Relationship Id="rId11" Type="http://schemas.openxmlformats.org/officeDocument/2006/relationships/notesSlide" Target="../notesSlides/notesSlide48.xml"/><Relationship Id="rId5" Type="http://schemas.openxmlformats.org/officeDocument/2006/relationships/tags" Target="../tags/tag771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770.xml"/><Relationship Id="rId9" Type="http://schemas.openxmlformats.org/officeDocument/2006/relationships/tags" Target="../tags/tag775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tags" Target="../tags/tag783.xml"/><Relationship Id="rId13" Type="http://schemas.openxmlformats.org/officeDocument/2006/relationships/tags" Target="../tags/tag788.xml"/><Relationship Id="rId18" Type="http://schemas.openxmlformats.org/officeDocument/2006/relationships/tags" Target="../tags/tag793.xml"/><Relationship Id="rId26" Type="http://schemas.openxmlformats.org/officeDocument/2006/relationships/tags" Target="../tags/tag801.xml"/><Relationship Id="rId39" Type="http://schemas.openxmlformats.org/officeDocument/2006/relationships/tags" Target="../tags/tag814.xml"/><Relationship Id="rId3" Type="http://schemas.openxmlformats.org/officeDocument/2006/relationships/tags" Target="../tags/tag778.xml"/><Relationship Id="rId21" Type="http://schemas.openxmlformats.org/officeDocument/2006/relationships/tags" Target="../tags/tag796.xml"/><Relationship Id="rId34" Type="http://schemas.openxmlformats.org/officeDocument/2006/relationships/tags" Target="../tags/tag809.xml"/><Relationship Id="rId42" Type="http://schemas.openxmlformats.org/officeDocument/2006/relationships/tags" Target="../tags/tag817.xml"/><Relationship Id="rId7" Type="http://schemas.openxmlformats.org/officeDocument/2006/relationships/tags" Target="../tags/tag782.xml"/><Relationship Id="rId12" Type="http://schemas.openxmlformats.org/officeDocument/2006/relationships/tags" Target="../tags/tag787.xml"/><Relationship Id="rId17" Type="http://schemas.openxmlformats.org/officeDocument/2006/relationships/tags" Target="../tags/tag792.xml"/><Relationship Id="rId25" Type="http://schemas.openxmlformats.org/officeDocument/2006/relationships/tags" Target="../tags/tag800.xml"/><Relationship Id="rId33" Type="http://schemas.openxmlformats.org/officeDocument/2006/relationships/tags" Target="../tags/tag808.xml"/><Relationship Id="rId38" Type="http://schemas.openxmlformats.org/officeDocument/2006/relationships/tags" Target="../tags/tag813.xml"/><Relationship Id="rId2" Type="http://schemas.openxmlformats.org/officeDocument/2006/relationships/tags" Target="../tags/tag777.xml"/><Relationship Id="rId16" Type="http://schemas.openxmlformats.org/officeDocument/2006/relationships/tags" Target="../tags/tag791.xml"/><Relationship Id="rId20" Type="http://schemas.openxmlformats.org/officeDocument/2006/relationships/tags" Target="../tags/tag795.xml"/><Relationship Id="rId29" Type="http://schemas.openxmlformats.org/officeDocument/2006/relationships/tags" Target="../tags/tag804.xml"/><Relationship Id="rId41" Type="http://schemas.openxmlformats.org/officeDocument/2006/relationships/tags" Target="../tags/tag816.xml"/><Relationship Id="rId1" Type="http://schemas.openxmlformats.org/officeDocument/2006/relationships/tags" Target="../tags/tag776.xml"/><Relationship Id="rId6" Type="http://schemas.openxmlformats.org/officeDocument/2006/relationships/tags" Target="../tags/tag781.xml"/><Relationship Id="rId11" Type="http://schemas.openxmlformats.org/officeDocument/2006/relationships/tags" Target="../tags/tag786.xml"/><Relationship Id="rId24" Type="http://schemas.openxmlformats.org/officeDocument/2006/relationships/tags" Target="../tags/tag799.xml"/><Relationship Id="rId32" Type="http://schemas.openxmlformats.org/officeDocument/2006/relationships/tags" Target="../tags/tag807.xml"/><Relationship Id="rId37" Type="http://schemas.openxmlformats.org/officeDocument/2006/relationships/tags" Target="../tags/tag812.xml"/><Relationship Id="rId40" Type="http://schemas.openxmlformats.org/officeDocument/2006/relationships/tags" Target="../tags/tag815.xml"/><Relationship Id="rId45" Type="http://schemas.openxmlformats.org/officeDocument/2006/relationships/notesSlide" Target="../notesSlides/notesSlide49.xml"/><Relationship Id="rId5" Type="http://schemas.openxmlformats.org/officeDocument/2006/relationships/tags" Target="../tags/tag780.xml"/><Relationship Id="rId15" Type="http://schemas.openxmlformats.org/officeDocument/2006/relationships/tags" Target="../tags/tag790.xml"/><Relationship Id="rId23" Type="http://schemas.openxmlformats.org/officeDocument/2006/relationships/tags" Target="../tags/tag798.xml"/><Relationship Id="rId28" Type="http://schemas.openxmlformats.org/officeDocument/2006/relationships/tags" Target="../tags/tag803.xml"/><Relationship Id="rId36" Type="http://schemas.openxmlformats.org/officeDocument/2006/relationships/tags" Target="../tags/tag811.xml"/><Relationship Id="rId10" Type="http://schemas.openxmlformats.org/officeDocument/2006/relationships/tags" Target="../tags/tag785.xml"/><Relationship Id="rId19" Type="http://schemas.openxmlformats.org/officeDocument/2006/relationships/tags" Target="../tags/tag794.xml"/><Relationship Id="rId31" Type="http://schemas.openxmlformats.org/officeDocument/2006/relationships/tags" Target="../tags/tag806.xml"/><Relationship Id="rId44" Type="http://schemas.openxmlformats.org/officeDocument/2006/relationships/slideLayout" Target="../slideLayouts/slideLayout4.xml"/><Relationship Id="rId4" Type="http://schemas.openxmlformats.org/officeDocument/2006/relationships/tags" Target="../tags/tag779.xml"/><Relationship Id="rId9" Type="http://schemas.openxmlformats.org/officeDocument/2006/relationships/tags" Target="../tags/tag784.xml"/><Relationship Id="rId14" Type="http://schemas.openxmlformats.org/officeDocument/2006/relationships/tags" Target="../tags/tag789.xml"/><Relationship Id="rId22" Type="http://schemas.openxmlformats.org/officeDocument/2006/relationships/tags" Target="../tags/tag797.xml"/><Relationship Id="rId27" Type="http://schemas.openxmlformats.org/officeDocument/2006/relationships/tags" Target="../tags/tag802.xml"/><Relationship Id="rId30" Type="http://schemas.openxmlformats.org/officeDocument/2006/relationships/tags" Target="../tags/tag805.xml"/><Relationship Id="rId35" Type="http://schemas.openxmlformats.org/officeDocument/2006/relationships/tags" Target="../tags/tag810.xml"/><Relationship Id="rId43" Type="http://schemas.openxmlformats.org/officeDocument/2006/relationships/tags" Target="../tags/tag81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821.xml"/><Relationship Id="rId2" Type="http://schemas.openxmlformats.org/officeDocument/2006/relationships/tags" Target="../tags/tag820.xml"/><Relationship Id="rId1" Type="http://schemas.openxmlformats.org/officeDocument/2006/relationships/tags" Target="../tags/tag819.xml"/><Relationship Id="rId6" Type="http://schemas.openxmlformats.org/officeDocument/2006/relationships/image" Target="../media/image10.emf"/><Relationship Id="rId5" Type="http://schemas.openxmlformats.org/officeDocument/2006/relationships/notesSlide" Target="../notesSlides/notesSlide50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Numbers &amp; Arithmetic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Hakim </a:t>
            </a:r>
            <a:r>
              <a:rPr lang="en-US" dirty="0" err="1" smtClean="0"/>
              <a:t>Weatherspoon</a:t>
            </a:r>
            <a:endParaRPr lang="en-US" dirty="0" smtClean="0"/>
          </a:p>
          <a:p>
            <a:r>
              <a:rPr lang="en-US" dirty="0" smtClean="0"/>
              <a:t>CS 3410, </a:t>
            </a:r>
            <a:r>
              <a:rPr lang="en-US" smtClean="0"/>
              <a:t>Spring </a:t>
            </a:r>
            <a:r>
              <a:rPr lang="en-US" smtClean="0"/>
              <a:t>2012</a:t>
            </a:r>
            <a:endParaRPr lang="en-US" dirty="0" smtClean="0"/>
          </a:p>
          <a:p>
            <a:r>
              <a:rPr lang="en-US" dirty="0" smtClean="0"/>
              <a:t>Computer Science </a:t>
            </a:r>
          </a:p>
          <a:p>
            <a:r>
              <a:rPr lang="en-US" dirty="0" smtClean="0"/>
              <a:t>Cornell University</a:t>
            </a:r>
          </a:p>
          <a:p>
            <a:endParaRPr lang="en-US" dirty="0"/>
          </a:p>
        </p:txBody>
      </p:sp>
      <p:sp>
        <p:nvSpPr>
          <p:cNvPr id="6" name="Text Placeholder 6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96000"/>
            <a:ext cx="41148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See: P&amp;H Chapter 2.4 - 2.6, 3.2, C.5 – C.6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534400" cy="989013"/>
          </a:xfrm>
        </p:spPr>
        <p:txBody>
          <a:bodyPr/>
          <a:lstStyle/>
          <a:p>
            <a:r>
              <a:rPr lang="en-US" dirty="0" err="1"/>
              <a:t>Karnaugh</a:t>
            </a:r>
            <a:r>
              <a:rPr lang="en-US" dirty="0"/>
              <a:t> Minimization Tricks (1)</a:t>
            </a:r>
          </a:p>
        </p:txBody>
      </p:sp>
      <p:sp>
        <p:nvSpPr>
          <p:cNvPr id="186423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can overlap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out =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ac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endParaRPr lang="en-US" sz="2800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endParaRPr lang="en-US" sz="2800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can span 2, 4, 8 or more cells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out = c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graphicFrame>
        <p:nvGraphicFramePr>
          <p:cNvPr id="186428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137066"/>
              </p:ext>
            </p:extLst>
          </p:nvPr>
        </p:nvGraphicFramePr>
        <p:xfrm>
          <a:off x="1219200" y="22098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45" name="Line 77"/>
          <p:cNvSpPr>
            <a:spLocks noChangeShapeType="1"/>
          </p:cNvSpPr>
          <p:nvPr/>
        </p:nvSpPr>
        <p:spPr bwMode="auto">
          <a:xfrm flipH="1" flipV="1">
            <a:off x="838200" y="18288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46" name="Text Box 78"/>
          <p:cNvSpPr txBox="1">
            <a:spLocks noChangeArrowheads="1"/>
          </p:cNvSpPr>
          <p:nvPr/>
        </p:nvSpPr>
        <p:spPr bwMode="auto">
          <a:xfrm>
            <a:off x="1219200" y="17526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6447" name="Text Box 79"/>
          <p:cNvSpPr txBox="1">
            <a:spLocks noChangeArrowheads="1"/>
          </p:cNvSpPr>
          <p:nvPr/>
        </p:nvSpPr>
        <p:spPr bwMode="auto">
          <a:xfrm>
            <a:off x="814388" y="22018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448" name="Text Box 80"/>
          <p:cNvSpPr txBox="1">
            <a:spLocks noChangeArrowheads="1"/>
          </p:cNvSpPr>
          <p:nvPr/>
        </p:nvSpPr>
        <p:spPr bwMode="auto">
          <a:xfrm>
            <a:off x="838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6449" name="Text Box 81"/>
          <p:cNvSpPr txBox="1">
            <a:spLocks noChangeArrowheads="1"/>
          </p:cNvSpPr>
          <p:nvPr/>
        </p:nvSpPr>
        <p:spPr bwMode="auto">
          <a:xfrm>
            <a:off x="609600" y="16764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6450" name="Text Box 82"/>
          <p:cNvSpPr txBox="1">
            <a:spLocks noChangeArrowheads="1"/>
          </p:cNvSpPr>
          <p:nvPr/>
        </p:nvSpPr>
        <p:spPr bwMode="auto">
          <a:xfrm>
            <a:off x="838200" y="1524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6451" name="AutoShape 83"/>
          <p:cNvSpPr>
            <a:spLocks noChangeArrowheads="1"/>
          </p:cNvSpPr>
          <p:nvPr/>
        </p:nvSpPr>
        <p:spPr bwMode="auto">
          <a:xfrm>
            <a:off x="2286000" y="2286000"/>
            <a:ext cx="304800" cy="914400"/>
          </a:xfrm>
          <a:prstGeom prst="roundRect">
            <a:avLst>
              <a:gd name="adj" fmla="val 16667"/>
            </a:avLst>
          </a:prstGeom>
          <a:solidFill>
            <a:srgbClr val="FFFF99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52" name="AutoShape 84"/>
          <p:cNvSpPr>
            <a:spLocks noChangeArrowheads="1"/>
          </p:cNvSpPr>
          <p:nvPr/>
        </p:nvSpPr>
        <p:spPr bwMode="auto">
          <a:xfrm>
            <a:off x="1752600" y="22860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57" name="AutoShape 89"/>
          <p:cNvSpPr>
            <a:spLocks noChangeArrowheads="1"/>
          </p:cNvSpPr>
          <p:nvPr/>
        </p:nvSpPr>
        <p:spPr bwMode="auto">
          <a:xfrm>
            <a:off x="2286000" y="22860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FF99CC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86458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601813"/>
              </p:ext>
            </p:extLst>
          </p:nvPr>
        </p:nvGraphicFramePr>
        <p:xfrm>
          <a:off x="1295400" y="40386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75" name="Line 107"/>
          <p:cNvSpPr>
            <a:spLocks noChangeShapeType="1"/>
          </p:cNvSpPr>
          <p:nvPr/>
        </p:nvSpPr>
        <p:spPr bwMode="auto">
          <a:xfrm flipH="1" flipV="1">
            <a:off x="914400" y="36576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76" name="Text Box 108"/>
          <p:cNvSpPr txBox="1">
            <a:spLocks noChangeArrowheads="1"/>
          </p:cNvSpPr>
          <p:nvPr/>
        </p:nvSpPr>
        <p:spPr bwMode="auto">
          <a:xfrm>
            <a:off x="1295400" y="35814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6477" name="Text Box 109"/>
          <p:cNvSpPr txBox="1">
            <a:spLocks noChangeArrowheads="1"/>
          </p:cNvSpPr>
          <p:nvPr/>
        </p:nvSpPr>
        <p:spPr bwMode="auto">
          <a:xfrm>
            <a:off x="890588" y="40306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478" name="Text Box 110"/>
          <p:cNvSpPr txBox="1">
            <a:spLocks noChangeArrowheads="1"/>
          </p:cNvSpPr>
          <p:nvPr/>
        </p:nvSpPr>
        <p:spPr bwMode="auto">
          <a:xfrm>
            <a:off x="9144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6479" name="Text Box 111"/>
          <p:cNvSpPr txBox="1">
            <a:spLocks noChangeArrowheads="1"/>
          </p:cNvSpPr>
          <p:nvPr/>
        </p:nvSpPr>
        <p:spPr bwMode="auto">
          <a:xfrm>
            <a:off x="685800" y="35052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6480" name="AutoShape 112"/>
          <p:cNvSpPr>
            <a:spLocks noChangeArrowheads="1"/>
          </p:cNvSpPr>
          <p:nvPr/>
        </p:nvSpPr>
        <p:spPr bwMode="auto">
          <a:xfrm>
            <a:off x="2362200" y="4114800"/>
            <a:ext cx="304800" cy="914400"/>
          </a:xfrm>
          <a:prstGeom prst="roundRect">
            <a:avLst>
              <a:gd name="adj" fmla="val 16667"/>
            </a:avLst>
          </a:prstGeom>
          <a:solidFill>
            <a:srgbClr val="FFFF99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81" name="AutoShape 113"/>
          <p:cNvSpPr>
            <a:spLocks noChangeArrowheads="1"/>
          </p:cNvSpPr>
          <p:nvPr/>
        </p:nvSpPr>
        <p:spPr bwMode="auto">
          <a:xfrm>
            <a:off x="1371600" y="41148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83" name="Text Box 115"/>
          <p:cNvSpPr txBox="1">
            <a:spLocks noChangeArrowheads="1"/>
          </p:cNvSpPr>
          <p:nvPr/>
        </p:nvSpPr>
        <p:spPr bwMode="auto">
          <a:xfrm>
            <a:off x="914400" y="32766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6484" name="Line 116"/>
          <p:cNvSpPr>
            <a:spLocks noChangeShapeType="1"/>
          </p:cNvSpPr>
          <p:nvPr/>
        </p:nvSpPr>
        <p:spPr bwMode="auto">
          <a:xfrm>
            <a:off x="6267450" y="2514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85" name="Line 117"/>
          <p:cNvSpPr>
            <a:spLocks noChangeShapeType="1"/>
          </p:cNvSpPr>
          <p:nvPr/>
        </p:nvSpPr>
        <p:spPr bwMode="auto">
          <a:xfrm>
            <a:off x="5553075" y="2514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86" name="Line 118"/>
          <p:cNvSpPr>
            <a:spLocks noChangeShapeType="1"/>
          </p:cNvSpPr>
          <p:nvPr/>
        </p:nvSpPr>
        <p:spPr bwMode="auto">
          <a:xfrm>
            <a:off x="5367338" y="5029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Karnaugh Minimization Tricks (2)</a:t>
            </a:r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68339"/>
              </p:ext>
            </p:extLst>
          </p:nvPr>
        </p:nvGraphicFramePr>
        <p:xfrm>
          <a:off x="1295400" y="4648200"/>
          <a:ext cx="2057400" cy="1735328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3" name="Line 31"/>
          <p:cNvSpPr>
            <a:spLocks noChangeShapeType="1"/>
          </p:cNvSpPr>
          <p:nvPr/>
        </p:nvSpPr>
        <p:spPr bwMode="auto">
          <a:xfrm flipH="1" flipV="1">
            <a:off x="914400" y="4267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1295400" y="4191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806450" y="46402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87426" name="Text Box 34"/>
          <p:cNvSpPr txBox="1">
            <a:spLocks noChangeArrowheads="1"/>
          </p:cNvSpPr>
          <p:nvPr/>
        </p:nvSpPr>
        <p:spPr bwMode="auto">
          <a:xfrm>
            <a:off x="811213" y="50863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87427" name="Text Box 35"/>
          <p:cNvSpPr txBox="1">
            <a:spLocks noChangeArrowheads="1"/>
          </p:cNvSpPr>
          <p:nvPr/>
        </p:nvSpPr>
        <p:spPr bwMode="auto">
          <a:xfrm>
            <a:off x="914400" y="1143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7428" name="Text Box 36"/>
          <p:cNvSpPr txBox="1">
            <a:spLocks noChangeArrowheads="1"/>
          </p:cNvSpPr>
          <p:nvPr/>
        </p:nvSpPr>
        <p:spPr bwMode="auto">
          <a:xfrm>
            <a:off x="563563" y="4181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87429" name="Text Box 37"/>
          <p:cNvSpPr txBox="1">
            <a:spLocks noChangeArrowheads="1"/>
          </p:cNvSpPr>
          <p:nvPr/>
        </p:nvSpPr>
        <p:spPr bwMode="auto">
          <a:xfrm>
            <a:off x="800100" y="55816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430" name="Text Box 38"/>
          <p:cNvSpPr txBox="1">
            <a:spLocks noChangeArrowheads="1"/>
          </p:cNvSpPr>
          <p:nvPr/>
        </p:nvSpPr>
        <p:spPr bwMode="auto">
          <a:xfrm>
            <a:off x="790575" y="59817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187476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85634"/>
              </p:ext>
            </p:extLst>
          </p:nvPr>
        </p:nvGraphicFramePr>
        <p:xfrm>
          <a:off x="1295400" y="1905000"/>
          <a:ext cx="2057400" cy="1735328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4953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63" name="Line 71"/>
          <p:cNvSpPr>
            <a:spLocks noChangeShapeType="1"/>
          </p:cNvSpPr>
          <p:nvPr/>
        </p:nvSpPr>
        <p:spPr bwMode="auto">
          <a:xfrm flipH="1" flipV="1">
            <a:off x="914400" y="1524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64" name="Text Box 72"/>
          <p:cNvSpPr txBox="1">
            <a:spLocks noChangeArrowheads="1"/>
          </p:cNvSpPr>
          <p:nvPr/>
        </p:nvSpPr>
        <p:spPr bwMode="auto">
          <a:xfrm>
            <a:off x="1265238" y="1457325"/>
            <a:ext cx="19637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7465" name="Text Box 73"/>
          <p:cNvSpPr txBox="1">
            <a:spLocks noChangeArrowheads="1"/>
          </p:cNvSpPr>
          <p:nvPr/>
        </p:nvSpPr>
        <p:spPr bwMode="auto">
          <a:xfrm>
            <a:off x="806450" y="18970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87466" name="Text Box 74"/>
          <p:cNvSpPr txBox="1">
            <a:spLocks noChangeArrowheads="1"/>
          </p:cNvSpPr>
          <p:nvPr/>
        </p:nvSpPr>
        <p:spPr bwMode="auto">
          <a:xfrm>
            <a:off x="811213" y="23431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87467" name="Text Box 75"/>
          <p:cNvSpPr txBox="1">
            <a:spLocks noChangeArrowheads="1"/>
          </p:cNvSpPr>
          <p:nvPr/>
        </p:nvSpPr>
        <p:spPr bwMode="auto">
          <a:xfrm>
            <a:off x="914400" y="38862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7468" name="Text Box 76"/>
          <p:cNvSpPr txBox="1">
            <a:spLocks noChangeArrowheads="1"/>
          </p:cNvSpPr>
          <p:nvPr/>
        </p:nvSpPr>
        <p:spPr bwMode="auto">
          <a:xfrm>
            <a:off x="533400" y="1447800"/>
            <a:ext cx="506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87469" name="Text Box 77"/>
          <p:cNvSpPr txBox="1">
            <a:spLocks noChangeArrowheads="1"/>
          </p:cNvSpPr>
          <p:nvPr/>
        </p:nvSpPr>
        <p:spPr bwMode="auto">
          <a:xfrm>
            <a:off x="800100" y="28384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470" name="Text Box 78"/>
          <p:cNvSpPr txBox="1">
            <a:spLocks noChangeArrowheads="1"/>
          </p:cNvSpPr>
          <p:nvPr/>
        </p:nvSpPr>
        <p:spPr bwMode="auto">
          <a:xfrm>
            <a:off x="790575" y="32385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73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Karnaugh Minimization Tricks (2)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905000"/>
            <a:ext cx="4418013" cy="4113213"/>
          </a:xfrm>
        </p:spPr>
        <p:txBody>
          <a:bodyPr/>
          <a:lstStyle/>
          <a:p>
            <a:r>
              <a:rPr lang="en-US" sz="2800" dirty="0"/>
              <a:t>The map wraps around</a:t>
            </a:r>
          </a:p>
          <a:p>
            <a:pPr lvl="1"/>
            <a:r>
              <a:rPr lang="en-US" sz="2400" dirty="0"/>
              <a:t>out = </a:t>
            </a:r>
            <a:r>
              <a:rPr lang="en-US" sz="2400" dirty="0" err="1"/>
              <a:t>bd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400" dirty="0"/>
              <a:t>out = </a:t>
            </a:r>
            <a:r>
              <a:rPr lang="en-US" sz="2400" dirty="0" err="1"/>
              <a:t>bd</a:t>
            </a:r>
            <a:endParaRPr lang="en-US" sz="2400" dirty="0"/>
          </a:p>
        </p:txBody>
      </p:sp>
      <p:graphicFrame>
        <p:nvGraphicFramePr>
          <p:cNvPr id="1873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92719"/>
              </p:ext>
            </p:extLst>
          </p:nvPr>
        </p:nvGraphicFramePr>
        <p:xfrm>
          <a:off x="1295400" y="4648200"/>
          <a:ext cx="2057400" cy="1735328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3" name="Line 31"/>
          <p:cNvSpPr>
            <a:spLocks noChangeShapeType="1"/>
          </p:cNvSpPr>
          <p:nvPr/>
        </p:nvSpPr>
        <p:spPr bwMode="auto">
          <a:xfrm flipH="1" flipV="1">
            <a:off x="914400" y="4267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1295400" y="4191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806450" y="46402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87426" name="Text Box 34"/>
          <p:cNvSpPr txBox="1">
            <a:spLocks noChangeArrowheads="1"/>
          </p:cNvSpPr>
          <p:nvPr/>
        </p:nvSpPr>
        <p:spPr bwMode="auto">
          <a:xfrm>
            <a:off x="811213" y="50863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87427" name="Text Box 35"/>
          <p:cNvSpPr txBox="1">
            <a:spLocks noChangeArrowheads="1"/>
          </p:cNvSpPr>
          <p:nvPr/>
        </p:nvSpPr>
        <p:spPr bwMode="auto">
          <a:xfrm>
            <a:off x="914400" y="1143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7428" name="Text Box 36"/>
          <p:cNvSpPr txBox="1">
            <a:spLocks noChangeArrowheads="1"/>
          </p:cNvSpPr>
          <p:nvPr/>
        </p:nvSpPr>
        <p:spPr bwMode="auto">
          <a:xfrm>
            <a:off x="563563" y="4181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87429" name="Text Box 37"/>
          <p:cNvSpPr txBox="1">
            <a:spLocks noChangeArrowheads="1"/>
          </p:cNvSpPr>
          <p:nvPr/>
        </p:nvSpPr>
        <p:spPr bwMode="auto">
          <a:xfrm>
            <a:off x="800100" y="55816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430" name="Text Box 38"/>
          <p:cNvSpPr txBox="1">
            <a:spLocks noChangeArrowheads="1"/>
          </p:cNvSpPr>
          <p:nvPr/>
        </p:nvSpPr>
        <p:spPr bwMode="auto">
          <a:xfrm>
            <a:off x="790575" y="59817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7431" name="AutoShape 39"/>
          <p:cNvSpPr>
            <a:spLocks noChangeArrowheads="1"/>
          </p:cNvSpPr>
          <p:nvPr/>
        </p:nvSpPr>
        <p:spPr bwMode="auto">
          <a:xfrm>
            <a:off x="2895600" y="60960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32" name="AutoShape 40"/>
          <p:cNvSpPr>
            <a:spLocks noChangeArrowheads="1"/>
          </p:cNvSpPr>
          <p:nvPr/>
        </p:nvSpPr>
        <p:spPr bwMode="auto">
          <a:xfrm>
            <a:off x="2895600" y="44958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33" name="AutoShape 41"/>
          <p:cNvSpPr>
            <a:spLocks noChangeArrowheads="1"/>
          </p:cNvSpPr>
          <p:nvPr/>
        </p:nvSpPr>
        <p:spPr bwMode="auto">
          <a:xfrm>
            <a:off x="1143000" y="44958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34" name="AutoShape 42"/>
          <p:cNvSpPr>
            <a:spLocks noChangeArrowheads="1"/>
          </p:cNvSpPr>
          <p:nvPr/>
        </p:nvSpPr>
        <p:spPr bwMode="auto">
          <a:xfrm>
            <a:off x="1219200" y="60960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35" name="Line 43"/>
          <p:cNvSpPr>
            <a:spLocks noChangeShapeType="1"/>
          </p:cNvSpPr>
          <p:nvPr/>
        </p:nvSpPr>
        <p:spPr bwMode="auto">
          <a:xfrm>
            <a:off x="5791200" y="4953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87476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03146"/>
              </p:ext>
            </p:extLst>
          </p:nvPr>
        </p:nvGraphicFramePr>
        <p:xfrm>
          <a:off x="1295400" y="1905000"/>
          <a:ext cx="2057400" cy="1735328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4953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63" name="Line 71"/>
          <p:cNvSpPr>
            <a:spLocks noChangeShapeType="1"/>
          </p:cNvSpPr>
          <p:nvPr/>
        </p:nvSpPr>
        <p:spPr bwMode="auto">
          <a:xfrm flipH="1" flipV="1">
            <a:off x="914400" y="1524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64" name="Text Box 72"/>
          <p:cNvSpPr txBox="1">
            <a:spLocks noChangeArrowheads="1"/>
          </p:cNvSpPr>
          <p:nvPr/>
        </p:nvSpPr>
        <p:spPr bwMode="auto">
          <a:xfrm>
            <a:off x="1265238" y="1457325"/>
            <a:ext cx="19637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7465" name="Text Box 73"/>
          <p:cNvSpPr txBox="1">
            <a:spLocks noChangeArrowheads="1"/>
          </p:cNvSpPr>
          <p:nvPr/>
        </p:nvSpPr>
        <p:spPr bwMode="auto">
          <a:xfrm>
            <a:off x="806450" y="18970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87466" name="Text Box 74"/>
          <p:cNvSpPr txBox="1">
            <a:spLocks noChangeArrowheads="1"/>
          </p:cNvSpPr>
          <p:nvPr/>
        </p:nvSpPr>
        <p:spPr bwMode="auto">
          <a:xfrm>
            <a:off x="811213" y="23431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87467" name="Text Box 75"/>
          <p:cNvSpPr txBox="1">
            <a:spLocks noChangeArrowheads="1"/>
          </p:cNvSpPr>
          <p:nvPr/>
        </p:nvSpPr>
        <p:spPr bwMode="auto">
          <a:xfrm>
            <a:off x="914400" y="38862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7468" name="Text Box 76"/>
          <p:cNvSpPr txBox="1">
            <a:spLocks noChangeArrowheads="1"/>
          </p:cNvSpPr>
          <p:nvPr/>
        </p:nvSpPr>
        <p:spPr bwMode="auto">
          <a:xfrm>
            <a:off x="533400" y="1447800"/>
            <a:ext cx="506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87469" name="Text Box 77"/>
          <p:cNvSpPr txBox="1">
            <a:spLocks noChangeArrowheads="1"/>
          </p:cNvSpPr>
          <p:nvPr/>
        </p:nvSpPr>
        <p:spPr bwMode="auto">
          <a:xfrm>
            <a:off x="800100" y="28384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7470" name="Text Box 78"/>
          <p:cNvSpPr txBox="1">
            <a:spLocks noChangeArrowheads="1"/>
          </p:cNvSpPr>
          <p:nvPr/>
        </p:nvSpPr>
        <p:spPr bwMode="auto">
          <a:xfrm>
            <a:off x="790575" y="32385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7471" name="AutoShape 79"/>
          <p:cNvSpPr>
            <a:spLocks noChangeArrowheads="1"/>
          </p:cNvSpPr>
          <p:nvPr/>
        </p:nvSpPr>
        <p:spPr bwMode="auto">
          <a:xfrm>
            <a:off x="1219200" y="2438400"/>
            <a:ext cx="381000" cy="762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73" name="AutoShape 81"/>
          <p:cNvSpPr>
            <a:spLocks noChangeArrowheads="1"/>
          </p:cNvSpPr>
          <p:nvPr/>
        </p:nvSpPr>
        <p:spPr bwMode="auto">
          <a:xfrm>
            <a:off x="2895600" y="2438400"/>
            <a:ext cx="685800" cy="762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477" name="Line 85"/>
          <p:cNvSpPr>
            <a:spLocks noChangeShapeType="1"/>
          </p:cNvSpPr>
          <p:nvPr/>
        </p:nvSpPr>
        <p:spPr bwMode="auto">
          <a:xfrm>
            <a:off x="5791200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Karnaugh Minimization Tricks (3)</a:t>
            </a: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777304"/>
              </p:ext>
            </p:extLst>
          </p:nvPr>
        </p:nvGraphicFramePr>
        <p:xfrm>
          <a:off x="1295400" y="46482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495" name="Line 31"/>
          <p:cNvSpPr>
            <a:spLocks noChangeShapeType="1"/>
          </p:cNvSpPr>
          <p:nvPr/>
        </p:nvSpPr>
        <p:spPr bwMode="auto">
          <a:xfrm flipH="1" flipV="1">
            <a:off x="914400" y="4267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496" name="Text Box 32"/>
          <p:cNvSpPr txBox="1">
            <a:spLocks noChangeArrowheads="1"/>
          </p:cNvSpPr>
          <p:nvPr/>
        </p:nvSpPr>
        <p:spPr bwMode="auto">
          <a:xfrm>
            <a:off x="1295400" y="4191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90497" name="Text Box 33"/>
          <p:cNvSpPr txBox="1">
            <a:spLocks noChangeArrowheads="1"/>
          </p:cNvSpPr>
          <p:nvPr/>
        </p:nvSpPr>
        <p:spPr bwMode="auto">
          <a:xfrm>
            <a:off x="806450" y="46402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90498" name="Text Box 34"/>
          <p:cNvSpPr txBox="1">
            <a:spLocks noChangeArrowheads="1"/>
          </p:cNvSpPr>
          <p:nvPr/>
        </p:nvSpPr>
        <p:spPr bwMode="auto">
          <a:xfrm>
            <a:off x="811213" y="50863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90499" name="Text Box 35"/>
          <p:cNvSpPr txBox="1">
            <a:spLocks noChangeArrowheads="1"/>
          </p:cNvSpPr>
          <p:nvPr/>
        </p:nvSpPr>
        <p:spPr bwMode="auto">
          <a:xfrm>
            <a:off x="914400" y="1143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90500" name="Text Box 36"/>
          <p:cNvSpPr txBox="1">
            <a:spLocks noChangeArrowheads="1"/>
          </p:cNvSpPr>
          <p:nvPr/>
        </p:nvSpPr>
        <p:spPr bwMode="auto">
          <a:xfrm>
            <a:off x="563563" y="4181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90501" name="Text Box 37"/>
          <p:cNvSpPr txBox="1">
            <a:spLocks noChangeArrowheads="1"/>
          </p:cNvSpPr>
          <p:nvPr/>
        </p:nvSpPr>
        <p:spPr bwMode="auto">
          <a:xfrm>
            <a:off x="800100" y="55816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502" name="Text Box 38"/>
          <p:cNvSpPr txBox="1">
            <a:spLocks noChangeArrowheads="1"/>
          </p:cNvSpPr>
          <p:nvPr/>
        </p:nvSpPr>
        <p:spPr bwMode="auto">
          <a:xfrm>
            <a:off x="790575" y="59817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19050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20455"/>
              </p:ext>
            </p:extLst>
          </p:nvPr>
        </p:nvGraphicFramePr>
        <p:xfrm>
          <a:off x="1295400" y="19050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4953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35" name="Line 71"/>
          <p:cNvSpPr>
            <a:spLocks noChangeShapeType="1"/>
          </p:cNvSpPr>
          <p:nvPr/>
        </p:nvSpPr>
        <p:spPr bwMode="auto">
          <a:xfrm flipH="1" flipV="1">
            <a:off x="914400" y="1524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36" name="Text Box 72"/>
          <p:cNvSpPr txBox="1">
            <a:spLocks noChangeArrowheads="1"/>
          </p:cNvSpPr>
          <p:nvPr/>
        </p:nvSpPr>
        <p:spPr bwMode="auto">
          <a:xfrm>
            <a:off x="1265238" y="1457325"/>
            <a:ext cx="19637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90537" name="Text Box 73"/>
          <p:cNvSpPr txBox="1">
            <a:spLocks noChangeArrowheads="1"/>
          </p:cNvSpPr>
          <p:nvPr/>
        </p:nvSpPr>
        <p:spPr bwMode="auto">
          <a:xfrm>
            <a:off x="806450" y="18970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90538" name="Text Box 74"/>
          <p:cNvSpPr txBox="1">
            <a:spLocks noChangeArrowheads="1"/>
          </p:cNvSpPr>
          <p:nvPr/>
        </p:nvSpPr>
        <p:spPr bwMode="auto">
          <a:xfrm>
            <a:off x="811213" y="23431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90539" name="Text Box 75"/>
          <p:cNvSpPr txBox="1">
            <a:spLocks noChangeArrowheads="1"/>
          </p:cNvSpPr>
          <p:nvPr/>
        </p:nvSpPr>
        <p:spPr bwMode="auto">
          <a:xfrm>
            <a:off x="914400" y="38862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90540" name="Text Box 76"/>
          <p:cNvSpPr txBox="1">
            <a:spLocks noChangeArrowheads="1"/>
          </p:cNvSpPr>
          <p:nvPr/>
        </p:nvSpPr>
        <p:spPr bwMode="auto">
          <a:xfrm>
            <a:off x="533400" y="1447800"/>
            <a:ext cx="506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90541" name="Text Box 77"/>
          <p:cNvSpPr txBox="1">
            <a:spLocks noChangeArrowheads="1"/>
          </p:cNvSpPr>
          <p:nvPr/>
        </p:nvSpPr>
        <p:spPr bwMode="auto">
          <a:xfrm>
            <a:off x="800100" y="28384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542" name="Text Box 78"/>
          <p:cNvSpPr txBox="1">
            <a:spLocks noChangeArrowheads="1"/>
          </p:cNvSpPr>
          <p:nvPr/>
        </p:nvSpPr>
        <p:spPr bwMode="auto">
          <a:xfrm>
            <a:off x="790575" y="32385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402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Karnaugh Minimization Tricks (3)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905000"/>
            <a:ext cx="4418013" cy="4953000"/>
          </a:xfrm>
        </p:spPr>
        <p:txBody>
          <a:bodyPr/>
          <a:lstStyle/>
          <a:p>
            <a:r>
              <a:rPr lang="en-US" sz="2400" dirty="0"/>
              <a:t>“Don’t care” values can be interpreted individually in whatever way is convenient</a:t>
            </a:r>
          </a:p>
          <a:p>
            <a:pPr lvl="1"/>
            <a:r>
              <a:rPr lang="en-US" sz="2000" dirty="0"/>
              <a:t>assume all x’s = 1</a:t>
            </a:r>
          </a:p>
          <a:p>
            <a:pPr lvl="1"/>
            <a:r>
              <a:rPr lang="en-US" sz="2000" dirty="0"/>
              <a:t>out = 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middle x’s = 0</a:t>
            </a:r>
          </a:p>
          <a:p>
            <a:pPr lvl="1"/>
            <a:r>
              <a:rPr lang="en-US" sz="2000" dirty="0"/>
              <a:t>assume 4</a:t>
            </a:r>
            <a:r>
              <a:rPr lang="en-US" sz="2000" baseline="30000" dirty="0"/>
              <a:t>th</a:t>
            </a:r>
            <a:r>
              <a:rPr lang="en-US" sz="2000" dirty="0"/>
              <a:t> column x = 1</a:t>
            </a:r>
          </a:p>
          <a:p>
            <a:pPr lvl="1"/>
            <a:r>
              <a:rPr lang="en-US" sz="2000" dirty="0"/>
              <a:t>out = </a:t>
            </a:r>
            <a:r>
              <a:rPr lang="en-US" sz="2000" dirty="0" err="1"/>
              <a:t>bd</a:t>
            </a:r>
            <a:endParaRPr lang="en-US" sz="2000" dirty="0"/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52666"/>
              </p:ext>
            </p:extLst>
          </p:nvPr>
        </p:nvGraphicFramePr>
        <p:xfrm>
          <a:off x="1295400" y="46482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495" name="Line 31"/>
          <p:cNvSpPr>
            <a:spLocks noChangeShapeType="1"/>
          </p:cNvSpPr>
          <p:nvPr/>
        </p:nvSpPr>
        <p:spPr bwMode="auto">
          <a:xfrm flipH="1" flipV="1">
            <a:off x="914400" y="4267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496" name="Text Box 32"/>
          <p:cNvSpPr txBox="1">
            <a:spLocks noChangeArrowheads="1"/>
          </p:cNvSpPr>
          <p:nvPr/>
        </p:nvSpPr>
        <p:spPr bwMode="auto">
          <a:xfrm>
            <a:off x="1295400" y="4191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90497" name="Text Box 33"/>
          <p:cNvSpPr txBox="1">
            <a:spLocks noChangeArrowheads="1"/>
          </p:cNvSpPr>
          <p:nvPr/>
        </p:nvSpPr>
        <p:spPr bwMode="auto">
          <a:xfrm>
            <a:off x="806450" y="46402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90498" name="Text Box 34"/>
          <p:cNvSpPr txBox="1">
            <a:spLocks noChangeArrowheads="1"/>
          </p:cNvSpPr>
          <p:nvPr/>
        </p:nvSpPr>
        <p:spPr bwMode="auto">
          <a:xfrm>
            <a:off x="811213" y="50863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90499" name="Text Box 35"/>
          <p:cNvSpPr txBox="1">
            <a:spLocks noChangeArrowheads="1"/>
          </p:cNvSpPr>
          <p:nvPr/>
        </p:nvSpPr>
        <p:spPr bwMode="auto">
          <a:xfrm>
            <a:off x="914400" y="1143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90500" name="Text Box 36"/>
          <p:cNvSpPr txBox="1">
            <a:spLocks noChangeArrowheads="1"/>
          </p:cNvSpPr>
          <p:nvPr/>
        </p:nvSpPr>
        <p:spPr bwMode="auto">
          <a:xfrm>
            <a:off x="563563" y="4181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90501" name="Text Box 37"/>
          <p:cNvSpPr txBox="1">
            <a:spLocks noChangeArrowheads="1"/>
          </p:cNvSpPr>
          <p:nvPr/>
        </p:nvSpPr>
        <p:spPr bwMode="auto">
          <a:xfrm>
            <a:off x="800100" y="55816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502" name="Text Box 38"/>
          <p:cNvSpPr txBox="1">
            <a:spLocks noChangeArrowheads="1"/>
          </p:cNvSpPr>
          <p:nvPr/>
        </p:nvSpPr>
        <p:spPr bwMode="auto">
          <a:xfrm>
            <a:off x="790575" y="59817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90503" name="AutoShape 39"/>
          <p:cNvSpPr>
            <a:spLocks noChangeArrowheads="1"/>
          </p:cNvSpPr>
          <p:nvPr/>
        </p:nvSpPr>
        <p:spPr bwMode="auto">
          <a:xfrm>
            <a:off x="2895600" y="60960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04" name="AutoShape 40"/>
          <p:cNvSpPr>
            <a:spLocks noChangeArrowheads="1"/>
          </p:cNvSpPr>
          <p:nvPr/>
        </p:nvSpPr>
        <p:spPr bwMode="auto">
          <a:xfrm>
            <a:off x="2895600" y="44958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05" name="AutoShape 41"/>
          <p:cNvSpPr>
            <a:spLocks noChangeArrowheads="1"/>
          </p:cNvSpPr>
          <p:nvPr/>
        </p:nvSpPr>
        <p:spPr bwMode="auto">
          <a:xfrm>
            <a:off x="1143000" y="44958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06" name="AutoShape 42"/>
          <p:cNvSpPr>
            <a:spLocks noChangeArrowheads="1"/>
          </p:cNvSpPr>
          <p:nvPr/>
        </p:nvSpPr>
        <p:spPr bwMode="auto">
          <a:xfrm>
            <a:off x="1219200" y="60960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07" name="Line 43"/>
          <p:cNvSpPr>
            <a:spLocks noChangeShapeType="1"/>
          </p:cNvSpPr>
          <p:nvPr/>
        </p:nvSpPr>
        <p:spPr bwMode="auto">
          <a:xfrm>
            <a:off x="5638800" y="6096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9050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44365"/>
              </p:ext>
            </p:extLst>
          </p:nvPr>
        </p:nvGraphicFramePr>
        <p:xfrm>
          <a:off x="1295400" y="1905000"/>
          <a:ext cx="2057400" cy="1858012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4953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35" name="Line 71"/>
          <p:cNvSpPr>
            <a:spLocks noChangeShapeType="1"/>
          </p:cNvSpPr>
          <p:nvPr/>
        </p:nvSpPr>
        <p:spPr bwMode="auto">
          <a:xfrm flipH="1" flipV="1">
            <a:off x="914400" y="1524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0536" name="Text Box 72"/>
          <p:cNvSpPr txBox="1">
            <a:spLocks noChangeArrowheads="1"/>
          </p:cNvSpPr>
          <p:nvPr/>
        </p:nvSpPr>
        <p:spPr bwMode="auto">
          <a:xfrm>
            <a:off x="1265238" y="1457325"/>
            <a:ext cx="19637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90537" name="Text Box 73"/>
          <p:cNvSpPr txBox="1">
            <a:spLocks noChangeArrowheads="1"/>
          </p:cNvSpPr>
          <p:nvPr/>
        </p:nvSpPr>
        <p:spPr bwMode="auto">
          <a:xfrm>
            <a:off x="806450" y="1897063"/>
            <a:ext cx="5238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</a:t>
            </a:r>
          </a:p>
        </p:txBody>
      </p:sp>
      <p:sp>
        <p:nvSpPr>
          <p:cNvPr id="190538" name="Text Box 74"/>
          <p:cNvSpPr txBox="1">
            <a:spLocks noChangeArrowheads="1"/>
          </p:cNvSpPr>
          <p:nvPr/>
        </p:nvSpPr>
        <p:spPr bwMode="auto">
          <a:xfrm>
            <a:off x="811213" y="23431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90539" name="Text Box 75"/>
          <p:cNvSpPr txBox="1">
            <a:spLocks noChangeArrowheads="1"/>
          </p:cNvSpPr>
          <p:nvPr/>
        </p:nvSpPr>
        <p:spPr bwMode="auto">
          <a:xfrm>
            <a:off x="914400" y="38862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90540" name="Text Box 76"/>
          <p:cNvSpPr txBox="1">
            <a:spLocks noChangeArrowheads="1"/>
          </p:cNvSpPr>
          <p:nvPr/>
        </p:nvSpPr>
        <p:spPr bwMode="auto">
          <a:xfrm>
            <a:off x="533400" y="1447800"/>
            <a:ext cx="506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90541" name="Text Box 77"/>
          <p:cNvSpPr txBox="1">
            <a:spLocks noChangeArrowheads="1"/>
          </p:cNvSpPr>
          <p:nvPr/>
        </p:nvSpPr>
        <p:spPr bwMode="auto">
          <a:xfrm>
            <a:off x="800100" y="283845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90542" name="Text Box 78"/>
          <p:cNvSpPr txBox="1">
            <a:spLocks noChangeArrowheads="1"/>
          </p:cNvSpPr>
          <p:nvPr/>
        </p:nvSpPr>
        <p:spPr bwMode="auto">
          <a:xfrm>
            <a:off x="790575" y="32385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90544" name="AutoShape 80"/>
          <p:cNvSpPr>
            <a:spLocks noChangeArrowheads="1"/>
          </p:cNvSpPr>
          <p:nvPr/>
        </p:nvSpPr>
        <p:spPr bwMode="auto">
          <a:xfrm>
            <a:off x="1295400" y="2438400"/>
            <a:ext cx="2057400" cy="762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Multiplexer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962025"/>
            <a:ext cx="5105400" cy="5681663"/>
          </a:xfrm>
        </p:spPr>
        <p:txBody>
          <a:bodyPr/>
          <a:lstStyle/>
          <a:p>
            <a:r>
              <a:rPr lang="en-US"/>
              <a:t>A multiplexer selects between multiple inputs</a:t>
            </a:r>
          </a:p>
          <a:p>
            <a:pPr lvl="1"/>
            <a:r>
              <a:rPr lang="en-US"/>
              <a:t>out = a, if d = 0</a:t>
            </a:r>
          </a:p>
          <a:p>
            <a:pPr lvl="1"/>
            <a:r>
              <a:rPr lang="en-US"/>
              <a:t>out = b, if d = 1</a:t>
            </a:r>
          </a:p>
          <a:p>
            <a:pPr lvl="1"/>
            <a:endParaRPr lang="en-US"/>
          </a:p>
          <a:p>
            <a:r>
              <a:rPr lang="en-US"/>
              <a:t>Build truth table</a:t>
            </a:r>
          </a:p>
          <a:p>
            <a:r>
              <a:rPr lang="en-US"/>
              <a:t>Minimize diagram</a:t>
            </a:r>
          </a:p>
          <a:p>
            <a:r>
              <a:rPr lang="en-US"/>
              <a:t>Derive logic diagram</a:t>
            </a:r>
          </a:p>
        </p:txBody>
      </p:sp>
      <p:grpSp>
        <p:nvGrpSpPr>
          <p:cNvPr id="21" name="Group 56"/>
          <p:cNvGrpSpPr>
            <a:grpSpLocks/>
          </p:cNvGrpSpPr>
          <p:nvPr/>
        </p:nvGrpSpPr>
        <p:grpSpPr bwMode="auto">
          <a:xfrm>
            <a:off x="533400" y="1600200"/>
            <a:ext cx="1758950" cy="1541463"/>
            <a:chOff x="122" y="1147"/>
            <a:chExt cx="1654" cy="1804"/>
          </a:xfrm>
        </p:grpSpPr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624" y="1152"/>
              <a:ext cx="960" cy="10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3" name="Line 58"/>
            <p:cNvSpPr>
              <a:spLocks noChangeShapeType="1"/>
            </p:cNvSpPr>
            <p:nvPr/>
          </p:nvSpPr>
          <p:spPr bwMode="auto">
            <a:xfrm flipH="1">
              <a:off x="432" y="13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4" name="Line 59"/>
            <p:cNvSpPr>
              <a:spLocks noChangeShapeType="1"/>
            </p:cNvSpPr>
            <p:nvPr/>
          </p:nvSpPr>
          <p:spPr bwMode="auto">
            <a:xfrm flipH="1">
              <a:off x="432" y="192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5" name="Line 60"/>
            <p:cNvSpPr>
              <a:spLocks noChangeShapeType="1"/>
            </p:cNvSpPr>
            <p:nvPr/>
          </p:nvSpPr>
          <p:spPr bwMode="auto">
            <a:xfrm flipH="1">
              <a:off x="1584" y="16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6" name="Line 61"/>
            <p:cNvSpPr>
              <a:spLocks noChangeShapeType="1"/>
            </p:cNvSpPr>
            <p:nvPr/>
          </p:nvSpPr>
          <p:spPr bwMode="auto">
            <a:xfrm flipH="1" flipV="1">
              <a:off x="1056" y="21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7" name="Text Box 62"/>
            <p:cNvSpPr txBox="1">
              <a:spLocks noChangeArrowheads="1"/>
            </p:cNvSpPr>
            <p:nvPr/>
          </p:nvSpPr>
          <p:spPr bwMode="auto">
            <a:xfrm>
              <a:off x="122" y="11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/>
          </p:nvSpPr>
          <p:spPr bwMode="auto">
            <a:xfrm>
              <a:off x="122" y="1723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843" y="23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97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-157163"/>
            <a:ext cx="8534400" cy="989013"/>
          </a:xfrm>
        </p:spPr>
        <p:txBody>
          <a:bodyPr/>
          <a:lstStyle/>
          <a:p>
            <a:r>
              <a:rPr lang="en-US"/>
              <a:t>Multiplexer Implementation</a:t>
            </a:r>
          </a:p>
        </p:txBody>
      </p:sp>
      <p:graphicFrame>
        <p:nvGraphicFramePr>
          <p:cNvPr id="1288195" name="Group 3"/>
          <p:cNvGraphicFramePr>
            <a:graphicFrameLocks noGrp="1"/>
          </p:cNvGraphicFramePr>
          <p:nvPr>
            <p:ph idx="1"/>
          </p:nvPr>
        </p:nvGraphicFramePr>
        <p:xfrm>
          <a:off x="990600" y="3352800"/>
          <a:ext cx="2362200" cy="3017520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8247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Build a truth table</a:t>
            </a:r>
          </a:p>
          <a:p>
            <a:pPr marL="742950" lvl="1" indent="-285750">
              <a:spcBef>
                <a:spcPct val="20000"/>
              </a:spcBef>
              <a:buClr>
                <a:srgbClr val="FFFF66"/>
              </a:buClr>
            </a:pPr>
            <a:r>
              <a:rPr lang="en-US" sz="2800" dirty="0" smtClean="0">
                <a:solidFill>
                  <a:srgbClr val="FFFFFF"/>
                </a:solidFill>
                <a:latin typeface="Helvetica" charset="0"/>
              </a:rPr>
              <a:t>= </a:t>
            </a:r>
            <a:r>
              <a:rPr lang="en-US" sz="2800" dirty="0" err="1" smtClean="0">
                <a:solidFill>
                  <a:srgbClr val="FFFFFF"/>
                </a:solidFill>
                <a:latin typeface="Helvetica" charset="0"/>
              </a:rPr>
              <a:t>abd</a:t>
            </a:r>
            <a:r>
              <a:rPr lang="en-US" sz="2800" dirty="0" smtClean="0">
                <a:solidFill>
                  <a:srgbClr val="FFFFFF"/>
                </a:solidFill>
                <a:latin typeface="Helvetica" charset="0"/>
              </a:rPr>
              <a:t> + </a:t>
            </a:r>
            <a:r>
              <a:rPr lang="en-US" sz="2800" dirty="0" err="1" smtClean="0">
                <a:solidFill>
                  <a:srgbClr val="FFFFFF"/>
                </a:solidFill>
                <a:latin typeface="Helvetica" charset="0"/>
              </a:rPr>
              <a:t>abd</a:t>
            </a:r>
            <a:r>
              <a:rPr lang="en-US" sz="2800" dirty="0" smtClean="0">
                <a:solidFill>
                  <a:srgbClr val="FFFFFF"/>
                </a:solidFill>
                <a:latin typeface="Helvetica" charset="0"/>
              </a:rPr>
              <a:t> + a </a:t>
            </a:r>
            <a:r>
              <a:rPr lang="en-US" sz="2800" dirty="0" err="1" smtClean="0">
                <a:solidFill>
                  <a:srgbClr val="FFFFFF"/>
                </a:solidFill>
                <a:latin typeface="Helvetica" charset="0"/>
              </a:rPr>
              <a:t>bd</a:t>
            </a:r>
            <a:r>
              <a:rPr lang="en-US" sz="2800" dirty="0" smtClean="0">
                <a:solidFill>
                  <a:srgbClr val="FFFFFF"/>
                </a:solidFill>
                <a:latin typeface="Helvetica" charset="0"/>
              </a:rPr>
              <a:t> + a b d</a:t>
            </a:r>
          </a:p>
          <a:p>
            <a:pPr marL="742950" lvl="1" indent="-285750">
              <a:spcBef>
                <a:spcPct val="20000"/>
              </a:spcBef>
              <a:buClr>
                <a:srgbClr val="FFFF66"/>
              </a:buClr>
            </a:pPr>
            <a:endParaRPr lang="en-US" sz="2800" dirty="0" smtClean="0">
              <a:solidFill>
                <a:srgbClr val="FFFFFF"/>
              </a:solidFill>
              <a:latin typeface="Helvetica" charset="0"/>
            </a:endParaRPr>
          </a:p>
        </p:txBody>
      </p:sp>
      <p:grpSp>
        <p:nvGrpSpPr>
          <p:cNvPr id="1288248" name="Group 56"/>
          <p:cNvGrpSpPr>
            <a:grpSpLocks/>
          </p:cNvGrpSpPr>
          <p:nvPr/>
        </p:nvGrpSpPr>
        <p:grpSpPr bwMode="auto">
          <a:xfrm>
            <a:off x="533400" y="1600200"/>
            <a:ext cx="1758950" cy="1541463"/>
            <a:chOff x="122" y="1147"/>
            <a:chExt cx="1654" cy="1804"/>
          </a:xfrm>
        </p:grpSpPr>
        <p:sp>
          <p:nvSpPr>
            <p:cNvPr id="1288249" name="Rectangle 57"/>
            <p:cNvSpPr>
              <a:spLocks noChangeArrowheads="1"/>
            </p:cNvSpPr>
            <p:nvPr/>
          </p:nvSpPr>
          <p:spPr bwMode="auto">
            <a:xfrm>
              <a:off x="624" y="1152"/>
              <a:ext cx="960" cy="10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0" name="Line 58"/>
            <p:cNvSpPr>
              <a:spLocks noChangeShapeType="1"/>
            </p:cNvSpPr>
            <p:nvPr/>
          </p:nvSpPr>
          <p:spPr bwMode="auto">
            <a:xfrm flipH="1">
              <a:off x="432" y="13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1" name="Line 59"/>
            <p:cNvSpPr>
              <a:spLocks noChangeShapeType="1"/>
            </p:cNvSpPr>
            <p:nvPr/>
          </p:nvSpPr>
          <p:spPr bwMode="auto">
            <a:xfrm flipH="1">
              <a:off x="432" y="192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2" name="Line 60"/>
            <p:cNvSpPr>
              <a:spLocks noChangeShapeType="1"/>
            </p:cNvSpPr>
            <p:nvPr/>
          </p:nvSpPr>
          <p:spPr bwMode="auto">
            <a:xfrm flipH="1">
              <a:off x="1584" y="16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3" name="Line 61"/>
            <p:cNvSpPr>
              <a:spLocks noChangeShapeType="1"/>
            </p:cNvSpPr>
            <p:nvPr/>
          </p:nvSpPr>
          <p:spPr bwMode="auto">
            <a:xfrm flipH="1" flipV="1">
              <a:off x="1056" y="21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4" name="Text Box 62"/>
            <p:cNvSpPr txBox="1">
              <a:spLocks noChangeArrowheads="1"/>
            </p:cNvSpPr>
            <p:nvPr/>
          </p:nvSpPr>
          <p:spPr bwMode="auto">
            <a:xfrm>
              <a:off x="122" y="11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88255" name="Text Box 63"/>
            <p:cNvSpPr txBox="1">
              <a:spLocks noChangeArrowheads="1"/>
            </p:cNvSpPr>
            <p:nvPr/>
          </p:nvSpPr>
          <p:spPr bwMode="auto">
            <a:xfrm>
              <a:off x="122" y="1723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288256" name="Text Box 64"/>
            <p:cNvSpPr txBox="1">
              <a:spLocks noChangeArrowheads="1"/>
            </p:cNvSpPr>
            <p:nvPr/>
          </p:nvSpPr>
          <p:spPr bwMode="auto">
            <a:xfrm>
              <a:off x="843" y="23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d</a:t>
              </a:r>
            </a:p>
          </p:txBody>
        </p:sp>
      </p:grpSp>
      <p:sp>
        <p:nvSpPr>
          <p:cNvPr id="1288258" name="Line 66"/>
          <p:cNvSpPr>
            <a:spLocks noChangeShapeType="1"/>
          </p:cNvSpPr>
          <p:nvPr/>
        </p:nvSpPr>
        <p:spPr bwMode="auto">
          <a:xfrm>
            <a:off x="5999163" y="25019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88259" name="Line 67"/>
          <p:cNvSpPr>
            <a:spLocks noChangeShapeType="1"/>
          </p:cNvSpPr>
          <p:nvPr/>
        </p:nvSpPr>
        <p:spPr bwMode="auto">
          <a:xfrm>
            <a:off x="6650038" y="25114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88260" name="Line 68"/>
          <p:cNvSpPr>
            <a:spLocks noChangeShapeType="1"/>
          </p:cNvSpPr>
          <p:nvPr/>
        </p:nvSpPr>
        <p:spPr bwMode="auto">
          <a:xfrm>
            <a:off x="8016875" y="24780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88261" name="Line 69"/>
          <p:cNvSpPr>
            <a:spLocks noChangeShapeType="1"/>
          </p:cNvSpPr>
          <p:nvPr/>
        </p:nvSpPr>
        <p:spPr bwMode="auto">
          <a:xfrm>
            <a:off x="8312150" y="24733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-157163"/>
            <a:ext cx="8534400" cy="989013"/>
          </a:xfrm>
        </p:spPr>
        <p:txBody>
          <a:bodyPr/>
          <a:lstStyle/>
          <a:p>
            <a:r>
              <a:rPr lang="en-US"/>
              <a:t>Multiplexer Implementation</a:t>
            </a:r>
          </a:p>
        </p:txBody>
      </p:sp>
      <p:graphicFrame>
        <p:nvGraphicFramePr>
          <p:cNvPr id="1288195" name="Group 3"/>
          <p:cNvGraphicFramePr>
            <a:graphicFrameLocks noGrp="1"/>
          </p:cNvGraphicFramePr>
          <p:nvPr>
            <p:ph idx="1"/>
          </p:nvPr>
        </p:nvGraphicFramePr>
        <p:xfrm>
          <a:off x="990600" y="3352800"/>
          <a:ext cx="2362200" cy="3017520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8247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Build the </a:t>
            </a:r>
            <a:r>
              <a:rPr lang="en-US" sz="3200" dirty="0" err="1" smtClean="0">
                <a:solidFill>
                  <a:srgbClr val="FFFFFF"/>
                </a:solidFill>
                <a:latin typeface="Helvetica" charset="0"/>
              </a:rPr>
              <a:t>Karnaugh</a:t>
            </a: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 map</a:t>
            </a:r>
            <a:endParaRPr lang="en-US" sz="2800" dirty="0" smtClean="0">
              <a:solidFill>
                <a:srgbClr val="FFFFFF"/>
              </a:solidFill>
              <a:latin typeface="Helvetic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FF66"/>
              </a:buClr>
            </a:pPr>
            <a:endParaRPr lang="en-US" sz="2800" dirty="0" smtClean="0">
              <a:solidFill>
                <a:srgbClr val="FFFFFF"/>
              </a:solidFill>
              <a:latin typeface="Helvetica" charset="0"/>
            </a:endParaRPr>
          </a:p>
        </p:txBody>
      </p:sp>
      <p:grpSp>
        <p:nvGrpSpPr>
          <p:cNvPr id="1288248" name="Group 56"/>
          <p:cNvGrpSpPr>
            <a:grpSpLocks/>
          </p:cNvGrpSpPr>
          <p:nvPr/>
        </p:nvGrpSpPr>
        <p:grpSpPr bwMode="auto">
          <a:xfrm>
            <a:off x="533400" y="1600200"/>
            <a:ext cx="1758950" cy="1541463"/>
            <a:chOff x="122" y="1147"/>
            <a:chExt cx="1654" cy="1804"/>
          </a:xfrm>
        </p:grpSpPr>
        <p:sp>
          <p:nvSpPr>
            <p:cNvPr id="1288249" name="Rectangle 57"/>
            <p:cNvSpPr>
              <a:spLocks noChangeArrowheads="1"/>
            </p:cNvSpPr>
            <p:nvPr/>
          </p:nvSpPr>
          <p:spPr bwMode="auto">
            <a:xfrm>
              <a:off x="624" y="1152"/>
              <a:ext cx="960" cy="10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0" name="Line 58"/>
            <p:cNvSpPr>
              <a:spLocks noChangeShapeType="1"/>
            </p:cNvSpPr>
            <p:nvPr/>
          </p:nvSpPr>
          <p:spPr bwMode="auto">
            <a:xfrm flipH="1">
              <a:off x="432" y="13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1" name="Line 59"/>
            <p:cNvSpPr>
              <a:spLocks noChangeShapeType="1"/>
            </p:cNvSpPr>
            <p:nvPr/>
          </p:nvSpPr>
          <p:spPr bwMode="auto">
            <a:xfrm flipH="1">
              <a:off x="432" y="192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2" name="Line 60"/>
            <p:cNvSpPr>
              <a:spLocks noChangeShapeType="1"/>
            </p:cNvSpPr>
            <p:nvPr/>
          </p:nvSpPr>
          <p:spPr bwMode="auto">
            <a:xfrm flipH="1">
              <a:off x="1584" y="16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3" name="Line 61"/>
            <p:cNvSpPr>
              <a:spLocks noChangeShapeType="1"/>
            </p:cNvSpPr>
            <p:nvPr/>
          </p:nvSpPr>
          <p:spPr bwMode="auto">
            <a:xfrm flipH="1" flipV="1">
              <a:off x="1056" y="21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4" name="Text Box 62"/>
            <p:cNvSpPr txBox="1">
              <a:spLocks noChangeArrowheads="1"/>
            </p:cNvSpPr>
            <p:nvPr/>
          </p:nvSpPr>
          <p:spPr bwMode="auto">
            <a:xfrm>
              <a:off x="122" y="11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88255" name="Text Box 63"/>
            <p:cNvSpPr txBox="1">
              <a:spLocks noChangeArrowheads="1"/>
            </p:cNvSpPr>
            <p:nvPr/>
          </p:nvSpPr>
          <p:spPr bwMode="auto">
            <a:xfrm>
              <a:off x="122" y="1723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288256" name="Text Box 64"/>
            <p:cNvSpPr txBox="1">
              <a:spLocks noChangeArrowheads="1"/>
            </p:cNvSpPr>
            <p:nvPr/>
          </p:nvSpPr>
          <p:spPr bwMode="auto">
            <a:xfrm>
              <a:off x="843" y="23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d</a:t>
              </a:r>
            </a:p>
          </p:txBody>
        </p:sp>
      </p:grpSp>
      <p:graphicFrame>
        <p:nvGraphicFramePr>
          <p:cNvPr id="19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53955"/>
              </p:ext>
            </p:extLst>
          </p:nvPr>
        </p:nvGraphicFramePr>
        <p:xfrm>
          <a:off x="5562600" y="3505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Line 83"/>
          <p:cNvSpPr>
            <a:spLocks noChangeShapeType="1"/>
          </p:cNvSpPr>
          <p:nvPr/>
        </p:nvSpPr>
        <p:spPr bwMode="auto">
          <a:xfrm flipH="1" flipV="1">
            <a:off x="5181600" y="3124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Text Box 84"/>
          <p:cNvSpPr txBox="1">
            <a:spLocks noChangeArrowheads="1"/>
          </p:cNvSpPr>
          <p:nvPr/>
        </p:nvSpPr>
        <p:spPr bwMode="auto">
          <a:xfrm>
            <a:off x="5562600" y="3048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22" name="Text Box 85"/>
          <p:cNvSpPr txBox="1">
            <a:spLocks noChangeArrowheads="1"/>
          </p:cNvSpPr>
          <p:nvPr/>
        </p:nvSpPr>
        <p:spPr bwMode="auto">
          <a:xfrm>
            <a:off x="5157788" y="3497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3" name="Text Box 86"/>
          <p:cNvSpPr txBox="1">
            <a:spLocks noChangeArrowheads="1"/>
          </p:cNvSpPr>
          <p:nvPr/>
        </p:nvSpPr>
        <p:spPr bwMode="auto">
          <a:xfrm>
            <a:off x="5181600" y="4038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4945063" y="2971800"/>
            <a:ext cx="354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5181600" y="2819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2794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-157163"/>
            <a:ext cx="8534400" cy="989013"/>
          </a:xfrm>
        </p:spPr>
        <p:txBody>
          <a:bodyPr/>
          <a:lstStyle/>
          <a:p>
            <a:r>
              <a:rPr lang="en-US"/>
              <a:t>Multiplexer Implementation</a:t>
            </a:r>
          </a:p>
        </p:txBody>
      </p:sp>
      <p:graphicFrame>
        <p:nvGraphicFramePr>
          <p:cNvPr id="1288195" name="Group 3"/>
          <p:cNvGraphicFramePr>
            <a:graphicFrameLocks noGrp="1"/>
          </p:cNvGraphicFramePr>
          <p:nvPr>
            <p:ph idx="1"/>
          </p:nvPr>
        </p:nvGraphicFramePr>
        <p:xfrm>
          <a:off x="990600" y="3352800"/>
          <a:ext cx="2362200" cy="3017520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8247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3200" dirty="0">
                <a:solidFill>
                  <a:srgbClr val="FFFFFF"/>
                </a:solidFill>
                <a:latin typeface="Helvetica" charset="0"/>
              </a:rPr>
              <a:t>Derive Minimal Logic </a:t>
            </a: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Equation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endParaRPr lang="en-US" sz="3200" dirty="0">
              <a:solidFill>
                <a:srgbClr val="FFFFFF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endParaRPr lang="en-US" sz="3200" dirty="0" smtClean="0">
              <a:solidFill>
                <a:srgbClr val="FFFFFF"/>
              </a:solidFill>
              <a:latin typeface="Helvetica" charset="0"/>
            </a:endParaRPr>
          </a:p>
          <a:p>
            <a:pPr>
              <a:spcBef>
                <a:spcPct val="20000"/>
              </a:spcBef>
              <a:buClr>
                <a:srgbClr val="FFFF66"/>
              </a:buClr>
            </a:pPr>
            <a:endParaRPr lang="en-US" sz="3200" dirty="0" smtClean="0">
              <a:solidFill>
                <a:srgbClr val="FFFFFF"/>
              </a:solidFill>
              <a:latin typeface="Helvetica" charset="0"/>
            </a:endParaRPr>
          </a:p>
          <a:p>
            <a:pPr marL="342900" lvl="1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out = ad + </a:t>
            </a:r>
            <a:r>
              <a:rPr lang="en-US" dirty="0" err="1" smtClean="0">
                <a:solidFill>
                  <a:srgbClr val="FFFFFF"/>
                </a:solidFill>
                <a:latin typeface="Tahoma" pitchFamily="34" charset="0"/>
              </a:rPr>
              <a:t>bd</a:t>
            </a:r>
            <a:endParaRPr lang="en-US" sz="3200" dirty="0">
              <a:solidFill>
                <a:srgbClr val="FFFFFF"/>
              </a:solidFill>
              <a:latin typeface="Helvetic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FF66"/>
              </a:buClr>
            </a:pPr>
            <a:endParaRPr lang="en-US" sz="2800" dirty="0" smtClean="0">
              <a:solidFill>
                <a:srgbClr val="FFFFFF"/>
              </a:solidFill>
              <a:latin typeface="Helvetica" charset="0"/>
            </a:endParaRPr>
          </a:p>
        </p:txBody>
      </p:sp>
      <p:grpSp>
        <p:nvGrpSpPr>
          <p:cNvPr id="1288248" name="Group 56"/>
          <p:cNvGrpSpPr>
            <a:grpSpLocks/>
          </p:cNvGrpSpPr>
          <p:nvPr/>
        </p:nvGrpSpPr>
        <p:grpSpPr bwMode="auto">
          <a:xfrm>
            <a:off x="533400" y="1600200"/>
            <a:ext cx="1758950" cy="1541463"/>
            <a:chOff x="122" y="1147"/>
            <a:chExt cx="1654" cy="1804"/>
          </a:xfrm>
        </p:grpSpPr>
        <p:sp>
          <p:nvSpPr>
            <p:cNvPr id="1288249" name="Rectangle 57"/>
            <p:cNvSpPr>
              <a:spLocks noChangeArrowheads="1"/>
            </p:cNvSpPr>
            <p:nvPr/>
          </p:nvSpPr>
          <p:spPr bwMode="auto">
            <a:xfrm>
              <a:off x="624" y="1152"/>
              <a:ext cx="960" cy="10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0" name="Line 58"/>
            <p:cNvSpPr>
              <a:spLocks noChangeShapeType="1"/>
            </p:cNvSpPr>
            <p:nvPr/>
          </p:nvSpPr>
          <p:spPr bwMode="auto">
            <a:xfrm flipH="1">
              <a:off x="432" y="13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1" name="Line 59"/>
            <p:cNvSpPr>
              <a:spLocks noChangeShapeType="1"/>
            </p:cNvSpPr>
            <p:nvPr/>
          </p:nvSpPr>
          <p:spPr bwMode="auto">
            <a:xfrm flipH="1">
              <a:off x="432" y="192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2" name="Line 60"/>
            <p:cNvSpPr>
              <a:spLocks noChangeShapeType="1"/>
            </p:cNvSpPr>
            <p:nvPr/>
          </p:nvSpPr>
          <p:spPr bwMode="auto">
            <a:xfrm flipH="1">
              <a:off x="1584" y="16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3" name="Line 61"/>
            <p:cNvSpPr>
              <a:spLocks noChangeShapeType="1"/>
            </p:cNvSpPr>
            <p:nvPr/>
          </p:nvSpPr>
          <p:spPr bwMode="auto">
            <a:xfrm flipH="1" flipV="1">
              <a:off x="1056" y="21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88254" name="Text Box 62"/>
            <p:cNvSpPr txBox="1">
              <a:spLocks noChangeArrowheads="1"/>
            </p:cNvSpPr>
            <p:nvPr/>
          </p:nvSpPr>
          <p:spPr bwMode="auto">
            <a:xfrm>
              <a:off x="122" y="11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88255" name="Text Box 63"/>
            <p:cNvSpPr txBox="1">
              <a:spLocks noChangeArrowheads="1"/>
            </p:cNvSpPr>
            <p:nvPr/>
          </p:nvSpPr>
          <p:spPr bwMode="auto">
            <a:xfrm>
              <a:off x="122" y="1723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288256" name="Text Box 64"/>
            <p:cNvSpPr txBox="1">
              <a:spLocks noChangeArrowheads="1"/>
            </p:cNvSpPr>
            <p:nvPr/>
          </p:nvSpPr>
          <p:spPr bwMode="auto">
            <a:xfrm>
              <a:off x="843" y="23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d</a:t>
              </a:r>
            </a:p>
          </p:txBody>
        </p:sp>
      </p:grpSp>
      <p:graphicFrame>
        <p:nvGraphicFramePr>
          <p:cNvPr id="19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168242"/>
              </p:ext>
            </p:extLst>
          </p:nvPr>
        </p:nvGraphicFramePr>
        <p:xfrm>
          <a:off x="5562600" y="3505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Line 83"/>
          <p:cNvSpPr>
            <a:spLocks noChangeShapeType="1"/>
          </p:cNvSpPr>
          <p:nvPr/>
        </p:nvSpPr>
        <p:spPr bwMode="auto">
          <a:xfrm flipH="1" flipV="1">
            <a:off x="5181600" y="3124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Text Box 84"/>
          <p:cNvSpPr txBox="1">
            <a:spLocks noChangeArrowheads="1"/>
          </p:cNvSpPr>
          <p:nvPr/>
        </p:nvSpPr>
        <p:spPr bwMode="auto">
          <a:xfrm>
            <a:off x="5562600" y="3048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22" name="Text Box 85"/>
          <p:cNvSpPr txBox="1">
            <a:spLocks noChangeArrowheads="1"/>
          </p:cNvSpPr>
          <p:nvPr/>
        </p:nvSpPr>
        <p:spPr bwMode="auto">
          <a:xfrm>
            <a:off x="5157788" y="3497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3" name="Text Box 86"/>
          <p:cNvSpPr txBox="1">
            <a:spLocks noChangeArrowheads="1"/>
          </p:cNvSpPr>
          <p:nvPr/>
        </p:nvSpPr>
        <p:spPr bwMode="auto">
          <a:xfrm>
            <a:off x="5181600" y="4038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4945063" y="2971800"/>
            <a:ext cx="354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5" name="Text Box 88"/>
          <p:cNvSpPr txBox="1">
            <a:spLocks noChangeArrowheads="1"/>
          </p:cNvSpPr>
          <p:nvPr/>
        </p:nvSpPr>
        <p:spPr bwMode="auto">
          <a:xfrm>
            <a:off x="5181600" y="2819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26" name="AutoShape 89"/>
          <p:cNvSpPr>
            <a:spLocks noChangeArrowheads="1"/>
          </p:cNvSpPr>
          <p:nvPr/>
        </p:nvSpPr>
        <p:spPr bwMode="auto">
          <a:xfrm>
            <a:off x="6096000" y="41148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AutoShape 90"/>
          <p:cNvSpPr>
            <a:spLocks noChangeArrowheads="1"/>
          </p:cNvSpPr>
          <p:nvPr/>
        </p:nvSpPr>
        <p:spPr bwMode="auto">
          <a:xfrm>
            <a:off x="6629400" y="35814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Line 91"/>
          <p:cNvSpPr>
            <a:spLocks noChangeShapeType="1"/>
          </p:cNvSpPr>
          <p:nvPr/>
        </p:nvSpPr>
        <p:spPr bwMode="auto">
          <a:xfrm>
            <a:off x="5182394" y="4724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-185738"/>
            <a:ext cx="8534400" cy="989013"/>
          </a:xfrm>
        </p:spPr>
        <p:txBody>
          <a:bodyPr/>
          <a:lstStyle/>
          <a:p>
            <a:r>
              <a:rPr lang="en-US"/>
              <a:t>Multiplexer Implementation</a:t>
            </a:r>
          </a:p>
        </p:txBody>
      </p:sp>
      <p:sp>
        <p:nvSpPr>
          <p:cNvPr id="1294428" name="AutoShape 92"/>
          <p:cNvSpPr>
            <a:spLocks noChangeArrowheads="1"/>
          </p:cNvSpPr>
          <p:nvPr/>
        </p:nvSpPr>
        <p:spPr bwMode="auto">
          <a:xfrm>
            <a:off x="5961063" y="5218112"/>
            <a:ext cx="838200" cy="685800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29" name="Line 93"/>
          <p:cNvSpPr>
            <a:spLocks noChangeShapeType="1"/>
          </p:cNvSpPr>
          <p:nvPr/>
        </p:nvSpPr>
        <p:spPr bwMode="auto">
          <a:xfrm flipH="1" flipV="1">
            <a:off x="4675188" y="5370512"/>
            <a:ext cx="1285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30" name="Text Box 94"/>
          <p:cNvSpPr txBox="1">
            <a:spLocks noChangeArrowheads="1"/>
          </p:cNvSpPr>
          <p:nvPr/>
        </p:nvSpPr>
        <p:spPr bwMode="auto">
          <a:xfrm>
            <a:off x="4132263" y="5656262"/>
            <a:ext cx="354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d</a:t>
            </a:r>
          </a:p>
        </p:txBody>
      </p:sp>
      <p:sp>
        <p:nvSpPr>
          <p:cNvPr id="1294431" name="Line 95"/>
          <p:cNvSpPr>
            <a:spLocks noChangeShapeType="1"/>
          </p:cNvSpPr>
          <p:nvPr/>
        </p:nvSpPr>
        <p:spPr bwMode="auto">
          <a:xfrm flipH="1" flipV="1">
            <a:off x="6789738" y="5551487"/>
            <a:ext cx="468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32" name="Text Box 96"/>
          <p:cNvSpPr txBox="1">
            <a:spLocks noChangeArrowheads="1"/>
          </p:cNvSpPr>
          <p:nvPr/>
        </p:nvSpPr>
        <p:spPr bwMode="auto">
          <a:xfrm>
            <a:off x="8324850" y="5580062"/>
            <a:ext cx="608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out</a:t>
            </a:r>
          </a:p>
        </p:txBody>
      </p:sp>
      <p:sp>
        <p:nvSpPr>
          <p:cNvPr id="1294433" name="AutoShape 97"/>
          <p:cNvSpPr>
            <a:spLocks noChangeArrowheads="1"/>
          </p:cNvSpPr>
          <p:nvPr/>
        </p:nvSpPr>
        <p:spPr bwMode="auto">
          <a:xfrm>
            <a:off x="4970463" y="6113462"/>
            <a:ext cx="838200" cy="685800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34" name="Line 98"/>
          <p:cNvSpPr>
            <a:spLocks noChangeShapeType="1"/>
          </p:cNvSpPr>
          <p:nvPr/>
        </p:nvSpPr>
        <p:spPr bwMode="auto">
          <a:xfrm flipH="1">
            <a:off x="4665663" y="6265862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35" name="Line 99"/>
          <p:cNvSpPr>
            <a:spLocks noChangeShapeType="1"/>
          </p:cNvSpPr>
          <p:nvPr/>
        </p:nvSpPr>
        <p:spPr bwMode="auto">
          <a:xfrm flipH="1">
            <a:off x="4665663" y="6646862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36" name="Text Box 100"/>
          <p:cNvSpPr txBox="1">
            <a:spLocks noChangeArrowheads="1"/>
          </p:cNvSpPr>
          <p:nvPr/>
        </p:nvSpPr>
        <p:spPr bwMode="auto">
          <a:xfrm>
            <a:off x="4284663" y="6342062"/>
            <a:ext cx="354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294437" name="Line 101"/>
          <p:cNvSpPr>
            <a:spLocks noChangeShapeType="1"/>
          </p:cNvSpPr>
          <p:nvPr/>
        </p:nvSpPr>
        <p:spPr bwMode="auto">
          <a:xfrm flipH="1" flipV="1">
            <a:off x="5808663" y="6418262"/>
            <a:ext cx="14319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38" name="Text Box 102"/>
          <p:cNvSpPr txBox="1">
            <a:spLocks noChangeArrowheads="1"/>
          </p:cNvSpPr>
          <p:nvPr/>
        </p:nvSpPr>
        <p:spPr bwMode="auto">
          <a:xfrm>
            <a:off x="4284663" y="5046662"/>
            <a:ext cx="354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294439" name="Line 103"/>
          <p:cNvSpPr>
            <a:spLocks noChangeShapeType="1"/>
          </p:cNvSpPr>
          <p:nvPr/>
        </p:nvSpPr>
        <p:spPr bwMode="auto">
          <a:xfrm>
            <a:off x="4665663" y="5732462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40" name="Line 104"/>
          <p:cNvSpPr>
            <a:spLocks noChangeShapeType="1"/>
          </p:cNvSpPr>
          <p:nvPr/>
        </p:nvSpPr>
        <p:spPr bwMode="auto">
          <a:xfrm>
            <a:off x="4437063" y="5980112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grpSp>
        <p:nvGrpSpPr>
          <p:cNvPr id="1294441" name="Group 105"/>
          <p:cNvGrpSpPr>
            <a:grpSpLocks/>
          </p:cNvGrpSpPr>
          <p:nvPr/>
        </p:nvGrpSpPr>
        <p:grpSpPr bwMode="auto">
          <a:xfrm>
            <a:off x="4665663" y="5484812"/>
            <a:ext cx="1295400" cy="533400"/>
            <a:chOff x="3654" y="1680"/>
            <a:chExt cx="934" cy="336"/>
          </a:xfrm>
        </p:grpSpPr>
        <p:sp>
          <p:nvSpPr>
            <p:cNvPr id="1294442" name="AutoShape 106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94443" name="Oval 107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94444" name="Line 108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94445" name="Line 109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1294446" name="Line 110"/>
          <p:cNvSpPr>
            <a:spLocks noChangeShapeType="1"/>
          </p:cNvSpPr>
          <p:nvPr/>
        </p:nvSpPr>
        <p:spPr bwMode="auto">
          <a:xfrm>
            <a:off x="7256463" y="553243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4447" name="Line 111"/>
          <p:cNvSpPr>
            <a:spLocks noChangeShapeType="1"/>
          </p:cNvSpPr>
          <p:nvPr/>
        </p:nvSpPr>
        <p:spPr bwMode="auto">
          <a:xfrm>
            <a:off x="7265988" y="6354762"/>
            <a:ext cx="0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grpSp>
        <p:nvGrpSpPr>
          <p:cNvPr id="1294448" name="Group 112"/>
          <p:cNvGrpSpPr>
            <a:grpSpLocks/>
          </p:cNvGrpSpPr>
          <p:nvPr/>
        </p:nvGrpSpPr>
        <p:grpSpPr bwMode="auto">
          <a:xfrm>
            <a:off x="7243763" y="5734050"/>
            <a:ext cx="1295400" cy="812800"/>
            <a:chOff x="4685" y="3035"/>
            <a:chExt cx="816" cy="512"/>
          </a:xfrm>
        </p:grpSpPr>
        <p:sp>
          <p:nvSpPr>
            <p:cNvPr id="1294449" name="AutoShape 113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94450" name="Line 114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94451" name="Line 115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94452" name="Line 116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51" name="Line 83"/>
          <p:cNvSpPr>
            <a:spLocks noChangeShapeType="1"/>
          </p:cNvSpPr>
          <p:nvPr/>
        </p:nvSpPr>
        <p:spPr bwMode="auto">
          <a:xfrm flipH="1" flipV="1">
            <a:off x="5181600" y="3124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Text Box 84"/>
          <p:cNvSpPr txBox="1">
            <a:spLocks noChangeArrowheads="1"/>
          </p:cNvSpPr>
          <p:nvPr/>
        </p:nvSpPr>
        <p:spPr bwMode="auto">
          <a:xfrm>
            <a:off x="5562600" y="3048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53" name="Text Box 85"/>
          <p:cNvSpPr txBox="1">
            <a:spLocks noChangeArrowheads="1"/>
          </p:cNvSpPr>
          <p:nvPr/>
        </p:nvSpPr>
        <p:spPr bwMode="auto">
          <a:xfrm>
            <a:off x="5157788" y="3497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4" name="Text Box 86"/>
          <p:cNvSpPr txBox="1">
            <a:spLocks noChangeArrowheads="1"/>
          </p:cNvSpPr>
          <p:nvPr/>
        </p:nvSpPr>
        <p:spPr bwMode="auto">
          <a:xfrm>
            <a:off x="5181600" y="4038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5" name="Text Box 87"/>
          <p:cNvSpPr txBox="1">
            <a:spLocks noChangeArrowheads="1"/>
          </p:cNvSpPr>
          <p:nvPr/>
        </p:nvSpPr>
        <p:spPr bwMode="auto">
          <a:xfrm>
            <a:off x="4945063" y="2971800"/>
            <a:ext cx="3540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5181600" y="2819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60" name="Line 91"/>
          <p:cNvSpPr>
            <a:spLocks noChangeShapeType="1"/>
          </p:cNvSpPr>
          <p:nvPr/>
        </p:nvSpPr>
        <p:spPr bwMode="auto">
          <a:xfrm>
            <a:off x="5182394" y="4724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3200" dirty="0">
                <a:solidFill>
                  <a:srgbClr val="FFFFFF"/>
                </a:solidFill>
                <a:latin typeface="Helvetica" charset="0"/>
              </a:rPr>
              <a:t>Derive Minimal Logic </a:t>
            </a: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Equation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endParaRPr lang="en-US" sz="3200" dirty="0">
              <a:solidFill>
                <a:srgbClr val="FFFFFF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endParaRPr lang="en-US" sz="3200" dirty="0" smtClean="0">
              <a:solidFill>
                <a:srgbClr val="FFFFFF"/>
              </a:solidFill>
              <a:latin typeface="Helvetica" charset="0"/>
            </a:endParaRPr>
          </a:p>
          <a:p>
            <a:pPr>
              <a:spcBef>
                <a:spcPct val="20000"/>
              </a:spcBef>
              <a:buClr>
                <a:srgbClr val="FFFF66"/>
              </a:buClr>
            </a:pPr>
            <a:endParaRPr lang="en-US" sz="3200" dirty="0" smtClean="0">
              <a:solidFill>
                <a:srgbClr val="FFFFFF"/>
              </a:solidFill>
              <a:latin typeface="Helvetica" charset="0"/>
            </a:endParaRPr>
          </a:p>
          <a:p>
            <a:pPr marL="342900" lvl="1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out = ad + </a:t>
            </a:r>
            <a:r>
              <a:rPr lang="en-US" dirty="0" err="1" smtClean="0">
                <a:solidFill>
                  <a:srgbClr val="FFFFFF"/>
                </a:solidFill>
                <a:latin typeface="Tahoma" pitchFamily="34" charset="0"/>
              </a:rPr>
              <a:t>bd</a:t>
            </a:r>
            <a:endParaRPr lang="en-US" sz="3200" dirty="0">
              <a:solidFill>
                <a:srgbClr val="FFFFFF"/>
              </a:solidFill>
              <a:latin typeface="Helvetica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FFFF66"/>
              </a:buClr>
            </a:pPr>
            <a:endParaRPr lang="en-US" sz="2800" dirty="0" smtClean="0">
              <a:solidFill>
                <a:srgbClr val="FFFFFF"/>
              </a:solidFill>
              <a:latin typeface="Helvetica" charset="0"/>
            </a:endParaRPr>
          </a:p>
        </p:txBody>
      </p:sp>
      <p:graphicFrame>
        <p:nvGraphicFramePr>
          <p:cNvPr id="62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3914"/>
              </p:ext>
            </p:extLst>
          </p:nvPr>
        </p:nvGraphicFramePr>
        <p:xfrm>
          <a:off x="5562600" y="3505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AutoShape 89"/>
          <p:cNvSpPr>
            <a:spLocks noChangeArrowheads="1"/>
          </p:cNvSpPr>
          <p:nvPr/>
        </p:nvSpPr>
        <p:spPr bwMode="auto">
          <a:xfrm>
            <a:off x="6096000" y="41148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AutoShape 90"/>
          <p:cNvSpPr>
            <a:spLocks noChangeArrowheads="1"/>
          </p:cNvSpPr>
          <p:nvPr/>
        </p:nvSpPr>
        <p:spPr bwMode="auto">
          <a:xfrm>
            <a:off x="6629400" y="35814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6" name="Group 3"/>
          <p:cNvGraphicFramePr>
            <a:graphicFrameLocks/>
          </p:cNvGraphicFramePr>
          <p:nvPr/>
        </p:nvGraphicFramePr>
        <p:xfrm>
          <a:off x="990600" y="3352800"/>
          <a:ext cx="2362200" cy="3017520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533400" y="1600200"/>
            <a:ext cx="1758950" cy="1541463"/>
            <a:chOff x="122" y="1147"/>
            <a:chExt cx="1654" cy="1804"/>
          </a:xfrm>
        </p:grpSpPr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624" y="1152"/>
              <a:ext cx="960" cy="10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 flipH="1">
              <a:off x="432" y="13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70" name="Line 59"/>
            <p:cNvSpPr>
              <a:spLocks noChangeShapeType="1"/>
            </p:cNvSpPr>
            <p:nvPr/>
          </p:nvSpPr>
          <p:spPr bwMode="auto">
            <a:xfrm flipH="1">
              <a:off x="432" y="192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71" name="Line 60"/>
            <p:cNvSpPr>
              <a:spLocks noChangeShapeType="1"/>
            </p:cNvSpPr>
            <p:nvPr/>
          </p:nvSpPr>
          <p:spPr bwMode="auto">
            <a:xfrm flipH="1">
              <a:off x="1584" y="16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72" name="Line 61"/>
            <p:cNvSpPr>
              <a:spLocks noChangeShapeType="1"/>
            </p:cNvSpPr>
            <p:nvPr/>
          </p:nvSpPr>
          <p:spPr bwMode="auto">
            <a:xfrm flipH="1" flipV="1">
              <a:off x="1056" y="216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73" name="Text Box 62"/>
            <p:cNvSpPr txBox="1">
              <a:spLocks noChangeArrowheads="1"/>
            </p:cNvSpPr>
            <p:nvPr/>
          </p:nvSpPr>
          <p:spPr bwMode="auto">
            <a:xfrm>
              <a:off x="122" y="11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4" name="Text Box 63"/>
            <p:cNvSpPr txBox="1">
              <a:spLocks noChangeArrowheads="1"/>
            </p:cNvSpPr>
            <p:nvPr/>
          </p:nvSpPr>
          <p:spPr bwMode="auto">
            <a:xfrm>
              <a:off x="122" y="1723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75" name="Text Box 64"/>
            <p:cNvSpPr txBox="1">
              <a:spLocks noChangeArrowheads="1"/>
            </p:cNvSpPr>
            <p:nvPr/>
          </p:nvSpPr>
          <p:spPr bwMode="auto">
            <a:xfrm>
              <a:off x="843" y="2347"/>
              <a:ext cx="333" cy="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mtClean="0">
                  <a:solidFill>
                    <a:srgbClr val="FFFFFF"/>
                  </a:solidFill>
                  <a:latin typeface="Arial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3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Today</a:t>
            </a:r>
          </a:p>
          <a:p>
            <a:pPr lvl="1"/>
            <a:r>
              <a:rPr lang="en-US" sz="2400" dirty="0" smtClean="0"/>
              <a:t>Review Logic Minimization</a:t>
            </a:r>
          </a:p>
          <a:p>
            <a:pPr lvl="1"/>
            <a:r>
              <a:rPr lang="en-US" sz="2400" dirty="0" smtClean="0"/>
              <a:t>Build a </a:t>
            </a:r>
            <a:r>
              <a:rPr lang="en-US" sz="2400" dirty="0"/>
              <a:t>c</a:t>
            </a:r>
            <a:r>
              <a:rPr lang="en-US" sz="2400" dirty="0" smtClean="0"/>
              <a:t>ircuit (e.g. voting machine)</a:t>
            </a:r>
          </a:p>
          <a:p>
            <a:pPr lvl="1"/>
            <a:r>
              <a:rPr lang="en-US" sz="2400" dirty="0" smtClean="0"/>
              <a:t>Number representations</a:t>
            </a:r>
          </a:p>
          <a:p>
            <a:pPr lvl="1"/>
            <a:r>
              <a:rPr lang="en-US" sz="2400" dirty="0" smtClean="0"/>
              <a:t>Building blocks (encoders, decoders, multiplexors)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Binary Operations</a:t>
            </a:r>
          </a:p>
          <a:p>
            <a:pPr lvl="1"/>
            <a:r>
              <a:rPr lang="en-US" sz="2400" dirty="0" smtClean="0"/>
              <a:t>One-bit and four-bit adders</a:t>
            </a:r>
          </a:p>
          <a:p>
            <a:pPr lvl="1"/>
            <a:r>
              <a:rPr lang="en-US" sz="2400" dirty="0" smtClean="0"/>
              <a:t>Negative numbers and two’s compliment</a:t>
            </a:r>
          </a:p>
          <a:p>
            <a:pPr lvl="1"/>
            <a:r>
              <a:rPr lang="en-US" sz="2400" dirty="0" smtClean="0"/>
              <a:t>Addition (two’s compliment)</a:t>
            </a:r>
          </a:p>
          <a:p>
            <a:pPr lvl="1"/>
            <a:r>
              <a:rPr lang="en-US" sz="2400" dirty="0" smtClean="0"/>
              <a:t>Subtraction (two’s compliment) </a:t>
            </a:r>
          </a:p>
          <a:p>
            <a:pPr lvl="1"/>
            <a:r>
              <a:rPr lang="en-US" sz="2400" dirty="0" smtClean="0"/>
              <a:t>Performance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92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 Gates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1038" y="1041400"/>
            <a:ext cx="4422775" cy="5445125"/>
          </a:xfrm>
        </p:spPr>
        <p:txBody>
          <a:bodyPr/>
          <a:lstStyle/>
          <a:p>
            <a:r>
              <a:rPr lang="en-US" sz="2800"/>
              <a:t>One can buy gates separately</a:t>
            </a:r>
          </a:p>
          <a:p>
            <a:pPr lvl="1"/>
            <a:r>
              <a:rPr lang="en-US" sz="2400"/>
              <a:t>ex. 74xxx series of integrated circuits</a:t>
            </a:r>
          </a:p>
          <a:p>
            <a:pPr lvl="1"/>
            <a:r>
              <a:rPr lang="en-US" sz="2400"/>
              <a:t>cost ~$1 per chip, mostly for packaging and testing</a:t>
            </a:r>
          </a:p>
          <a:p>
            <a:endParaRPr lang="en-US" sz="2800"/>
          </a:p>
          <a:p>
            <a:r>
              <a:rPr lang="en-US" sz="2800"/>
              <a:t>Cumbersome, but possible to build devices using gates put together manually</a:t>
            </a:r>
          </a:p>
        </p:txBody>
      </p:sp>
      <p:pic>
        <p:nvPicPr>
          <p:cNvPr id="1300484" name="Picture 4" descr="The image “http://upload.wikimedia.org/wikipedia/commons/thumb/2/26/7400.jpg/180px-7400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487488"/>
            <a:ext cx="345916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Circuits</a:t>
            </a:r>
          </a:p>
        </p:txBody>
      </p:sp>
      <p:sp>
        <p:nvSpPr>
          <p:cNvPr id="1302532" name="Rectangle 4"/>
          <p:cNvSpPr>
            <a:spLocks noChangeArrowheads="1"/>
          </p:cNvSpPr>
          <p:nvPr/>
        </p:nvSpPr>
        <p:spPr bwMode="auto">
          <a:xfrm>
            <a:off x="657225" y="4579938"/>
            <a:ext cx="8001000" cy="204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Or one can manufacture a complete design using a custom mask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Intel </a:t>
            </a:r>
            <a:r>
              <a:rPr lang="en-US" sz="3200" dirty="0" err="1" smtClean="0">
                <a:solidFill>
                  <a:srgbClr val="FFFFFF"/>
                </a:solidFill>
                <a:latin typeface="Helvetica" charset="0"/>
              </a:rPr>
              <a:t>Westmere</a:t>
            </a: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 has approximately 1.17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Helvetica" charset="0"/>
              </a:rPr>
              <a:t>billion</a:t>
            </a:r>
            <a:r>
              <a:rPr lang="en-US" sz="3200" dirty="0" smtClean="0">
                <a:solidFill>
                  <a:srgbClr val="FFFFFF"/>
                </a:solidFill>
                <a:latin typeface="Helvetica" charset="0"/>
              </a:rPr>
              <a:t> transistors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450" y="1083506"/>
            <a:ext cx="5967813" cy="31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now implement any logic circuit</a:t>
            </a:r>
          </a:p>
          <a:p>
            <a:pPr lvl="1"/>
            <a:r>
              <a:rPr lang="en-US"/>
              <a:t>Can do it efficiently, using Karnaugh maps to find the minimal terms required</a:t>
            </a:r>
          </a:p>
          <a:p>
            <a:pPr lvl="1"/>
            <a:r>
              <a:rPr lang="en-US"/>
              <a:t>Can use either NAND or NOR gates to implement the logic circuit</a:t>
            </a:r>
          </a:p>
          <a:p>
            <a:pPr lvl="1"/>
            <a:r>
              <a:rPr lang="en-US"/>
              <a:t>Can use P- and N-transistors to implement NAND or NOR gates</a:t>
            </a:r>
          </a:p>
        </p:txBody>
      </p:sp>
    </p:spTree>
    <p:extLst>
      <p:ext uri="{BB962C8B-B14F-4D97-AF65-F5344CB8AC3E}">
        <p14:creationId xmlns:p14="http://schemas.microsoft.com/office/powerpoint/2010/main" val="34323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Voting machine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055688"/>
            <a:ext cx="8613775" cy="5646737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dirty="0" smtClean="0"/>
              <a:t>Lets build </a:t>
            </a:r>
            <a:r>
              <a:rPr lang="en-US" dirty="0"/>
              <a:t>something interesting</a:t>
            </a:r>
          </a:p>
          <a:p>
            <a:pPr>
              <a:lnSpc>
                <a:spcPct val="82000"/>
              </a:lnSpc>
            </a:pPr>
            <a:endParaRPr lang="en-US" dirty="0"/>
          </a:p>
          <a:p>
            <a:pPr>
              <a:lnSpc>
                <a:spcPct val="82000"/>
              </a:lnSpc>
            </a:pPr>
            <a:r>
              <a:rPr lang="en-US" dirty="0"/>
              <a:t>A voting machine</a:t>
            </a:r>
          </a:p>
          <a:p>
            <a:pPr lvl="1">
              <a:lnSpc>
                <a:spcPct val="82000"/>
              </a:lnSpc>
            </a:pPr>
            <a:endParaRPr lang="en-US" dirty="0"/>
          </a:p>
          <a:p>
            <a:pPr>
              <a:lnSpc>
                <a:spcPct val="82000"/>
              </a:lnSpc>
            </a:pPr>
            <a:r>
              <a:rPr lang="en-US" dirty="0"/>
              <a:t>Assume: </a:t>
            </a:r>
          </a:p>
          <a:p>
            <a:pPr lvl="1">
              <a:lnSpc>
                <a:spcPct val="82000"/>
              </a:lnSpc>
            </a:pPr>
            <a:r>
              <a:rPr lang="en-US" dirty="0"/>
              <a:t>A vote is recorded on a piece of paper,</a:t>
            </a:r>
          </a:p>
          <a:p>
            <a:pPr lvl="1">
              <a:lnSpc>
                <a:spcPct val="82000"/>
              </a:lnSpc>
            </a:pPr>
            <a:r>
              <a:rPr lang="en-US" dirty="0"/>
              <a:t>by punching out a hole,</a:t>
            </a:r>
          </a:p>
          <a:p>
            <a:pPr lvl="1">
              <a:lnSpc>
                <a:spcPct val="82000"/>
              </a:lnSpc>
            </a:pPr>
            <a:r>
              <a:rPr lang="en-US" dirty="0"/>
              <a:t>there are at most 7 choices</a:t>
            </a:r>
          </a:p>
          <a:p>
            <a:pPr lvl="1">
              <a:lnSpc>
                <a:spcPct val="82000"/>
              </a:lnSpc>
            </a:pPr>
            <a:r>
              <a:rPr lang="en-US" dirty="0"/>
              <a:t>we will not worry about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hanging chads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invalids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82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Voting machine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055688"/>
            <a:ext cx="8613775" cy="5646737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800"/>
              <a:t>For now, let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just display the numerical identifier to the ballot supervisor</a:t>
            </a:r>
          </a:p>
          <a:p>
            <a:pPr lvl="1">
              <a:lnSpc>
                <a:spcPct val="82000"/>
              </a:lnSpc>
            </a:pPr>
            <a:r>
              <a:rPr lang="en-US"/>
              <a:t>we won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do counting yet, just decoding</a:t>
            </a:r>
          </a:p>
          <a:p>
            <a:pPr lvl="1">
              <a:lnSpc>
                <a:spcPct val="82000"/>
              </a:lnSpc>
            </a:pPr>
            <a:r>
              <a:rPr lang="en-US"/>
              <a:t>we can use four photo-sensitive transistors to find out which hole is punched out</a:t>
            </a:r>
          </a:p>
        </p:txBody>
      </p:sp>
      <p:pic>
        <p:nvPicPr>
          <p:cNvPr id="1306628" name="Picture 4" descr="The image “http://www.eng.cam.ac.uk/DesignOffice/idp/components/seg_32/SFH313FA/images/imagel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3522663"/>
            <a:ext cx="26193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6629" name="Rectangle 5"/>
          <p:cNvSpPr>
            <a:spLocks noChangeArrowheads="1"/>
          </p:cNvSpPr>
          <p:nvPr/>
        </p:nvSpPr>
        <p:spPr bwMode="auto">
          <a:xfrm>
            <a:off x="3740150" y="3586163"/>
            <a:ext cx="4425950" cy="30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rgbClr val="FFFFFF"/>
                </a:solidFill>
                <a:latin typeface="Helvetica" charset="0"/>
              </a:rPr>
              <a:t>A photo-sensitive transistor detects the presence of light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rgbClr val="FFFFFF"/>
                </a:solidFill>
                <a:latin typeface="Helvetica" charset="0"/>
              </a:rPr>
              <a:t>Photo-sensitive material triggers the gate</a:t>
            </a:r>
          </a:p>
        </p:txBody>
      </p:sp>
    </p:spTree>
    <p:extLst>
      <p:ext uri="{BB962C8B-B14F-4D97-AF65-F5344CB8AC3E}">
        <p14:creationId xmlns:p14="http://schemas.microsoft.com/office/powerpoint/2010/main" val="38084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Ballot Reading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0" y="1011238"/>
            <a:ext cx="4349750" cy="5054600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Input:</a:t>
            </a:r>
            <a:r>
              <a:rPr lang="en-US" dirty="0"/>
              <a:t> paper with a hole in it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dirty="0"/>
              <a:t>number the ballot supervisor can record</a:t>
            </a:r>
          </a:p>
        </p:txBody>
      </p:sp>
      <p:sp>
        <p:nvSpPr>
          <p:cNvPr id="1308676" name="Rectangle 4"/>
          <p:cNvSpPr>
            <a:spLocks noChangeArrowheads="1"/>
          </p:cNvSpPr>
          <p:nvPr/>
        </p:nvSpPr>
        <p:spPr bwMode="auto">
          <a:xfrm>
            <a:off x="914400" y="1981200"/>
            <a:ext cx="1676400" cy="1828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77" name="Oval 5"/>
          <p:cNvSpPr>
            <a:spLocks noChangeArrowheads="1"/>
          </p:cNvSpPr>
          <p:nvPr/>
        </p:nvSpPr>
        <p:spPr bwMode="auto">
          <a:xfrm>
            <a:off x="2133600" y="22098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78" name="Oval 6"/>
          <p:cNvSpPr>
            <a:spLocks noChangeArrowheads="1"/>
          </p:cNvSpPr>
          <p:nvPr/>
        </p:nvSpPr>
        <p:spPr bwMode="auto">
          <a:xfrm>
            <a:off x="2133600" y="25908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79" name="Oval 7"/>
          <p:cNvSpPr>
            <a:spLocks noChangeArrowheads="1"/>
          </p:cNvSpPr>
          <p:nvPr/>
        </p:nvSpPr>
        <p:spPr bwMode="auto">
          <a:xfrm>
            <a:off x="2133600" y="2971800"/>
            <a:ext cx="228600" cy="2286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0" name="Oval 8"/>
          <p:cNvSpPr>
            <a:spLocks noChangeArrowheads="1"/>
          </p:cNvSpPr>
          <p:nvPr/>
        </p:nvSpPr>
        <p:spPr bwMode="auto">
          <a:xfrm>
            <a:off x="2133600" y="33528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1" name="Rectangle 9"/>
          <p:cNvSpPr>
            <a:spLocks noChangeArrowheads="1"/>
          </p:cNvSpPr>
          <p:nvPr/>
        </p:nvSpPr>
        <p:spPr bwMode="auto">
          <a:xfrm>
            <a:off x="457200" y="1676400"/>
            <a:ext cx="1676400" cy="1828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2" name="Oval 10"/>
          <p:cNvSpPr>
            <a:spLocks noChangeArrowheads="1"/>
          </p:cNvSpPr>
          <p:nvPr/>
        </p:nvSpPr>
        <p:spPr bwMode="auto">
          <a:xfrm>
            <a:off x="1676400" y="19050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3" name="Oval 11"/>
          <p:cNvSpPr>
            <a:spLocks noChangeArrowheads="1"/>
          </p:cNvSpPr>
          <p:nvPr/>
        </p:nvSpPr>
        <p:spPr bwMode="auto">
          <a:xfrm>
            <a:off x="1676400" y="2286000"/>
            <a:ext cx="228600" cy="2286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4" name="Oval 12"/>
          <p:cNvSpPr>
            <a:spLocks noChangeArrowheads="1"/>
          </p:cNvSpPr>
          <p:nvPr/>
        </p:nvSpPr>
        <p:spPr bwMode="auto">
          <a:xfrm>
            <a:off x="1676400" y="26670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5" name="Oval 13"/>
          <p:cNvSpPr>
            <a:spLocks noChangeArrowheads="1"/>
          </p:cNvSpPr>
          <p:nvPr/>
        </p:nvSpPr>
        <p:spPr bwMode="auto">
          <a:xfrm>
            <a:off x="1676400" y="30480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6" name="Rectangle 14"/>
          <p:cNvSpPr>
            <a:spLocks noChangeArrowheads="1"/>
          </p:cNvSpPr>
          <p:nvPr/>
        </p:nvSpPr>
        <p:spPr bwMode="auto">
          <a:xfrm>
            <a:off x="0" y="1447800"/>
            <a:ext cx="1676400" cy="1828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7" name="Oval 15"/>
          <p:cNvSpPr>
            <a:spLocks noChangeArrowheads="1"/>
          </p:cNvSpPr>
          <p:nvPr/>
        </p:nvSpPr>
        <p:spPr bwMode="auto">
          <a:xfrm>
            <a:off x="1219200" y="1676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8" name="Oval 16"/>
          <p:cNvSpPr>
            <a:spLocks noChangeArrowheads="1"/>
          </p:cNvSpPr>
          <p:nvPr/>
        </p:nvSpPr>
        <p:spPr bwMode="auto">
          <a:xfrm>
            <a:off x="1219200" y="20574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89" name="Oval 17"/>
          <p:cNvSpPr>
            <a:spLocks noChangeArrowheads="1"/>
          </p:cNvSpPr>
          <p:nvPr/>
        </p:nvSpPr>
        <p:spPr bwMode="auto">
          <a:xfrm>
            <a:off x="1219200" y="24384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08690" name="Oval 18"/>
          <p:cNvSpPr>
            <a:spLocks noChangeArrowheads="1"/>
          </p:cNvSpPr>
          <p:nvPr/>
        </p:nvSpPr>
        <p:spPr bwMode="auto">
          <a:xfrm>
            <a:off x="1219200" y="28194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pic>
        <p:nvPicPr>
          <p:cNvPr id="1308691" name="Picture 19" descr="MPj04005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1612900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8692" name="Text Box 20"/>
          <p:cNvSpPr txBox="1">
            <a:spLocks noChangeArrowheads="1"/>
          </p:cNvSpPr>
          <p:nvPr/>
        </p:nvSpPr>
        <p:spPr bwMode="auto">
          <a:xfrm>
            <a:off x="685800" y="4876800"/>
            <a:ext cx="1100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Ballots</a:t>
            </a:r>
          </a:p>
        </p:txBody>
      </p:sp>
      <p:sp>
        <p:nvSpPr>
          <p:cNvPr id="1308693" name="Text Box 21"/>
          <p:cNvSpPr txBox="1">
            <a:spLocks noChangeArrowheads="1"/>
          </p:cNvSpPr>
          <p:nvPr/>
        </p:nvSpPr>
        <p:spPr bwMode="auto">
          <a:xfrm>
            <a:off x="2157418" y="5029200"/>
            <a:ext cx="3249608" cy="137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The 3410 optical scan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vote </a:t>
            </a:r>
            <a:r>
              <a:rPr lang="en-US" strike="sngStrike" dirty="0" smtClean="0">
                <a:solidFill>
                  <a:srgbClr val="FFFFFF"/>
                </a:solidFill>
                <a:latin typeface="Arial" charset="0"/>
              </a:rPr>
              <a:t>counter</a:t>
            </a: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 reader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machine</a:t>
            </a:r>
          </a:p>
        </p:txBody>
      </p:sp>
      <p:sp>
        <p:nvSpPr>
          <p:cNvPr id="1308694" name="AutoShape 22"/>
          <p:cNvSpPr>
            <a:spLocks noChangeArrowheads="1"/>
          </p:cNvSpPr>
          <p:nvPr/>
        </p:nvSpPr>
        <p:spPr bwMode="auto">
          <a:xfrm>
            <a:off x="2667000" y="2819400"/>
            <a:ext cx="381000" cy="609600"/>
          </a:xfrm>
          <a:prstGeom prst="rightArrow">
            <a:avLst>
              <a:gd name="adj1" fmla="val 50000"/>
              <a:gd name="adj2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2400" y="762000"/>
            <a:ext cx="4953000" cy="5715000"/>
          </a:xfrm>
          <a:ln/>
        </p:spPr>
        <p:txBody>
          <a:bodyPr/>
          <a:lstStyle/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Photo-sensitive transistor</a:t>
            </a:r>
          </a:p>
          <a:p>
            <a:pPr marL="514350" lvl="1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photons replenish gate depletion region </a:t>
            </a:r>
          </a:p>
          <a:p>
            <a:pPr marL="514350" lvl="1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can distinguish dark and light spots on paper</a:t>
            </a:r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284163" indent="-284163">
              <a:lnSpc>
                <a:spcPct val="82000"/>
              </a:lnSpc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 array of N sensors for voting machine input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8" cstate="print"/>
          <a:srcRect/>
          <a:stretch>
            <a:fillRect/>
          </a:stretch>
        </p:blipFill>
        <p:spPr bwMode="auto">
          <a:xfrm>
            <a:off x="779463" y="762000"/>
            <a:ext cx="2619375" cy="22860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2" name="Group 27"/>
          <p:cNvGrpSpPr/>
          <p:nvPr>
            <p:custDataLst>
              <p:tags r:id="rId4"/>
            </p:custDataLst>
          </p:nvPr>
        </p:nvGrpSpPr>
        <p:grpSpPr>
          <a:xfrm>
            <a:off x="228600" y="3712396"/>
            <a:ext cx="1682266" cy="2451831"/>
            <a:chOff x="304800" y="1371600"/>
            <a:chExt cx="1447800" cy="2247900"/>
          </a:xfrm>
        </p:grpSpPr>
        <p:sp>
          <p:nvSpPr>
            <p:cNvPr id="29" name="Rectangle 13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Oval 1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Oval 15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Oval 16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Oval 17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Oval 1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Oval 1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Oval 1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94"/>
          <p:cNvGrpSpPr/>
          <p:nvPr>
            <p:custDataLst>
              <p:tags r:id="rId5"/>
            </p:custDataLst>
          </p:nvPr>
        </p:nvGrpSpPr>
        <p:grpSpPr>
          <a:xfrm>
            <a:off x="2200588" y="3597432"/>
            <a:ext cx="1558173" cy="461665"/>
            <a:chOff x="2301240" y="3675986"/>
            <a:chExt cx="1558173" cy="461665"/>
          </a:xfrm>
        </p:grpSpPr>
        <p:sp>
          <p:nvSpPr>
            <p:cNvPr id="39" name="Arc 38"/>
            <p:cNvSpPr/>
            <p:nvPr>
              <p:custDataLst>
                <p:tags r:id="rId69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>
              <p:custDataLst>
                <p:tags r:id="rId70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>
              <p:custDataLst>
                <p:tags r:id="rId71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72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>
              <p:custDataLst>
                <p:tags r:id="rId73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>
              <p:custDataLst>
                <p:tags r:id="rId74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>
              <p:custDataLst>
                <p:tags r:id="rId75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>
              <p:custDataLst>
                <p:tags r:id="rId76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>
              <p:custDataLst>
                <p:tags r:id="rId77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i0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4" name="Group 131"/>
          <p:cNvGrpSpPr/>
          <p:nvPr>
            <p:custDataLst>
              <p:tags r:id="rId6"/>
            </p:custDataLst>
          </p:nvPr>
        </p:nvGrpSpPr>
        <p:grpSpPr>
          <a:xfrm>
            <a:off x="2200588" y="3955009"/>
            <a:ext cx="1558173" cy="461665"/>
            <a:chOff x="2301240" y="3675986"/>
            <a:chExt cx="1558173" cy="461665"/>
          </a:xfrm>
        </p:grpSpPr>
        <p:sp>
          <p:nvSpPr>
            <p:cNvPr id="133" name="Arc 132"/>
            <p:cNvSpPr/>
            <p:nvPr>
              <p:custDataLst>
                <p:tags r:id="rId60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>
              <p:custDataLst>
                <p:tags r:id="rId61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>
              <p:custDataLst>
                <p:tags r:id="rId62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>
              <p:custDataLst>
                <p:tags r:id="rId63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>
              <p:custDataLst>
                <p:tags r:id="rId64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>
              <p:custDataLst>
                <p:tags r:id="rId65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>
              <p:custDataLst>
                <p:tags r:id="rId66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>
              <p:custDataLst>
                <p:tags r:id="rId67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>
              <p:custDataLst>
                <p:tags r:id="rId68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i1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5" name="Group 141"/>
          <p:cNvGrpSpPr/>
          <p:nvPr>
            <p:custDataLst>
              <p:tags r:id="rId7"/>
            </p:custDataLst>
          </p:nvPr>
        </p:nvGrpSpPr>
        <p:grpSpPr>
          <a:xfrm>
            <a:off x="2192042" y="4312586"/>
            <a:ext cx="1558173" cy="461665"/>
            <a:chOff x="2301240" y="3675986"/>
            <a:chExt cx="1558173" cy="461665"/>
          </a:xfrm>
        </p:grpSpPr>
        <p:sp>
          <p:nvSpPr>
            <p:cNvPr id="143" name="Arc 142"/>
            <p:cNvSpPr/>
            <p:nvPr>
              <p:custDataLst>
                <p:tags r:id="rId51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52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>
              <p:custDataLst>
                <p:tags r:id="rId53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>
              <p:custDataLst>
                <p:tags r:id="rId54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>
              <p:custDataLst>
                <p:tags r:id="rId55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>
              <p:custDataLst>
                <p:tags r:id="rId56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>
              <p:custDataLst>
                <p:tags r:id="rId57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>
              <p:custDataLst>
                <p:tags r:id="rId58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>
              <p:custDataLst>
                <p:tags r:id="rId59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i2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6" name="Group 151"/>
          <p:cNvGrpSpPr/>
          <p:nvPr>
            <p:custDataLst>
              <p:tags r:id="rId8"/>
            </p:custDataLst>
          </p:nvPr>
        </p:nvGrpSpPr>
        <p:grpSpPr>
          <a:xfrm>
            <a:off x="2192042" y="4670163"/>
            <a:ext cx="1558173" cy="461665"/>
            <a:chOff x="2301240" y="3675986"/>
            <a:chExt cx="1558173" cy="461665"/>
          </a:xfrm>
        </p:grpSpPr>
        <p:sp>
          <p:nvSpPr>
            <p:cNvPr id="153" name="Arc 152"/>
            <p:cNvSpPr/>
            <p:nvPr>
              <p:custDataLst>
                <p:tags r:id="rId42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Connector 153"/>
            <p:cNvCxnSpPr/>
            <p:nvPr>
              <p:custDataLst>
                <p:tags r:id="rId43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>
              <p:custDataLst>
                <p:tags r:id="rId44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45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>
              <p:custDataLst>
                <p:tags r:id="rId46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>
              <p:custDataLst>
                <p:tags r:id="rId47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>
              <p:custDataLst>
                <p:tags r:id="rId48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>
              <p:custDataLst>
                <p:tags r:id="rId49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>
              <p:custDataLst>
                <p:tags r:id="rId50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i3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7" name="Group 161"/>
          <p:cNvGrpSpPr/>
          <p:nvPr>
            <p:custDataLst>
              <p:tags r:id="rId9"/>
            </p:custDataLst>
          </p:nvPr>
        </p:nvGrpSpPr>
        <p:grpSpPr>
          <a:xfrm>
            <a:off x="2192042" y="5385317"/>
            <a:ext cx="1558173" cy="461665"/>
            <a:chOff x="2301240" y="3675986"/>
            <a:chExt cx="1558173" cy="461665"/>
          </a:xfrm>
        </p:grpSpPr>
        <p:sp>
          <p:nvSpPr>
            <p:cNvPr id="163" name="Arc 162"/>
            <p:cNvSpPr/>
            <p:nvPr>
              <p:custDataLst>
                <p:tags r:id="rId33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>
              <p:custDataLst>
                <p:tags r:id="rId34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>
              <p:custDataLst>
                <p:tags r:id="rId35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>
              <p:custDataLst>
                <p:tags r:id="rId36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>
              <p:custDataLst>
                <p:tags r:id="rId37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>
              <p:custDataLst>
                <p:tags r:id="rId38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>
              <p:custDataLst>
                <p:tags r:id="rId39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>
              <p:custDataLst>
                <p:tags r:id="rId40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/>
            <p:cNvSpPr txBox="1"/>
            <p:nvPr>
              <p:custDataLst>
                <p:tags r:id="rId41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i5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 171"/>
          <p:cNvGrpSpPr/>
          <p:nvPr>
            <p:custDataLst>
              <p:tags r:id="rId10"/>
            </p:custDataLst>
          </p:nvPr>
        </p:nvGrpSpPr>
        <p:grpSpPr>
          <a:xfrm>
            <a:off x="2192042" y="5027740"/>
            <a:ext cx="1558173" cy="461665"/>
            <a:chOff x="2301240" y="3675986"/>
            <a:chExt cx="1558173" cy="461665"/>
          </a:xfrm>
        </p:grpSpPr>
        <p:sp>
          <p:nvSpPr>
            <p:cNvPr id="173" name="Arc 172"/>
            <p:cNvSpPr/>
            <p:nvPr>
              <p:custDataLst>
                <p:tags r:id="rId24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25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>
              <p:custDataLst>
                <p:tags r:id="rId26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>
              <p:custDataLst>
                <p:tags r:id="rId27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28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>
              <p:custDataLst>
                <p:tags r:id="rId29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>
              <p:custDataLst>
                <p:tags r:id="rId30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>
              <p:custDataLst>
                <p:tags r:id="rId31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>
              <p:custDataLst>
                <p:tags r:id="rId32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i4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" name="Group 181"/>
          <p:cNvGrpSpPr/>
          <p:nvPr>
            <p:custDataLst>
              <p:tags r:id="rId11"/>
            </p:custDataLst>
          </p:nvPr>
        </p:nvGrpSpPr>
        <p:grpSpPr>
          <a:xfrm>
            <a:off x="2192042" y="5742895"/>
            <a:ext cx="1558173" cy="461665"/>
            <a:chOff x="2301240" y="3675986"/>
            <a:chExt cx="1558173" cy="461665"/>
          </a:xfrm>
        </p:grpSpPr>
        <p:sp>
          <p:nvSpPr>
            <p:cNvPr id="183" name="Arc 182"/>
            <p:cNvSpPr/>
            <p:nvPr>
              <p:custDataLst>
                <p:tags r:id="rId15"/>
              </p:custDataLst>
            </p:nvPr>
          </p:nvSpPr>
          <p:spPr>
            <a:xfrm>
              <a:off x="2499319" y="3790950"/>
              <a:ext cx="182961" cy="190500"/>
            </a:xfrm>
            <a:prstGeom prst="arc">
              <a:avLst>
                <a:gd name="adj1" fmla="val 4782261"/>
                <a:gd name="adj2" fmla="val 16659054"/>
              </a:avLst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Connector 183"/>
            <p:cNvCxnSpPr/>
            <p:nvPr>
              <p:custDataLst>
                <p:tags r:id="rId16"/>
              </p:custDataLst>
            </p:nvPr>
          </p:nvCxnSpPr>
          <p:spPr>
            <a:xfrm>
              <a:off x="2590800" y="37909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>
              <p:custDataLst>
                <p:tags r:id="rId17"/>
              </p:custDataLst>
            </p:nvPr>
          </p:nvCxnSpPr>
          <p:spPr>
            <a:xfrm>
              <a:off x="2590800" y="3981450"/>
              <a:ext cx="122238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>
              <p:custDataLst>
                <p:tags r:id="rId18"/>
              </p:custDataLst>
            </p:nvPr>
          </p:nvCxnSpPr>
          <p:spPr>
            <a:xfrm rot="5400000">
              <a:off x="2560638" y="3886200"/>
              <a:ext cx="3048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>
              <p:custDataLst>
                <p:tags r:id="rId19"/>
              </p:custDataLst>
            </p:nvPr>
          </p:nvCxnSpPr>
          <p:spPr>
            <a:xfrm>
              <a:off x="2709134" y="3833981"/>
              <a:ext cx="182562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>
              <p:custDataLst>
                <p:tags r:id="rId20"/>
              </p:custDataLst>
            </p:nvPr>
          </p:nvCxnSpPr>
          <p:spPr>
            <a:xfrm>
              <a:off x="2717203" y="3934835"/>
              <a:ext cx="73152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>
              <p:custDataLst>
                <p:tags r:id="rId21"/>
              </p:custDataLst>
            </p:nvPr>
          </p:nvCxnSpPr>
          <p:spPr>
            <a:xfrm flipV="1">
              <a:off x="2309786" y="3831593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>
              <p:custDataLst>
                <p:tags r:id="rId22"/>
              </p:custDataLst>
            </p:nvPr>
          </p:nvCxnSpPr>
          <p:spPr>
            <a:xfrm flipV="1">
              <a:off x="2301240" y="3925869"/>
              <a:ext cx="152400" cy="100853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>
              <p:custDataLst>
                <p:tags r:id="rId23"/>
              </p:custDataLst>
            </p:nvPr>
          </p:nvSpPr>
          <p:spPr>
            <a:xfrm>
              <a:off x="3448723" y="3675986"/>
              <a:ext cx="4106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i6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193" name="Straight Connector 192"/>
          <p:cNvCxnSpPr/>
          <p:nvPr>
            <p:custDataLst>
              <p:tags r:id="rId12"/>
            </p:custDataLst>
          </p:nvPr>
        </p:nvCxnSpPr>
        <p:spPr>
          <a:xfrm rot="5400000">
            <a:off x="2271448" y="3948596"/>
            <a:ext cx="1039193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>
            <p:custDataLst>
              <p:tags r:id="rId13"/>
            </p:custDataLst>
          </p:nvPr>
        </p:nvSpPr>
        <p:spPr>
          <a:xfrm>
            <a:off x="2490148" y="3048000"/>
            <a:ext cx="670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Vdd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95" name="Straight Connector 194"/>
          <p:cNvCxnSpPr/>
          <p:nvPr>
            <p:custDataLst>
              <p:tags r:id="rId14"/>
            </p:custDataLst>
          </p:nvPr>
        </p:nvCxnSpPr>
        <p:spPr>
          <a:xfrm rot="16200000" flipH="1">
            <a:off x="2079696" y="5198602"/>
            <a:ext cx="1414151" cy="8546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42672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7-Segment LED</a:t>
            </a:r>
          </a:p>
          <a:p>
            <a:pPr lvl="1"/>
            <a:r>
              <a:rPr lang="en-US" dirty="0" smtClean="0"/>
              <a:t>photons emitted when electrons fall into holes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019800" y="14478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60579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65151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 rot="5400000" flipH="1" flipV="1">
            <a:off x="78867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 rot="5400000" flipH="1" flipV="1">
            <a:off x="74295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8"/>
            </p:custDataLst>
          </p:nvPr>
        </p:nvCxnSpPr>
        <p:spPr>
          <a:xfrm rot="5400000" flipH="1" flipV="1">
            <a:off x="6057900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9"/>
            </p:custDataLst>
          </p:nvPr>
        </p:nvCxnSpPr>
        <p:spPr>
          <a:xfrm rot="5400000" flipH="1" flipV="1">
            <a:off x="6515100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10"/>
            </p:custDataLst>
          </p:nvPr>
        </p:nvCxnSpPr>
        <p:spPr>
          <a:xfrm rot="5400000" flipH="1" flipV="1">
            <a:off x="7886699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11"/>
            </p:custDataLst>
          </p:nvPr>
        </p:nvCxnSpPr>
        <p:spPr>
          <a:xfrm rot="5400000" flipH="1" flipV="1">
            <a:off x="7429499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2"/>
            </p:custDataLst>
          </p:nvPr>
        </p:nvCxnSpPr>
        <p:spPr>
          <a:xfrm rot="5400000" flipH="1" flipV="1">
            <a:off x="6972300" y="45339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3"/>
            </p:custDataLst>
          </p:nvPr>
        </p:nvCxnSpPr>
        <p:spPr>
          <a:xfrm rot="5400000" flipH="1" flipV="1">
            <a:off x="6972300" y="1257300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4"/>
            </p:custDataLst>
          </p:nvPr>
        </p:nvCxnSpPr>
        <p:spPr>
          <a:xfrm rot="10800000">
            <a:off x="7010400" y="1066800"/>
            <a:ext cx="304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5"/>
            </p:custDataLst>
          </p:nvPr>
        </p:nvCxnSpPr>
        <p:spPr>
          <a:xfrm rot="10800000" flipV="1">
            <a:off x="7050384" y="990591"/>
            <a:ext cx="228600" cy="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 rot="10800000">
            <a:off x="7086600" y="9144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 rot="10800000">
            <a:off x="7010400" y="4724400"/>
            <a:ext cx="304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 rot="10800000" flipV="1">
            <a:off x="7050384" y="4800591"/>
            <a:ext cx="228600" cy="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 rot="10800000">
            <a:off x="7086600" y="48768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 bwMode="auto">
          <a:xfrm>
            <a:off x="58674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d7</a:t>
            </a:r>
          </a:p>
        </p:txBody>
      </p:sp>
      <p:sp>
        <p:nvSpPr>
          <p:cNvPr id="25" name="TextBox 24"/>
          <p:cNvSpPr txBox="1"/>
          <p:nvPr>
            <p:custDataLst>
              <p:tags r:id="rId21"/>
            </p:custDataLst>
          </p:nvPr>
        </p:nvSpPr>
        <p:spPr bwMode="auto">
          <a:xfrm>
            <a:off x="6400800" y="5116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d6</a:t>
            </a:r>
          </a:p>
        </p:txBody>
      </p:sp>
      <p:sp>
        <p:nvSpPr>
          <p:cNvPr id="26" name="TextBox 25"/>
          <p:cNvSpPr txBox="1"/>
          <p:nvPr>
            <p:custDataLst>
              <p:tags r:id="rId22"/>
            </p:custDataLst>
          </p:nvPr>
        </p:nvSpPr>
        <p:spPr bwMode="auto">
          <a:xfrm>
            <a:off x="73152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d5</a:t>
            </a:r>
          </a:p>
        </p:txBody>
      </p:sp>
      <p:sp>
        <p:nvSpPr>
          <p:cNvPr id="28" name="TextBox 27"/>
          <p:cNvSpPr txBox="1"/>
          <p:nvPr>
            <p:custDataLst>
              <p:tags r:id="rId23"/>
            </p:custDataLst>
          </p:nvPr>
        </p:nvSpPr>
        <p:spPr bwMode="auto">
          <a:xfrm>
            <a:off x="7848600" y="533400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d4</a:t>
            </a:r>
          </a:p>
        </p:txBody>
      </p:sp>
      <p:sp>
        <p:nvSpPr>
          <p:cNvPr id="29" name="TextBox 28"/>
          <p:cNvSpPr txBox="1"/>
          <p:nvPr>
            <p:custDataLst>
              <p:tags r:id="rId24"/>
            </p:custDataLst>
          </p:nvPr>
        </p:nvSpPr>
        <p:spPr bwMode="auto">
          <a:xfrm>
            <a:off x="58674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d3</a:t>
            </a:r>
          </a:p>
        </p:txBody>
      </p:sp>
      <p:sp>
        <p:nvSpPr>
          <p:cNvPr id="30" name="TextBox 29"/>
          <p:cNvSpPr txBox="1"/>
          <p:nvPr>
            <p:custDataLst>
              <p:tags r:id="rId25"/>
            </p:custDataLst>
          </p:nvPr>
        </p:nvSpPr>
        <p:spPr bwMode="auto">
          <a:xfrm>
            <a:off x="6400800" y="4604744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d2</a:t>
            </a:r>
          </a:p>
        </p:txBody>
      </p:sp>
      <p:sp>
        <p:nvSpPr>
          <p:cNvPr id="31" name="TextBox 30"/>
          <p:cNvSpPr txBox="1"/>
          <p:nvPr>
            <p:custDataLst>
              <p:tags r:id="rId26"/>
            </p:custDataLst>
          </p:nvPr>
        </p:nvSpPr>
        <p:spPr bwMode="auto">
          <a:xfrm>
            <a:off x="73152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d1</a:t>
            </a:r>
          </a:p>
        </p:txBody>
      </p:sp>
      <p:sp>
        <p:nvSpPr>
          <p:cNvPr id="32" name="TextBox 31"/>
          <p:cNvSpPr txBox="1"/>
          <p:nvPr>
            <p:custDataLst>
              <p:tags r:id="rId27"/>
            </p:custDataLst>
          </p:nvPr>
        </p:nvSpPr>
        <p:spPr bwMode="auto">
          <a:xfrm>
            <a:off x="7848600" y="4626472"/>
            <a:ext cx="6096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d0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Block Diagram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 rot="16200000">
            <a:off x="228600" y="2514600"/>
            <a:ext cx="2133600" cy="4572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Arc 4"/>
          <p:cNvSpPr/>
          <p:nvPr>
            <p:custDataLst>
              <p:tags r:id="rId3"/>
            </p:custDataLst>
          </p:nvPr>
        </p:nvSpPr>
        <p:spPr>
          <a:xfrm>
            <a:off x="914400" y="26289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>
            <p:custDataLst>
              <p:tags r:id="rId4"/>
            </p:custDataLst>
          </p:nvPr>
        </p:nvSpPr>
        <p:spPr>
          <a:xfrm>
            <a:off x="914400" y="29337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>
            <p:custDataLst>
              <p:tags r:id="rId5"/>
            </p:custDataLst>
          </p:nvPr>
        </p:nvSpPr>
        <p:spPr>
          <a:xfrm>
            <a:off x="914400" y="32385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>
            <p:custDataLst>
              <p:tags r:id="rId6"/>
            </p:custDataLst>
          </p:nvPr>
        </p:nvSpPr>
        <p:spPr>
          <a:xfrm>
            <a:off x="914400" y="35433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>
            <p:custDataLst>
              <p:tags r:id="rId7"/>
            </p:custDataLst>
          </p:nvPr>
        </p:nvSpPr>
        <p:spPr>
          <a:xfrm>
            <a:off x="914400" y="17145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>
            <p:custDataLst>
              <p:tags r:id="rId8"/>
            </p:custDataLst>
          </p:nvPr>
        </p:nvSpPr>
        <p:spPr>
          <a:xfrm>
            <a:off x="914400" y="20193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>
            <p:custDataLst>
              <p:tags r:id="rId9"/>
            </p:custDataLst>
          </p:nvPr>
        </p:nvSpPr>
        <p:spPr>
          <a:xfrm>
            <a:off x="914400" y="23241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67600" y="2247900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35" name="Straight Connector 34"/>
          <p:cNvCxnSpPr>
            <a:stCxn id="33" idx="1"/>
          </p:cNvCxnSpPr>
          <p:nvPr>
            <p:custDataLst>
              <p:tags r:id="rId11"/>
            </p:custDataLst>
          </p:nvPr>
        </p:nvCxnSpPr>
        <p:spPr>
          <a:xfrm rot="10800000">
            <a:off x="6858000" y="28956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12"/>
            </p:custDataLst>
          </p:nvPr>
        </p:nvCxnSpPr>
        <p:spPr>
          <a:xfrm rot="5400000" flipH="1" flipV="1">
            <a:off x="7067550" y="281940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13"/>
            </p:custDataLst>
          </p:nvPr>
        </p:nvSpPr>
        <p:spPr bwMode="auto">
          <a:xfrm>
            <a:off x="6951501" y="2286000"/>
            <a:ext cx="39014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41" name="Straight Connector 40"/>
          <p:cNvCxnSpPr/>
          <p:nvPr>
            <p:custDataLst>
              <p:tags r:id="rId14"/>
            </p:custDataLst>
          </p:nvPr>
        </p:nvCxnSpPr>
        <p:spPr>
          <a:xfrm rot="10800000">
            <a:off x="1524000" y="28956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15"/>
            </p:custDataLst>
          </p:nvPr>
        </p:nvCxnSpPr>
        <p:spPr>
          <a:xfrm rot="5400000" flipH="1" flipV="1">
            <a:off x="1733550" y="281940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>
            <p:custDataLst>
              <p:tags r:id="rId16"/>
            </p:custDataLst>
          </p:nvPr>
        </p:nvSpPr>
        <p:spPr bwMode="auto">
          <a:xfrm>
            <a:off x="1589448" y="2286000"/>
            <a:ext cx="446254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Encoders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191000" y="685800"/>
            <a:ext cx="4724399" cy="5791200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N might be large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Routing wires is expensive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/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More efficient encoding?</a:t>
            </a:r>
          </a:p>
        </p:txBody>
      </p:sp>
      <p:sp>
        <p:nvSpPr>
          <p:cNvPr id="2867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57313" y="1187450"/>
            <a:ext cx="1498600" cy="4832350"/>
          </a:xfrm>
          <a:prstGeom prst="rect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042272" y="149225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042272" y="1963965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859088" y="2817812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11732" y="170406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3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042272" y="243568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042272" y="2907394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11732" y="2175783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11732" y="2647497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11732" y="3119211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8690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3" y="3200400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3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865438" y="4341813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5" name="Line 2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42272" y="3379108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411732" y="359092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42272" y="3850822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042272" y="4322536"/>
            <a:ext cx="307975" cy="1587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042271" y="4794252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11732" y="4062639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11732" y="453435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411732" y="1232355"/>
            <a:ext cx="335663" cy="522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0" name="TextBox 39"/>
          <p:cNvSpPr txBox="1"/>
          <p:nvPr>
            <p:custDataLst>
              <p:tags r:id="rId23"/>
            </p:custDataLst>
          </p:nvPr>
        </p:nvSpPr>
        <p:spPr bwMode="auto">
          <a:xfrm rot="16200000">
            <a:off x="1378300" y="3279002"/>
            <a:ext cx="155053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encoder</a:t>
            </a:r>
            <a:endParaRPr 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36260" y="5406119"/>
            <a:ext cx="33566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>
            <p:custDataLst>
              <p:tags r:id="rId25"/>
            </p:custDataLst>
          </p:nvPr>
        </p:nvSpPr>
        <p:spPr bwMode="auto">
          <a:xfrm rot="5400000">
            <a:off x="2719839" y="3467143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1" name="Line 2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044575" y="5715000"/>
            <a:ext cx="307975" cy="0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>
            <p:custDataLst>
              <p:tags r:id="rId27"/>
            </p:custDataLst>
          </p:nvPr>
        </p:nvSpPr>
        <p:spPr bwMode="auto">
          <a:xfrm rot="5400000">
            <a:off x="800058" y="4934896"/>
            <a:ext cx="894446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35" name="Line 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867025" y="2438400"/>
            <a:ext cx="3079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Logic Minimization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93003"/>
            <a:ext cx="8686800" cy="685800"/>
          </a:xfrm>
          <a:ln/>
        </p:spPr>
        <p:txBody>
          <a:bodyPr/>
          <a:lstStyle/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How to </a:t>
            </a:r>
            <a:r>
              <a:rPr lang="en-US" sz="2800" dirty="0">
                <a:solidFill>
                  <a:schemeClr val="accent1"/>
                </a:solidFill>
              </a:rPr>
              <a:t>implement a desired </a:t>
            </a:r>
            <a:r>
              <a:rPr lang="en-US" sz="2800" dirty="0" smtClean="0">
                <a:solidFill>
                  <a:schemeClr val="accent1"/>
                </a:solidFill>
              </a:rPr>
              <a:t>function?</a:t>
            </a: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48046675"/>
              </p:ext>
            </p:extLst>
          </p:nvPr>
        </p:nvGraphicFramePr>
        <p:xfrm>
          <a:off x="457200" y="1378803"/>
          <a:ext cx="1882774" cy="4038597"/>
        </p:xfrm>
        <a:graphic>
          <a:graphicData uri="http://schemas.openxmlformats.org/drawingml/2006/table">
            <a:tbl>
              <a:tblPr/>
              <a:tblGrid>
                <a:gridCol w="287109"/>
                <a:gridCol w="344531"/>
                <a:gridCol w="403149"/>
                <a:gridCol w="847985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out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Number Representations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429000" y="838200"/>
            <a:ext cx="5486400" cy="5638800"/>
          </a:xfrm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Base 10 - </a:t>
            </a:r>
            <a:r>
              <a:rPr lang="en-US" sz="2800" dirty="0" smtClean="0">
                <a:solidFill>
                  <a:schemeClr val="accent1"/>
                </a:solidFill>
              </a:rPr>
              <a:t>Decimal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Just as easily use other bases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Base 2 - </a:t>
            </a:r>
            <a:r>
              <a:rPr lang="en-US" sz="2400" dirty="0" smtClean="0">
                <a:solidFill>
                  <a:schemeClr val="accent1"/>
                </a:solidFill>
              </a:rPr>
              <a:t>Binary</a:t>
            </a:r>
            <a:endParaRPr lang="en-US" sz="2400" dirty="0">
              <a:solidFill>
                <a:schemeClr val="accent1"/>
              </a:solidFill>
            </a:endParaRP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Base 8 - </a:t>
            </a:r>
            <a:r>
              <a:rPr lang="en-US" sz="2400" dirty="0" smtClean="0">
                <a:solidFill>
                  <a:schemeClr val="accent1"/>
                </a:solidFill>
              </a:rPr>
              <a:t>Octal</a:t>
            </a:r>
            <a:endParaRPr lang="en-US" sz="2400" dirty="0">
              <a:solidFill>
                <a:schemeClr val="accent1"/>
              </a:solidFill>
            </a:endParaRP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Base 16 - </a:t>
            </a:r>
            <a:r>
              <a:rPr lang="en-US" sz="2400" dirty="0" smtClean="0">
                <a:solidFill>
                  <a:schemeClr val="accent1"/>
                </a:solidFill>
              </a:rPr>
              <a:t>Hexadecimal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457201" lvl="1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sp>
        <p:nvSpPr>
          <p:cNvPr id="2969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092200"/>
            <a:ext cx="3048000" cy="1808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</a:tabLst>
            </a:pPr>
            <a:r>
              <a:rPr lang="en-US" sz="9600" dirty="0" smtClean="0">
                <a:solidFill>
                  <a:srgbClr val="FFFFFF"/>
                </a:solidFill>
                <a:latin typeface="Calibri" pitchFamily="34" charset="0"/>
              </a:rPr>
              <a:t>6 3 7</a:t>
            </a:r>
            <a:endParaRPr lang="en-US" sz="9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33400" y="2768600"/>
            <a:ext cx="762000" cy="1588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47800" y="2768600"/>
            <a:ext cx="762000" cy="1588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9888" y="2997200"/>
            <a:ext cx="3059112" cy="951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10</a:t>
            </a:r>
            <a:r>
              <a:rPr lang="en-US" sz="4800" baseline="30000" dirty="0" smtClean="0">
                <a:solidFill>
                  <a:srgbClr val="FFFFFF"/>
                </a:solidFill>
                <a:latin typeface="Calibri" pitchFamily="34" charset="0"/>
              </a:rPr>
              <a:t>2 </a:t>
            </a: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10</a:t>
            </a:r>
            <a:r>
              <a:rPr lang="en-US" sz="4800" baseline="30000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r>
              <a:rPr lang="en-US" sz="480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4800" dirty="0">
                <a:solidFill>
                  <a:srgbClr val="FFFFFF"/>
                </a:solidFill>
                <a:latin typeface="Calibri" pitchFamily="34" charset="0"/>
              </a:rPr>
              <a:t>10</a:t>
            </a:r>
            <a:r>
              <a:rPr lang="en-US" sz="4800" baseline="30000" dirty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362200" y="2771775"/>
            <a:ext cx="762000" cy="1588"/>
          </a:xfrm>
          <a:prstGeom prst="line">
            <a:avLst/>
          </a:prstGeom>
          <a:noFill/>
          <a:ln w="7632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Base </a:t>
            </a:r>
            <a:r>
              <a:rPr lang="en-US" sz="2800" dirty="0" smtClean="0"/>
              <a:t>conversion </a:t>
            </a:r>
            <a:r>
              <a:rPr lang="en-US" sz="2800" dirty="0"/>
              <a:t>via repetitive division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Divide </a:t>
            </a:r>
            <a:r>
              <a:rPr lang="en-US" sz="2400" dirty="0"/>
              <a:t>by </a:t>
            </a:r>
            <a:r>
              <a:rPr lang="en-US" sz="2400" dirty="0" smtClean="0"/>
              <a:t>base, write remainder, move </a:t>
            </a:r>
            <a:r>
              <a:rPr lang="en-US" sz="2400" dirty="0"/>
              <a:t>left with </a:t>
            </a:r>
            <a:r>
              <a:rPr lang="en-US" sz="2400" dirty="0" smtClean="0"/>
              <a:t>quotient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Base </a:t>
            </a:r>
            <a:r>
              <a:rPr lang="en-US" sz="2800" dirty="0" smtClean="0"/>
              <a:t>conversion </a:t>
            </a:r>
            <a:r>
              <a:rPr lang="en-US" sz="2800" dirty="0"/>
              <a:t>via repetitive division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Divide </a:t>
            </a:r>
            <a:r>
              <a:rPr lang="en-US" sz="2400" dirty="0"/>
              <a:t>by </a:t>
            </a:r>
            <a:r>
              <a:rPr lang="en-US" sz="2400" dirty="0" smtClean="0"/>
              <a:t>base, write remainder, move </a:t>
            </a:r>
            <a:r>
              <a:rPr lang="en-US" sz="2400" dirty="0"/>
              <a:t>left with </a:t>
            </a:r>
            <a:r>
              <a:rPr lang="en-US" sz="2400" dirty="0" smtClean="0"/>
              <a:t>quotient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Base </a:t>
            </a:r>
            <a:r>
              <a:rPr lang="en-US" sz="2800" dirty="0" smtClean="0"/>
              <a:t>conversion </a:t>
            </a:r>
            <a:r>
              <a:rPr lang="en-US" sz="2800" dirty="0"/>
              <a:t>via repetitive division</a:t>
            </a:r>
          </a:p>
          <a:p>
            <a:pPr marL="741363" lvl="1" indent="-284163">
              <a:lnSpc>
                <a:spcPct val="8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Divide </a:t>
            </a:r>
            <a:r>
              <a:rPr lang="en-US" sz="2400" dirty="0"/>
              <a:t>by </a:t>
            </a:r>
            <a:r>
              <a:rPr lang="en-US" sz="2400" dirty="0" smtClean="0"/>
              <a:t>base, write remainder, move </a:t>
            </a:r>
            <a:r>
              <a:rPr lang="en-US" sz="2400" dirty="0"/>
              <a:t>left with </a:t>
            </a:r>
            <a:r>
              <a:rPr lang="en-US" sz="2400" dirty="0" smtClean="0"/>
              <a:t>quotient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25400"/>
            <a:ext cx="9372600" cy="508000"/>
          </a:xfrm>
        </p:spPr>
        <p:txBody>
          <a:bodyPr/>
          <a:lstStyle/>
          <a:p>
            <a:r>
              <a:rPr lang="en-US" dirty="0" smtClean="0"/>
              <a:t>Hexadecimal, Binary, Octal Conversions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Encoder Truth Table</a:t>
            </a:r>
          </a:p>
        </p:txBody>
      </p:sp>
      <p:sp>
        <p:nvSpPr>
          <p:cNvPr id="1320963" name="Rectangle 3"/>
          <p:cNvSpPr>
            <a:spLocks noChangeArrowheads="1"/>
          </p:cNvSpPr>
          <p:nvPr/>
        </p:nvSpPr>
        <p:spPr bwMode="auto">
          <a:xfrm>
            <a:off x="1547813" y="1760538"/>
            <a:ext cx="1524000" cy="3421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4" name="Line 4"/>
          <p:cNvSpPr>
            <a:spLocks noChangeShapeType="1"/>
          </p:cNvSpPr>
          <p:nvPr/>
        </p:nvSpPr>
        <p:spPr bwMode="auto">
          <a:xfrm flipH="1">
            <a:off x="1243013" y="20653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5" name="Line 5"/>
          <p:cNvSpPr>
            <a:spLocks noChangeShapeType="1"/>
          </p:cNvSpPr>
          <p:nvPr/>
        </p:nvSpPr>
        <p:spPr bwMode="auto">
          <a:xfrm flipH="1">
            <a:off x="1243013" y="29797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6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320967" name="Text Box 7"/>
          <p:cNvSpPr txBox="1">
            <a:spLocks noChangeArrowheads="1"/>
          </p:cNvSpPr>
          <p:nvPr/>
        </p:nvSpPr>
        <p:spPr bwMode="auto">
          <a:xfrm>
            <a:off x="838200" y="2667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320968" name="Text Box 8"/>
          <p:cNvSpPr txBox="1">
            <a:spLocks noChangeArrowheads="1"/>
          </p:cNvSpPr>
          <p:nvPr/>
        </p:nvSpPr>
        <p:spPr bwMode="auto">
          <a:xfrm>
            <a:off x="1600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69" name="Line 9"/>
          <p:cNvSpPr>
            <a:spLocks noChangeShapeType="1"/>
          </p:cNvSpPr>
          <p:nvPr/>
        </p:nvSpPr>
        <p:spPr bwMode="auto">
          <a:xfrm flipH="1">
            <a:off x="12192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0" name="Text Box 10"/>
          <p:cNvSpPr txBox="1">
            <a:spLocks noChangeArrowheads="1"/>
          </p:cNvSpPr>
          <p:nvPr/>
        </p:nvSpPr>
        <p:spPr bwMode="auto">
          <a:xfrm>
            <a:off x="822325" y="3649663"/>
            <a:ext cx="3365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c</a:t>
            </a:r>
          </a:p>
        </p:txBody>
      </p:sp>
      <p:sp>
        <p:nvSpPr>
          <p:cNvPr id="1320971" name="Line 11"/>
          <p:cNvSpPr>
            <a:spLocks noChangeShapeType="1"/>
          </p:cNvSpPr>
          <p:nvPr/>
        </p:nvSpPr>
        <p:spPr bwMode="auto">
          <a:xfrm flipH="1">
            <a:off x="1219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2" name="Text Box 12"/>
          <p:cNvSpPr txBox="1">
            <a:spLocks noChangeArrowheads="1"/>
          </p:cNvSpPr>
          <p:nvPr/>
        </p:nvSpPr>
        <p:spPr bwMode="auto">
          <a:xfrm>
            <a:off x="814388" y="45640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d</a:t>
            </a:r>
          </a:p>
        </p:txBody>
      </p:sp>
      <p:sp>
        <p:nvSpPr>
          <p:cNvPr id="1320973" name="Text Box 13"/>
          <p:cNvSpPr txBox="1">
            <a:spLocks noChangeArrowheads="1"/>
          </p:cNvSpPr>
          <p:nvPr/>
        </p:nvSpPr>
        <p:spPr bwMode="auto">
          <a:xfrm>
            <a:off x="1600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320974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320975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1320976" name="Line 1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7" name="Text Box 1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78" name="Text Box 18"/>
          <p:cNvSpPr txBox="1">
            <a:spLocks noChangeArrowheads="1"/>
          </p:cNvSpPr>
          <p:nvPr/>
        </p:nvSpPr>
        <p:spPr bwMode="auto">
          <a:xfrm>
            <a:off x="1228725" y="5257800"/>
            <a:ext cx="2276475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 3-bit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encoder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with 4 inputs</a:t>
            </a:r>
            <a:br>
              <a:rPr lang="en-US" sz="1400" smtClean="0">
                <a:solidFill>
                  <a:srgbClr val="FFFFFF"/>
                </a:solidFill>
                <a:latin typeface="Arial" charset="0"/>
              </a:rPr>
            </a:b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for simplicity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21044" name="Line 84"/>
          <p:cNvSpPr>
            <a:spLocks noChangeShapeType="1"/>
          </p:cNvSpPr>
          <p:nvPr/>
        </p:nvSpPr>
        <p:spPr bwMode="auto">
          <a:xfrm flipH="1">
            <a:off x="3051175" y="2751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5" name="Text Box 85"/>
          <p:cNvSpPr txBox="1">
            <a:spLocks noChangeArrowheads="1"/>
          </p:cNvSpPr>
          <p:nvPr/>
        </p:nvSpPr>
        <p:spPr bwMode="auto">
          <a:xfrm>
            <a:off x="3429000" y="24384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0</a:t>
            </a:r>
          </a:p>
        </p:txBody>
      </p:sp>
      <p:sp>
        <p:nvSpPr>
          <p:cNvPr id="1321046" name="Line 8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7" name="Text Box 8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1048" name="Line 88"/>
          <p:cNvSpPr>
            <a:spLocks noChangeShapeType="1"/>
          </p:cNvSpPr>
          <p:nvPr/>
        </p:nvSpPr>
        <p:spPr bwMode="auto">
          <a:xfrm flipH="1">
            <a:off x="30480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9" name="Text Box 89"/>
          <p:cNvSpPr txBox="1">
            <a:spLocks noChangeArrowheads="1"/>
          </p:cNvSpPr>
          <p:nvPr/>
        </p:nvSpPr>
        <p:spPr bwMode="auto">
          <a:xfrm>
            <a:off x="3429000" y="37338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2" name="Table Placeholder 1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42016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Encoder Truth Table</a:t>
            </a:r>
          </a:p>
        </p:txBody>
      </p:sp>
      <p:sp>
        <p:nvSpPr>
          <p:cNvPr id="1320963" name="Rectangle 3"/>
          <p:cNvSpPr>
            <a:spLocks noChangeArrowheads="1"/>
          </p:cNvSpPr>
          <p:nvPr/>
        </p:nvSpPr>
        <p:spPr bwMode="auto">
          <a:xfrm>
            <a:off x="1547813" y="1760538"/>
            <a:ext cx="1524000" cy="3421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4" name="Line 4"/>
          <p:cNvSpPr>
            <a:spLocks noChangeShapeType="1"/>
          </p:cNvSpPr>
          <p:nvPr/>
        </p:nvSpPr>
        <p:spPr bwMode="auto">
          <a:xfrm flipH="1">
            <a:off x="1243013" y="20653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5" name="Line 5"/>
          <p:cNvSpPr>
            <a:spLocks noChangeShapeType="1"/>
          </p:cNvSpPr>
          <p:nvPr/>
        </p:nvSpPr>
        <p:spPr bwMode="auto">
          <a:xfrm flipH="1">
            <a:off x="1243013" y="29797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66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1320967" name="Text Box 7"/>
          <p:cNvSpPr txBox="1">
            <a:spLocks noChangeArrowheads="1"/>
          </p:cNvSpPr>
          <p:nvPr/>
        </p:nvSpPr>
        <p:spPr bwMode="auto">
          <a:xfrm>
            <a:off x="838200" y="2667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1320968" name="Text Box 8"/>
          <p:cNvSpPr txBox="1">
            <a:spLocks noChangeArrowheads="1"/>
          </p:cNvSpPr>
          <p:nvPr/>
        </p:nvSpPr>
        <p:spPr bwMode="auto">
          <a:xfrm>
            <a:off x="1600200" y="1752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69" name="Line 9"/>
          <p:cNvSpPr>
            <a:spLocks noChangeShapeType="1"/>
          </p:cNvSpPr>
          <p:nvPr/>
        </p:nvSpPr>
        <p:spPr bwMode="auto">
          <a:xfrm flipH="1">
            <a:off x="12192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0" name="Text Box 10"/>
          <p:cNvSpPr txBox="1">
            <a:spLocks noChangeArrowheads="1"/>
          </p:cNvSpPr>
          <p:nvPr/>
        </p:nvSpPr>
        <p:spPr bwMode="auto">
          <a:xfrm>
            <a:off x="822325" y="3649663"/>
            <a:ext cx="3365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c</a:t>
            </a:r>
          </a:p>
        </p:txBody>
      </p:sp>
      <p:sp>
        <p:nvSpPr>
          <p:cNvPr id="1320971" name="Line 11"/>
          <p:cNvSpPr>
            <a:spLocks noChangeShapeType="1"/>
          </p:cNvSpPr>
          <p:nvPr/>
        </p:nvSpPr>
        <p:spPr bwMode="auto">
          <a:xfrm flipH="1">
            <a:off x="1219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2" name="Text Box 12"/>
          <p:cNvSpPr txBox="1">
            <a:spLocks noChangeArrowheads="1"/>
          </p:cNvSpPr>
          <p:nvPr/>
        </p:nvSpPr>
        <p:spPr bwMode="auto">
          <a:xfrm>
            <a:off x="814388" y="45640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d</a:t>
            </a:r>
          </a:p>
        </p:txBody>
      </p:sp>
      <p:sp>
        <p:nvSpPr>
          <p:cNvPr id="1320973" name="Text Box 13"/>
          <p:cNvSpPr txBox="1">
            <a:spLocks noChangeArrowheads="1"/>
          </p:cNvSpPr>
          <p:nvPr/>
        </p:nvSpPr>
        <p:spPr bwMode="auto">
          <a:xfrm>
            <a:off x="1600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320974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320975" name="Text Box 15"/>
          <p:cNvSpPr txBox="1">
            <a:spLocks noChangeArrowheads="1"/>
          </p:cNvSpPr>
          <p:nvPr/>
        </p:nvSpPr>
        <p:spPr bwMode="auto">
          <a:xfrm>
            <a:off x="16002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1320976" name="Line 1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0977" name="Text Box 1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0978" name="Text Box 18"/>
          <p:cNvSpPr txBox="1">
            <a:spLocks noChangeArrowheads="1"/>
          </p:cNvSpPr>
          <p:nvPr/>
        </p:nvSpPr>
        <p:spPr bwMode="auto">
          <a:xfrm>
            <a:off x="1228725" y="5257800"/>
            <a:ext cx="2276475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A 3-bit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encoder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with 4 inputs</a:t>
            </a:r>
            <a:br>
              <a:rPr lang="en-US" sz="1400" smtClean="0">
                <a:solidFill>
                  <a:srgbClr val="FFFFFF"/>
                </a:solidFill>
                <a:latin typeface="Arial" charset="0"/>
              </a:rPr>
            </a:b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for simplicity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320979" name="Group 19"/>
          <p:cNvGraphicFramePr>
            <a:graphicFrameLocks noGrp="1"/>
          </p:cNvGraphicFramePr>
          <p:nvPr>
            <p:ph idx="1"/>
          </p:nvPr>
        </p:nvGraphicFramePr>
        <p:xfrm>
          <a:off x="4135438" y="1011238"/>
          <a:ext cx="4627562" cy="2819401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4812"/>
                <a:gridCol w="568325"/>
                <a:gridCol w="1057275"/>
                <a:gridCol w="649288"/>
                <a:gridCol w="568325"/>
                <a:gridCol w="5667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1044" name="Line 84"/>
          <p:cNvSpPr>
            <a:spLocks noChangeShapeType="1"/>
          </p:cNvSpPr>
          <p:nvPr/>
        </p:nvSpPr>
        <p:spPr bwMode="auto">
          <a:xfrm flipH="1">
            <a:off x="3051175" y="2751138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5" name="Text Box 85"/>
          <p:cNvSpPr txBox="1">
            <a:spLocks noChangeArrowheads="1"/>
          </p:cNvSpPr>
          <p:nvPr/>
        </p:nvSpPr>
        <p:spPr bwMode="auto">
          <a:xfrm>
            <a:off x="3429000" y="24384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0</a:t>
            </a:r>
          </a:p>
        </p:txBody>
      </p:sp>
      <p:sp>
        <p:nvSpPr>
          <p:cNvPr id="1321046" name="Line 86"/>
          <p:cNvSpPr>
            <a:spLocks noChangeShapeType="1"/>
          </p:cNvSpPr>
          <p:nvPr/>
        </p:nvSpPr>
        <p:spPr bwMode="auto">
          <a:xfrm flipH="1">
            <a:off x="3048000" y="3352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7" name="Text Box 87"/>
          <p:cNvSpPr txBox="1">
            <a:spLocks noChangeArrowheads="1"/>
          </p:cNvSpPr>
          <p:nvPr/>
        </p:nvSpPr>
        <p:spPr bwMode="auto">
          <a:xfrm>
            <a:off x="3429000" y="31242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321048" name="Line 88"/>
          <p:cNvSpPr>
            <a:spLocks noChangeShapeType="1"/>
          </p:cNvSpPr>
          <p:nvPr/>
        </p:nvSpPr>
        <p:spPr bwMode="auto">
          <a:xfrm flipH="1">
            <a:off x="3048000" y="3962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49" name="Text Box 89"/>
          <p:cNvSpPr txBox="1">
            <a:spLocks noChangeArrowheads="1"/>
          </p:cNvSpPr>
          <p:nvPr/>
        </p:nvSpPr>
        <p:spPr bwMode="auto">
          <a:xfrm>
            <a:off x="3429000" y="3733800"/>
            <a:ext cx="466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baseline="-25000" smtClean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321050" name="Text Box 90"/>
          <p:cNvSpPr txBox="1">
            <a:spLocks noChangeArrowheads="1"/>
          </p:cNvSpPr>
          <p:nvPr/>
        </p:nvSpPr>
        <p:spPr bwMode="auto">
          <a:xfrm>
            <a:off x="4800600" y="5029200"/>
            <a:ext cx="184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21051" name="Rectangle 91"/>
          <p:cNvSpPr>
            <a:spLocks noChangeArrowheads="1"/>
          </p:cNvSpPr>
          <p:nvPr/>
        </p:nvSpPr>
        <p:spPr bwMode="auto">
          <a:xfrm>
            <a:off x="4343400" y="4876800"/>
            <a:ext cx="42656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rgbClr val="FFFFFF"/>
                </a:solidFill>
                <a:latin typeface="Helvetica" charset="0"/>
              </a:rPr>
              <a:t>o2 = abcd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rgbClr val="FFFFFF"/>
                </a:solidFill>
                <a:latin typeface="Helvetica" charset="0"/>
              </a:rPr>
              <a:t>o1 = abcd + abcd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rgbClr val="FFFFFF"/>
                </a:solidFill>
                <a:latin typeface="Helvetica" charset="0"/>
              </a:rPr>
              <a:t>o0 = abcd + abcd</a:t>
            </a:r>
          </a:p>
          <a:p>
            <a:pPr marL="1600200" lvl="3" indent="-2286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endParaRPr lang="en-US" sz="1800" smtClean="0">
              <a:solidFill>
                <a:srgbClr val="FFFFFF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FontTx/>
              <a:buChar char="•"/>
            </a:pPr>
            <a:endParaRPr lang="en-US" sz="2800" smtClean="0">
              <a:solidFill>
                <a:srgbClr val="FFFFFF"/>
              </a:solidFill>
              <a:latin typeface="Helvetica" charset="0"/>
            </a:endParaRPr>
          </a:p>
        </p:txBody>
      </p:sp>
      <p:sp>
        <p:nvSpPr>
          <p:cNvPr id="1321052" name="Line 92"/>
          <p:cNvSpPr>
            <a:spLocks noChangeShapeType="1"/>
          </p:cNvSpPr>
          <p:nvPr/>
        </p:nvSpPr>
        <p:spPr bwMode="auto">
          <a:xfrm flipH="1">
            <a:off x="5491163" y="4919663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3" name="Line 93"/>
          <p:cNvSpPr>
            <a:spLocks noChangeShapeType="1"/>
          </p:cNvSpPr>
          <p:nvPr/>
        </p:nvSpPr>
        <p:spPr bwMode="auto">
          <a:xfrm flipH="1">
            <a:off x="5495925" y="5381625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4" name="Line 94"/>
          <p:cNvSpPr>
            <a:spLocks noChangeShapeType="1"/>
          </p:cNvSpPr>
          <p:nvPr/>
        </p:nvSpPr>
        <p:spPr bwMode="auto">
          <a:xfrm flipH="1">
            <a:off x="5905500" y="537686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5" name="Line 95"/>
          <p:cNvSpPr>
            <a:spLocks noChangeShapeType="1"/>
          </p:cNvSpPr>
          <p:nvPr/>
        </p:nvSpPr>
        <p:spPr bwMode="auto">
          <a:xfrm flipH="1">
            <a:off x="6738938" y="537686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6" name="Line 96"/>
          <p:cNvSpPr>
            <a:spLocks noChangeShapeType="1"/>
          </p:cNvSpPr>
          <p:nvPr/>
        </p:nvSpPr>
        <p:spPr bwMode="auto">
          <a:xfrm flipH="1">
            <a:off x="7262813" y="537686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7" name="Line 97"/>
          <p:cNvSpPr>
            <a:spLocks noChangeShapeType="1"/>
          </p:cNvSpPr>
          <p:nvPr/>
        </p:nvSpPr>
        <p:spPr bwMode="auto">
          <a:xfrm flipH="1">
            <a:off x="5718175" y="5945188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8" name="Line 98"/>
          <p:cNvSpPr>
            <a:spLocks noChangeShapeType="1"/>
          </p:cNvSpPr>
          <p:nvPr/>
        </p:nvSpPr>
        <p:spPr bwMode="auto">
          <a:xfrm flipH="1">
            <a:off x="6707188" y="592613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321059" name="Line 99"/>
          <p:cNvSpPr>
            <a:spLocks noChangeShapeType="1"/>
          </p:cNvSpPr>
          <p:nvPr/>
        </p:nvSpPr>
        <p:spPr bwMode="auto">
          <a:xfrm flipH="1">
            <a:off x="7291388" y="59197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Ballot Reading</a:t>
            </a:r>
          </a:p>
        </p:txBody>
      </p:sp>
      <p:pic>
        <p:nvPicPr>
          <p:cNvPr id="25" name="Picture 1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1" cstate="print">
            <a:lum bright="-66000"/>
          </a:blip>
          <a:srcRect/>
          <a:stretch>
            <a:fillRect/>
          </a:stretch>
        </p:blipFill>
        <p:spPr bwMode="auto">
          <a:xfrm>
            <a:off x="2546350" y="1973262"/>
            <a:ext cx="43561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304800" y="2053431"/>
            <a:ext cx="1447800" cy="2247900"/>
            <a:chOff x="304800" y="1371600"/>
            <a:chExt cx="1447800" cy="2247900"/>
          </a:xfrm>
        </p:grpSpPr>
        <p:sp>
          <p:nvSpPr>
            <p:cNvPr id="30" name="Rectangle 13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Oval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Oval 15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Oval 16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Oval 17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Oval 1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Oval 1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Oval 1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8" name="Group 37"/>
          <p:cNvGrpSpPr/>
          <p:nvPr>
            <p:custDataLst>
              <p:tags r:id="rId4"/>
            </p:custDataLst>
          </p:nvPr>
        </p:nvGrpSpPr>
        <p:grpSpPr>
          <a:xfrm>
            <a:off x="457200" y="2205831"/>
            <a:ext cx="1447800" cy="2247900"/>
            <a:chOff x="304800" y="1371600"/>
            <a:chExt cx="1447800" cy="2247900"/>
          </a:xfrm>
        </p:grpSpPr>
        <p:sp>
          <p:nvSpPr>
            <p:cNvPr id="39" name="Rectangl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" name="Oval 15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2" name="Oval 16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Oval 17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Oval 15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5" name="Oval 1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Oval 17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7" name="Group 46"/>
          <p:cNvGrpSpPr/>
          <p:nvPr>
            <p:custDataLst>
              <p:tags r:id="rId5"/>
            </p:custDataLst>
          </p:nvPr>
        </p:nvGrpSpPr>
        <p:grpSpPr>
          <a:xfrm>
            <a:off x="609600" y="2358231"/>
            <a:ext cx="1447800" cy="2247900"/>
            <a:chOff x="304800" y="1371600"/>
            <a:chExt cx="1447800" cy="2247900"/>
          </a:xfrm>
        </p:grpSpPr>
        <p:sp>
          <p:nvSpPr>
            <p:cNvPr id="48" name="Rectangl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Oval 1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Oval 1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Oval 17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" name="Oval 1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4" name="Oval 1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" name="Oval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56" name="Rectangle 55"/>
          <p:cNvSpPr/>
          <p:nvPr>
            <p:custDataLst>
              <p:tags r:id="rId6"/>
            </p:custDataLst>
          </p:nvPr>
        </p:nvSpPr>
        <p:spPr>
          <a:xfrm rot="16200000">
            <a:off x="1524000" y="3234531"/>
            <a:ext cx="2133600" cy="4572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Arc 56"/>
          <p:cNvSpPr/>
          <p:nvPr>
            <p:custDataLst>
              <p:tags r:id="rId7"/>
            </p:custDataLst>
          </p:nvPr>
        </p:nvSpPr>
        <p:spPr>
          <a:xfrm>
            <a:off x="2209800" y="33488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>
            <p:custDataLst>
              <p:tags r:id="rId8"/>
            </p:custDataLst>
          </p:nvPr>
        </p:nvSpPr>
        <p:spPr>
          <a:xfrm>
            <a:off x="2209800" y="36536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>
            <p:custDataLst>
              <p:tags r:id="rId9"/>
            </p:custDataLst>
          </p:nvPr>
        </p:nvSpPr>
        <p:spPr>
          <a:xfrm>
            <a:off x="2209800" y="39584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>
            <p:custDataLst>
              <p:tags r:id="rId10"/>
            </p:custDataLst>
          </p:nvPr>
        </p:nvSpPr>
        <p:spPr>
          <a:xfrm>
            <a:off x="2209800" y="42632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>
            <p:custDataLst>
              <p:tags r:id="rId11"/>
            </p:custDataLst>
          </p:nvPr>
        </p:nvSpPr>
        <p:spPr>
          <a:xfrm>
            <a:off x="2209800" y="24344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>
            <p:custDataLst>
              <p:tags r:id="rId12"/>
            </p:custDataLst>
          </p:nvPr>
        </p:nvSpPr>
        <p:spPr>
          <a:xfrm>
            <a:off x="2209800" y="27392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/>
          <p:nvPr>
            <p:custDataLst>
              <p:tags r:id="rId13"/>
            </p:custDataLst>
          </p:nvPr>
        </p:nvSpPr>
        <p:spPr>
          <a:xfrm>
            <a:off x="2209800" y="3044031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56" idx="2"/>
          </p:cNvCxnSpPr>
          <p:nvPr>
            <p:custDataLst>
              <p:tags r:id="rId14"/>
            </p:custDataLst>
          </p:nvPr>
        </p:nvCxnSpPr>
        <p:spPr>
          <a:xfrm>
            <a:off x="2819400" y="3463131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>
            <p:custDataLst>
              <p:tags r:id="rId15"/>
            </p:custDataLst>
          </p:nvPr>
        </p:nvSpPr>
        <p:spPr>
          <a:xfrm>
            <a:off x="3429000" y="2853531"/>
            <a:ext cx="990600" cy="12573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69" name="Straight Connector 68"/>
          <p:cNvCxnSpPr/>
          <p:nvPr>
            <p:custDataLst>
              <p:tags r:id="rId16"/>
            </p:custDataLst>
          </p:nvPr>
        </p:nvCxnSpPr>
        <p:spPr>
          <a:xfrm rot="5400000">
            <a:off x="3105150" y="3367881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>
            <p:custDataLst>
              <p:tags r:id="rId17"/>
            </p:custDataLst>
          </p:nvPr>
        </p:nvSpPr>
        <p:spPr bwMode="auto">
          <a:xfrm>
            <a:off x="2971800" y="3435466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75" name="Straight Connector 74"/>
          <p:cNvCxnSpPr/>
          <p:nvPr>
            <p:custDataLst>
              <p:tags r:id="rId18"/>
            </p:custDataLst>
          </p:nvPr>
        </p:nvCxnSpPr>
        <p:spPr>
          <a:xfrm>
            <a:off x="4419600" y="3463131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19"/>
            </p:custDataLst>
          </p:nvPr>
        </p:nvCxnSpPr>
        <p:spPr>
          <a:xfrm rot="5400000">
            <a:off x="4705350" y="3367881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>
            <p:custDataLst>
              <p:tags r:id="rId20"/>
            </p:custDataLst>
          </p:nvPr>
        </p:nvSpPr>
        <p:spPr bwMode="auto">
          <a:xfrm>
            <a:off x="4572000" y="3435466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65" name="Picture 64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7537992" y="2815431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68" name="Straight Connector 67"/>
          <p:cNvCxnSpPr>
            <a:stCxn id="65" idx="1"/>
          </p:cNvCxnSpPr>
          <p:nvPr>
            <p:custDataLst>
              <p:tags r:id="rId22"/>
            </p:custDataLst>
          </p:nvPr>
        </p:nvCxnSpPr>
        <p:spPr>
          <a:xfrm rot="10800000">
            <a:off x="6928392" y="3463131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23"/>
            </p:custDataLst>
          </p:nvPr>
        </p:nvCxnSpPr>
        <p:spPr>
          <a:xfrm rot="5400000" flipH="1" flipV="1">
            <a:off x="7137942" y="3386931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>
            <p:custDataLst>
              <p:tags r:id="rId24"/>
            </p:custDataLst>
          </p:nvPr>
        </p:nvSpPr>
        <p:spPr bwMode="auto">
          <a:xfrm>
            <a:off x="7021893" y="3441403"/>
            <a:ext cx="39014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Ballot Reading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2088" y="1011238"/>
            <a:ext cx="3490912" cy="5054600"/>
          </a:xfrm>
        </p:spPr>
        <p:txBody>
          <a:bodyPr/>
          <a:lstStyle/>
          <a:p>
            <a:r>
              <a:rPr lang="en-US" dirty="0"/>
              <a:t>Ok, we built</a:t>
            </a:r>
            <a:br>
              <a:rPr lang="en-US" dirty="0"/>
            </a:br>
            <a:r>
              <a:rPr lang="en-US" dirty="0"/>
              <a:t>first half of the machine</a:t>
            </a:r>
          </a:p>
          <a:p>
            <a:endParaRPr lang="en-US" dirty="0"/>
          </a:p>
          <a:p>
            <a:r>
              <a:rPr lang="en-US" dirty="0"/>
              <a:t>Need to display the result</a:t>
            </a:r>
          </a:p>
        </p:txBody>
      </p:sp>
      <p:sp>
        <p:nvSpPr>
          <p:cNvPr id="1323012" name="Rectangle 4"/>
          <p:cNvSpPr>
            <a:spLocks noChangeArrowheads="1"/>
          </p:cNvSpPr>
          <p:nvPr/>
        </p:nvSpPr>
        <p:spPr bwMode="auto">
          <a:xfrm>
            <a:off x="914400" y="1981200"/>
            <a:ext cx="1676400" cy="1828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3" name="Oval 5"/>
          <p:cNvSpPr>
            <a:spLocks noChangeArrowheads="1"/>
          </p:cNvSpPr>
          <p:nvPr/>
        </p:nvSpPr>
        <p:spPr bwMode="auto">
          <a:xfrm>
            <a:off x="2133600" y="22098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4" name="Oval 6"/>
          <p:cNvSpPr>
            <a:spLocks noChangeArrowheads="1"/>
          </p:cNvSpPr>
          <p:nvPr/>
        </p:nvSpPr>
        <p:spPr bwMode="auto">
          <a:xfrm>
            <a:off x="2133600" y="25908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5" name="Oval 7"/>
          <p:cNvSpPr>
            <a:spLocks noChangeArrowheads="1"/>
          </p:cNvSpPr>
          <p:nvPr/>
        </p:nvSpPr>
        <p:spPr bwMode="auto">
          <a:xfrm>
            <a:off x="2133600" y="2971800"/>
            <a:ext cx="228600" cy="2286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6" name="Oval 8"/>
          <p:cNvSpPr>
            <a:spLocks noChangeArrowheads="1"/>
          </p:cNvSpPr>
          <p:nvPr/>
        </p:nvSpPr>
        <p:spPr bwMode="auto">
          <a:xfrm>
            <a:off x="2133600" y="33528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7" name="Rectangle 9"/>
          <p:cNvSpPr>
            <a:spLocks noChangeArrowheads="1"/>
          </p:cNvSpPr>
          <p:nvPr/>
        </p:nvSpPr>
        <p:spPr bwMode="auto">
          <a:xfrm>
            <a:off x="457200" y="1676400"/>
            <a:ext cx="1676400" cy="1828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8" name="Oval 10"/>
          <p:cNvSpPr>
            <a:spLocks noChangeArrowheads="1"/>
          </p:cNvSpPr>
          <p:nvPr/>
        </p:nvSpPr>
        <p:spPr bwMode="auto">
          <a:xfrm>
            <a:off x="1676400" y="19050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19" name="Oval 11"/>
          <p:cNvSpPr>
            <a:spLocks noChangeArrowheads="1"/>
          </p:cNvSpPr>
          <p:nvPr/>
        </p:nvSpPr>
        <p:spPr bwMode="auto">
          <a:xfrm>
            <a:off x="1676400" y="2286000"/>
            <a:ext cx="228600" cy="2286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0" name="Oval 12"/>
          <p:cNvSpPr>
            <a:spLocks noChangeArrowheads="1"/>
          </p:cNvSpPr>
          <p:nvPr/>
        </p:nvSpPr>
        <p:spPr bwMode="auto">
          <a:xfrm>
            <a:off x="1676400" y="26670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1" name="Oval 13"/>
          <p:cNvSpPr>
            <a:spLocks noChangeArrowheads="1"/>
          </p:cNvSpPr>
          <p:nvPr/>
        </p:nvSpPr>
        <p:spPr bwMode="auto">
          <a:xfrm>
            <a:off x="1676400" y="30480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2" name="Rectangle 14"/>
          <p:cNvSpPr>
            <a:spLocks noChangeArrowheads="1"/>
          </p:cNvSpPr>
          <p:nvPr/>
        </p:nvSpPr>
        <p:spPr bwMode="auto">
          <a:xfrm>
            <a:off x="0" y="1447800"/>
            <a:ext cx="1676400" cy="1828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3" name="Oval 15"/>
          <p:cNvSpPr>
            <a:spLocks noChangeArrowheads="1"/>
          </p:cNvSpPr>
          <p:nvPr/>
        </p:nvSpPr>
        <p:spPr bwMode="auto">
          <a:xfrm>
            <a:off x="1219200" y="1676400"/>
            <a:ext cx="228600" cy="2286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4" name="Oval 16"/>
          <p:cNvSpPr>
            <a:spLocks noChangeArrowheads="1"/>
          </p:cNvSpPr>
          <p:nvPr/>
        </p:nvSpPr>
        <p:spPr bwMode="auto">
          <a:xfrm>
            <a:off x="1219200" y="20574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5" name="Oval 17"/>
          <p:cNvSpPr>
            <a:spLocks noChangeArrowheads="1"/>
          </p:cNvSpPr>
          <p:nvPr/>
        </p:nvSpPr>
        <p:spPr bwMode="auto">
          <a:xfrm>
            <a:off x="1219200" y="24384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323026" name="Oval 18"/>
          <p:cNvSpPr>
            <a:spLocks noChangeArrowheads="1"/>
          </p:cNvSpPr>
          <p:nvPr/>
        </p:nvSpPr>
        <p:spPr bwMode="auto">
          <a:xfrm>
            <a:off x="1219200" y="2819400"/>
            <a:ext cx="228600" cy="228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1323027" name="Picture 19" descr="MPj04005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1612900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3028" name="Text Box 20"/>
          <p:cNvSpPr txBox="1">
            <a:spLocks noChangeArrowheads="1"/>
          </p:cNvSpPr>
          <p:nvPr/>
        </p:nvSpPr>
        <p:spPr bwMode="auto">
          <a:xfrm>
            <a:off x="685800" y="4876800"/>
            <a:ext cx="11001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Ballots</a:t>
            </a:r>
          </a:p>
        </p:txBody>
      </p:sp>
      <p:sp>
        <p:nvSpPr>
          <p:cNvPr id="1323029" name="Text Box 21"/>
          <p:cNvSpPr txBox="1">
            <a:spLocks noChangeArrowheads="1"/>
          </p:cNvSpPr>
          <p:nvPr/>
        </p:nvSpPr>
        <p:spPr bwMode="auto">
          <a:xfrm>
            <a:off x="1728627" y="5029200"/>
            <a:ext cx="4105611" cy="9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The 3410 optical scan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vote </a:t>
            </a:r>
            <a:r>
              <a:rPr lang="en-US" strike="sngStrike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counter</a:t>
            </a:r>
            <a:r>
              <a:rPr lang="en-US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reader machine</a:t>
            </a:r>
          </a:p>
        </p:txBody>
      </p:sp>
      <p:sp>
        <p:nvSpPr>
          <p:cNvPr id="1323030" name="AutoShape 22"/>
          <p:cNvSpPr>
            <a:spLocks noChangeArrowheads="1"/>
          </p:cNvSpPr>
          <p:nvPr/>
        </p:nvSpPr>
        <p:spPr bwMode="auto">
          <a:xfrm>
            <a:off x="2667000" y="2819400"/>
            <a:ext cx="381000" cy="609600"/>
          </a:xfrm>
          <a:prstGeom prst="rightArrow">
            <a:avLst>
              <a:gd name="adj1" fmla="val 50000"/>
              <a:gd name="adj2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Logic Minimization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93003"/>
            <a:ext cx="8686800" cy="685800"/>
          </a:xfrm>
          <a:ln/>
        </p:spPr>
        <p:txBody>
          <a:bodyPr/>
          <a:lstStyle/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How to </a:t>
            </a:r>
            <a:r>
              <a:rPr lang="en-US" sz="2800" dirty="0">
                <a:solidFill>
                  <a:schemeClr val="accent1"/>
                </a:solidFill>
              </a:rPr>
              <a:t>implement a desired </a:t>
            </a:r>
            <a:r>
              <a:rPr lang="en-US" sz="2800" dirty="0" smtClean="0">
                <a:solidFill>
                  <a:schemeClr val="accent1"/>
                </a:solidFill>
              </a:rPr>
              <a:t>function?</a:t>
            </a: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  <a:p>
            <a:pPr marL="341313" indent="-34131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9773072"/>
              </p:ext>
            </p:extLst>
          </p:nvPr>
        </p:nvGraphicFramePr>
        <p:xfrm>
          <a:off x="457200" y="1378803"/>
          <a:ext cx="1882774" cy="4038597"/>
        </p:xfrm>
        <a:graphic>
          <a:graphicData uri="http://schemas.openxmlformats.org/drawingml/2006/table">
            <a:tbl>
              <a:tblPr/>
              <a:tblGrid>
                <a:gridCol w="287109"/>
                <a:gridCol w="344531"/>
                <a:gridCol w="403149"/>
                <a:gridCol w="847985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out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3771900" y="1226403"/>
            <a:ext cx="52197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sum of products: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OR of all minterms where out=1</a:t>
            </a:r>
            <a:endParaRPr lang="en-US" sz="2800" dirty="0" smtClean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457200" y="5646003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corollary: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any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combinational circuit </a:t>
            </a:r>
            <a:r>
              <a:rPr lang="en-US" i="1" dirty="0" smtClean="0">
                <a:solidFill>
                  <a:schemeClr val="accent1"/>
                </a:solidFill>
                <a:latin typeface="+mj-lt"/>
              </a:rPr>
              <a:t>can be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 implemented in two levels of logic (ignoring inverters)</a:t>
            </a:r>
          </a:p>
        </p:txBody>
      </p:sp>
      <p:graphicFrame>
        <p:nvGraphicFramePr>
          <p:cNvPr id="11" name="Group 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908784214"/>
              </p:ext>
            </p:extLst>
          </p:nvPr>
        </p:nvGraphicFramePr>
        <p:xfrm>
          <a:off x="2339974" y="1378803"/>
          <a:ext cx="1329338" cy="4038597"/>
        </p:xfrm>
        <a:graphic>
          <a:graphicData uri="http://schemas.openxmlformats.org/drawingml/2006/table">
            <a:tbl>
              <a:tblPr/>
              <a:tblGrid>
                <a:gridCol w="1329338"/>
              </a:tblGrid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minterm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 b c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>
            <p:custDataLst>
              <p:tags r:id="rId7"/>
            </p:custDataLst>
          </p:nvPr>
        </p:nvCxnSpPr>
        <p:spPr>
          <a:xfrm>
            <a:off x="2667000" y="18931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8"/>
            </p:custDataLst>
          </p:nvPr>
        </p:nvCxnSpPr>
        <p:spPr>
          <a:xfrm>
            <a:off x="2952750" y="18931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9"/>
            </p:custDataLst>
          </p:nvPr>
        </p:nvCxnSpPr>
        <p:spPr>
          <a:xfrm>
            <a:off x="3200400" y="18931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10"/>
            </p:custDataLst>
          </p:nvPr>
        </p:nvCxnSpPr>
        <p:spPr>
          <a:xfrm>
            <a:off x="2667000" y="23313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1"/>
            </p:custDataLst>
          </p:nvPr>
        </p:nvCxnSpPr>
        <p:spPr>
          <a:xfrm>
            <a:off x="2952750" y="23313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2"/>
            </p:custDataLst>
          </p:nvPr>
        </p:nvCxnSpPr>
        <p:spPr>
          <a:xfrm>
            <a:off x="2667000" y="27694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3"/>
            </p:custDataLst>
          </p:nvPr>
        </p:nvCxnSpPr>
        <p:spPr>
          <a:xfrm>
            <a:off x="3200400" y="27694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>
            <a:off x="2667000" y="32076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15"/>
            </p:custDataLst>
          </p:nvPr>
        </p:nvCxnSpPr>
        <p:spPr>
          <a:xfrm>
            <a:off x="2952750" y="36838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16"/>
            </p:custDataLst>
          </p:nvPr>
        </p:nvCxnSpPr>
        <p:spPr>
          <a:xfrm>
            <a:off x="3200400" y="368385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7"/>
            </p:custDataLst>
          </p:nvPr>
        </p:nvCxnSpPr>
        <p:spPr>
          <a:xfrm>
            <a:off x="2952750" y="4122003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8"/>
            </p:custDataLst>
          </p:nvPr>
        </p:nvCxnSpPr>
        <p:spPr>
          <a:xfrm>
            <a:off x="3200400" y="4588728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13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7-Segment LED Decoder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926012" y="1600200"/>
            <a:ext cx="3989387" cy="4876800"/>
          </a:xfrm>
          <a:ln/>
        </p:spPr>
        <p:txBody>
          <a:bodyPr/>
          <a:lstStyle/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3 inputs 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encode 0 – 7 in binary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Clr>
                <a:srgbClr val="FFFF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7</a:t>
            </a:r>
            <a:r>
              <a:rPr lang="en-US" dirty="0" smtClean="0"/>
              <a:t> outputs</a:t>
            </a:r>
          </a:p>
          <a:p>
            <a:pPr marL="341313" indent="-341313">
              <a:buClr>
                <a:srgbClr val="FFFF66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one for each LED</a:t>
            </a:r>
            <a:endParaRPr lang="en-US" dirty="0"/>
          </a:p>
          <a:p>
            <a:pPr marL="341313" indent="-341313">
              <a:buClr>
                <a:srgbClr val="FFFF66"/>
              </a:buClr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38400" y="1752600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3584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225425" y="27432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25425" y="30480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25425" y="3352800"/>
            <a:ext cx="384175" cy="1588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49" name="Freeform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1289757"/>
            <a:ext cx="3420872" cy="1485193"/>
          </a:xfrm>
          <a:custGeom>
            <a:avLst/>
            <a:gdLst>
              <a:gd name="connsiteX0" fmla="*/ 0 w 9472"/>
              <a:gd name="connsiteY0" fmla="*/ 8022 h 10372"/>
              <a:gd name="connsiteX1" fmla="*/ 1222 w 9472"/>
              <a:gd name="connsiteY1" fmla="*/ 1813 h 10372"/>
              <a:gd name="connsiteX2" fmla="*/ 5727 w 9472"/>
              <a:gd name="connsiteY2" fmla="*/ 516 h 10372"/>
              <a:gd name="connsiteX3" fmla="*/ 9107 w 9472"/>
              <a:gd name="connsiteY3" fmla="*/ 4910 h 10372"/>
              <a:gd name="connsiteX4" fmla="*/ 7916 w 9472"/>
              <a:gd name="connsiteY4" fmla="*/ 10372 h 1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2" h="10372">
                <a:moveTo>
                  <a:pt x="0" y="8022"/>
                </a:moveTo>
                <a:cubicBezTo>
                  <a:pt x="202" y="6991"/>
                  <a:pt x="268" y="3066"/>
                  <a:pt x="1222" y="1813"/>
                </a:cubicBezTo>
                <a:cubicBezTo>
                  <a:pt x="2176" y="560"/>
                  <a:pt x="4413" y="0"/>
                  <a:pt x="5727" y="516"/>
                </a:cubicBezTo>
                <a:cubicBezTo>
                  <a:pt x="7041" y="1032"/>
                  <a:pt x="8742" y="3269"/>
                  <a:pt x="9107" y="4910"/>
                </a:cubicBezTo>
                <a:cubicBezTo>
                  <a:pt x="9472" y="6551"/>
                  <a:pt x="8273" y="8776"/>
                  <a:pt x="7916" y="10372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0" name="Freeform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63663" y="1463675"/>
            <a:ext cx="2262187" cy="1263650"/>
          </a:xfrm>
          <a:custGeom>
            <a:avLst/>
            <a:gdLst/>
            <a:ahLst/>
            <a:cxnLst>
              <a:cxn ang="0">
                <a:pos x="0" y="796"/>
              </a:cxn>
              <a:cxn ang="0">
                <a:pos x="400" y="123"/>
              </a:cxn>
              <a:cxn ang="0">
                <a:pos x="1200" y="59"/>
              </a:cxn>
              <a:cxn ang="0">
                <a:pos x="1425" y="435"/>
              </a:cxn>
            </a:cxnLst>
            <a:rect l="0" t="0" r="r" b="b"/>
            <a:pathLst>
              <a:path w="1425" h="796">
                <a:moveTo>
                  <a:pt x="0" y="796"/>
                </a:moveTo>
                <a:cubicBezTo>
                  <a:pt x="68" y="684"/>
                  <a:pt x="200" y="246"/>
                  <a:pt x="400" y="123"/>
                </a:cubicBezTo>
                <a:cubicBezTo>
                  <a:pt x="600" y="0"/>
                  <a:pt x="1029" y="7"/>
                  <a:pt x="1200" y="59"/>
                </a:cubicBezTo>
                <a:cubicBezTo>
                  <a:pt x="1371" y="111"/>
                  <a:pt x="1378" y="357"/>
                  <a:pt x="1425" y="435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5851" name="Freeform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63663" y="1922463"/>
            <a:ext cx="1736725" cy="960437"/>
          </a:xfrm>
          <a:custGeom>
            <a:avLst/>
            <a:gdLst/>
            <a:ahLst/>
            <a:cxnLst>
              <a:cxn ang="0">
                <a:pos x="0" y="605"/>
              </a:cxn>
              <a:cxn ang="0">
                <a:pos x="459" y="29"/>
              </a:cxn>
              <a:cxn ang="0">
                <a:pos x="1094" y="429"/>
              </a:cxn>
            </a:cxnLst>
            <a:rect l="0" t="0" r="r" b="b"/>
            <a:pathLst>
              <a:path w="1094" h="605">
                <a:moveTo>
                  <a:pt x="0" y="605"/>
                </a:moveTo>
                <a:cubicBezTo>
                  <a:pt x="76" y="509"/>
                  <a:pt x="277" y="58"/>
                  <a:pt x="459" y="29"/>
                </a:cubicBezTo>
                <a:cubicBezTo>
                  <a:pt x="641" y="0"/>
                  <a:pt x="962" y="346"/>
                  <a:pt x="1094" y="429"/>
                </a:cubicBezTo>
              </a:path>
            </a:pathLst>
          </a:custGeom>
          <a:noFill/>
          <a:ln w="2556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Freeform 18"/>
          <p:cNvSpPr/>
          <p:nvPr>
            <p:custDataLst>
              <p:tags r:id="rId10"/>
            </p:custDataLst>
          </p:nvPr>
        </p:nvSpPr>
        <p:spPr>
          <a:xfrm>
            <a:off x="1391234" y="2860463"/>
            <a:ext cx="2234616" cy="341525"/>
          </a:xfrm>
          <a:custGeom>
            <a:avLst/>
            <a:gdLst>
              <a:gd name="connsiteX0" fmla="*/ 2378562 w 2378562"/>
              <a:gd name="connsiteY0" fmla="*/ 524517 h 524517"/>
              <a:gd name="connsiteX1" fmla="*/ 1503431 w 2378562"/>
              <a:gd name="connsiteY1" fmla="*/ 25244 h 524517"/>
              <a:gd name="connsiteX2" fmla="*/ 0 w 2378562"/>
              <a:gd name="connsiteY2" fmla="*/ 373052 h 524517"/>
              <a:gd name="connsiteX0" fmla="*/ 2378562 w 2378562"/>
              <a:gd name="connsiteY0" fmla="*/ 300670 h 300670"/>
              <a:gd name="connsiteX1" fmla="*/ 1709154 w 2378562"/>
              <a:gd name="connsiteY1" fmla="*/ 25244 h 300670"/>
              <a:gd name="connsiteX2" fmla="*/ 0 w 2378562"/>
              <a:gd name="connsiteY2" fmla="*/ 149205 h 300670"/>
              <a:gd name="connsiteX0" fmla="*/ 2378562 w 2378562"/>
              <a:gd name="connsiteY0" fmla="*/ 297865 h 326939"/>
              <a:gd name="connsiteX1" fmla="*/ 2234616 w 2378562"/>
              <a:gd name="connsiteY1" fmla="*/ 281035 h 326939"/>
              <a:gd name="connsiteX2" fmla="*/ 1709154 w 2378562"/>
              <a:gd name="connsiteY2" fmla="*/ 22439 h 326939"/>
              <a:gd name="connsiteX3" fmla="*/ 0 w 2378562"/>
              <a:gd name="connsiteY3" fmla="*/ 146400 h 32693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343769"/>
              <a:gd name="connsiteX1" fmla="*/ 2234616 w 2378562"/>
              <a:gd name="connsiteY1" fmla="*/ 297865 h 343769"/>
              <a:gd name="connsiteX2" fmla="*/ 1709154 w 2378562"/>
              <a:gd name="connsiteY2" fmla="*/ 22439 h 343769"/>
              <a:gd name="connsiteX3" fmla="*/ 0 w 2378562"/>
              <a:gd name="connsiteY3" fmla="*/ 146400 h 343769"/>
              <a:gd name="connsiteX0" fmla="*/ 2378562 w 2378562"/>
              <a:gd name="connsiteY0" fmla="*/ 297865 h 297865"/>
              <a:gd name="connsiteX1" fmla="*/ 1709154 w 2378562"/>
              <a:gd name="connsiteY1" fmla="*/ 22439 h 297865"/>
              <a:gd name="connsiteX2" fmla="*/ 0 w 2378562"/>
              <a:gd name="connsiteY2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297865"/>
              <a:gd name="connsiteX1" fmla="*/ 2378562 w 2378562"/>
              <a:gd name="connsiteY1" fmla="*/ 297865 h 297865"/>
              <a:gd name="connsiteX2" fmla="*/ 1709154 w 2378562"/>
              <a:gd name="connsiteY2" fmla="*/ 22439 h 297865"/>
              <a:gd name="connsiteX3" fmla="*/ 0 w 2378562"/>
              <a:gd name="connsiteY3" fmla="*/ 146400 h 297865"/>
              <a:gd name="connsiteX0" fmla="*/ 2378562 w 2378562"/>
              <a:gd name="connsiteY0" fmla="*/ 297865 h 339938"/>
              <a:gd name="connsiteX1" fmla="*/ 2037766 w 2378562"/>
              <a:gd name="connsiteY1" fmla="*/ 339938 h 339938"/>
              <a:gd name="connsiteX2" fmla="*/ 1709154 w 2378562"/>
              <a:gd name="connsiteY2" fmla="*/ 22439 h 339938"/>
              <a:gd name="connsiteX3" fmla="*/ 0 w 2378562"/>
              <a:gd name="connsiteY3" fmla="*/ 146400 h 339938"/>
              <a:gd name="connsiteX0" fmla="*/ 2234616 w 2234616"/>
              <a:gd name="connsiteY0" fmla="*/ 341525 h 341525"/>
              <a:gd name="connsiteX1" fmla="*/ 2037766 w 2234616"/>
              <a:gd name="connsiteY1" fmla="*/ 339938 h 341525"/>
              <a:gd name="connsiteX2" fmla="*/ 1709154 w 2234616"/>
              <a:gd name="connsiteY2" fmla="*/ 22439 h 341525"/>
              <a:gd name="connsiteX3" fmla="*/ 0 w 2234616"/>
              <a:gd name="connsiteY3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  <a:gd name="connsiteX0" fmla="*/ 2234616 w 2234616"/>
              <a:gd name="connsiteY0" fmla="*/ 341525 h 341525"/>
              <a:gd name="connsiteX1" fmla="*/ 1709154 w 2234616"/>
              <a:gd name="connsiteY1" fmla="*/ 22439 h 341525"/>
              <a:gd name="connsiteX2" fmla="*/ 0 w 2234616"/>
              <a:gd name="connsiteY2" fmla="*/ 146400 h 34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616" h="341525">
                <a:moveTo>
                  <a:pt x="2234616" y="341525"/>
                </a:moveTo>
                <a:cubicBezTo>
                  <a:pt x="2059462" y="235163"/>
                  <a:pt x="1920429" y="46056"/>
                  <a:pt x="1709154" y="22439"/>
                </a:cubicBezTo>
                <a:cubicBezTo>
                  <a:pt x="1336718" y="0"/>
                  <a:pt x="248702" y="88432"/>
                  <a:pt x="0" y="146400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>
            <p:custDataLst>
              <p:tags r:id="rId11"/>
            </p:custDataLst>
          </p:nvPr>
        </p:nvSpPr>
        <p:spPr>
          <a:xfrm>
            <a:off x="1391234" y="3141497"/>
            <a:ext cx="1475382" cy="482444"/>
          </a:xfrm>
          <a:custGeom>
            <a:avLst/>
            <a:gdLst>
              <a:gd name="connsiteX0" fmla="*/ 1475382 w 1475382"/>
              <a:gd name="connsiteY0" fmla="*/ 482444 h 482444"/>
              <a:gd name="connsiteX1" fmla="*/ 645129 w 1475382"/>
              <a:gd name="connsiteY1" fmla="*/ 61708 h 482444"/>
              <a:gd name="connsiteX2" fmla="*/ 129026 w 1475382"/>
              <a:gd name="connsiteY2" fmla="*/ 112196 h 482444"/>
              <a:gd name="connsiteX3" fmla="*/ 0 w 1475382"/>
              <a:gd name="connsiteY3" fmla="*/ 168294 h 48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5382" h="482444">
                <a:moveTo>
                  <a:pt x="1475382" y="482444"/>
                </a:moveTo>
                <a:cubicBezTo>
                  <a:pt x="1172452" y="302930"/>
                  <a:pt x="869522" y="123416"/>
                  <a:pt x="645129" y="61708"/>
                </a:cubicBezTo>
                <a:cubicBezTo>
                  <a:pt x="420736" y="0"/>
                  <a:pt x="236548" y="94432"/>
                  <a:pt x="129026" y="112196"/>
                </a:cubicBezTo>
                <a:cubicBezTo>
                  <a:pt x="21505" y="129960"/>
                  <a:pt x="0" y="168294"/>
                  <a:pt x="0" y="168294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>
            <p:custDataLst>
              <p:tags r:id="rId12"/>
            </p:custDataLst>
          </p:nvPr>
        </p:nvSpPr>
        <p:spPr>
          <a:xfrm>
            <a:off x="1357108" y="3447077"/>
            <a:ext cx="2025611" cy="1243664"/>
          </a:xfrm>
          <a:custGeom>
            <a:avLst/>
            <a:gdLst>
              <a:gd name="connsiteX0" fmla="*/ 2023273 w 2023273"/>
              <a:gd name="connsiteY0" fmla="*/ 747040 h 1224809"/>
              <a:gd name="connsiteX1" fmla="*/ 1394974 w 2023273"/>
              <a:gd name="connsiteY1" fmla="*/ 1128507 h 1224809"/>
              <a:gd name="connsiteX2" fmla="*/ 228132 w 2023273"/>
              <a:gd name="connsiteY2" fmla="*/ 169229 h 1224809"/>
              <a:gd name="connsiteX3" fmla="*/ 26179 w 2023273"/>
              <a:gd name="connsiteY3" fmla="*/ 113131 h 1224809"/>
              <a:gd name="connsiteX0" fmla="*/ 2025611 w 2025611"/>
              <a:gd name="connsiteY0" fmla="*/ 765895 h 1243664"/>
              <a:gd name="connsiteX1" fmla="*/ 1397312 w 2025611"/>
              <a:gd name="connsiteY1" fmla="*/ 1147362 h 1243664"/>
              <a:gd name="connsiteX2" fmla="*/ 230470 w 2025611"/>
              <a:gd name="connsiteY2" fmla="*/ 188084 h 1243664"/>
              <a:gd name="connsiteX3" fmla="*/ 14492 w 2025611"/>
              <a:gd name="connsiteY3" fmla="*/ 18855 h 124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5611" h="1243664">
                <a:moveTo>
                  <a:pt x="2025611" y="765895"/>
                </a:moveTo>
                <a:cubicBezTo>
                  <a:pt x="1861056" y="1004779"/>
                  <a:pt x="1696502" y="1243664"/>
                  <a:pt x="1397312" y="1147362"/>
                </a:cubicBezTo>
                <a:cubicBezTo>
                  <a:pt x="1098122" y="1051060"/>
                  <a:pt x="460940" y="376168"/>
                  <a:pt x="230470" y="188084"/>
                </a:cubicBezTo>
                <a:cubicBezTo>
                  <a:pt x="0" y="0"/>
                  <a:pt x="47216" y="27270"/>
                  <a:pt x="14492" y="18855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>
            <p:custDataLst>
              <p:tags r:id="rId13"/>
            </p:custDataLst>
          </p:nvPr>
        </p:nvSpPr>
        <p:spPr>
          <a:xfrm>
            <a:off x="1396844" y="3724918"/>
            <a:ext cx="3263978" cy="1413674"/>
          </a:xfrm>
          <a:custGeom>
            <a:avLst/>
            <a:gdLst>
              <a:gd name="connsiteX0" fmla="*/ 2625394 w 3263978"/>
              <a:gd name="connsiteY0" fmla="*/ 0 h 1413674"/>
              <a:gd name="connsiteX1" fmla="*/ 3231254 w 3263978"/>
              <a:gd name="connsiteY1" fmla="*/ 319759 h 1413674"/>
              <a:gd name="connsiteX2" fmla="*/ 2429050 w 3263978"/>
              <a:gd name="connsiteY2" fmla="*/ 1234159 h 1413674"/>
              <a:gd name="connsiteX3" fmla="*/ 1312697 w 3263978"/>
              <a:gd name="connsiteY3" fmla="*/ 1222940 h 1413674"/>
              <a:gd name="connsiteX4" fmla="*/ 0 w 3263978"/>
              <a:gd name="connsiteY4" fmla="*/ 89757 h 141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3978" h="1413674">
                <a:moveTo>
                  <a:pt x="2625394" y="0"/>
                </a:moveTo>
                <a:cubicBezTo>
                  <a:pt x="2944686" y="57033"/>
                  <a:pt x="3263978" y="114066"/>
                  <a:pt x="3231254" y="319759"/>
                </a:cubicBezTo>
                <a:cubicBezTo>
                  <a:pt x="3198530" y="525452"/>
                  <a:pt x="2748809" y="1083629"/>
                  <a:pt x="2429050" y="1234159"/>
                </a:cubicBezTo>
                <a:cubicBezTo>
                  <a:pt x="2109291" y="1384689"/>
                  <a:pt x="1717539" y="1413674"/>
                  <a:pt x="1312697" y="1222940"/>
                </a:cubicBezTo>
                <a:cubicBezTo>
                  <a:pt x="907855" y="1032206"/>
                  <a:pt x="218783" y="278621"/>
                  <a:pt x="0" y="89757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 bwMode="auto">
          <a:xfrm rot="16200000">
            <a:off x="72326" y="2815526"/>
            <a:ext cx="1796623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decode</a:t>
            </a: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" y="2133600"/>
            <a:ext cx="762000" cy="19050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30200"/>
            <a:ext cx="9144000" cy="508000"/>
          </a:xfrm>
        </p:spPr>
        <p:txBody>
          <a:bodyPr/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443296972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30200"/>
            <a:ext cx="9144000" cy="508000"/>
          </a:xfrm>
        </p:spPr>
        <p:txBody>
          <a:bodyPr/>
          <a:lstStyle/>
          <a:p>
            <a:r>
              <a:rPr lang="en-US" dirty="0" smtClean="0"/>
              <a:t>7  Segment  LED  Decoder Implementation</a:t>
            </a:r>
            <a:endParaRPr lang="en-US" dirty="0"/>
          </a:p>
        </p:txBody>
      </p:sp>
      <p:pic>
        <p:nvPicPr>
          <p:cNvPr id="5" name="Picture 42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lum bright="18000"/>
          </a:blip>
          <a:srcRect/>
          <a:stretch>
            <a:fillRect/>
          </a:stretch>
        </p:blipFill>
        <p:spPr bwMode="auto">
          <a:xfrm>
            <a:off x="6781800" y="2169195"/>
            <a:ext cx="2227263" cy="28956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6" name="Text Box 4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35077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d0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 Box 4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0090" y="2321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d1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 Box 4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2702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d2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Text Box 4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9277" y="33121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d3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4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37693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d4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4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1490" y="43027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d5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 Box 4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82675" y="3845595"/>
            <a:ext cx="60976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d6</a:t>
            </a:r>
            <a:endParaRPr lang="en-US" sz="3200" b="1" baseline="-250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719338666"/>
              </p:ext>
            </p:extLst>
          </p:nvPr>
        </p:nvGraphicFramePr>
        <p:xfrm>
          <a:off x="304800" y="1262553"/>
          <a:ext cx="6019804" cy="5214447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d6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d5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d4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d3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d1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d0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82038717"/>
              </p:ext>
            </p:extLst>
          </p:nvPr>
        </p:nvGraphicFramePr>
        <p:xfrm>
          <a:off x="1904999" y="1864391"/>
          <a:ext cx="4419604" cy="4612608"/>
        </p:xfrm>
        <a:graphic>
          <a:graphicData uri="http://schemas.openxmlformats.org/drawingml/2006/table">
            <a:tbl>
              <a:tblPr/>
              <a:tblGrid>
                <a:gridCol w="631372"/>
                <a:gridCol w="631372"/>
                <a:gridCol w="631372"/>
                <a:gridCol w="631372"/>
                <a:gridCol w="631372"/>
                <a:gridCol w="631372"/>
                <a:gridCol w="631372"/>
              </a:tblGrid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anchor="ctr" anchorCtr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Ballot </a:t>
            </a:r>
            <a:r>
              <a:rPr lang="en-US" dirty="0" smtClean="0"/>
              <a:t>Reading and Display</a:t>
            </a:r>
            <a:endParaRPr lang="en-US" dirty="0"/>
          </a:p>
        </p:txBody>
      </p:sp>
      <p:sp>
        <p:nvSpPr>
          <p:cNvPr id="26" name="Text Box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8803" y="4175006"/>
            <a:ext cx="1021731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Ballots</a:t>
            </a:r>
          </a:p>
        </p:txBody>
      </p:sp>
      <p:sp>
        <p:nvSpPr>
          <p:cNvPr id="27" name="Text Box 2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78462" y="4423569"/>
            <a:ext cx="2874738" cy="13798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The 3410 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optical scan</a:t>
            </a: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vote </a:t>
            </a:r>
            <a:r>
              <a:rPr lang="en-US" strike="sngStrike" dirty="0" smtClean="0">
                <a:solidFill>
                  <a:srgbClr val="FFFFFF"/>
                </a:solidFill>
                <a:latin typeface="Calibri" pitchFamily="34" charset="0"/>
              </a:rPr>
              <a:t>counter</a:t>
            </a: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 reader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machine</a:t>
            </a:r>
          </a:p>
        </p:txBody>
      </p:sp>
      <p:pic>
        <p:nvPicPr>
          <p:cNvPr id="125" name="Picture 1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5" cstate="print">
            <a:lum bright="-66000"/>
          </a:blip>
          <a:srcRect/>
          <a:stretch>
            <a:fillRect/>
          </a:stretch>
        </p:blipFill>
        <p:spPr bwMode="auto">
          <a:xfrm>
            <a:off x="2546350" y="1291431"/>
            <a:ext cx="4356100" cy="31321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grpSp>
        <p:nvGrpSpPr>
          <p:cNvPr id="126" name="Group 125"/>
          <p:cNvGrpSpPr/>
          <p:nvPr>
            <p:custDataLst>
              <p:tags r:id="rId5"/>
            </p:custDataLst>
          </p:nvPr>
        </p:nvGrpSpPr>
        <p:grpSpPr>
          <a:xfrm>
            <a:off x="304800" y="1371600"/>
            <a:ext cx="1447800" cy="2247900"/>
            <a:chOff x="304800" y="1371600"/>
            <a:chExt cx="1447800" cy="2247900"/>
          </a:xfrm>
        </p:grpSpPr>
        <p:sp>
          <p:nvSpPr>
            <p:cNvPr id="127" name="Rectangle 1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Oval 1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Oval 1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0" name="Oval 1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1" name="Oval 1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2" name="Oval 1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Oval 1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Oval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35" name="Group 134"/>
          <p:cNvGrpSpPr/>
          <p:nvPr>
            <p:custDataLst>
              <p:tags r:id="rId6"/>
            </p:custDataLst>
          </p:nvPr>
        </p:nvGrpSpPr>
        <p:grpSpPr>
          <a:xfrm>
            <a:off x="457200" y="1524000"/>
            <a:ext cx="1447800" cy="2247900"/>
            <a:chOff x="304800" y="1371600"/>
            <a:chExt cx="1447800" cy="2247900"/>
          </a:xfrm>
        </p:grpSpPr>
        <p:sp>
          <p:nvSpPr>
            <p:cNvPr id="136" name="Rectangle 1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7" name="Oval 1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8" name="Oval 1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Oval 1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Oval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Oval 1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2" name="Oval 1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3" name="Oval 1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4" name="Group 143"/>
          <p:cNvGrpSpPr/>
          <p:nvPr>
            <p:custDataLst>
              <p:tags r:id="rId7"/>
            </p:custDataLst>
          </p:nvPr>
        </p:nvGrpSpPr>
        <p:grpSpPr>
          <a:xfrm>
            <a:off x="609600" y="1676400"/>
            <a:ext cx="1447800" cy="2247900"/>
            <a:chOff x="304800" y="1371600"/>
            <a:chExt cx="1447800" cy="2247900"/>
          </a:xfrm>
        </p:grpSpPr>
        <p:sp>
          <p:nvSpPr>
            <p:cNvPr id="145" name="Rectangle 1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04800" y="1371600"/>
              <a:ext cx="1447800" cy="2247900"/>
            </a:xfrm>
            <a:custGeom>
              <a:avLst/>
              <a:gdLst>
                <a:gd name="connsiteX0" fmla="*/ 0 w 1447800"/>
                <a:gd name="connsiteY0" fmla="*/ 0 h 2209800"/>
                <a:gd name="connsiteX1" fmla="*/ 1447800 w 1447800"/>
                <a:gd name="connsiteY1" fmla="*/ 0 h 2209800"/>
                <a:gd name="connsiteX2" fmla="*/ 1447800 w 1447800"/>
                <a:gd name="connsiteY2" fmla="*/ 2209800 h 2209800"/>
                <a:gd name="connsiteX3" fmla="*/ 0 w 1447800"/>
                <a:gd name="connsiteY3" fmla="*/ 2209800 h 2209800"/>
                <a:gd name="connsiteX4" fmla="*/ 0 w 1447800"/>
                <a:gd name="connsiteY4" fmla="*/ 0 h 2209800"/>
                <a:gd name="connsiteX0" fmla="*/ 0 w 1447800"/>
                <a:gd name="connsiteY0" fmla="*/ 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0 h 2209800"/>
                <a:gd name="connsiteX0" fmla="*/ 0 w 1447800"/>
                <a:gd name="connsiteY0" fmla="*/ 1524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152400 h 2209800"/>
                <a:gd name="connsiteX0" fmla="*/ 0 w 1447800"/>
                <a:gd name="connsiteY0" fmla="*/ 2286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228600 h 2209800"/>
                <a:gd name="connsiteX0" fmla="*/ 0 w 1447800"/>
                <a:gd name="connsiteY0" fmla="*/ 304800 h 2209800"/>
                <a:gd name="connsiteX1" fmla="*/ 247650 w 1447800"/>
                <a:gd name="connsiteY1" fmla="*/ 0 h 2209800"/>
                <a:gd name="connsiteX2" fmla="*/ 1447800 w 1447800"/>
                <a:gd name="connsiteY2" fmla="*/ 0 h 2209800"/>
                <a:gd name="connsiteX3" fmla="*/ 1447800 w 1447800"/>
                <a:gd name="connsiteY3" fmla="*/ 2209800 h 2209800"/>
                <a:gd name="connsiteX4" fmla="*/ 0 w 1447800"/>
                <a:gd name="connsiteY4" fmla="*/ 2209800 h 2209800"/>
                <a:gd name="connsiteX5" fmla="*/ 0 w 1447800"/>
                <a:gd name="connsiteY5" fmla="*/ 304800 h 220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7800" h="2209800">
                  <a:moveTo>
                    <a:pt x="0" y="304800"/>
                  </a:moveTo>
                  <a:lnTo>
                    <a:pt x="247650" y="0"/>
                  </a:lnTo>
                  <a:lnTo>
                    <a:pt x="1447800" y="0"/>
                  </a:lnTo>
                  <a:lnTo>
                    <a:pt x="1447800" y="2209800"/>
                  </a:lnTo>
                  <a:lnTo>
                    <a:pt x="0" y="22098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28575" cmpd="sng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Oval 1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441934" y="2095500"/>
              <a:ext cx="228600" cy="228600"/>
            </a:xfrm>
            <a:prstGeom prst="ellipse">
              <a:avLst/>
            </a:prstGeom>
            <a:solidFill>
              <a:schemeClr val="tx1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Oval 1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441934" y="1790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" name="Oval 1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41934" y="1485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441934" y="24003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0" name="Oval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41934" y="27051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Oval 1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1934" y="30099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Oval 1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1934" y="3314700"/>
              <a:ext cx="228600" cy="228600"/>
            </a:xfrm>
            <a:prstGeom prst="ellips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3" name="Rectangle 152"/>
          <p:cNvSpPr/>
          <p:nvPr>
            <p:custDataLst>
              <p:tags r:id="rId8"/>
            </p:custDataLst>
          </p:nvPr>
        </p:nvSpPr>
        <p:spPr>
          <a:xfrm rot="16200000">
            <a:off x="1524000" y="2552700"/>
            <a:ext cx="2133600" cy="4572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detect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4" name="Arc 153"/>
          <p:cNvSpPr/>
          <p:nvPr>
            <p:custDataLst>
              <p:tags r:id="rId9"/>
            </p:custDataLst>
          </p:nvPr>
        </p:nvSpPr>
        <p:spPr>
          <a:xfrm>
            <a:off x="2209800" y="26670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>
            <p:custDataLst>
              <p:tags r:id="rId10"/>
            </p:custDataLst>
          </p:nvPr>
        </p:nvSpPr>
        <p:spPr>
          <a:xfrm>
            <a:off x="2209800" y="29718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>
            <p:custDataLst>
              <p:tags r:id="rId11"/>
            </p:custDataLst>
          </p:nvPr>
        </p:nvSpPr>
        <p:spPr>
          <a:xfrm>
            <a:off x="2209800" y="3276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>
            <p:custDataLst>
              <p:tags r:id="rId12"/>
            </p:custDataLst>
          </p:nvPr>
        </p:nvSpPr>
        <p:spPr>
          <a:xfrm>
            <a:off x="2209800" y="3581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Arc 157"/>
          <p:cNvSpPr/>
          <p:nvPr>
            <p:custDataLst>
              <p:tags r:id="rId13"/>
            </p:custDataLst>
          </p:nvPr>
        </p:nvSpPr>
        <p:spPr>
          <a:xfrm>
            <a:off x="2209800" y="17526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Arc 158"/>
          <p:cNvSpPr/>
          <p:nvPr>
            <p:custDataLst>
              <p:tags r:id="rId14"/>
            </p:custDataLst>
          </p:nvPr>
        </p:nvSpPr>
        <p:spPr>
          <a:xfrm>
            <a:off x="2209800" y="20574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Arc 159"/>
          <p:cNvSpPr/>
          <p:nvPr>
            <p:custDataLst>
              <p:tags r:id="rId15"/>
            </p:custDataLst>
          </p:nvPr>
        </p:nvSpPr>
        <p:spPr>
          <a:xfrm>
            <a:off x="2209800" y="2362200"/>
            <a:ext cx="304800" cy="228600"/>
          </a:xfrm>
          <a:prstGeom prst="arc">
            <a:avLst>
              <a:gd name="adj1" fmla="val 5400000"/>
              <a:gd name="adj2" fmla="val 15873599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53" idx="2"/>
          </p:cNvCxnSpPr>
          <p:nvPr>
            <p:custDataLst>
              <p:tags r:id="rId16"/>
            </p:custDataLst>
          </p:nvPr>
        </p:nvCxnSpPr>
        <p:spPr>
          <a:xfrm>
            <a:off x="2819400" y="27813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>
            <p:custDataLst>
              <p:tags r:id="rId17"/>
            </p:custDataLst>
          </p:nvPr>
        </p:nvSpPr>
        <p:spPr>
          <a:xfrm>
            <a:off x="3429000" y="2171700"/>
            <a:ext cx="990600" cy="12573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</a:t>
            </a:r>
            <a:endParaRPr lang="en-US" dirty="0"/>
          </a:p>
        </p:txBody>
      </p:sp>
      <p:cxnSp>
        <p:nvCxnSpPr>
          <p:cNvPr id="163" name="Straight Connector 162"/>
          <p:cNvCxnSpPr/>
          <p:nvPr>
            <p:custDataLst>
              <p:tags r:id="rId18"/>
            </p:custDataLst>
          </p:nvPr>
        </p:nvCxnSpPr>
        <p:spPr>
          <a:xfrm rot="5400000">
            <a:off x="3105150" y="268605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>
            <p:custDataLst>
              <p:tags r:id="rId19"/>
            </p:custDataLst>
          </p:nvPr>
        </p:nvSpPr>
        <p:spPr bwMode="auto">
          <a:xfrm>
            <a:off x="29718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165" name="Straight Connector 164"/>
          <p:cNvCxnSpPr/>
          <p:nvPr>
            <p:custDataLst>
              <p:tags r:id="rId20"/>
            </p:custDataLst>
          </p:nvPr>
        </p:nvCxnSpPr>
        <p:spPr>
          <a:xfrm>
            <a:off x="4419600" y="27813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21"/>
            </p:custDataLst>
          </p:nvPr>
        </p:nvCxnSpPr>
        <p:spPr>
          <a:xfrm rot="5400000">
            <a:off x="4705350" y="268605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>
            <p:custDataLst>
              <p:tags r:id="rId22"/>
            </p:custDataLst>
          </p:nvPr>
        </p:nvSpPr>
        <p:spPr bwMode="auto">
          <a:xfrm>
            <a:off x="4572000" y="2753635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</a:p>
        </p:txBody>
      </p:sp>
      <p:pic>
        <p:nvPicPr>
          <p:cNvPr id="168" name="Picture 167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7537992" y="2133600"/>
            <a:ext cx="996408" cy="1295400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cxnSp>
        <p:nvCxnSpPr>
          <p:cNvPr id="169" name="Straight Connector 168"/>
          <p:cNvCxnSpPr>
            <a:stCxn id="168" idx="1"/>
          </p:cNvCxnSpPr>
          <p:nvPr>
            <p:custDataLst>
              <p:tags r:id="rId24"/>
            </p:custDataLst>
          </p:nvPr>
        </p:nvCxnSpPr>
        <p:spPr>
          <a:xfrm rot="10800000">
            <a:off x="6928392" y="2781300"/>
            <a:ext cx="609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5"/>
            </p:custDataLst>
          </p:nvPr>
        </p:nvCxnSpPr>
        <p:spPr>
          <a:xfrm rot="5400000" flipH="1" flipV="1">
            <a:off x="7137942" y="2705100"/>
            <a:ext cx="1905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>
            <p:custDataLst>
              <p:tags r:id="rId26"/>
            </p:custDataLst>
          </p:nvPr>
        </p:nvSpPr>
        <p:spPr bwMode="auto">
          <a:xfrm>
            <a:off x="7021893" y="2759572"/>
            <a:ext cx="390148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2" name="TextBox 171"/>
          <p:cNvSpPr txBox="1"/>
          <p:nvPr>
            <p:custDataLst>
              <p:tags r:id="rId27"/>
            </p:custDataLst>
          </p:nvPr>
        </p:nvSpPr>
        <p:spPr bwMode="auto">
          <a:xfrm>
            <a:off x="5300377" y="2325185"/>
            <a:ext cx="1252823" cy="951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7LED </a:t>
            </a:r>
            <a:br>
              <a:rPr lang="en-US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73" name="Rectangle 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029200" y="2133600"/>
            <a:ext cx="1873250" cy="1295400"/>
          </a:xfrm>
          <a:prstGeom prst="rect">
            <a:avLst/>
          </a:prstGeom>
          <a:noFill/>
          <a:ln w="2556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95350" y="1905000"/>
            <a:ext cx="1847850" cy="914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encoder</a:t>
            </a:r>
            <a:endParaRPr lang="en-US" sz="2800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 rot="16200000" flipH="1">
            <a:off x="1562097" y="16383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 bwMode="auto">
          <a:xfrm>
            <a:off x="1905000" y="1273672"/>
            <a:ext cx="609599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26" name="Straight Connector 25"/>
          <p:cNvCxnSpPr/>
          <p:nvPr>
            <p:custDataLst>
              <p:tags r:id="rId5"/>
            </p:custDataLst>
          </p:nvPr>
        </p:nvCxnSpPr>
        <p:spPr>
          <a:xfrm rot="10800000" flipV="1">
            <a:off x="1714493" y="16002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6"/>
            </p:custDataLst>
          </p:nvPr>
        </p:nvCxnSpPr>
        <p:spPr>
          <a:xfrm rot="16200000" flipH="1">
            <a:off x="1562098" y="30861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>
            <p:custDataLst>
              <p:tags r:id="rId7"/>
            </p:custDataLst>
          </p:nvPr>
        </p:nvSpPr>
        <p:spPr bwMode="auto">
          <a:xfrm>
            <a:off x="1905001" y="2819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34" name="Straight Connector 33"/>
          <p:cNvCxnSpPr/>
          <p:nvPr>
            <p:custDataLst>
              <p:tags r:id="rId8"/>
            </p:custDataLst>
          </p:nvPr>
        </p:nvCxnSpPr>
        <p:spPr>
          <a:xfrm rot="10800000" flipV="1">
            <a:off x="1714494" y="30480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9"/>
            </p:custDataLst>
          </p:nvPr>
        </p:nvSpPr>
        <p:spPr>
          <a:xfrm>
            <a:off x="3095618" y="2981200"/>
            <a:ext cx="1847850" cy="914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binary</a:t>
            </a:r>
          </a:p>
          <a:p>
            <a:pPr algn="ctr"/>
            <a:r>
              <a:rPr lang="en-US" sz="2800" dirty="0" smtClean="0"/>
              <a:t>decoder</a:t>
            </a:r>
            <a:endParaRPr lang="en-US" sz="2800" dirty="0"/>
          </a:p>
        </p:txBody>
      </p:sp>
      <p:cxnSp>
        <p:nvCxnSpPr>
          <p:cNvPr id="36" name="Straight Connector 35"/>
          <p:cNvCxnSpPr/>
          <p:nvPr>
            <p:custDataLst>
              <p:tags r:id="rId10"/>
            </p:custDataLst>
          </p:nvPr>
        </p:nvCxnSpPr>
        <p:spPr>
          <a:xfrm rot="16200000" flipH="1">
            <a:off x="3762365" y="27145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>
            <p:custDataLst>
              <p:tags r:id="rId11"/>
            </p:custDataLst>
          </p:nvPr>
        </p:nvSpPr>
        <p:spPr bwMode="auto">
          <a:xfrm>
            <a:off x="4105268" y="23498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38" name="Straight Connector 37"/>
          <p:cNvCxnSpPr/>
          <p:nvPr>
            <p:custDataLst>
              <p:tags r:id="rId12"/>
            </p:custDataLst>
          </p:nvPr>
        </p:nvCxnSpPr>
        <p:spPr>
          <a:xfrm rot="10800000" flipV="1">
            <a:off x="3914761" y="26764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3"/>
            </p:custDataLst>
          </p:nvPr>
        </p:nvCxnSpPr>
        <p:spPr>
          <a:xfrm rot="16200000" flipH="1">
            <a:off x="3762366" y="4162300"/>
            <a:ext cx="533400" cy="1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14"/>
            </p:custDataLst>
          </p:nvPr>
        </p:nvSpPr>
        <p:spPr bwMode="auto">
          <a:xfrm>
            <a:off x="4105269" y="38956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1" name="Straight Connector 40"/>
          <p:cNvCxnSpPr/>
          <p:nvPr>
            <p:custDataLst>
              <p:tags r:id="rId15"/>
            </p:custDataLst>
          </p:nvPr>
        </p:nvCxnSpPr>
        <p:spPr>
          <a:xfrm rot="10800000" flipV="1">
            <a:off x="3914762" y="4124200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>
            <p:custDataLst>
              <p:tags r:id="rId16"/>
            </p:custDataLst>
          </p:nvPr>
        </p:nvSpPr>
        <p:spPr>
          <a:xfrm rot="16200000">
            <a:off x="5170737" y="2732335"/>
            <a:ext cx="3831727" cy="914401"/>
          </a:xfrm>
          <a:custGeom>
            <a:avLst/>
            <a:gdLst>
              <a:gd name="connsiteX0" fmla="*/ 0 w 3831727"/>
              <a:gd name="connsiteY0" fmla="*/ 0 h 914400"/>
              <a:gd name="connsiteX1" fmla="*/ 3831727 w 3831727"/>
              <a:gd name="connsiteY1" fmla="*/ 0 h 914400"/>
              <a:gd name="connsiteX2" fmla="*/ 3831727 w 3831727"/>
              <a:gd name="connsiteY2" fmla="*/ 914400 h 914400"/>
              <a:gd name="connsiteX3" fmla="*/ 0 w 3831727"/>
              <a:gd name="connsiteY3" fmla="*/ 914400 h 914400"/>
              <a:gd name="connsiteX4" fmla="*/ 0 w 3831727"/>
              <a:gd name="connsiteY4" fmla="*/ 0 h 914400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0 w 3831727"/>
              <a:gd name="connsiteY3" fmla="*/ 914400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59671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5051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  <a:gd name="connsiteX0" fmla="*/ 0 w 3831727"/>
              <a:gd name="connsiteY0" fmla="*/ 0 h 914401"/>
              <a:gd name="connsiteX1" fmla="*/ 3831727 w 3831727"/>
              <a:gd name="connsiteY1" fmla="*/ 0 h 914401"/>
              <a:gd name="connsiteX2" fmla="*/ 3428998 w 3831727"/>
              <a:gd name="connsiteY2" fmla="*/ 914401 h 914401"/>
              <a:gd name="connsiteX3" fmla="*/ 380999 w 3831727"/>
              <a:gd name="connsiteY3" fmla="*/ 914401 h 914401"/>
              <a:gd name="connsiteX4" fmla="*/ 0 w 3831727"/>
              <a:gd name="connsiteY4" fmla="*/ 0 h 91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727" h="914401">
                <a:moveTo>
                  <a:pt x="0" y="0"/>
                </a:moveTo>
                <a:lnTo>
                  <a:pt x="3831727" y="0"/>
                </a:lnTo>
                <a:lnTo>
                  <a:pt x="3428998" y="914401"/>
                </a:lnTo>
                <a:lnTo>
                  <a:pt x="380999" y="91440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Multiplexor</a:t>
            </a:r>
            <a:endParaRPr lang="en-US" sz="2800" dirty="0"/>
          </a:p>
        </p:txBody>
      </p:sp>
      <p:cxnSp>
        <p:nvCxnSpPr>
          <p:cNvPr id="43" name="Straight Connector 42"/>
          <p:cNvCxnSpPr/>
          <p:nvPr>
            <p:custDataLst>
              <p:tags r:id="rId17"/>
            </p:custDataLst>
          </p:nvPr>
        </p:nvCxnSpPr>
        <p:spPr>
          <a:xfrm>
            <a:off x="7562848" y="3219450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>
            <p:custDataLst>
              <p:tags r:id="rId18"/>
            </p:custDataLst>
          </p:nvPr>
        </p:nvSpPr>
        <p:spPr bwMode="auto">
          <a:xfrm>
            <a:off x="7562848" y="2588123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45" name="Straight Connector 44"/>
          <p:cNvCxnSpPr/>
          <p:nvPr>
            <p:custDataLst>
              <p:tags r:id="rId19"/>
            </p:custDataLst>
          </p:nvPr>
        </p:nvCxnSpPr>
        <p:spPr>
          <a:xfrm rot="5400000">
            <a:off x="7677147" y="3143251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0"/>
            </p:custDataLst>
          </p:nvPr>
        </p:nvCxnSpPr>
        <p:spPr>
          <a:xfrm rot="16200000" flipV="1">
            <a:off x="6819900" y="5295899"/>
            <a:ext cx="685800" cy="3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>
            <p:custDataLst>
              <p:tags r:id="rId21"/>
            </p:custDataLst>
          </p:nvPr>
        </p:nvSpPr>
        <p:spPr bwMode="auto">
          <a:xfrm>
            <a:off x="7239001" y="4953001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endParaRPr lang="en-US" sz="3200" baseline="30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8" name="Straight Connector 47"/>
          <p:cNvCxnSpPr/>
          <p:nvPr>
            <p:custDataLst>
              <p:tags r:id="rId22"/>
            </p:custDataLst>
          </p:nvPr>
        </p:nvCxnSpPr>
        <p:spPr>
          <a:xfrm rot="10800000" flipV="1">
            <a:off x="7048494" y="5181601"/>
            <a:ext cx="228606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23"/>
            </p:custDataLst>
          </p:nvPr>
        </p:nvCxnSpPr>
        <p:spPr>
          <a:xfrm>
            <a:off x="5810248" y="1545727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>
            <p:custDataLst>
              <p:tags r:id="rId24"/>
            </p:custDataLst>
          </p:nvPr>
        </p:nvSpPr>
        <p:spPr bwMode="auto">
          <a:xfrm>
            <a:off x="5810248" y="914400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0" name="Straight Connector 59"/>
          <p:cNvCxnSpPr/>
          <p:nvPr>
            <p:custDataLst>
              <p:tags r:id="rId25"/>
            </p:custDataLst>
          </p:nvPr>
        </p:nvCxnSpPr>
        <p:spPr>
          <a:xfrm rot="5400000">
            <a:off x="5924547" y="1469528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26"/>
            </p:custDataLst>
          </p:nvPr>
        </p:nvCxnSpPr>
        <p:spPr>
          <a:xfrm>
            <a:off x="5791200" y="2174375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>
            <p:custDataLst>
              <p:tags r:id="rId27"/>
            </p:custDataLst>
          </p:nvPr>
        </p:nvSpPr>
        <p:spPr bwMode="auto">
          <a:xfrm>
            <a:off x="5791200" y="15430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3" name="Straight Connector 62"/>
          <p:cNvCxnSpPr/>
          <p:nvPr>
            <p:custDataLst>
              <p:tags r:id="rId28"/>
            </p:custDataLst>
          </p:nvPr>
        </p:nvCxnSpPr>
        <p:spPr>
          <a:xfrm rot="5400000">
            <a:off x="5905499" y="2098176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>
            <p:custDataLst>
              <p:tags r:id="rId29"/>
            </p:custDataLst>
          </p:nvPr>
        </p:nvCxnSpPr>
        <p:spPr>
          <a:xfrm>
            <a:off x="5791200" y="2860175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30"/>
            </p:custDataLst>
          </p:nvPr>
        </p:nvSpPr>
        <p:spPr bwMode="auto">
          <a:xfrm>
            <a:off x="5791200" y="2228848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6" name="Straight Connector 65"/>
          <p:cNvCxnSpPr/>
          <p:nvPr>
            <p:custDataLst>
              <p:tags r:id="rId31"/>
            </p:custDataLst>
          </p:nvPr>
        </p:nvCxnSpPr>
        <p:spPr>
          <a:xfrm rot="5400000">
            <a:off x="5905499" y="2783976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32"/>
            </p:custDataLst>
          </p:nvPr>
        </p:nvCxnSpPr>
        <p:spPr>
          <a:xfrm>
            <a:off x="5791200" y="4591050"/>
            <a:ext cx="838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>
            <p:custDataLst>
              <p:tags r:id="rId33"/>
            </p:custDataLst>
          </p:nvPr>
        </p:nvSpPr>
        <p:spPr bwMode="auto">
          <a:xfrm>
            <a:off x="5791200" y="3940672"/>
            <a:ext cx="609599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N</a:t>
            </a:r>
          </a:p>
        </p:txBody>
      </p:sp>
      <p:cxnSp>
        <p:nvCxnSpPr>
          <p:cNvPr id="69" name="Straight Connector 68"/>
          <p:cNvCxnSpPr/>
          <p:nvPr>
            <p:custDataLst>
              <p:tags r:id="rId34"/>
            </p:custDataLst>
          </p:nvPr>
        </p:nvCxnSpPr>
        <p:spPr>
          <a:xfrm rot="5400000">
            <a:off x="5905499" y="4514851"/>
            <a:ext cx="266698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>
            <p:custDataLst>
              <p:tags r:id="rId35"/>
            </p:custDataLst>
          </p:nvPr>
        </p:nvSpPr>
        <p:spPr bwMode="auto">
          <a:xfrm rot="16200000">
            <a:off x="5509725" y="3211128"/>
            <a:ext cx="804147" cy="698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50" name="TextBox 49"/>
          <p:cNvSpPr txBox="1"/>
          <p:nvPr>
            <p:custDataLst>
              <p:tags r:id="rId36"/>
            </p:custDataLst>
          </p:nvPr>
        </p:nvSpPr>
        <p:spPr bwMode="auto">
          <a:xfrm>
            <a:off x="6629400" y="1273672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TextBox 50"/>
          <p:cNvSpPr txBox="1"/>
          <p:nvPr>
            <p:custDataLst>
              <p:tags r:id="rId37"/>
            </p:custDataLst>
          </p:nvPr>
        </p:nvSpPr>
        <p:spPr bwMode="auto">
          <a:xfrm>
            <a:off x="6629400" y="1915435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>
            <p:custDataLst>
              <p:tags r:id="rId38"/>
            </p:custDataLst>
          </p:nvPr>
        </p:nvSpPr>
        <p:spPr bwMode="auto">
          <a:xfrm>
            <a:off x="6629400" y="2560006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>
            <p:custDataLst>
              <p:tags r:id="rId39"/>
            </p:custDataLst>
          </p:nvPr>
        </p:nvSpPr>
        <p:spPr bwMode="auto">
          <a:xfrm>
            <a:off x="6629400" y="4191000"/>
            <a:ext cx="1143000" cy="5641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2800" baseline="30000" dirty="0" smtClean="0">
                <a:solidFill>
                  <a:srgbClr val="FFFFFF"/>
                </a:solidFill>
                <a:latin typeface="Calibri" pitchFamily="34" charset="0"/>
              </a:rPr>
              <a:t>M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Make sure you are</a:t>
            </a:r>
            <a:endParaRPr lang="en-US" sz="3300" dirty="0"/>
          </a:p>
          <a:p>
            <a:r>
              <a:rPr lang="en-US" sz="2800" dirty="0" smtClean="0"/>
              <a:t>Registered for class, can access CMS</a:t>
            </a:r>
            <a:endParaRPr lang="en-US" sz="2800" dirty="0"/>
          </a:p>
          <a:p>
            <a:r>
              <a:rPr lang="en-US" sz="2800" dirty="0" smtClean="0"/>
              <a:t>Have a Section you can go to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Have project partner in same Lab Section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300" dirty="0" smtClean="0">
                <a:solidFill>
                  <a:srgbClr val="FFFF00"/>
                </a:solidFill>
              </a:rPr>
              <a:t>Lab1 and HW1 are out</a:t>
            </a:r>
            <a:endParaRPr lang="en-US" sz="3300" dirty="0"/>
          </a:p>
          <a:p>
            <a:r>
              <a:rPr lang="en-US" sz="2800" dirty="0" smtClean="0"/>
              <a:t>Both due in one week, next Monday, start early</a:t>
            </a:r>
          </a:p>
          <a:p>
            <a:r>
              <a:rPr lang="en-US" sz="2800" dirty="0" smtClean="0"/>
              <a:t>Work </a:t>
            </a:r>
            <a:r>
              <a:rPr lang="en-US" sz="2800" dirty="0" smtClean="0">
                <a:solidFill>
                  <a:srgbClr val="FFFF00"/>
                </a:solidFill>
              </a:rPr>
              <a:t>alone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But</a:t>
            </a:r>
            <a:r>
              <a:rPr lang="en-US" sz="2800" dirty="0" smtClean="0"/>
              <a:t>, use your resources</a:t>
            </a:r>
          </a:p>
          <a:p>
            <a:pPr lvl="1"/>
            <a:r>
              <a:rPr lang="en-US" sz="2400" dirty="0" smtClean="0"/>
              <a:t>Lab Section, Piazza.com, Office Hours,  Homework Help Session,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Homework </a:t>
            </a:r>
            <a:r>
              <a:rPr lang="en-US" sz="3300" dirty="0"/>
              <a:t>Help Session </a:t>
            </a:r>
          </a:p>
          <a:p>
            <a:r>
              <a:rPr lang="en-US" sz="2800" dirty="0"/>
              <a:t>Wednesday and Friday from 3:30-5:30pm</a:t>
            </a:r>
          </a:p>
          <a:p>
            <a:r>
              <a:rPr lang="en-US" sz="2800" dirty="0"/>
              <a:t>Location: 203 Thurston </a:t>
            </a:r>
          </a:p>
        </p:txBody>
      </p:sp>
    </p:spTree>
    <p:extLst>
      <p:ext uri="{BB962C8B-B14F-4D97-AF65-F5344CB8AC3E}">
        <p14:creationId xmlns:p14="http://schemas.microsoft.com/office/powerpoint/2010/main" val="3989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Check online syllabus/schedule 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http</a:t>
            </a:r>
            <a:r>
              <a:rPr lang="en-US" sz="2400" dirty="0">
                <a:solidFill>
                  <a:srgbClr val="FFFF00"/>
                </a:solidFill>
              </a:rPr>
              <a:t>://www.cs.cornell.edu/Courses/CS3410/2012sp/schedule.html</a:t>
            </a:r>
            <a:endParaRPr lang="en-US" sz="2400" dirty="0"/>
          </a:p>
          <a:p>
            <a:r>
              <a:rPr lang="en-US" sz="2400" dirty="0" smtClean="0"/>
              <a:t>Slides and Reading for lectures</a:t>
            </a:r>
          </a:p>
          <a:p>
            <a:r>
              <a:rPr lang="en-US" sz="2400" dirty="0" smtClean="0"/>
              <a:t>Office Hours</a:t>
            </a:r>
          </a:p>
          <a:p>
            <a:r>
              <a:rPr lang="en-US" sz="2400" dirty="0" smtClean="0"/>
              <a:t>Homework and Programming Assignments</a:t>
            </a:r>
          </a:p>
          <a:p>
            <a:r>
              <a:rPr lang="en-US" sz="2400" dirty="0" smtClean="0"/>
              <a:t>Prelims (in evenings):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Tuesday, February 28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Thursday, March 29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April 26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endParaRPr lang="en-US" sz="20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Schedule is subject to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03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Binary </a:t>
            </a:r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17582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657600" y="838200"/>
            <a:ext cx="5257800" cy="3276600"/>
          </a:xfrm>
        </p:spPr>
        <p:txBody>
          <a:bodyPr>
            <a:noAutofit/>
          </a:bodyPr>
          <a:lstStyle/>
          <a:p>
            <a:r>
              <a:rPr lang="en-US" dirty="0" smtClean="0"/>
              <a:t>Addition works </a:t>
            </a:r>
            <a:r>
              <a:rPr lang="en-US" dirty="0"/>
              <a:t>the same way regardless of base</a:t>
            </a:r>
          </a:p>
          <a:p>
            <a:pPr lvl="1"/>
            <a:r>
              <a:rPr lang="en-US" dirty="0"/>
              <a:t>Add the digits in each position</a:t>
            </a:r>
          </a:p>
          <a:p>
            <a:pPr lvl="1"/>
            <a:r>
              <a:rPr lang="en-US" dirty="0"/>
              <a:t>Propagate the </a:t>
            </a:r>
            <a:r>
              <a:rPr lang="en-US" dirty="0" smtClean="0"/>
              <a:t>carry</a:t>
            </a:r>
            <a:endParaRPr lang="en-US" dirty="0"/>
          </a:p>
        </p:txBody>
      </p:sp>
      <p:sp>
        <p:nvSpPr>
          <p:cNvPr id="1758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675" y="1219200"/>
            <a:ext cx="2514600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4000" dirty="0" smtClean="0">
                <a:solidFill>
                  <a:srgbClr val="FFFFFF"/>
                </a:solidFill>
                <a:latin typeface="Calibri"/>
              </a:rPr>
              <a:t>183</a:t>
            </a:r>
            <a:r>
              <a:rPr lang="en-US" sz="4000" dirty="0">
                <a:solidFill>
                  <a:srgbClr val="FFFFFF"/>
                </a:solidFill>
                <a:latin typeface="Calibri"/>
              </a:rPr>
              <a:t/>
            </a:r>
            <a:br>
              <a:rPr lang="en-US" sz="4000" dirty="0">
                <a:solidFill>
                  <a:srgbClr val="FFFFFF"/>
                </a:solidFill>
                <a:latin typeface="Calibri"/>
              </a:rPr>
            </a:br>
            <a:r>
              <a:rPr lang="en-US" sz="4000" dirty="0" smtClean="0">
                <a:solidFill>
                  <a:srgbClr val="FFFFFF"/>
                </a:solidFill>
                <a:latin typeface="Calibri"/>
              </a:rPr>
              <a:t>+ 254</a:t>
            </a:r>
          </a:p>
        </p:txBody>
      </p:sp>
      <p:sp>
        <p:nvSpPr>
          <p:cNvPr id="175821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01750" y="4648200"/>
            <a:ext cx="1828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82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55675" y="2489200"/>
            <a:ext cx="1066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5675" y="3429000"/>
            <a:ext cx="2514600" cy="133882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     </a:t>
            </a: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001110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+ 011100   </a:t>
            </a: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 Adder</a:t>
            </a:r>
            <a:endParaRPr lang="en-US" dirty="0"/>
          </a:p>
        </p:txBody>
      </p:sp>
      <p:sp>
        <p:nvSpPr>
          <p:cNvPr id="1971243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Half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</a:t>
            </a:r>
            <a:r>
              <a:rPr lang="en-US" sz="3200" dirty="0">
                <a:solidFill>
                  <a:srgbClr val="FFFFFF"/>
                </a:solidFill>
                <a:latin typeface="Calibri"/>
              </a:rPr>
              <a:t>two 1-bit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numbers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1-bit result and 1-bit carry </a:t>
            </a:r>
          </a:p>
        </p:txBody>
      </p:sp>
      <p:sp>
        <p:nvSpPr>
          <p:cNvPr id="1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 bwMode="auto">
          <a:xfrm>
            <a:off x="1600200" y="4354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>
            <p:custDataLst>
              <p:tags r:id="rId9"/>
            </p:custDataLst>
          </p:nvPr>
        </p:nvSpPr>
        <p:spPr bwMode="auto">
          <a:xfrm>
            <a:off x="2286000" y="4572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6" name="TextBox 25"/>
          <p:cNvSpPr txBox="1"/>
          <p:nvPr>
            <p:custDataLst>
              <p:tags r:id="rId10"/>
            </p:custDataLst>
          </p:nvPr>
        </p:nvSpPr>
        <p:spPr bwMode="auto">
          <a:xfrm>
            <a:off x="1905000" y="27976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304800" y="16202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1-bit Adder with Carry</a:t>
            </a:r>
          </a:p>
        </p:txBody>
      </p:sp>
      <p:sp>
        <p:nvSpPr>
          <p:cNvPr id="15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 bwMode="auto">
          <a:xfrm>
            <a:off x="1600200" y="4354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9"/>
            </p:custDataLst>
          </p:nvPr>
        </p:nvSpPr>
        <p:spPr bwMode="auto">
          <a:xfrm>
            <a:off x="2286000" y="4572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 bwMode="auto">
          <a:xfrm>
            <a:off x="1905000" y="27976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5" name="TextBox 24"/>
          <p:cNvSpPr txBox="1"/>
          <p:nvPr>
            <p:custDataLst>
              <p:tags r:id="rId11"/>
            </p:custDataLst>
          </p:nvPr>
        </p:nvSpPr>
        <p:spPr bwMode="auto">
          <a:xfrm>
            <a:off x="762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Cout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670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3"/>
            </p:custDataLst>
          </p:nvPr>
        </p:nvSpPr>
        <p:spPr bwMode="auto">
          <a:xfrm>
            <a:off x="29718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Cin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Karnaugh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 marL="284163" lvl="4" indent="-284163">
              <a:lnSpc>
                <a:spcPct val="92000"/>
              </a:lnSpc>
              <a:spcBef>
                <a:spcPts val="6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accent1"/>
                </a:solidFill>
              </a:rPr>
              <a:t>How does one find the most efficient equation?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Manipulate algebraically until…?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Use Karnaugh maps (optimize visually)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Use a software optimizer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accent1"/>
                </a:solidFill>
              </a:rPr>
              <a:t>For large circuits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Font typeface="Arial" pitchFamily="34" charset="0"/>
              <a:buChar char="–"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Decomposition &amp; reuse of building blocks</a:t>
            </a:r>
          </a:p>
          <a:p>
            <a:pPr marL="284163" lvl="5" indent="-284163">
              <a:lnSpc>
                <a:spcPct val="92000"/>
              </a:lnSpc>
              <a:spcBef>
                <a:spcPts val="500"/>
              </a:spcBef>
              <a:buClr>
                <a:srgbClr val="FFFF66"/>
              </a:buClr>
              <a:buNone/>
              <a:tabLst>
                <a:tab pos="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4-bit Adder</a:t>
            </a:r>
            <a:endParaRPr lang="en-US" dirty="0"/>
          </a:p>
        </p:txBody>
      </p:sp>
      <p:sp>
        <p:nvSpPr>
          <p:cNvPr id="15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4-Bit Full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two 4-bit numbers and carry in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4-bit result and carry out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 bwMode="auto">
          <a:xfrm>
            <a:off x="1295400" y="435472"/>
            <a:ext cx="9906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A[4]</a:t>
            </a:r>
          </a:p>
        </p:txBody>
      </p:sp>
      <p:sp>
        <p:nvSpPr>
          <p:cNvPr id="23" name="TextBox 22"/>
          <p:cNvSpPr txBox="1"/>
          <p:nvPr>
            <p:custDataLst>
              <p:tags r:id="rId9"/>
            </p:custDataLst>
          </p:nvPr>
        </p:nvSpPr>
        <p:spPr bwMode="auto">
          <a:xfrm>
            <a:off x="1905000" y="457200"/>
            <a:ext cx="1435913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B[4]</a:t>
            </a:r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 bwMode="auto">
          <a:xfrm>
            <a:off x="1447800" y="2797672"/>
            <a:ext cx="1447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R[4]</a:t>
            </a:r>
          </a:p>
        </p:txBody>
      </p:sp>
      <p:sp>
        <p:nvSpPr>
          <p:cNvPr id="25" name="TextBox 24"/>
          <p:cNvSpPr txBox="1"/>
          <p:nvPr>
            <p:custDataLst>
              <p:tags r:id="rId11"/>
            </p:custDataLst>
          </p:nvPr>
        </p:nvSpPr>
        <p:spPr bwMode="auto">
          <a:xfrm>
            <a:off x="762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Cout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670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3"/>
            </p:custDataLst>
          </p:nvPr>
        </p:nvSpPr>
        <p:spPr bwMode="auto">
          <a:xfrm>
            <a:off x="29718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Cin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4-bit Adder</a:t>
            </a:r>
          </a:p>
        </p:txBody>
      </p:sp>
      <p:sp>
        <p:nvSpPr>
          <p:cNvPr id="197529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7530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858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02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543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0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77724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60960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1628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0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75308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0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75310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81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1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2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4196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13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864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4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054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75315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16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6670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75317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52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8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91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19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7432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20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100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1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290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75322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5240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23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906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75324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828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14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0668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1336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5328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7526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75329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6200" y="2067580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75334" name="Text Box 3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028787"/>
            <a:ext cx="11430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Cin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4-bit Adder</a:t>
            </a:r>
          </a:p>
        </p:txBody>
      </p:sp>
      <p:sp>
        <p:nvSpPr>
          <p:cNvPr id="1975307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6725" y="4035425"/>
            <a:ext cx="8075613" cy="183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Adds two 4-bit numbers, along with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carry-in</a:t>
            </a:r>
          </a:p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omputes </a:t>
            </a:r>
            <a:r>
              <a:rPr lang="en-US" sz="3200" dirty="0">
                <a:solidFill>
                  <a:srgbClr val="FFFFFF"/>
                </a:solidFill>
                <a:latin typeface="Calibri"/>
              </a:rPr>
              <a:t>4-bit result and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carry out</a:t>
            </a:r>
          </a:p>
        </p:txBody>
      </p:sp>
      <p:sp>
        <p:nvSpPr>
          <p:cNvPr id="4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43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858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43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7724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960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1628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4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34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5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81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8674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4196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5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5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191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32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8100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6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240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6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514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0668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6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26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7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" y="2067580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028787"/>
            <a:ext cx="11430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Cin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Arithmetic with Negative Numbers</a:t>
            </a:r>
            <a:endParaRPr lang="en-US" dirty="0"/>
          </a:p>
        </p:txBody>
      </p:sp>
      <p:sp>
        <p:nvSpPr>
          <p:cNvPr id="1807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82000"/>
              </a:lnSpc>
            </a:pPr>
            <a:r>
              <a:rPr lang="en-US" sz="3600" dirty="0" smtClean="0"/>
              <a:t>Addition with negatives:</a:t>
            </a:r>
            <a:endParaRPr lang="en-US" sz="3600" dirty="0"/>
          </a:p>
          <a:p>
            <a:pPr lvl="1"/>
            <a:r>
              <a:rPr lang="en-US" sz="3200" dirty="0" smtClean="0">
                <a:sym typeface="Wingdings" pitchFamily="2" charset="2"/>
              </a:rPr>
              <a:t>pos + pos </a:t>
            </a:r>
            <a:r>
              <a:rPr lang="en-US" sz="3200" dirty="0" smtClean="0"/>
              <a:t> add magnitudes, </a:t>
            </a:r>
            <a:r>
              <a:rPr lang="en-US" sz="3200" dirty="0"/>
              <a:t>result positive</a:t>
            </a:r>
          </a:p>
          <a:p>
            <a:pPr lvl="1"/>
            <a:r>
              <a:rPr lang="en-US" sz="3200" dirty="0" err="1" smtClean="0"/>
              <a:t>neg</a:t>
            </a:r>
            <a:r>
              <a:rPr lang="en-US" sz="3200" dirty="0" smtClean="0"/>
              <a:t> + </a:t>
            </a:r>
            <a:r>
              <a:rPr lang="en-US" sz="3200" dirty="0" err="1" smtClean="0"/>
              <a:t>neg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add magnitudes, result negative</a:t>
            </a:r>
          </a:p>
          <a:p>
            <a:pPr lvl="1"/>
            <a:r>
              <a:rPr lang="en-US" sz="3200" dirty="0" smtClean="0"/>
              <a:t>pos + </a:t>
            </a:r>
            <a:r>
              <a:rPr lang="en-US" sz="3200" dirty="0" err="1" smtClean="0"/>
              <a:t>neg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subtract smaller magnitude, </a:t>
            </a:r>
            <a:br>
              <a:rPr lang="en-US" sz="3200" dirty="0" smtClean="0">
                <a:sym typeface="Wingdings" pitchFamily="2" charset="2"/>
              </a:rPr>
            </a:br>
            <a:r>
              <a:rPr lang="en-US" sz="3200" dirty="0" smtClean="0">
                <a:sym typeface="Wingdings" pitchFamily="2" charset="2"/>
              </a:rPr>
              <a:t>			keep sign of bigger magnitude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609600" y="406400"/>
            <a:ext cx="10439400" cy="508000"/>
          </a:xfrm>
        </p:spPr>
        <p:txBody>
          <a:bodyPr/>
          <a:lstStyle/>
          <a:p>
            <a:r>
              <a:rPr lang="en-US" dirty="0" smtClean="0"/>
              <a:t>First Attempt: Sign/Magnitude </a:t>
            </a:r>
            <a:br>
              <a:rPr lang="en-US" dirty="0" smtClean="0"/>
            </a:b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First Attempt: </a:t>
            </a:r>
            <a:r>
              <a:rPr lang="en-US" dirty="0" smtClean="0">
                <a:solidFill>
                  <a:schemeClr val="accent1"/>
                </a:solidFill>
              </a:rPr>
              <a:t>Sign/Magnitude Representation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1 bit for sign (0=positive, 1=negative)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N-1 bits for magnitude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Two’s Complement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Better: </a:t>
            </a:r>
            <a:r>
              <a:rPr lang="en-US" dirty="0" smtClean="0">
                <a:solidFill>
                  <a:schemeClr val="accent1"/>
                </a:solidFill>
              </a:rPr>
              <a:t>Two’s Complement Representation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Leading 1’s for negative numbers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To negate </a:t>
            </a:r>
            <a:r>
              <a:rPr lang="en-US" dirty="0" smtClean="0">
                <a:solidFill>
                  <a:schemeClr val="accent1"/>
                </a:solidFill>
              </a:rPr>
              <a:t>any</a:t>
            </a:r>
            <a:r>
              <a:rPr lang="en-US" dirty="0" smtClean="0"/>
              <a:t> number:</a:t>
            </a:r>
          </a:p>
          <a:p>
            <a:pPr lvl="2"/>
            <a:r>
              <a:rPr lang="en-US" sz="2800" dirty="0" smtClean="0"/>
              <a:t>complement </a:t>
            </a:r>
            <a:r>
              <a:rPr lang="en-US" sz="2800" i="1" dirty="0" smtClean="0"/>
              <a:t>all</a:t>
            </a:r>
            <a:r>
              <a:rPr lang="en-US" sz="2800" dirty="0" smtClean="0"/>
              <a:t> the bits</a:t>
            </a:r>
          </a:p>
          <a:p>
            <a:pPr lvl="2"/>
            <a:r>
              <a:rPr lang="en-US" sz="2800" dirty="0" smtClean="0"/>
              <a:t>then add 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</a:t>
            </a:r>
          </a:p>
        </p:txBody>
      </p:sp>
      <p:sp>
        <p:nvSpPr>
          <p:cNvPr id="1784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36777"/>
            <a:ext cx="35052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Non-negatives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(as usual):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+0 </a:t>
            </a:r>
            <a:r>
              <a:rPr lang="en-US" dirty="0"/>
              <a:t>= </a:t>
            </a:r>
            <a:r>
              <a:rPr lang="en-US" dirty="0" smtClean="0"/>
              <a:t>0000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+1 </a:t>
            </a:r>
            <a:r>
              <a:rPr lang="en-US" dirty="0"/>
              <a:t>= </a:t>
            </a:r>
            <a:r>
              <a:rPr lang="en-US" dirty="0" smtClean="0"/>
              <a:t>0001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+2 = 0010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	+3 </a:t>
            </a:r>
            <a:r>
              <a:rPr lang="en-US" dirty="0"/>
              <a:t>= </a:t>
            </a:r>
            <a:r>
              <a:rPr lang="en-US" dirty="0" smtClean="0"/>
              <a:t>0011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+4 = 0100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+5 = 0101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+6 = 0110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+7 = 0111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+8 = 1000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971800" y="736777"/>
            <a:ext cx="6019800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Negatives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(two’s complement: flip then add 1):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~0 = 1111 	 -0 = 0000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~1 =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1110 	 -1 = 1111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~2 =</a:t>
            </a:r>
            <a:r>
              <a:rPr lang="en-US" sz="3200" dirty="0" smtClean="0">
                <a:solidFill>
                  <a:schemeClr val="bg1"/>
                </a:solidFill>
              </a:rPr>
              <a:t> 1101 	 -2 = 1110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~3 = 1100 	 -3 = 1101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~4 = 1011 	 -4 = 1100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~5 = 1010 	 -5 = 1011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~3 = 1001 	 -6 = 1010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~7 = 1000 	 -7 = 1001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~8 =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0111	 -8 = 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Facts</a:t>
            </a:r>
          </a:p>
        </p:txBody>
      </p:sp>
      <p:sp>
        <p:nvSpPr>
          <p:cNvPr id="17868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/>
              <a:t>Signed two’s complement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Negative </a:t>
            </a:r>
            <a:r>
              <a:rPr lang="en-US" dirty="0"/>
              <a:t>numbers </a:t>
            </a:r>
            <a:r>
              <a:rPr lang="en-US" dirty="0" smtClean="0"/>
              <a:t>have </a:t>
            </a:r>
            <a:r>
              <a:rPr lang="en-US" dirty="0"/>
              <a:t>leading </a:t>
            </a:r>
            <a:r>
              <a:rPr lang="en-US" dirty="0" smtClean="0"/>
              <a:t>1’s</a:t>
            </a: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zero is unique: +0 = - 0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wraps from largest positive to largest negative</a:t>
            </a:r>
            <a:endParaRPr lang="en-US" dirty="0"/>
          </a:p>
          <a:p>
            <a:pPr>
              <a:lnSpc>
                <a:spcPct val="92000"/>
              </a:lnSpc>
            </a:pPr>
            <a:r>
              <a:rPr lang="en-US" dirty="0" smtClean="0"/>
              <a:t>N </a:t>
            </a:r>
            <a:r>
              <a:rPr lang="en-US" dirty="0"/>
              <a:t>bits can be used to represent 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unsigned</a:t>
            </a:r>
            <a:r>
              <a:rPr lang="en-US" dirty="0" smtClean="0"/>
              <a:t>:</a:t>
            </a:r>
            <a:endParaRPr lang="en-US" dirty="0"/>
          </a:p>
          <a:p>
            <a:pPr lvl="2">
              <a:lnSpc>
                <a:spcPct val="92000"/>
              </a:lnSpc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/>
              <a:t>8 bits </a:t>
            </a:r>
            <a:r>
              <a:rPr lang="en-US" dirty="0" smtClean="0">
                <a:sym typeface="Symbol" pitchFamily="18" charset="2"/>
              </a:rPr>
              <a:t></a:t>
            </a:r>
            <a:endParaRPr lang="en-US" baseline="30000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signed (two’s complement):</a:t>
            </a:r>
            <a:endParaRPr lang="en-US" dirty="0"/>
          </a:p>
          <a:p>
            <a:pPr lvl="2">
              <a:lnSpc>
                <a:spcPct val="92000"/>
              </a:lnSpc>
            </a:pPr>
            <a:r>
              <a:rPr lang="en-US" dirty="0"/>
              <a:t>ex: 8 bits </a:t>
            </a:r>
            <a:r>
              <a:rPr lang="en-US" dirty="0" smtClean="0">
                <a:sym typeface="Symbol" pitchFamily="18" charset="2"/>
              </a:rPr>
              <a:t>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Sign Extension &amp; Truncation</a:t>
            </a:r>
            <a:endParaRPr lang="en-US" dirty="0"/>
          </a:p>
        </p:txBody>
      </p:sp>
      <p:sp>
        <p:nvSpPr>
          <p:cNvPr id="17889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Extending</a:t>
            </a:r>
            <a:r>
              <a:rPr lang="en-US" dirty="0" smtClean="0"/>
              <a:t> to larger size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3200" dirty="0" smtClean="0">
                <a:solidFill>
                  <a:schemeClr val="accent1"/>
                </a:solidFill>
              </a:rPr>
              <a:t>Truncate</a:t>
            </a:r>
            <a:r>
              <a:rPr lang="en-US" sz="3200" dirty="0" smtClean="0"/>
              <a:t> to smaller </a:t>
            </a:r>
            <a:r>
              <a:rPr lang="en-US" dirty="0" smtClean="0"/>
              <a:t>size</a:t>
            </a:r>
          </a:p>
          <a:p>
            <a:pPr lvl="1"/>
            <a:endParaRPr lang="en-US" dirty="0" smtClean="0"/>
          </a:p>
        </p:txBody>
      </p:sp>
      <p:sp>
        <p:nvSpPr>
          <p:cNvPr id="6" name="Rectangle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04800"/>
            <a:ext cx="86868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Copy the leftmost bit into new leading bits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positive number, put 0’s in new leading bits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negative number, put 1’s in new leading bits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Drop leading bits so long as sign doesn’t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Addition</a:t>
            </a:r>
          </a:p>
        </p:txBody>
      </p:sp>
      <p:sp>
        <p:nvSpPr>
          <p:cNvPr id="19589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Addition with two’s complement signed numbers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addition as usual, regardless of </a:t>
            </a:r>
            <a:r>
              <a:rPr lang="en-US" dirty="0" smtClean="0"/>
              <a:t>sign</a:t>
            </a:r>
            <a:br>
              <a:rPr lang="en-US" dirty="0" smtClean="0"/>
            </a:br>
            <a:r>
              <a:rPr lang="en-US" dirty="0" smtClean="0"/>
              <a:t>(it just works)</a:t>
            </a: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8580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438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7724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960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1628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34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816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8674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4196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1910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32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8100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240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5146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0668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6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26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33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" y="3404238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358" name="Group 1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428775"/>
              </p:ext>
            </p:extLst>
          </p:nvPr>
        </p:nvGraphicFramePr>
        <p:xfrm>
          <a:off x="838200" y="1905000"/>
          <a:ext cx="2362200" cy="2781495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1359" name="Rectangle 111"/>
          <p:cNvSpPr>
            <a:spLocks noChangeArrowheads="1"/>
          </p:cNvSpPr>
          <p:nvPr/>
        </p:nvSpPr>
        <p:spPr bwMode="auto">
          <a:xfrm>
            <a:off x="3810000" y="1905000"/>
            <a:ext cx="4799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Sum of 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yields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81360" name="Line 112"/>
          <p:cNvSpPr>
            <a:spLocks noChangeShapeType="1"/>
          </p:cNvSpPr>
          <p:nvPr/>
        </p:nvSpPr>
        <p:spPr bwMode="auto">
          <a:xfrm>
            <a:off x="4572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1361" name="Line 113"/>
          <p:cNvSpPr>
            <a:spLocks noChangeShapeType="1"/>
          </p:cNvSpPr>
          <p:nvPr/>
        </p:nvSpPr>
        <p:spPr bwMode="auto">
          <a:xfrm>
            <a:off x="5438775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1362" name="Line 114"/>
          <p:cNvSpPr>
            <a:spLocks noChangeShapeType="1"/>
          </p:cNvSpPr>
          <p:nvPr/>
        </p:nvSpPr>
        <p:spPr bwMode="auto">
          <a:xfrm>
            <a:off x="6477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1363" name="Line 115"/>
          <p:cNvSpPr>
            <a:spLocks noChangeShapeType="1"/>
          </p:cNvSpPr>
          <p:nvPr/>
        </p:nvSpPr>
        <p:spPr bwMode="auto">
          <a:xfrm>
            <a:off x="7372350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825"/>
            <a:ext cx="8686800" cy="698500"/>
          </a:xfrm>
        </p:spPr>
        <p:txBody>
          <a:bodyPr/>
          <a:lstStyle/>
          <a:p>
            <a:r>
              <a:rPr lang="en-US" dirty="0"/>
              <a:t>Minimization with </a:t>
            </a:r>
            <a:r>
              <a:rPr lang="en-US" dirty="0" err="1"/>
              <a:t>Karnaugh</a:t>
            </a:r>
            <a:r>
              <a:rPr lang="en-US" dirty="0"/>
              <a:t> maps 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Diversion: 10’s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that work?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500561"/>
            <a:ext cx="1447800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-154 +283</a:t>
            </a:r>
            <a:endParaRPr lang="en-US" sz="4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55675" y="2745161"/>
            <a:ext cx="1066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Overflow</a:t>
            </a:r>
          </a:p>
        </p:txBody>
      </p:sp>
      <p:sp>
        <p:nvSpPr>
          <p:cNvPr id="1960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Overflow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2000"/>
              </a:lnSpc>
            </a:pPr>
            <a:r>
              <a:rPr lang="en-US" dirty="0" smtClean="0"/>
              <a:t>adding a negative and a positive?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 smtClean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positives?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negatives?</a:t>
            </a:r>
          </a:p>
          <a:p>
            <a:pPr lvl="1">
              <a:lnSpc>
                <a:spcPct val="92000"/>
              </a:lnSpc>
              <a:buNone/>
            </a:pPr>
            <a:endParaRPr lang="en-US" dirty="0" smtClean="0"/>
          </a:p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Rule of thumb: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	Overflow happened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carry </a:t>
            </a:r>
            <a:r>
              <a:rPr lang="en-US" dirty="0"/>
              <a:t>into </a:t>
            </a:r>
            <a:r>
              <a:rPr lang="en-US" dirty="0" err="1" smtClean="0"/>
              <a:t>msb</a:t>
            </a:r>
            <a:r>
              <a:rPr lang="en-US" dirty="0" smtClean="0"/>
              <a:t> != </a:t>
            </a:r>
            <a:r>
              <a:rPr lang="en-US" dirty="0"/>
              <a:t>carry out of </a:t>
            </a:r>
            <a:r>
              <a:rPr lang="en-US" dirty="0" err="1"/>
              <a:t>msb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Adder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alibri"/>
              </a:rPr>
              <a:t>Two’s Complement Adder with overflow detection</a:t>
            </a:r>
          </a:p>
          <a:p>
            <a:endParaRPr lang="en-US" dirty="0"/>
          </a:p>
        </p:txBody>
      </p:sp>
      <p:sp>
        <p:nvSpPr>
          <p:cNvPr id="196301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04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63013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152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10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2296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5532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200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63019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5475" y="533401"/>
            <a:ext cx="80756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963020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1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1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63022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3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246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4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8768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5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6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26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63027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8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242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6302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9624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0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1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2004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32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3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862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63034" name="Rectangl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35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1828800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B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36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2860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7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9718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8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371600" y="3276600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3039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5908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40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098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63041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0" y="2819400"/>
            <a:ext cx="1143000" cy="1082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over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flow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42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8686800" y="3276600"/>
            <a:ext cx="0" cy="152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3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34290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4" name="Line 3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8582025" y="35052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5" name="Line 3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8653463" y="3576638"/>
            <a:ext cx="76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6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82000" y="2743200"/>
            <a:ext cx="609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0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47" name="Line 3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29000" y="3276600"/>
            <a:ext cx="0" cy="609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8" name="Line 4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3886200"/>
            <a:ext cx="1676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3049" name="Line 4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3482975"/>
            <a:ext cx="0" cy="3873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5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1371600" y="3494088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3050" name="AutoShape 4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3101975"/>
            <a:ext cx="447827" cy="546838"/>
          </a:xfrm>
          <a:prstGeom prst="moon">
            <a:avLst>
              <a:gd name="adj" fmla="val 76598"/>
            </a:avLst>
          </a:pr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AutoShape 4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295559" y="3110763"/>
            <a:ext cx="169041" cy="546839"/>
          </a:xfrm>
          <a:custGeom>
            <a:avLst/>
            <a:gdLst>
              <a:gd name="connsiteX0" fmla="*/ 776287 w 776287"/>
              <a:gd name="connsiteY0" fmla="*/ 889000 h 889000"/>
              <a:gd name="connsiteX1" fmla="*/ 229642 w 776287"/>
              <a:gd name="connsiteY1" fmla="*/ 760105 h 889000"/>
              <a:gd name="connsiteX2" fmla="*/ 229643 w 776287"/>
              <a:gd name="connsiteY2" fmla="*/ 128894 h 889000"/>
              <a:gd name="connsiteX3" fmla="*/ 776287 w 776287"/>
              <a:gd name="connsiteY3" fmla="*/ 0 h 889000"/>
              <a:gd name="connsiteX4" fmla="*/ 776289 w 776287"/>
              <a:gd name="connsiteY4" fmla="*/ 889002 h 889000"/>
              <a:gd name="connsiteX5" fmla="*/ 776287 w 776287"/>
              <a:gd name="connsiteY5" fmla="*/ 889000 h 889000"/>
              <a:gd name="connsiteX0" fmla="*/ 306191 w 852837"/>
              <a:gd name="connsiteY0" fmla="*/ 128894 h 889002"/>
              <a:gd name="connsiteX1" fmla="*/ 852835 w 852837"/>
              <a:gd name="connsiteY1" fmla="*/ 0 h 889002"/>
              <a:gd name="connsiteX2" fmla="*/ 852837 w 852837"/>
              <a:gd name="connsiteY2" fmla="*/ 889002 h 889002"/>
              <a:gd name="connsiteX3" fmla="*/ 852835 w 852837"/>
              <a:gd name="connsiteY3" fmla="*/ 889000 h 889002"/>
              <a:gd name="connsiteX4" fmla="*/ 306190 w 852837"/>
              <a:gd name="connsiteY4" fmla="*/ 760105 h 889002"/>
              <a:gd name="connsiteX5" fmla="*/ 397631 w 852837"/>
              <a:gd name="connsiteY5" fmla="*/ 220334 h 889002"/>
              <a:gd name="connsiteX0" fmla="*/ 852835 w 852837"/>
              <a:gd name="connsiteY0" fmla="*/ 0 h 889002"/>
              <a:gd name="connsiteX1" fmla="*/ 852837 w 852837"/>
              <a:gd name="connsiteY1" fmla="*/ 889002 h 889002"/>
              <a:gd name="connsiteX2" fmla="*/ 852835 w 852837"/>
              <a:gd name="connsiteY2" fmla="*/ 889000 h 889002"/>
              <a:gd name="connsiteX3" fmla="*/ 306190 w 852837"/>
              <a:gd name="connsiteY3" fmla="*/ 760105 h 889002"/>
              <a:gd name="connsiteX4" fmla="*/ 397631 w 852837"/>
              <a:gd name="connsiteY4" fmla="*/ 220334 h 889002"/>
              <a:gd name="connsiteX0" fmla="*/ 546645 w 546647"/>
              <a:gd name="connsiteY0" fmla="*/ 0 h 889002"/>
              <a:gd name="connsiteX1" fmla="*/ 546647 w 546647"/>
              <a:gd name="connsiteY1" fmla="*/ 889002 h 889002"/>
              <a:gd name="connsiteX2" fmla="*/ 546645 w 546647"/>
              <a:gd name="connsiteY2" fmla="*/ 889000 h 889002"/>
              <a:gd name="connsiteX3" fmla="*/ 0 w 546647"/>
              <a:gd name="connsiteY3" fmla="*/ 760105 h 889002"/>
              <a:gd name="connsiteX0" fmla="*/ 293023 w 293025"/>
              <a:gd name="connsiteY0" fmla="*/ 0 h 889002"/>
              <a:gd name="connsiteX1" fmla="*/ 293025 w 293025"/>
              <a:gd name="connsiteY1" fmla="*/ 889002 h 889002"/>
              <a:gd name="connsiteX2" fmla="*/ 293023 w 293025"/>
              <a:gd name="connsiteY2" fmla="*/ 889000 h 8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025" h="889002">
                <a:moveTo>
                  <a:pt x="293023" y="0"/>
                </a:moveTo>
                <a:cubicBezTo>
                  <a:pt x="0" y="272584"/>
                  <a:pt x="0" y="616418"/>
                  <a:pt x="293025" y="889002"/>
                </a:cubicBezTo>
                <a:lnTo>
                  <a:pt x="293023" y="889000"/>
                </a:lnTo>
              </a:path>
            </a:pathLst>
          </a:cu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5800" y="3368675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20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Two’s Complement Subtraction</a:t>
            </a:r>
          </a:p>
          <a:p>
            <a:r>
              <a:rPr lang="en-US" dirty="0" smtClean="0"/>
              <a:t>	Lazy approach</a:t>
            </a:r>
          </a:p>
          <a:p>
            <a:r>
              <a:rPr lang="en-US" dirty="0" smtClean="0"/>
              <a:t>	A – B = A + (-B) = A + (B + 1)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>
            <a:off x="4229100" y="1724025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152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10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2296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5532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200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340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388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3246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8768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9436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24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9624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2004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2672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62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860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371600" y="4390987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908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2098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0" y="3933787"/>
            <a:ext cx="1143000" cy="1082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over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flow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3857587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1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429000" y="4390987"/>
            <a:ext cx="0" cy="609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752600" y="5000587"/>
            <a:ext cx="1676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752600" y="4597362"/>
            <a:ext cx="0" cy="3873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371600" y="4608475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AutoShape 4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14400" y="4216362"/>
            <a:ext cx="447827" cy="546838"/>
          </a:xfrm>
          <a:prstGeom prst="moon">
            <a:avLst>
              <a:gd name="adj" fmla="val 76598"/>
            </a:avLst>
          </a:pr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AutoShape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295559" y="4225150"/>
            <a:ext cx="169041" cy="546839"/>
          </a:xfrm>
          <a:custGeom>
            <a:avLst/>
            <a:gdLst>
              <a:gd name="connsiteX0" fmla="*/ 776287 w 776287"/>
              <a:gd name="connsiteY0" fmla="*/ 889000 h 889000"/>
              <a:gd name="connsiteX1" fmla="*/ 229642 w 776287"/>
              <a:gd name="connsiteY1" fmla="*/ 760105 h 889000"/>
              <a:gd name="connsiteX2" fmla="*/ 229643 w 776287"/>
              <a:gd name="connsiteY2" fmla="*/ 128894 h 889000"/>
              <a:gd name="connsiteX3" fmla="*/ 776287 w 776287"/>
              <a:gd name="connsiteY3" fmla="*/ 0 h 889000"/>
              <a:gd name="connsiteX4" fmla="*/ 776289 w 776287"/>
              <a:gd name="connsiteY4" fmla="*/ 889002 h 889000"/>
              <a:gd name="connsiteX5" fmla="*/ 776287 w 776287"/>
              <a:gd name="connsiteY5" fmla="*/ 889000 h 889000"/>
              <a:gd name="connsiteX0" fmla="*/ 306191 w 852837"/>
              <a:gd name="connsiteY0" fmla="*/ 128894 h 889002"/>
              <a:gd name="connsiteX1" fmla="*/ 852835 w 852837"/>
              <a:gd name="connsiteY1" fmla="*/ 0 h 889002"/>
              <a:gd name="connsiteX2" fmla="*/ 852837 w 852837"/>
              <a:gd name="connsiteY2" fmla="*/ 889002 h 889002"/>
              <a:gd name="connsiteX3" fmla="*/ 852835 w 852837"/>
              <a:gd name="connsiteY3" fmla="*/ 889000 h 889002"/>
              <a:gd name="connsiteX4" fmla="*/ 306190 w 852837"/>
              <a:gd name="connsiteY4" fmla="*/ 760105 h 889002"/>
              <a:gd name="connsiteX5" fmla="*/ 397631 w 852837"/>
              <a:gd name="connsiteY5" fmla="*/ 220334 h 889002"/>
              <a:gd name="connsiteX0" fmla="*/ 852835 w 852837"/>
              <a:gd name="connsiteY0" fmla="*/ 0 h 889002"/>
              <a:gd name="connsiteX1" fmla="*/ 852837 w 852837"/>
              <a:gd name="connsiteY1" fmla="*/ 889002 h 889002"/>
              <a:gd name="connsiteX2" fmla="*/ 852835 w 852837"/>
              <a:gd name="connsiteY2" fmla="*/ 889000 h 889002"/>
              <a:gd name="connsiteX3" fmla="*/ 306190 w 852837"/>
              <a:gd name="connsiteY3" fmla="*/ 760105 h 889002"/>
              <a:gd name="connsiteX4" fmla="*/ 397631 w 852837"/>
              <a:gd name="connsiteY4" fmla="*/ 220334 h 889002"/>
              <a:gd name="connsiteX0" fmla="*/ 546645 w 546647"/>
              <a:gd name="connsiteY0" fmla="*/ 0 h 889002"/>
              <a:gd name="connsiteX1" fmla="*/ 546647 w 546647"/>
              <a:gd name="connsiteY1" fmla="*/ 889002 h 889002"/>
              <a:gd name="connsiteX2" fmla="*/ 546645 w 546647"/>
              <a:gd name="connsiteY2" fmla="*/ 889000 h 889002"/>
              <a:gd name="connsiteX3" fmla="*/ 0 w 546647"/>
              <a:gd name="connsiteY3" fmla="*/ 760105 h 889002"/>
              <a:gd name="connsiteX0" fmla="*/ 293023 w 293025"/>
              <a:gd name="connsiteY0" fmla="*/ 0 h 889002"/>
              <a:gd name="connsiteX1" fmla="*/ 293025 w 293025"/>
              <a:gd name="connsiteY1" fmla="*/ 889002 h 889002"/>
              <a:gd name="connsiteX2" fmla="*/ 293023 w 293025"/>
              <a:gd name="connsiteY2" fmla="*/ 889000 h 8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025" h="889002">
                <a:moveTo>
                  <a:pt x="293023" y="0"/>
                </a:moveTo>
                <a:cubicBezTo>
                  <a:pt x="0" y="272584"/>
                  <a:pt x="0" y="616418"/>
                  <a:pt x="293025" y="889002"/>
                </a:cubicBezTo>
                <a:lnTo>
                  <a:pt x="293023" y="889000"/>
                </a:lnTo>
              </a:path>
            </a:pathLst>
          </a:cu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85800" y="4483062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3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104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54" name="Text Box 3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grpSp>
        <p:nvGrpSpPr>
          <p:cNvPr id="55" name="Group 33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 rot="5400000">
            <a:off x="7648575" y="3025775"/>
            <a:ext cx="703263" cy="246063"/>
            <a:chOff x="3654" y="1680"/>
            <a:chExt cx="934" cy="336"/>
          </a:xfrm>
        </p:grpSpPr>
        <p:sp>
          <p:nvSpPr>
            <p:cNvPr id="56" name="AutoShape 3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36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37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Text Box 3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3340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61" name="Text Box 39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grpSp>
        <p:nvGrpSpPr>
          <p:cNvPr id="62" name="Group 40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 rot="5400000">
            <a:off x="5972175" y="3025775"/>
            <a:ext cx="703263" cy="246063"/>
            <a:chOff x="3654" y="1680"/>
            <a:chExt cx="934" cy="336"/>
          </a:xfrm>
        </p:grpSpPr>
        <p:sp>
          <p:nvSpPr>
            <p:cNvPr id="63" name="AutoShape 4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Oval 4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Line 4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4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7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576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68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2672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grpSp>
        <p:nvGrpSpPr>
          <p:cNvPr id="69" name="Group 47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 rot="5400000">
            <a:off x="4295775" y="3025775"/>
            <a:ext cx="703263" cy="246063"/>
            <a:chOff x="3654" y="1680"/>
            <a:chExt cx="934" cy="336"/>
          </a:xfrm>
        </p:grpSpPr>
        <p:sp>
          <p:nvSpPr>
            <p:cNvPr id="70" name="AutoShape 4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4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50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51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4" name="Text Box 52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9812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75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grpSp>
        <p:nvGrpSpPr>
          <p:cNvPr id="76" name="Group 54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 rot="5400000">
            <a:off x="2619375" y="3025775"/>
            <a:ext cx="703263" cy="246063"/>
            <a:chOff x="3654" y="1680"/>
            <a:chExt cx="934" cy="336"/>
          </a:xfrm>
        </p:grpSpPr>
        <p:sp>
          <p:nvSpPr>
            <p:cNvPr id="77" name="AutoShape 5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Oval 5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" name="TextBox 80"/>
          <p:cNvSpPr txBox="1"/>
          <p:nvPr>
            <p:custDataLst>
              <p:tags r:id="rId50"/>
            </p:custDataLst>
          </p:nvPr>
        </p:nvSpPr>
        <p:spPr>
          <a:xfrm>
            <a:off x="1066800" y="6172200"/>
            <a:ext cx="2662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Q:  What if (-B) overflows?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3" grpId="0"/>
      <p:bldP spid="54" grpId="0"/>
      <p:bldP spid="60" grpId="0"/>
      <p:bldP spid="61" grpId="0"/>
      <p:bldP spid="67" grpId="0"/>
      <p:bldP spid="68" grpId="0"/>
      <p:bldP spid="74" grpId="0"/>
      <p:bldP spid="75" grpId="0"/>
      <p:bldP spid="8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 Calculator</a:t>
            </a:r>
          </a:p>
        </p:txBody>
      </p:sp>
      <p:sp>
        <p:nvSpPr>
          <p:cNvPr id="1967111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008063" y="2133600"/>
            <a:ext cx="779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1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90600" y="33528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1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990599" y="4724400"/>
            <a:ext cx="779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42" name="Text Box 3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6620676" y="3843549"/>
            <a:ext cx="1523999" cy="59215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decoder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43" name="Line 3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236663" y="1994475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4" name="Text Box 4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1227" y="1562456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1" name="Line 4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459551" y="3987224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2" name="Text Box 4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67229" y="3606224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3" name="Line 4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154751" y="4131686"/>
            <a:ext cx="914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967154" name="Picture 50" descr="8-segment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69137" y="863025"/>
            <a:ext cx="703263" cy="914400"/>
          </a:xfrm>
          <a:prstGeom prst="rect">
            <a:avLst/>
          </a:prstGeom>
          <a:noFill/>
        </p:spPr>
      </p:pic>
      <p:pic>
        <p:nvPicPr>
          <p:cNvPr id="1967155" name="Picture 51" descr="8-segment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754937" y="863025"/>
            <a:ext cx="703263" cy="914400"/>
          </a:xfrm>
          <a:prstGeom prst="rect">
            <a:avLst/>
          </a:prstGeom>
          <a:noFill/>
        </p:spPr>
      </p:pic>
      <p:pic>
        <p:nvPicPr>
          <p:cNvPr id="1967156" name="Picture 52" descr="8-segment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383337" y="863025"/>
            <a:ext cx="703263" cy="914400"/>
          </a:xfrm>
          <a:prstGeom prst="rect">
            <a:avLst/>
          </a:prstGeom>
          <a:noFill/>
        </p:spPr>
      </p:pic>
      <p:sp>
        <p:nvSpPr>
          <p:cNvPr id="1967158" name="Line 5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373937" y="1777425"/>
            <a:ext cx="0" cy="1600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60" name="Text Box 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7063" y="4373940"/>
            <a:ext cx="1228221" cy="156966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S</a:t>
            </a:r>
            <a:br>
              <a:rPr lang="en-US" sz="3200" dirty="0" smtClean="0">
                <a:solidFill>
                  <a:srgbClr val="FFFFFF"/>
                </a:solidFill>
                <a:latin typeface="Calibri"/>
              </a:rPr>
            </a:b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0=add</a:t>
            </a:r>
          </a:p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1=sub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Line 5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697537" y="1777425"/>
            <a:ext cx="0" cy="457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94" name="Picture 51" descr="8-segment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316537" y="863025"/>
            <a:ext cx="703263" cy="914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18"/>
            </p:custDataLst>
          </p:nvPr>
        </p:nvSpPr>
        <p:spPr>
          <a:xfrm>
            <a:off x="609600" y="18288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>
            <p:custDataLst>
              <p:tags r:id="rId19"/>
            </p:custDataLst>
          </p:nvPr>
        </p:nvSpPr>
        <p:spPr>
          <a:xfrm>
            <a:off x="609600" y="307282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Line 3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55899" y="3200400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Text Box 4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60463" y="2768381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2055" name="Comment 7"/>
          <p:cNvSpPr>
            <a:spLocks noRot="1" noChangeAspect="1" noEditPoints="1" noChangeArrowheads="1" noChangeShapeType="1" noTextEdit="1"/>
          </p:cNvSpPr>
          <p:nvPr>
            <p:custDataLst>
              <p:tags r:id="rId22"/>
            </p:custDataLst>
          </p:nvPr>
        </p:nvSpPr>
        <p:spPr bwMode="auto">
          <a:xfrm>
            <a:off x="5410200" y="939225"/>
            <a:ext cx="411163" cy="679450"/>
          </a:xfrm>
          <a:custGeom>
            <a:avLst/>
            <a:gdLst>
              <a:gd name="T0" fmla="+- 0 8014 7714"/>
              <a:gd name="T1" fmla="*/ T0 w 1142"/>
              <a:gd name="T2" fmla="+- 0 4816 4121"/>
              <a:gd name="T3" fmla="*/ 4816 h 1891"/>
              <a:gd name="T4" fmla="+- 0 8003 7714"/>
              <a:gd name="T5" fmla="*/ T4 w 1142"/>
              <a:gd name="T6" fmla="+- 0 4743 4121"/>
              <a:gd name="T7" fmla="*/ 4743 h 1891"/>
              <a:gd name="T8" fmla="+- 0 8041 7714"/>
              <a:gd name="T9" fmla="*/ T8 w 1142"/>
              <a:gd name="T10" fmla="+- 0 4442 4121"/>
              <a:gd name="T11" fmla="*/ 4442 h 1891"/>
              <a:gd name="T12" fmla="+- 0 7985 7714"/>
              <a:gd name="T13" fmla="*/ T12 w 1142"/>
              <a:gd name="T14" fmla="+- 0 4715 4121"/>
              <a:gd name="T15" fmla="*/ 4715 h 1891"/>
              <a:gd name="T16" fmla="+- 0 7919 7714"/>
              <a:gd name="T17" fmla="*/ T16 w 1142"/>
              <a:gd name="T18" fmla="+- 0 4829 4121"/>
              <a:gd name="T19" fmla="*/ 4829 h 1891"/>
              <a:gd name="T20" fmla="+- 0 7901 7714"/>
              <a:gd name="T21" fmla="*/ T20 w 1142"/>
              <a:gd name="T22" fmla="+- 0 4718 4121"/>
              <a:gd name="T23" fmla="*/ 4718 h 1891"/>
              <a:gd name="T24" fmla="+- 0 7984 7714"/>
              <a:gd name="T25" fmla="*/ T24 w 1142"/>
              <a:gd name="T26" fmla="+- 0 4353 4121"/>
              <a:gd name="T27" fmla="*/ 4353 h 1891"/>
              <a:gd name="T28" fmla="+- 0 8011 7714"/>
              <a:gd name="T29" fmla="*/ T28 w 1142"/>
              <a:gd name="T30" fmla="+- 0 4267 4121"/>
              <a:gd name="T31" fmla="*/ 4267 h 1891"/>
              <a:gd name="T32" fmla="+- 0 7905 7714"/>
              <a:gd name="T33" fmla="*/ T32 w 1142"/>
              <a:gd name="T34" fmla="+- 0 4850 4121"/>
              <a:gd name="T35" fmla="*/ 4850 h 1891"/>
              <a:gd name="T36" fmla="+- 0 7904 7714"/>
              <a:gd name="T37" fmla="*/ T36 w 1142"/>
              <a:gd name="T38" fmla="+- 0 4722 4121"/>
              <a:gd name="T39" fmla="*/ 4722 h 1891"/>
              <a:gd name="T40" fmla="+- 0 7946 7714"/>
              <a:gd name="T41" fmla="*/ T40 w 1142"/>
              <a:gd name="T42" fmla="+- 0 4562 4121"/>
              <a:gd name="T43" fmla="*/ 4562 h 1891"/>
              <a:gd name="T44" fmla="+- 0 7932 7714"/>
              <a:gd name="T45" fmla="*/ T44 w 1142"/>
              <a:gd name="T46" fmla="+- 0 4740 4121"/>
              <a:gd name="T47" fmla="*/ 4740 h 1891"/>
              <a:gd name="T48" fmla="+- 0 7913 7714"/>
              <a:gd name="T49" fmla="*/ T48 w 1142"/>
              <a:gd name="T50" fmla="+- 0 4856 4121"/>
              <a:gd name="T51" fmla="*/ 4856 h 1891"/>
              <a:gd name="T52" fmla="+- 0 7895 7714"/>
              <a:gd name="T53" fmla="*/ T52 w 1142"/>
              <a:gd name="T54" fmla="+- 0 5251 4121"/>
              <a:gd name="T55" fmla="*/ 5251 h 1891"/>
              <a:gd name="T56" fmla="+- 0 7860 7714"/>
              <a:gd name="T57" fmla="*/ T56 w 1142"/>
              <a:gd name="T58" fmla="+- 0 5397 4121"/>
              <a:gd name="T59" fmla="*/ 5397 h 1891"/>
              <a:gd name="T60" fmla="+- 0 7801 7714"/>
              <a:gd name="T61" fmla="*/ T60 w 1142"/>
              <a:gd name="T62" fmla="+- 0 5664 4121"/>
              <a:gd name="T63" fmla="*/ 5664 h 1891"/>
              <a:gd name="T64" fmla="+- 0 7715 7714"/>
              <a:gd name="T65" fmla="*/ T64 w 1142"/>
              <a:gd name="T66" fmla="+- 0 5791 4121"/>
              <a:gd name="T67" fmla="*/ 5791 h 1891"/>
              <a:gd name="T68" fmla="+- 0 7760 7714"/>
              <a:gd name="T69" fmla="*/ T68 w 1142"/>
              <a:gd name="T70" fmla="+- 0 5753 4121"/>
              <a:gd name="T71" fmla="*/ 5753 h 1891"/>
              <a:gd name="T72" fmla="+- 0 7789 7714"/>
              <a:gd name="T73" fmla="*/ T72 w 1142"/>
              <a:gd name="T74" fmla="+- 0 5639 4121"/>
              <a:gd name="T75" fmla="*/ 5639 h 1891"/>
              <a:gd name="T76" fmla="+- 0 7836 7714"/>
              <a:gd name="T77" fmla="*/ T76 w 1142"/>
              <a:gd name="T78" fmla="+- 0 5518 4121"/>
              <a:gd name="T79" fmla="*/ 5518 h 1891"/>
              <a:gd name="T80" fmla="+- 0 7899 7714"/>
              <a:gd name="T81" fmla="*/ T80 w 1142"/>
              <a:gd name="T82" fmla="+- 0 5381 4121"/>
              <a:gd name="T83" fmla="*/ 5381 h 1891"/>
              <a:gd name="T84" fmla="+- 0 7875 7714"/>
              <a:gd name="T85" fmla="*/ T84 w 1142"/>
              <a:gd name="T86" fmla="+- 0 5391 4121"/>
              <a:gd name="T87" fmla="*/ 5391 h 1891"/>
              <a:gd name="T88" fmla="+- 0 7804 7714"/>
              <a:gd name="T89" fmla="*/ T88 w 1142"/>
              <a:gd name="T90" fmla="+- 0 5783 4121"/>
              <a:gd name="T91" fmla="*/ 5783 h 1891"/>
              <a:gd name="T92" fmla="+- 0 7798 7714"/>
              <a:gd name="T93" fmla="*/ T92 w 1142"/>
              <a:gd name="T94" fmla="+- 0 5917 4121"/>
              <a:gd name="T95" fmla="*/ 5917 h 1891"/>
              <a:gd name="T96" fmla="+- 0 8005 7714"/>
              <a:gd name="T97" fmla="*/ T96 w 1142"/>
              <a:gd name="T98" fmla="+- 0 5197 4121"/>
              <a:gd name="T99" fmla="*/ 5197 h 1891"/>
              <a:gd name="T100" fmla="+- 0 8264 7714"/>
              <a:gd name="T101" fmla="*/ T100 w 1142"/>
              <a:gd name="T102" fmla="+- 0 4256 4121"/>
              <a:gd name="T103" fmla="*/ 4256 h 1891"/>
              <a:gd name="T104" fmla="+- 0 8635 7714"/>
              <a:gd name="T105" fmla="*/ T104 w 1142"/>
              <a:gd name="T106" fmla="+- 0 4247 4121"/>
              <a:gd name="T107" fmla="*/ 4247 h 1891"/>
              <a:gd name="T108" fmla="+- 0 8229 7714"/>
              <a:gd name="T109" fmla="*/ T108 w 1142"/>
              <a:gd name="T110" fmla="+- 0 4223 4121"/>
              <a:gd name="T111" fmla="*/ 4223 h 1891"/>
              <a:gd name="T112" fmla="+- 0 8748 7714"/>
              <a:gd name="T113" fmla="*/ T112 w 1142"/>
              <a:gd name="T114" fmla="+- 0 4237 4121"/>
              <a:gd name="T115" fmla="*/ 4237 h 1891"/>
              <a:gd name="T116" fmla="+- 0 8680 7714"/>
              <a:gd name="T117" fmla="*/ T116 w 1142"/>
              <a:gd name="T118" fmla="+- 0 4223 4121"/>
              <a:gd name="T119" fmla="*/ 4223 h 1891"/>
              <a:gd name="T120" fmla="+- 0 8151 7714"/>
              <a:gd name="T121" fmla="*/ T120 w 1142"/>
              <a:gd name="T122" fmla="+- 0 4195 4121"/>
              <a:gd name="T123" fmla="*/ 4195 h 1891"/>
              <a:gd name="T124" fmla="+- 0 8571 7714"/>
              <a:gd name="T125" fmla="*/ T124 w 1142"/>
              <a:gd name="T126" fmla="+- 0 4167 4121"/>
              <a:gd name="T127" fmla="*/ 4167 h 1891"/>
              <a:gd name="T128" fmla="+- 0 8630 7714"/>
              <a:gd name="T129" fmla="*/ T128 w 1142"/>
              <a:gd name="T130" fmla="+- 0 4157 4121"/>
              <a:gd name="T131" fmla="*/ 4157 h 1891"/>
              <a:gd name="T132" fmla="+- 0 8118 7714"/>
              <a:gd name="T133" fmla="*/ T132 w 1142"/>
              <a:gd name="T134" fmla="+- 0 4175 4121"/>
              <a:gd name="T135" fmla="*/ 4175 h 1891"/>
              <a:gd name="T136" fmla="+- 0 8508 7714"/>
              <a:gd name="T137" fmla="*/ T136 w 1142"/>
              <a:gd name="T138" fmla="+- 0 4164 4121"/>
              <a:gd name="T139" fmla="*/ 4164 h 1891"/>
              <a:gd name="T140" fmla="+- 0 8567 7714"/>
              <a:gd name="T141" fmla="*/ T140 w 1142"/>
              <a:gd name="T142" fmla="+- 0 4142 4121"/>
              <a:gd name="T143" fmla="*/ 4142 h 1891"/>
              <a:gd name="T144" fmla="+- 0 8513 7714"/>
              <a:gd name="T145" fmla="*/ T144 w 1142"/>
              <a:gd name="T146" fmla="+- 0 5135 4121"/>
              <a:gd name="T147" fmla="*/ 5135 h 1891"/>
              <a:gd name="T148" fmla="+- 0 8030 7714"/>
              <a:gd name="T149" fmla="*/ T148 w 1142"/>
              <a:gd name="T150" fmla="+- 0 5078 4121"/>
              <a:gd name="T151" fmla="*/ 5078 h 1891"/>
              <a:gd name="T152" fmla="+- 0 8559 7714"/>
              <a:gd name="T153" fmla="*/ T152 w 1142"/>
              <a:gd name="T154" fmla="+- 0 5063 4121"/>
              <a:gd name="T155" fmla="*/ 5063 h 1891"/>
              <a:gd name="T156" fmla="+- 0 8398 7714"/>
              <a:gd name="T157" fmla="*/ T156 w 1142"/>
              <a:gd name="T158" fmla="+- 0 5027 4121"/>
              <a:gd name="T159" fmla="*/ 5027 h 1891"/>
              <a:gd name="T160" fmla="+- 0 8422 7714"/>
              <a:gd name="T161" fmla="*/ T160 w 1142"/>
              <a:gd name="T162" fmla="+- 0 5078 4121"/>
              <a:gd name="T163" fmla="*/ 5078 h 1891"/>
              <a:gd name="T164" fmla="+- 0 8488 7714"/>
              <a:gd name="T165" fmla="*/ T164 w 1142"/>
              <a:gd name="T166" fmla="+- 0 5013 4121"/>
              <a:gd name="T167" fmla="*/ 5013 h 1891"/>
              <a:gd name="T168" fmla="+- 0 8264 7714"/>
              <a:gd name="T169" fmla="*/ T168 w 1142"/>
              <a:gd name="T170" fmla="+- 0 5094 4121"/>
              <a:gd name="T171" fmla="*/ 5094 h 1891"/>
              <a:gd name="T172" fmla="+- 0 8543 7714"/>
              <a:gd name="T173" fmla="*/ T172 w 1142"/>
              <a:gd name="T174" fmla="+- 0 5075 4121"/>
              <a:gd name="T175" fmla="*/ 5075 h 1891"/>
              <a:gd name="T176" fmla="+- 0 7944 7714"/>
              <a:gd name="T177" fmla="*/ T176 w 1142"/>
              <a:gd name="T178" fmla="+- 0 5149 4121"/>
              <a:gd name="T179" fmla="*/ 5149 h 1891"/>
              <a:gd name="T180" fmla="+- 0 8699 7714"/>
              <a:gd name="T181" fmla="*/ T180 w 1142"/>
              <a:gd name="T182" fmla="+- 0 5143 4121"/>
              <a:gd name="T183" fmla="*/ 5143 h 1891"/>
              <a:gd name="T184" fmla="+- 0 8390 7714"/>
              <a:gd name="T185" fmla="*/ T184 w 1142"/>
              <a:gd name="T186" fmla="+- 0 5141 4121"/>
              <a:gd name="T187" fmla="*/ 5141 h 1891"/>
              <a:gd name="T188" fmla="+- 0 8020 7714"/>
              <a:gd name="T189" fmla="*/ T188 w 1142"/>
              <a:gd name="T190" fmla="+- 0 5898 4121"/>
              <a:gd name="T191" fmla="*/ 5898 h 1891"/>
              <a:gd name="T192" fmla="+- 0 8648 7714"/>
              <a:gd name="T193" fmla="*/ T192 w 1142"/>
              <a:gd name="T194" fmla="+- 0 5878 4121"/>
              <a:gd name="T195" fmla="*/ 5878 h 1891"/>
              <a:gd name="T196" fmla="+- 0 7943 7714"/>
              <a:gd name="T197" fmla="*/ T196 w 1142"/>
              <a:gd name="T198" fmla="+- 0 5916 4121"/>
              <a:gd name="T199" fmla="*/ 5916 h 1891"/>
              <a:gd name="T200" fmla="+- 0 8173 7714"/>
              <a:gd name="T201" fmla="*/ T200 w 1142"/>
              <a:gd name="T202" fmla="+- 0 5966 4121"/>
              <a:gd name="T203" fmla="*/ 5966 h 1891"/>
              <a:gd name="T204" fmla="+- 0 8508 7714"/>
              <a:gd name="T205" fmla="*/ T204 w 1142"/>
              <a:gd name="T206" fmla="+- 0 5916 4121"/>
              <a:gd name="T207" fmla="*/ 5916 h 1891"/>
              <a:gd name="T208" fmla="+- 0 8109 7714"/>
              <a:gd name="T209" fmla="*/ T208 w 1142"/>
              <a:gd name="T210" fmla="+- 0 5969 4121"/>
              <a:gd name="T211" fmla="*/ 5969 h 1891"/>
              <a:gd name="T212" fmla="+- 0 8082 7714"/>
              <a:gd name="T213" fmla="*/ T212 w 1142"/>
              <a:gd name="T214" fmla="+- 0 5993 4121"/>
              <a:gd name="T215" fmla="*/ 5993 h 1891"/>
              <a:gd name="T216" fmla="+- 0 8321 7714"/>
              <a:gd name="T217" fmla="*/ T216 w 1142"/>
              <a:gd name="T218" fmla="+- 0 5960 4121"/>
              <a:gd name="T219" fmla="*/ 5960 h 1891"/>
              <a:gd name="T220" fmla="+- 0 7911 7714"/>
              <a:gd name="T221" fmla="*/ T220 w 1142"/>
              <a:gd name="T222" fmla="+- 0 5940 4121"/>
              <a:gd name="T223" fmla="*/ 5940 h 1891"/>
              <a:gd name="T224" fmla="+- 0 7978 7714"/>
              <a:gd name="T225" fmla="*/ T224 w 1142"/>
              <a:gd name="T226" fmla="+- 0 5128 4121"/>
              <a:gd name="T227" fmla="*/ 5128 h 1891"/>
              <a:gd name="T228" fmla="+- 0 7978 7714"/>
              <a:gd name="T229" fmla="*/ T228 w 1142"/>
              <a:gd name="T230" fmla="+- 0 5002 4121"/>
              <a:gd name="T231" fmla="*/ 5002 h 1891"/>
              <a:gd name="T232" fmla="+- 0 8222 7714"/>
              <a:gd name="T233" fmla="*/ T232 w 1142"/>
              <a:gd name="T234" fmla="+- 0 4145 4121"/>
              <a:gd name="T235" fmla="*/ 4145 h 1891"/>
              <a:gd name="T236" fmla="+- 0 8811 7714"/>
              <a:gd name="T237" fmla="*/ T236 w 1142"/>
              <a:gd name="T238" fmla="+- 0 4192 4121"/>
              <a:gd name="T239" fmla="*/ 4192 h 1891"/>
              <a:gd name="T240" fmla="+- 0 8267 7714"/>
              <a:gd name="T241" fmla="*/ T240 w 1142"/>
              <a:gd name="T242" fmla="+- 0 4283 4121"/>
              <a:gd name="T243" fmla="*/ 4283 h 1891"/>
              <a:gd name="T244" fmla="+- 0 8816 7714"/>
              <a:gd name="T245" fmla="*/ T244 w 1142"/>
              <a:gd name="T246" fmla="+- 0 4293 4121"/>
              <a:gd name="T247" fmla="*/ 4293 h 189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</a:cxnLst>
            <a:rect l="0" t="0" r="r" b="b"/>
            <a:pathLst>
              <a:path w="1142" h="1891" extrusionOk="0">
                <a:moveTo>
                  <a:pt x="372" y="200"/>
                </a:moveTo>
                <a:cubicBezTo>
                  <a:pt x="375" y="185"/>
                  <a:pt x="382" y="116"/>
                  <a:pt x="378" y="181"/>
                </a:cubicBezTo>
                <a:cubicBezTo>
                  <a:pt x="375" y="226"/>
                  <a:pt x="371" y="273"/>
                  <a:pt x="364" y="318"/>
                </a:cubicBezTo>
                <a:cubicBezTo>
                  <a:pt x="354" y="387"/>
                  <a:pt x="344" y="455"/>
                  <a:pt x="331" y="524"/>
                </a:cubicBezTo>
                <a:cubicBezTo>
                  <a:pt x="320" y="581"/>
                  <a:pt x="311" y="638"/>
                  <a:pt x="300" y="695"/>
                </a:cubicBezTo>
                <a:cubicBezTo>
                  <a:pt x="292" y="734"/>
                  <a:pt x="285" y="774"/>
                  <a:pt x="282" y="814"/>
                </a:cubicBezTo>
                <a:cubicBezTo>
                  <a:pt x="295" y="750"/>
                  <a:pt x="311" y="686"/>
                  <a:pt x="325" y="622"/>
                </a:cubicBezTo>
                <a:cubicBezTo>
                  <a:pt x="338" y="562"/>
                  <a:pt x="353" y="499"/>
                  <a:pt x="360" y="438"/>
                </a:cubicBezTo>
                <a:cubicBezTo>
                  <a:pt x="361" y="426"/>
                  <a:pt x="366" y="324"/>
                  <a:pt x="360" y="364"/>
                </a:cubicBezTo>
                <a:cubicBezTo>
                  <a:pt x="346" y="453"/>
                  <a:pt x="318" y="537"/>
                  <a:pt x="289" y="622"/>
                </a:cubicBezTo>
                <a:cubicBezTo>
                  <a:pt x="275" y="662"/>
                  <a:pt x="261" y="702"/>
                  <a:pt x="245" y="741"/>
                </a:cubicBezTo>
                <a:cubicBezTo>
                  <a:pt x="241" y="753"/>
                  <a:pt x="209" y="852"/>
                  <a:pt x="239" y="776"/>
                </a:cubicBezTo>
                <a:cubicBezTo>
                  <a:pt x="264" y="712"/>
                  <a:pt x="276" y="641"/>
                  <a:pt x="291" y="574"/>
                </a:cubicBezTo>
                <a:cubicBezTo>
                  <a:pt x="306" y="509"/>
                  <a:pt x="322" y="444"/>
                  <a:pt x="333" y="378"/>
                </a:cubicBezTo>
                <a:cubicBezTo>
                  <a:pt x="335" y="366"/>
                  <a:pt x="355" y="278"/>
                  <a:pt x="327" y="321"/>
                </a:cubicBezTo>
                <a:cubicBezTo>
                  <a:pt x="311" y="346"/>
                  <a:pt x="308" y="386"/>
                  <a:pt x="304" y="414"/>
                </a:cubicBezTo>
                <a:cubicBezTo>
                  <a:pt x="296" y="463"/>
                  <a:pt x="288" y="512"/>
                  <a:pt x="279" y="560"/>
                </a:cubicBezTo>
                <a:cubicBezTo>
                  <a:pt x="268" y="617"/>
                  <a:pt x="253" y="673"/>
                  <a:pt x="236" y="728"/>
                </a:cubicBezTo>
                <a:cubicBezTo>
                  <a:pt x="235" y="732"/>
                  <a:pt x="233" y="737"/>
                  <a:pt x="232" y="741"/>
                </a:cubicBezTo>
                <a:cubicBezTo>
                  <a:pt x="245" y="692"/>
                  <a:pt x="260" y="644"/>
                  <a:pt x="271" y="594"/>
                </a:cubicBezTo>
                <a:cubicBezTo>
                  <a:pt x="291" y="500"/>
                  <a:pt x="312" y="404"/>
                  <a:pt x="324" y="309"/>
                </a:cubicBezTo>
                <a:cubicBezTo>
                  <a:pt x="329" y="270"/>
                  <a:pt x="326" y="206"/>
                  <a:pt x="301" y="279"/>
                </a:cubicBezTo>
                <a:cubicBezTo>
                  <a:pt x="282" y="336"/>
                  <a:pt x="270" y="396"/>
                  <a:pt x="256" y="455"/>
                </a:cubicBezTo>
                <a:cubicBezTo>
                  <a:pt x="242" y="515"/>
                  <a:pt x="230" y="576"/>
                  <a:pt x="218" y="637"/>
                </a:cubicBezTo>
                <a:cubicBezTo>
                  <a:pt x="213" y="661"/>
                  <a:pt x="209" y="684"/>
                  <a:pt x="205" y="708"/>
                </a:cubicBezTo>
                <a:cubicBezTo>
                  <a:pt x="214" y="666"/>
                  <a:pt x="222" y="625"/>
                  <a:pt x="229" y="583"/>
                </a:cubicBezTo>
                <a:cubicBezTo>
                  <a:pt x="243" y="501"/>
                  <a:pt x="258" y="419"/>
                  <a:pt x="270" y="337"/>
                </a:cubicBezTo>
                <a:cubicBezTo>
                  <a:pt x="272" y="322"/>
                  <a:pt x="296" y="167"/>
                  <a:pt x="277" y="211"/>
                </a:cubicBezTo>
                <a:cubicBezTo>
                  <a:pt x="256" y="260"/>
                  <a:pt x="245" y="316"/>
                  <a:pt x="233" y="367"/>
                </a:cubicBezTo>
                <a:cubicBezTo>
                  <a:pt x="216" y="443"/>
                  <a:pt x="199" y="520"/>
                  <a:pt x="187" y="597"/>
                </a:cubicBezTo>
                <a:cubicBezTo>
                  <a:pt x="182" y="627"/>
                  <a:pt x="181" y="636"/>
                  <a:pt x="179" y="655"/>
                </a:cubicBezTo>
                <a:cubicBezTo>
                  <a:pt x="179" y="699"/>
                  <a:pt x="180" y="682"/>
                  <a:pt x="187" y="645"/>
                </a:cubicBezTo>
                <a:cubicBezTo>
                  <a:pt x="201" y="576"/>
                  <a:pt x="216" y="507"/>
                  <a:pt x="232" y="438"/>
                </a:cubicBezTo>
                <a:cubicBezTo>
                  <a:pt x="247" y="373"/>
                  <a:pt x="261" y="307"/>
                  <a:pt x="274" y="241"/>
                </a:cubicBezTo>
                <a:cubicBezTo>
                  <a:pt x="279" y="217"/>
                  <a:pt x="281" y="207"/>
                  <a:pt x="270" y="232"/>
                </a:cubicBezTo>
                <a:cubicBezTo>
                  <a:pt x="250" y="311"/>
                  <a:pt x="234" y="391"/>
                  <a:pt x="217" y="471"/>
                </a:cubicBezTo>
                <a:cubicBezTo>
                  <a:pt x="204" y="534"/>
                  <a:pt x="191" y="598"/>
                  <a:pt x="179" y="661"/>
                </a:cubicBezTo>
                <a:cubicBezTo>
                  <a:pt x="176" y="674"/>
                  <a:pt x="152" y="780"/>
                  <a:pt x="182" y="713"/>
                </a:cubicBezTo>
                <a:cubicBezTo>
                  <a:pt x="210" y="651"/>
                  <a:pt x="220" y="577"/>
                  <a:pt x="235" y="511"/>
                </a:cubicBezTo>
                <a:cubicBezTo>
                  <a:pt x="262" y="390"/>
                  <a:pt x="281" y="269"/>
                  <a:pt x="297" y="146"/>
                </a:cubicBezTo>
                <a:cubicBezTo>
                  <a:pt x="298" y="138"/>
                  <a:pt x="299" y="131"/>
                  <a:pt x="300" y="123"/>
                </a:cubicBezTo>
                <a:cubicBezTo>
                  <a:pt x="280" y="174"/>
                  <a:pt x="275" y="224"/>
                  <a:pt x="264" y="277"/>
                </a:cubicBezTo>
                <a:cubicBezTo>
                  <a:pt x="247" y="360"/>
                  <a:pt x="235" y="444"/>
                  <a:pt x="221" y="527"/>
                </a:cubicBezTo>
                <a:cubicBezTo>
                  <a:pt x="211" y="587"/>
                  <a:pt x="203" y="647"/>
                  <a:pt x="194" y="707"/>
                </a:cubicBezTo>
                <a:cubicBezTo>
                  <a:pt x="193" y="714"/>
                  <a:pt x="192" y="722"/>
                  <a:pt x="191" y="729"/>
                </a:cubicBezTo>
                <a:cubicBezTo>
                  <a:pt x="209" y="682"/>
                  <a:pt x="215" y="630"/>
                  <a:pt x="224" y="580"/>
                </a:cubicBezTo>
                <a:cubicBezTo>
                  <a:pt x="241" y="487"/>
                  <a:pt x="260" y="394"/>
                  <a:pt x="277" y="300"/>
                </a:cubicBezTo>
                <a:cubicBezTo>
                  <a:pt x="278" y="295"/>
                  <a:pt x="310" y="143"/>
                  <a:pt x="304" y="140"/>
                </a:cubicBezTo>
                <a:cubicBezTo>
                  <a:pt x="243" y="110"/>
                  <a:pt x="266" y="270"/>
                  <a:pt x="250" y="336"/>
                </a:cubicBezTo>
                <a:cubicBezTo>
                  <a:pt x="228" y="424"/>
                  <a:pt x="209" y="512"/>
                  <a:pt x="190" y="601"/>
                </a:cubicBezTo>
                <a:cubicBezTo>
                  <a:pt x="190" y="603"/>
                  <a:pt x="162" y="732"/>
                  <a:pt x="170" y="734"/>
                </a:cubicBezTo>
                <a:cubicBezTo>
                  <a:pt x="175" y="729"/>
                  <a:pt x="179" y="725"/>
                  <a:pt x="184" y="720"/>
                </a:cubicBezTo>
                <a:cubicBezTo>
                  <a:pt x="200" y="675"/>
                  <a:pt x="213" y="630"/>
                  <a:pt x="223" y="583"/>
                </a:cubicBezTo>
                <a:cubicBezTo>
                  <a:pt x="232" y="537"/>
                  <a:pt x="239" y="490"/>
                  <a:pt x="247" y="444"/>
                </a:cubicBezTo>
                <a:cubicBezTo>
                  <a:pt x="255" y="383"/>
                  <a:pt x="252" y="383"/>
                  <a:pt x="232" y="441"/>
                </a:cubicBezTo>
                <a:cubicBezTo>
                  <a:pt x="212" y="500"/>
                  <a:pt x="199" y="560"/>
                  <a:pt x="184" y="621"/>
                </a:cubicBezTo>
                <a:cubicBezTo>
                  <a:pt x="176" y="652"/>
                  <a:pt x="147" y="713"/>
                  <a:pt x="156" y="746"/>
                </a:cubicBezTo>
                <a:cubicBezTo>
                  <a:pt x="164" y="775"/>
                  <a:pt x="177" y="707"/>
                  <a:pt x="182" y="690"/>
                </a:cubicBezTo>
                <a:cubicBezTo>
                  <a:pt x="197" y="643"/>
                  <a:pt x="211" y="597"/>
                  <a:pt x="226" y="550"/>
                </a:cubicBezTo>
                <a:cubicBezTo>
                  <a:pt x="245" y="492"/>
                  <a:pt x="219" y="613"/>
                  <a:pt x="218" y="619"/>
                </a:cubicBezTo>
                <a:cubicBezTo>
                  <a:pt x="200" y="692"/>
                  <a:pt x="180" y="765"/>
                  <a:pt x="169" y="839"/>
                </a:cubicBezTo>
                <a:cubicBezTo>
                  <a:pt x="168" y="844"/>
                  <a:pt x="168" y="848"/>
                  <a:pt x="167" y="853"/>
                </a:cubicBezTo>
                <a:cubicBezTo>
                  <a:pt x="194" y="820"/>
                  <a:pt x="207" y="788"/>
                  <a:pt x="221" y="747"/>
                </a:cubicBezTo>
                <a:cubicBezTo>
                  <a:pt x="223" y="742"/>
                  <a:pt x="250" y="646"/>
                  <a:pt x="247" y="646"/>
                </a:cubicBezTo>
                <a:cubicBezTo>
                  <a:pt x="222" y="646"/>
                  <a:pt x="204" y="719"/>
                  <a:pt x="199" y="735"/>
                </a:cubicBezTo>
                <a:cubicBezTo>
                  <a:pt x="196" y="745"/>
                  <a:pt x="169" y="819"/>
                  <a:pt x="182" y="830"/>
                </a:cubicBezTo>
                <a:cubicBezTo>
                  <a:pt x="205" y="848"/>
                  <a:pt x="246" y="776"/>
                  <a:pt x="256" y="762"/>
                </a:cubicBezTo>
                <a:cubicBezTo>
                  <a:pt x="276" y="731"/>
                  <a:pt x="283" y="720"/>
                  <a:pt x="294" y="698"/>
                </a:cubicBezTo>
              </a:path>
              <a:path w="1142" h="1891" extrusionOk="0">
                <a:moveTo>
                  <a:pt x="193" y="1102"/>
                </a:moveTo>
                <a:cubicBezTo>
                  <a:pt x="185" y="1040"/>
                  <a:pt x="191" y="1095"/>
                  <a:pt x="181" y="1130"/>
                </a:cubicBezTo>
                <a:cubicBezTo>
                  <a:pt x="161" y="1197"/>
                  <a:pt x="147" y="1266"/>
                  <a:pt x="128" y="1334"/>
                </a:cubicBezTo>
                <a:cubicBezTo>
                  <a:pt x="109" y="1400"/>
                  <a:pt x="90" y="1466"/>
                  <a:pt x="74" y="1533"/>
                </a:cubicBezTo>
                <a:cubicBezTo>
                  <a:pt x="68" y="1559"/>
                  <a:pt x="62" y="1584"/>
                  <a:pt x="56" y="1610"/>
                </a:cubicBezTo>
                <a:cubicBezTo>
                  <a:pt x="80" y="1567"/>
                  <a:pt x="91" y="1523"/>
                  <a:pt x="102" y="1474"/>
                </a:cubicBezTo>
                <a:cubicBezTo>
                  <a:pt x="117" y="1408"/>
                  <a:pt x="133" y="1342"/>
                  <a:pt x="146" y="1276"/>
                </a:cubicBezTo>
                <a:cubicBezTo>
                  <a:pt x="149" y="1258"/>
                  <a:pt x="179" y="1147"/>
                  <a:pt x="143" y="1233"/>
                </a:cubicBezTo>
                <a:cubicBezTo>
                  <a:pt x="124" y="1278"/>
                  <a:pt x="111" y="1332"/>
                  <a:pt x="99" y="1379"/>
                </a:cubicBezTo>
                <a:cubicBezTo>
                  <a:pt x="86" y="1429"/>
                  <a:pt x="81" y="1480"/>
                  <a:pt x="72" y="1531"/>
                </a:cubicBezTo>
                <a:cubicBezTo>
                  <a:pt x="70" y="1540"/>
                  <a:pt x="68" y="1548"/>
                  <a:pt x="66" y="1557"/>
                </a:cubicBezTo>
                <a:cubicBezTo>
                  <a:pt x="77" y="1601"/>
                  <a:pt x="75" y="1587"/>
                  <a:pt x="87" y="1543"/>
                </a:cubicBezTo>
                <a:cubicBezTo>
                  <a:pt x="111" y="1456"/>
                  <a:pt x="119" y="1365"/>
                  <a:pt x="129" y="1276"/>
                </a:cubicBezTo>
                <a:cubicBezTo>
                  <a:pt x="135" y="1223"/>
                  <a:pt x="140" y="1172"/>
                  <a:pt x="135" y="1120"/>
                </a:cubicBezTo>
                <a:cubicBezTo>
                  <a:pt x="105" y="1174"/>
                  <a:pt x="95" y="1231"/>
                  <a:pt x="80" y="1291"/>
                </a:cubicBezTo>
                <a:cubicBezTo>
                  <a:pt x="58" y="1376"/>
                  <a:pt x="41" y="1461"/>
                  <a:pt x="21" y="1546"/>
                </a:cubicBezTo>
                <a:cubicBezTo>
                  <a:pt x="15" y="1571"/>
                  <a:pt x="-13" y="1642"/>
                  <a:pt x="1" y="1670"/>
                </a:cubicBezTo>
                <a:cubicBezTo>
                  <a:pt x="7" y="1683"/>
                  <a:pt x="51" y="1574"/>
                  <a:pt x="51" y="1573"/>
                </a:cubicBezTo>
                <a:cubicBezTo>
                  <a:pt x="77" y="1483"/>
                  <a:pt x="90" y="1389"/>
                  <a:pt x="96" y="1296"/>
                </a:cubicBezTo>
                <a:cubicBezTo>
                  <a:pt x="74" y="1271"/>
                  <a:pt x="67" y="1345"/>
                  <a:pt x="60" y="1379"/>
                </a:cubicBezTo>
                <a:cubicBezTo>
                  <a:pt x="49" y="1434"/>
                  <a:pt x="43" y="1488"/>
                  <a:pt x="39" y="1543"/>
                </a:cubicBezTo>
                <a:cubicBezTo>
                  <a:pt x="39" y="1545"/>
                  <a:pt x="32" y="1639"/>
                  <a:pt x="46" y="1632"/>
                </a:cubicBezTo>
                <a:cubicBezTo>
                  <a:pt x="75" y="1617"/>
                  <a:pt x="94" y="1527"/>
                  <a:pt x="101" y="1501"/>
                </a:cubicBezTo>
                <a:cubicBezTo>
                  <a:pt x="128" y="1402"/>
                  <a:pt x="157" y="1300"/>
                  <a:pt x="169" y="1198"/>
                </a:cubicBezTo>
                <a:cubicBezTo>
                  <a:pt x="169" y="1190"/>
                  <a:pt x="170" y="1183"/>
                  <a:pt x="170" y="1175"/>
                </a:cubicBezTo>
                <a:cubicBezTo>
                  <a:pt x="142" y="1216"/>
                  <a:pt x="134" y="1258"/>
                  <a:pt x="122" y="1307"/>
                </a:cubicBezTo>
                <a:cubicBezTo>
                  <a:pt x="105" y="1377"/>
                  <a:pt x="87" y="1447"/>
                  <a:pt x="75" y="1518"/>
                </a:cubicBezTo>
                <a:cubicBezTo>
                  <a:pt x="71" y="1541"/>
                  <a:pt x="43" y="1643"/>
                  <a:pt x="59" y="1665"/>
                </a:cubicBezTo>
                <a:cubicBezTo>
                  <a:pt x="80" y="1694"/>
                  <a:pt x="94" y="1632"/>
                  <a:pt x="102" y="1608"/>
                </a:cubicBezTo>
                <a:cubicBezTo>
                  <a:pt x="126" y="1535"/>
                  <a:pt x="136" y="1458"/>
                  <a:pt x="150" y="1382"/>
                </a:cubicBezTo>
                <a:cubicBezTo>
                  <a:pt x="160" y="1329"/>
                  <a:pt x="165" y="1278"/>
                  <a:pt x="167" y="1225"/>
                </a:cubicBezTo>
                <a:cubicBezTo>
                  <a:pt x="144" y="1281"/>
                  <a:pt x="134" y="1337"/>
                  <a:pt x="122" y="1397"/>
                </a:cubicBezTo>
                <a:cubicBezTo>
                  <a:pt x="106" y="1478"/>
                  <a:pt x="98" y="1561"/>
                  <a:pt x="89" y="1643"/>
                </a:cubicBezTo>
                <a:cubicBezTo>
                  <a:pt x="83" y="1696"/>
                  <a:pt x="95" y="1694"/>
                  <a:pt x="111" y="1646"/>
                </a:cubicBezTo>
                <a:cubicBezTo>
                  <a:pt x="130" y="1587"/>
                  <a:pt x="140" y="1524"/>
                  <a:pt x="153" y="1463"/>
                </a:cubicBezTo>
                <a:cubicBezTo>
                  <a:pt x="163" y="1413"/>
                  <a:pt x="172" y="1364"/>
                  <a:pt x="179" y="1314"/>
                </a:cubicBezTo>
                <a:cubicBezTo>
                  <a:pt x="184" y="1284"/>
                  <a:pt x="186" y="1278"/>
                  <a:pt x="185" y="1260"/>
                </a:cubicBezTo>
                <a:cubicBezTo>
                  <a:pt x="160" y="1314"/>
                  <a:pt x="145" y="1368"/>
                  <a:pt x="132" y="1427"/>
                </a:cubicBezTo>
                <a:cubicBezTo>
                  <a:pt x="119" y="1488"/>
                  <a:pt x="106" y="1551"/>
                  <a:pt x="102" y="1614"/>
                </a:cubicBezTo>
                <a:cubicBezTo>
                  <a:pt x="100" y="1643"/>
                  <a:pt x="101" y="1654"/>
                  <a:pt x="113" y="1677"/>
                </a:cubicBezTo>
                <a:cubicBezTo>
                  <a:pt x="139" y="1630"/>
                  <a:pt x="158" y="1584"/>
                  <a:pt x="167" y="1530"/>
                </a:cubicBezTo>
                <a:cubicBezTo>
                  <a:pt x="176" y="1475"/>
                  <a:pt x="207" y="1318"/>
                  <a:pt x="161" y="1270"/>
                </a:cubicBezTo>
                <a:cubicBezTo>
                  <a:pt x="128" y="1236"/>
                  <a:pt x="111" y="1346"/>
                  <a:pt x="108" y="1358"/>
                </a:cubicBezTo>
                <a:cubicBezTo>
                  <a:pt x="88" y="1442"/>
                  <a:pt x="81" y="1535"/>
                  <a:pt x="84" y="1622"/>
                </a:cubicBezTo>
                <a:cubicBezTo>
                  <a:pt x="84" y="1632"/>
                  <a:pt x="86" y="1707"/>
                  <a:pt x="98" y="1658"/>
                </a:cubicBezTo>
                <a:cubicBezTo>
                  <a:pt x="104" y="1634"/>
                  <a:pt x="130" y="1468"/>
                  <a:pt x="117" y="1554"/>
                </a:cubicBezTo>
                <a:cubicBezTo>
                  <a:pt x="111" y="1590"/>
                  <a:pt x="95" y="1626"/>
                  <a:pt x="90" y="1662"/>
                </a:cubicBezTo>
                <a:cubicBezTo>
                  <a:pt x="86" y="1688"/>
                  <a:pt x="85" y="1713"/>
                  <a:pt x="84" y="1738"/>
                </a:cubicBezTo>
                <a:cubicBezTo>
                  <a:pt x="83" y="1789"/>
                  <a:pt x="86" y="1750"/>
                  <a:pt x="95" y="1721"/>
                </a:cubicBezTo>
                <a:cubicBezTo>
                  <a:pt x="103" y="1695"/>
                  <a:pt x="144" y="1639"/>
                  <a:pt x="117" y="1643"/>
                </a:cubicBezTo>
                <a:cubicBezTo>
                  <a:pt x="94" y="1646"/>
                  <a:pt x="92" y="1661"/>
                  <a:pt x="93" y="1685"/>
                </a:cubicBezTo>
                <a:cubicBezTo>
                  <a:pt x="94" y="1723"/>
                  <a:pt x="90" y="1759"/>
                  <a:pt x="84" y="1796"/>
                </a:cubicBezTo>
                <a:cubicBezTo>
                  <a:pt x="83" y="1802"/>
                  <a:pt x="82" y="1809"/>
                  <a:pt x="81" y="1815"/>
                </a:cubicBezTo>
                <a:cubicBezTo>
                  <a:pt x="111" y="1763"/>
                  <a:pt x="132" y="1706"/>
                  <a:pt x="152" y="1649"/>
                </a:cubicBezTo>
                <a:cubicBezTo>
                  <a:pt x="185" y="1554"/>
                  <a:pt x="223" y="1457"/>
                  <a:pt x="245" y="1359"/>
                </a:cubicBezTo>
                <a:cubicBezTo>
                  <a:pt x="263" y="1278"/>
                  <a:pt x="278" y="1202"/>
                  <a:pt x="286" y="1120"/>
                </a:cubicBezTo>
                <a:cubicBezTo>
                  <a:pt x="288" y="1105"/>
                  <a:pt x="289" y="1091"/>
                  <a:pt x="291" y="1076"/>
                </a:cubicBezTo>
              </a:path>
              <a:path w="1142" h="1891" extrusionOk="0">
                <a:moveTo>
                  <a:pt x="907" y="90"/>
                </a:moveTo>
                <a:cubicBezTo>
                  <a:pt x="875" y="87"/>
                  <a:pt x="848" y="99"/>
                  <a:pt x="817" y="110"/>
                </a:cubicBezTo>
                <a:cubicBezTo>
                  <a:pt x="791" y="119"/>
                  <a:pt x="761" y="127"/>
                  <a:pt x="734" y="131"/>
                </a:cubicBezTo>
                <a:cubicBezTo>
                  <a:pt x="699" y="136"/>
                  <a:pt x="662" y="136"/>
                  <a:pt x="627" y="138"/>
                </a:cubicBezTo>
                <a:cubicBezTo>
                  <a:pt x="602" y="140"/>
                  <a:pt x="575" y="141"/>
                  <a:pt x="550" y="135"/>
                </a:cubicBezTo>
                <a:cubicBezTo>
                  <a:pt x="501" y="122"/>
                  <a:pt x="527" y="132"/>
                  <a:pt x="560" y="129"/>
                </a:cubicBezTo>
                <a:cubicBezTo>
                  <a:pt x="631" y="122"/>
                  <a:pt x="701" y="106"/>
                  <a:pt x="771" y="96"/>
                </a:cubicBezTo>
                <a:cubicBezTo>
                  <a:pt x="833" y="87"/>
                  <a:pt x="895" y="80"/>
                  <a:pt x="957" y="77"/>
                </a:cubicBezTo>
                <a:cubicBezTo>
                  <a:pt x="996" y="75"/>
                  <a:pt x="1021" y="74"/>
                  <a:pt x="979" y="107"/>
                </a:cubicBezTo>
                <a:cubicBezTo>
                  <a:pt x="963" y="120"/>
                  <a:pt x="941" y="124"/>
                  <a:pt x="921" y="126"/>
                </a:cubicBezTo>
                <a:cubicBezTo>
                  <a:pt x="902" y="128"/>
                  <a:pt x="880" y="117"/>
                  <a:pt x="862" y="110"/>
                </a:cubicBezTo>
                <a:cubicBezTo>
                  <a:pt x="826" y="97"/>
                  <a:pt x="794" y="90"/>
                  <a:pt x="756" y="89"/>
                </a:cubicBezTo>
                <a:cubicBezTo>
                  <a:pt x="687" y="87"/>
                  <a:pt x="619" y="95"/>
                  <a:pt x="551" y="104"/>
                </a:cubicBezTo>
                <a:cubicBezTo>
                  <a:pt x="519" y="109"/>
                  <a:pt x="442" y="147"/>
                  <a:pt x="455" y="117"/>
                </a:cubicBezTo>
                <a:cubicBezTo>
                  <a:pt x="462" y="100"/>
                  <a:pt x="501" y="104"/>
                  <a:pt x="515" y="102"/>
                </a:cubicBezTo>
                <a:cubicBezTo>
                  <a:pt x="567" y="104"/>
                  <a:pt x="620" y="99"/>
                  <a:pt x="672" y="99"/>
                </a:cubicBezTo>
                <a:cubicBezTo>
                  <a:pt x="758" y="99"/>
                  <a:pt x="845" y="97"/>
                  <a:pt x="931" y="96"/>
                </a:cubicBezTo>
                <a:cubicBezTo>
                  <a:pt x="987" y="95"/>
                  <a:pt x="1045" y="88"/>
                  <a:pt x="1100" y="89"/>
                </a:cubicBezTo>
                <a:cubicBezTo>
                  <a:pt x="1105" y="90"/>
                  <a:pt x="1110" y="91"/>
                  <a:pt x="1115" y="92"/>
                </a:cubicBezTo>
                <a:cubicBezTo>
                  <a:pt x="1088" y="101"/>
                  <a:pt x="1062" y="111"/>
                  <a:pt x="1034" y="116"/>
                </a:cubicBezTo>
                <a:cubicBezTo>
                  <a:pt x="956" y="129"/>
                  <a:pt x="876" y="129"/>
                  <a:pt x="797" y="132"/>
                </a:cubicBezTo>
                <a:cubicBezTo>
                  <a:pt x="717" y="135"/>
                  <a:pt x="636" y="133"/>
                  <a:pt x="556" y="132"/>
                </a:cubicBezTo>
                <a:cubicBezTo>
                  <a:pt x="507" y="131"/>
                  <a:pt x="460" y="132"/>
                  <a:pt x="414" y="116"/>
                </a:cubicBezTo>
                <a:cubicBezTo>
                  <a:pt x="460" y="117"/>
                  <a:pt x="505" y="117"/>
                  <a:pt x="551" y="117"/>
                </a:cubicBezTo>
                <a:cubicBezTo>
                  <a:pt x="690" y="116"/>
                  <a:pt x="827" y="113"/>
                  <a:pt x="966" y="102"/>
                </a:cubicBezTo>
                <a:cubicBezTo>
                  <a:pt x="991" y="100"/>
                  <a:pt x="1014" y="97"/>
                  <a:pt x="1038" y="93"/>
                </a:cubicBezTo>
                <a:cubicBezTo>
                  <a:pt x="1006" y="92"/>
                  <a:pt x="975" y="95"/>
                  <a:pt x="943" y="98"/>
                </a:cubicBezTo>
                <a:cubicBezTo>
                  <a:pt x="882" y="104"/>
                  <a:pt x="820" y="105"/>
                  <a:pt x="758" y="107"/>
                </a:cubicBezTo>
                <a:cubicBezTo>
                  <a:pt x="672" y="109"/>
                  <a:pt x="586" y="105"/>
                  <a:pt x="500" y="96"/>
                </a:cubicBezTo>
                <a:cubicBezTo>
                  <a:pt x="490" y="95"/>
                  <a:pt x="397" y="91"/>
                  <a:pt x="437" y="74"/>
                </a:cubicBezTo>
                <a:cubicBezTo>
                  <a:pt x="468" y="61"/>
                  <a:pt x="526" y="69"/>
                  <a:pt x="559" y="69"/>
                </a:cubicBezTo>
                <a:cubicBezTo>
                  <a:pt x="627" y="69"/>
                  <a:pt x="694" y="64"/>
                  <a:pt x="762" y="63"/>
                </a:cubicBezTo>
                <a:cubicBezTo>
                  <a:pt x="818" y="62"/>
                  <a:pt x="874" y="60"/>
                  <a:pt x="930" y="57"/>
                </a:cubicBezTo>
                <a:cubicBezTo>
                  <a:pt x="958" y="53"/>
                  <a:pt x="987" y="50"/>
                  <a:pt x="1014" y="43"/>
                </a:cubicBezTo>
                <a:cubicBezTo>
                  <a:pt x="961" y="37"/>
                  <a:pt x="911" y="41"/>
                  <a:pt x="857" y="46"/>
                </a:cubicBezTo>
                <a:cubicBezTo>
                  <a:pt x="770" y="54"/>
                  <a:pt x="684" y="72"/>
                  <a:pt x="597" y="75"/>
                </a:cubicBezTo>
                <a:cubicBezTo>
                  <a:pt x="560" y="76"/>
                  <a:pt x="523" y="72"/>
                  <a:pt x="487" y="66"/>
                </a:cubicBezTo>
                <a:cubicBezTo>
                  <a:pt x="476" y="64"/>
                  <a:pt x="390" y="55"/>
                  <a:pt x="438" y="49"/>
                </a:cubicBezTo>
                <a:cubicBezTo>
                  <a:pt x="584" y="31"/>
                  <a:pt x="737" y="50"/>
                  <a:pt x="884" y="39"/>
                </a:cubicBezTo>
                <a:cubicBezTo>
                  <a:pt x="895" y="38"/>
                  <a:pt x="905" y="37"/>
                  <a:pt x="916" y="36"/>
                </a:cubicBezTo>
                <a:cubicBezTo>
                  <a:pt x="963" y="29"/>
                  <a:pt x="949" y="33"/>
                  <a:pt x="913" y="36"/>
                </a:cubicBezTo>
                <a:cubicBezTo>
                  <a:pt x="835" y="42"/>
                  <a:pt x="756" y="45"/>
                  <a:pt x="678" y="51"/>
                </a:cubicBezTo>
                <a:cubicBezTo>
                  <a:pt x="585" y="58"/>
                  <a:pt x="493" y="69"/>
                  <a:pt x="401" y="78"/>
                </a:cubicBezTo>
                <a:cubicBezTo>
                  <a:pt x="378" y="80"/>
                  <a:pt x="356" y="80"/>
                  <a:pt x="333" y="80"/>
                </a:cubicBezTo>
                <a:cubicBezTo>
                  <a:pt x="343" y="51"/>
                  <a:pt x="371" y="55"/>
                  <a:pt x="404" y="54"/>
                </a:cubicBezTo>
                <a:cubicBezTo>
                  <a:pt x="480" y="51"/>
                  <a:pt x="555" y="45"/>
                  <a:pt x="630" y="40"/>
                </a:cubicBezTo>
                <a:cubicBezTo>
                  <a:pt x="712" y="35"/>
                  <a:pt x="793" y="30"/>
                  <a:pt x="875" y="24"/>
                </a:cubicBezTo>
                <a:cubicBezTo>
                  <a:pt x="921" y="21"/>
                  <a:pt x="967" y="18"/>
                  <a:pt x="1013" y="15"/>
                </a:cubicBezTo>
                <a:cubicBezTo>
                  <a:pt x="988" y="32"/>
                  <a:pt x="971" y="39"/>
                  <a:pt x="940" y="40"/>
                </a:cubicBezTo>
                <a:cubicBezTo>
                  <a:pt x="891" y="41"/>
                  <a:pt x="842" y="40"/>
                  <a:pt x="794" y="43"/>
                </a:cubicBezTo>
                <a:cubicBezTo>
                  <a:pt x="715" y="48"/>
                  <a:pt x="635" y="58"/>
                  <a:pt x="556" y="69"/>
                </a:cubicBezTo>
                <a:cubicBezTo>
                  <a:pt x="493" y="78"/>
                  <a:pt x="306" y="101"/>
                  <a:pt x="369" y="107"/>
                </a:cubicBezTo>
                <a:cubicBezTo>
                  <a:pt x="380" y="106"/>
                  <a:pt x="390" y="106"/>
                  <a:pt x="401" y="105"/>
                </a:cubicBezTo>
                <a:cubicBezTo>
                  <a:pt x="457" y="92"/>
                  <a:pt x="513" y="77"/>
                  <a:pt x="569" y="66"/>
                </a:cubicBezTo>
                <a:cubicBezTo>
                  <a:pt x="663" y="47"/>
                  <a:pt x="758" y="33"/>
                  <a:pt x="853" y="21"/>
                </a:cubicBezTo>
                <a:cubicBezTo>
                  <a:pt x="914" y="13"/>
                  <a:pt x="999" y="-11"/>
                  <a:pt x="1061" y="0"/>
                </a:cubicBezTo>
                <a:cubicBezTo>
                  <a:pt x="1091" y="5"/>
                  <a:pt x="996" y="21"/>
                  <a:pt x="984" y="24"/>
                </a:cubicBezTo>
                <a:cubicBezTo>
                  <a:pt x="922" y="40"/>
                  <a:pt x="866" y="63"/>
                  <a:pt x="808" y="84"/>
                </a:cubicBezTo>
                <a:cubicBezTo>
                  <a:pt x="770" y="98"/>
                  <a:pt x="745" y="106"/>
                  <a:pt x="790" y="129"/>
                </a:cubicBezTo>
              </a:path>
              <a:path w="1142" h="1891" extrusionOk="0">
                <a:moveTo>
                  <a:pt x="799" y="1014"/>
                </a:moveTo>
                <a:cubicBezTo>
                  <a:pt x="805" y="1011"/>
                  <a:pt x="890" y="976"/>
                  <a:pt x="880" y="964"/>
                </a:cubicBezTo>
                <a:cubicBezTo>
                  <a:pt x="866" y="948"/>
                  <a:pt x="785" y="961"/>
                  <a:pt x="768" y="961"/>
                </a:cubicBezTo>
                <a:cubicBezTo>
                  <a:pt x="706" y="961"/>
                  <a:pt x="644" y="966"/>
                  <a:pt x="582" y="967"/>
                </a:cubicBezTo>
                <a:cubicBezTo>
                  <a:pt x="518" y="968"/>
                  <a:pt x="454" y="964"/>
                  <a:pt x="390" y="964"/>
                </a:cubicBezTo>
                <a:cubicBezTo>
                  <a:pt x="364" y="964"/>
                  <a:pt x="342" y="960"/>
                  <a:pt x="316" y="957"/>
                </a:cubicBezTo>
                <a:cubicBezTo>
                  <a:pt x="344" y="942"/>
                  <a:pt x="363" y="935"/>
                  <a:pt x="396" y="931"/>
                </a:cubicBezTo>
                <a:cubicBezTo>
                  <a:pt x="483" y="919"/>
                  <a:pt x="570" y="928"/>
                  <a:pt x="657" y="930"/>
                </a:cubicBezTo>
                <a:cubicBezTo>
                  <a:pt x="735" y="932"/>
                  <a:pt x="813" y="934"/>
                  <a:pt x="891" y="934"/>
                </a:cubicBezTo>
                <a:cubicBezTo>
                  <a:pt x="901" y="934"/>
                  <a:pt x="1040" y="936"/>
                  <a:pt x="963" y="930"/>
                </a:cubicBezTo>
                <a:cubicBezTo>
                  <a:pt x="923" y="932"/>
                  <a:pt x="884" y="938"/>
                  <a:pt x="845" y="942"/>
                </a:cubicBezTo>
                <a:cubicBezTo>
                  <a:pt x="794" y="948"/>
                  <a:pt x="741" y="951"/>
                  <a:pt x="690" y="952"/>
                </a:cubicBezTo>
                <a:cubicBezTo>
                  <a:pt x="623" y="953"/>
                  <a:pt x="558" y="949"/>
                  <a:pt x="491" y="946"/>
                </a:cubicBezTo>
                <a:cubicBezTo>
                  <a:pt x="453" y="944"/>
                  <a:pt x="420" y="939"/>
                  <a:pt x="383" y="931"/>
                </a:cubicBezTo>
                <a:cubicBezTo>
                  <a:pt x="410" y="917"/>
                  <a:pt x="434" y="914"/>
                  <a:pt x="465" y="910"/>
                </a:cubicBezTo>
                <a:cubicBezTo>
                  <a:pt x="537" y="902"/>
                  <a:pt x="612" y="903"/>
                  <a:pt x="684" y="906"/>
                </a:cubicBezTo>
                <a:cubicBezTo>
                  <a:pt x="747" y="909"/>
                  <a:pt x="809" y="910"/>
                  <a:pt x="872" y="913"/>
                </a:cubicBezTo>
                <a:cubicBezTo>
                  <a:pt x="919" y="915"/>
                  <a:pt x="967" y="916"/>
                  <a:pt x="1014" y="918"/>
                </a:cubicBezTo>
                <a:cubicBezTo>
                  <a:pt x="1033" y="919"/>
                  <a:pt x="1041" y="919"/>
                  <a:pt x="1019" y="927"/>
                </a:cubicBezTo>
                <a:cubicBezTo>
                  <a:pt x="983" y="933"/>
                  <a:pt x="946" y="941"/>
                  <a:pt x="909" y="945"/>
                </a:cubicBezTo>
                <a:cubicBezTo>
                  <a:pt x="843" y="952"/>
                  <a:pt x="775" y="956"/>
                  <a:pt x="708" y="957"/>
                </a:cubicBezTo>
                <a:cubicBezTo>
                  <a:pt x="623" y="959"/>
                  <a:pt x="537" y="959"/>
                  <a:pt x="452" y="960"/>
                </a:cubicBezTo>
                <a:cubicBezTo>
                  <a:pt x="396" y="961"/>
                  <a:pt x="340" y="963"/>
                  <a:pt x="285" y="964"/>
                </a:cubicBezTo>
                <a:cubicBezTo>
                  <a:pt x="311" y="942"/>
                  <a:pt x="330" y="938"/>
                  <a:pt x="363" y="930"/>
                </a:cubicBezTo>
                <a:cubicBezTo>
                  <a:pt x="409" y="919"/>
                  <a:pt x="457" y="914"/>
                  <a:pt x="505" y="910"/>
                </a:cubicBezTo>
                <a:cubicBezTo>
                  <a:pt x="594" y="902"/>
                  <a:pt x="684" y="897"/>
                  <a:pt x="774" y="892"/>
                </a:cubicBezTo>
                <a:cubicBezTo>
                  <a:pt x="866" y="886"/>
                  <a:pt x="958" y="879"/>
                  <a:pt x="1050" y="872"/>
                </a:cubicBezTo>
                <a:cubicBezTo>
                  <a:pt x="1081" y="870"/>
                  <a:pt x="1111" y="869"/>
                  <a:pt x="1141" y="868"/>
                </a:cubicBezTo>
                <a:cubicBezTo>
                  <a:pt x="1093" y="893"/>
                  <a:pt x="1047" y="909"/>
                  <a:pt x="995" y="925"/>
                </a:cubicBezTo>
                <a:cubicBezTo>
                  <a:pt x="934" y="944"/>
                  <a:pt x="873" y="961"/>
                  <a:pt x="809" y="969"/>
                </a:cubicBezTo>
                <a:cubicBezTo>
                  <a:pt x="723" y="980"/>
                  <a:pt x="636" y="976"/>
                  <a:pt x="550" y="973"/>
                </a:cubicBezTo>
                <a:cubicBezTo>
                  <a:pt x="512" y="972"/>
                  <a:pt x="475" y="973"/>
                  <a:pt x="437" y="970"/>
                </a:cubicBezTo>
                <a:cubicBezTo>
                  <a:pt x="422" y="970"/>
                  <a:pt x="416" y="970"/>
                  <a:pt x="405" y="967"/>
                </a:cubicBezTo>
                <a:cubicBezTo>
                  <a:pt x="429" y="965"/>
                  <a:pt x="454" y="963"/>
                  <a:pt x="478" y="961"/>
                </a:cubicBezTo>
                <a:cubicBezTo>
                  <a:pt x="530" y="956"/>
                  <a:pt x="584" y="954"/>
                  <a:pt x="636" y="952"/>
                </a:cubicBezTo>
                <a:cubicBezTo>
                  <a:pt x="700" y="950"/>
                  <a:pt x="765" y="953"/>
                  <a:pt x="829" y="954"/>
                </a:cubicBezTo>
                <a:cubicBezTo>
                  <a:pt x="866" y="955"/>
                  <a:pt x="902" y="954"/>
                  <a:pt x="939" y="955"/>
                </a:cubicBezTo>
                <a:cubicBezTo>
                  <a:pt x="901" y="967"/>
                  <a:pt x="865" y="974"/>
                  <a:pt x="826" y="981"/>
                </a:cubicBezTo>
                <a:cubicBezTo>
                  <a:pt x="751" y="994"/>
                  <a:pt x="676" y="1005"/>
                  <a:pt x="600" y="1014"/>
                </a:cubicBezTo>
                <a:cubicBezTo>
                  <a:pt x="518" y="1024"/>
                  <a:pt x="436" y="1031"/>
                  <a:pt x="354" y="1034"/>
                </a:cubicBezTo>
                <a:cubicBezTo>
                  <a:pt x="311" y="1036"/>
                  <a:pt x="272" y="1033"/>
                  <a:pt x="230" y="1028"/>
                </a:cubicBezTo>
                <a:cubicBezTo>
                  <a:pt x="262" y="1015"/>
                  <a:pt x="286" y="1017"/>
                  <a:pt x="321" y="1017"/>
                </a:cubicBezTo>
                <a:cubicBezTo>
                  <a:pt x="373" y="1018"/>
                  <a:pt x="424" y="1022"/>
                  <a:pt x="475" y="1025"/>
                </a:cubicBezTo>
                <a:cubicBezTo>
                  <a:pt x="561" y="1029"/>
                  <a:pt x="648" y="1033"/>
                  <a:pt x="735" y="1031"/>
                </a:cubicBezTo>
                <a:cubicBezTo>
                  <a:pt x="803" y="1030"/>
                  <a:pt x="871" y="1028"/>
                  <a:pt x="939" y="1025"/>
                </a:cubicBezTo>
                <a:cubicBezTo>
                  <a:pt x="964" y="1023"/>
                  <a:pt x="970" y="1023"/>
                  <a:pt x="985" y="1022"/>
                </a:cubicBezTo>
                <a:cubicBezTo>
                  <a:pt x="918" y="1031"/>
                  <a:pt x="851" y="1038"/>
                  <a:pt x="784" y="1047"/>
                </a:cubicBezTo>
                <a:cubicBezTo>
                  <a:pt x="649" y="1064"/>
                  <a:pt x="491" y="1098"/>
                  <a:pt x="355" y="1073"/>
                </a:cubicBezTo>
                <a:cubicBezTo>
                  <a:pt x="309" y="1065"/>
                  <a:pt x="323" y="1053"/>
                  <a:pt x="357" y="1052"/>
                </a:cubicBezTo>
                <a:cubicBezTo>
                  <a:pt x="403" y="1050"/>
                  <a:pt x="444" y="1045"/>
                  <a:pt x="491" y="1041"/>
                </a:cubicBezTo>
                <a:cubicBezTo>
                  <a:pt x="553" y="1036"/>
                  <a:pt x="614" y="1029"/>
                  <a:pt x="676" y="1020"/>
                </a:cubicBezTo>
              </a:path>
              <a:path w="1142" h="1891" extrusionOk="0">
                <a:moveTo>
                  <a:pt x="814" y="1857"/>
                </a:moveTo>
                <a:cubicBezTo>
                  <a:pt x="821" y="1853"/>
                  <a:pt x="887" y="1822"/>
                  <a:pt x="884" y="1811"/>
                </a:cubicBezTo>
                <a:cubicBezTo>
                  <a:pt x="877" y="1788"/>
                  <a:pt x="806" y="1785"/>
                  <a:pt x="790" y="1784"/>
                </a:cubicBezTo>
                <a:cubicBezTo>
                  <a:pt x="729" y="1781"/>
                  <a:pt x="667" y="1785"/>
                  <a:pt x="606" y="1786"/>
                </a:cubicBezTo>
                <a:cubicBezTo>
                  <a:pt x="506" y="1787"/>
                  <a:pt x="406" y="1784"/>
                  <a:pt x="306" y="1777"/>
                </a:cubicBezTo>
                <a:cubicBezTo>
                  <a:pt x="265" y="1774"/>
                  <a:pt x="225" y="1769"/>
                  <a:pt x="184" y="1763"/>
                </a:cubicBezTo>
                <a:cubicBezTo>
                  <a:pt x="144" y="1753"/>
                  <a:pt x="136" y="1756"/>
                  <a:pt x="179" y="1763"/>
                </a:cubicBezTo>
                <a:cubicBezTo>
                  <a:pt x="229" y="1771"/>
                  <a:pt x="282" y="1778"/>
                  <a:pt x="333" y="1780"/>
                </a:cubicBezTo>
                <a:cubicBezTo>
                  <a:pt x="436" y="1785"/>
                  <a:pt x="540" y="1783"/>
                  <a:pt x="643" y="1781"/>
                </a:cubicBezTo>
                <a:cubicBezTo>
                  <a:pt x="740" y="1779"/>
                  <a:pt x="838" y="1770"/>
                  <a:pt x="934" y="1757"/>
                </a:cubicBezTo>
                <a:cubicBezTo>
                  <a:pt x="939" y="1756"/>
                  <a:pt x="1066" y="1737"/>
                  <a:pt x="975" y="1747"/>
                </a:cubicBezTo>
                <a:cubicBezTo>
                  <a:pt x="913" y="1759"/>
                  <a:pt x="852" y="1773"/>
                  <a:pt x="790" y="1784"/>
                </a:cubicBezTo>
                <a:cubicBezTo>
                  <a:pt x="630" y="1813"/>
                  <a:pt x="468" y="1822"/>
                  <a:pt x="306" y="1819"/>
                </a:cubicBezTo>
                <a:cubicBezTo>
                  <a:pt x="262" y="1818"/>
                  <a:pt x="219" y="1816"/>
                  <a:pt x="175" y="1813"/>
                </a:cubicBezTo>
                <a:cubicBezTo>
                  <a:pt x="127" y="1792"/>
                  <a:pt x="207" y="1796"/>
                  <a:pt x="229" y="1795"/>
                </a:cubicBezTo>
                <a:cubicBezTo>
                  <a:pt x="312" y="1789"/>
                  <a:pt x="396" y="1797"/>
                  <a:pt x="479" y="1798"/>
                </a:cubicBezTo>
                <a:cubicBezTo>
                  <a:pt x="549" y="1799"/>
                  <a:pt x="620" y="1799"/>
                  <a:pt x="690" y="1799"/>
                </a:cubicBezTo>
                <a:cubicBezTo>
                  <a:pt x="719" y="1799"/>
                  <a:pt x="725" y="1799"/>
                  <a:pt x="743" y="1798"/>
                </a:cubicBezTo>
                <a:cubicBezTo>
                  <a:pt x="700" y="1814"/>
                  <a:pt x="660" y="1822"/>
                  <a:pt x="615" y="1830"/>
                </a:cubicBezTo>
                <a:cubicBezTo>
                  <a:pt x="564" y="1839"/>
                  <a:pt x="511" y="1843"/>
                  <a:pt x="459" y="1845"/>
                </a:cubicBezTo>
                <a:cubicBezTo>
                  <a:pt x="389" y="1848"/>
                  <a:pt x="317" y="1847"/>
                  <a:pt x="247" y="1848"/>
                </a:cubicBezTo>
                <a:cubicBezTo>
                  <a:pt x="241" y="1848"/>
                  <a:pt x="235" y="1848"/>
                  <a:pt x="229" y="1848"/>
                </a:cubicBezTo>
                <a:cubicBezTo>
                  <a:pt x="271" y="1826"/>
                  <a:pt x="321" y="1824"/>
                  <a:pt x="369" y="1819"/>
                </a:cubicBezTo>
                <a:cubicBezTo>
                  <a:pt x="449" y="1811"/>
                  <a:pt x="530" y="1808"/>
                  <a:pt x="610" y="1804"/>
                </a:cubicBezTo>
                <a:cubicBezTo>
                  <a:pt x="671" y="1801"/>
                  <a:pt x="733" y="1795"/>
                  <a:pt x="794" y="1795"/>
                </a:cubicBezTo>
                <a:cubicBezTo>
                  <a:pt x="801" y="1795"/>
                  <a:pt x="807" y="1796"/>
                  <a:pt x="814" y="1796"/>
                </a:cubicBezTo>
                <a:cubicBezTo>
                  <a:pt x="774" y="1812"/>
                  <a:pt x="731" y="1817"/>
                  <a:pt x="689" y="1825"/>
                </a:cubicBezTo>
                <a:cubicBezTo>
                  <a:pt x="554" y="1850"/>
                  <a:pt x="419" y="1863"/>
                  <a:pt x="282" y="1848"/>
                </a:cubicBezTo>
                <a:cubicBezTo>
                  <a:pt x="277" y="1847"/>
                  <a:pt x="189" y="1825"/>
                  <a:pt x="242" y="1831"/>
                </a:cubicBezTo>
                <a:cubicBezTo>
                  <a:pt x="293" y="1837"/>
                  <a:pt x="343" y="1846"/>
                  <a:pt x="395" y="1848"/>
                </a:cubicBezTo>
                <a:cubicBezTo>
                  <a:pt x="485" y="1851"/>
                  <a:pt x="577" y="1850"/>
                  <a:pt x="667" y="1846"/>
                </a:cubicBezTo>
                <a:cubicBezTo>
                  <a:pt x="735" y="1843"/>
                  <a:pt x="803" y="1837"/>
                  <a:pt x="871" y="1830"/>
                </a:cubicBezTo>
                <a:cubicBezTo>
                  <a:pt x="877" y="1829"/>
                  <a:pt x="883" y="1829"/>
                  <a:pt x="889" y="1828"/>
                </a:cubicBezTo>
                <a:cubicBezTo>
                  <a:pt x="807" y="1837"/>
                  <a:pt x="725" y="1849"/>
                  <a:pt x="643" y="1858"/>
                </a:cubicBezTo>
                <a:cubicBezTo>
                  <a:pt x="553" y="1868"/>
                  <a:pt x="459" y="1879"/>
                  <a:pt x="368" y="1872"/>
                </a:cubicBezTo>
                <a:cubicBezTo>
                  <a:pt x="308" y="1868"/>
                  <a:pt x="249" y="1856"/>
                  <a:pt x="191" y="1839"/>
                </a:cubicBezTo>
                <a:cubicBezTo>
                  <a:pt x="221" y="1829"/>
                  <a:pt x="241" y="1837"/>
                  <a:pt x="273" y="1839"/>
                </a:cubicBezTo>
                <a:cubicBezTo>
                  <a:pt x="327" y="1842"/>
                  <a:pt x="381" y="1841"/>
                  <a:pt x="435" y="1842"/>
                </a:cubicBezTo>
                <a:cubicBezTo>
                  <a:pt x="485" y="1843"/>
                  <a:pt x="536" y="1839"/>
                  <a:pt x="586" y="1839"/>
                </a:cubicBezTo>
                <a:cubicBezTo>
                  <a:pt x="593" y="1839"/>
                  <a:pt x="600" y="1839"/>
                  <a:pt x="607" y="1839"/>
                </a:cubicBezTo>
                <a:cubicBezTo>
                  <a:pt x="568" y="1856"/>
                  <a:pt x="525" y="1861"/>
                  <a:pt x="482" y="1867"/>
                </a:cubicBezTo>
                <a:cubicBezTo>
                  <a:pt x="410" y="1877"/>
                  <a:pt x="338" y="1884"/>
                  <a:pt x="265" y="1888"/>
                </a:cubicBezTo>
                <a:cubicBezTo>
                  <a:pt x="220" y="1890"/>
                  <a:pt x="111" y="1908"/>
                  <a:pt x="71" y="1879"/>
                </a:cubicBezTo>
                <a:cubicBezTo>
                  <a:pt x="61" y="1859"/>
                  <a:pt x="62" y="1852"/>
                  <a:pt x="89" y="1848"/>
                </a:cubicBezTo>
                <a:cubicBezTo>
                  <a:pt x="123" y="1836"/>
                  <a:pt x="162" y="1822"/>
                  <a:pt x="197" y="1819"/>
                </a:cubicBezTo>
                <a:cubicBezTo>
                  <a:pt x="215" y="1818"/>
                  <a:pt x="258" y="1822"/>
                  <a:pt x="245" y="1855"/>
                </a:cubicBezTo>
                <a:cubicBezTo>
                  <a:pt x="236" y="1876"/>
                  <a:pt x="226" y="1882"/>
                  <a:pt x="197" y="1881"/>
                </a:cubicBezTo>
                <a:cubicBezTo>
                  <a:pt x="169" y="1880"/>
                  <a:pt x="151" y="1863"/>
                  <a:pt x="161" y="1834"/>
                </a:cubicBezTo>
                <a:cubicBezTo>
                  <a:pt x="167" y="1817"/>
                  <a:pt x="198" y="1793"/>
                  <a:pt x="211" y="1778"/>
                </a:cubicBezTo>
              </a:path>
              <a:path w="1142" h="1891" extrusionOk="0">
                <a:moveTo>
                  <a:pt x="264" y="1007"/>
                </a:moveTo>
                <a:cubicBezTo>
                  <a:pt x="254" y="1043"/>
                  <a:pt x="238" y="1062"/>
                  <a:pt x="220" y="1096"/>
                </a:cubicBezTo>
                <a:cubicBezTo>
                  <a:pt x="211" y="1116"/>
                  <a:pt x="207" y="1124"/>
                  <a:pt x="196" y="1135"/>
                </a:cubicBezTo>
                <a:cubicBezTo>
                  <a:pt x="204" y="1099"/>
                  <a:pt x="222" y="1061"/>
                  <a:pt x="235" y="1026"/>
                </a:cubicBezTo>
                <a:cubicBezTo>
                  <a:pt x="249" y="989"/>
                  <a:pt x="253" y="954"/>
                  <a:pt x="260" y="915"/>
                </a:cubicBezTo>
                <a:cubicBezTo>
                  <a:pt x="265" y="898"/>
                  <a:pt x="266" y="893"/>
                  <a:pt x="264" y="881"/>
                </a:cubicBezTo>
                <a:cubicBezTo>
                  <a:pt x="259" y="904"/>
                  <a:pt x="254" y="930"/>
                  <a:pt x="253" y="954"/>
                </a:cubicBezTo>
                <a:cubicBezTo>
                  <a:pt x="252" y="974"/>
                  <a:pt x="253" y="992"/>
                  <a:pt x="256" y="1011"/>
                </a:cubicBezTo>
                <a:cubicBezTo>
                  <a:pt x="283" y="1002"/>
                  <a:pt x="292" y="993"/>
                  <a:pt x="315" y="973"/>
                </a:cubicBezTo>
              </a:path>
              <a:path w="1142" h="1891" extrusionOk="0">
                <a:moveTo>
                  <a:pt x="592" y="12"/>
                </a:moveTo>
                <a:cubicBezTo>
                  <a:pt x="569" y="10"/>
                  <a:pt x="527" y="6"/>
                  <a:pt x="508" y="24"/>
                </a:cubicBezTo>
                <a:cubicBezTo>
                  <a:pt x="506" y="29"/>
                  <a:pt x="505" y="34"/>
                  <a:pt x="503" y="39"/>
                </a:cubicBezTo>
                <a:cubicBezTo>
                  <a:pt x="537" y="47"/>
                  <a:pt x="568" y="53"/>
                  <a:pt x="603" y="55"/>
                </a:cubicBezTo>
                <a:cubicBezTo>
                  <a:pt x="663" y="59"/>
                  <a:pt x="724" y="61"/>
                  <a:pt x="784" y="63"/>
                </a:cubicBezTo>
                <a:cubicBezTo>
                  <a:pt x="857" y="66"/>
                  <a:pt x="929" y="66"/>
                  <a:pt x="1002" y="69"/>
                </a:cubicBezTo>
                <a:cubicBezTo>
                  <a:pt x="1034" y="70"/>
                  <a:pt x="1065" y="70"/>
                  <a:pt x="1097" y="71"/>
                </a:cubicBezTo>
                <a:cubicBezTo>
                  <a:pt x="1104" y="71"/>
                  <a:pt x="1111" y="72"/>
                  <a:pt x="1118" y="72"/>
                </a:cubicBezTo>
                <a:cubicBezTo>
                  <a:pt x="1092" y="85"/>
                  <a:pt x="1065" y="93"/>
                  <a:pt x="1037" y="101"/>
                </a:cubicBezTo>
                <a:cubicBezTo>
                  <a:pt x="993" y="113"/>
                  <a:pt x="948" y="121"/>
                  <a:pt x="903" y="129"/>
                </a:cubicBezTo>
                <a:cubicBezTo>
                  <a:pt x="839" y="141"/>
                  <a:pt x="775" y="147"/>
                  <a:pt x="711" y="153"/>
                </a:cubicBezTo>
                <a:cubicBezTo>
                  <a:pt x="658" y="158"/>
                  <a:pt x="606" y="164"/>
                  <a:pt x="553" y="162"/>
                </a:cubicBezTo>
                <a:cubicBezTo>
                  <a:pt x="535" y="161"/>
                  <a:pt x="531" y="161"/>
                  <a:pt x="520" y="159"/>
                </a:cubicBezTo>
                <a:cubicBezTo>
                  <a:pt x="553" y="149"/>
                  <a:pt x="581" y="157"/>
                  <a:pt x="616" y="159"/>
                </a:cubicBezTo>
                <a:cubicBezTo>
                  <a:pt x="686" y="163"/>
                  <a:pt x="756" y="171"/>
                  <a:pt x="826" y="173"/>
                </a:cubicBezTo>
                <a:cubicBezTo>
                  <a:pt x="910" y="175"/>
                  <a:pt x="995" y="175"/>
                  <a:pt x="1079" y="173"/>
                </a:cubicBezTo>
                <a:cubicBezTo>
                  <a:pt x="1087" y="173"/>
                  <a:pt x="1094" y="172"/>
                  <a:pt x="1102" y="172"/>
                </a:cubicBezTo>
                <a:cubicBezTo>
                  <a:pt x="1049" y="189"/>
                  <a:pt x="997" y="198"/>
                  <a:pt x="943" y="211"/>
                </a:cubicBezTo>
                <a:cubicBezTo>
                  <a:pt x="899" y="221"/>
                  <a:pt x="817" y="197"/>
                  <a:pt x="812" y="242"/>
                </a:cubicBezTo>
                <a:cubicBezTo>
                  <a:pt x="819" y="246"/>
                  <a:pt x="825" y="250"/>
                  <a:pt x="832" y="25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 Calculator</a:t>
            </a:r>
          </a:p>
        </p:txBody>
      </p:sp>
      <p:sp>
        <p:nvSpPr>
          <p:cNvPr id="1967111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963737" y="2286000"/>
            <a:ext cx="2133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1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7537" y="35052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649537" y="3581400"/>
            <a:ext cx="762000" cy="304800"/>
            <a:chOff x="3654" y="1680"/>
            <a:chExt cx="934" cy="336"/>
          </a:xfrm>
        </p:grpSpPr>
        <p:sp>
          <p:nvSpPr>
            <p:cNvPr id="1967114" name="AutoShape 10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5" name="Oval 11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6" name="Line 1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7" name="Line 13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67118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11537" y="3124200"/>
            <a:ext cx="381000" cy="762000"/>
          </a:xfrm>
          <a:custGeom>
            <a:avLst/>
            <a:gdLst>
              <a:gd name="connsiteX0" fmla="*/ 0 w 381000"/>
              <a:gd name="connsiteY0" fmla="*/ 0 h 762000"/>
              <a:gd name="connsiteX1" fmla="*/ 381000 w 381000"/>
              <a:gd name="connsiteY1" fmla="*/ 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685800 h 762000"/>
              <a:gd name="connsiteX3" fmla="*/ 0 w 381000"/>
              <a:gd name="connsiteY3" fmla="*/ 762000 h 762000"/>
              <a:gd name="connsiteX4" fmla="*/ 0 w 381000"/>
              <a:gd name="connsiteY4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762000">
                <a:moveTo>
                  <a:pt x="0" y="0"/>
                </a:moveTo>
                <a:lnTo>
                  <a:pt x="381000" y="76200"/>
                </a:lnTo>
                <a:lnTo>
                  <a:pt x="381000" y="6858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 w="2540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19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649537" y="32004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649537" y="32004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1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92537" y="3505200"/>
            <a:ext cx="304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97337" y="29718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097337" y="29718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097337" y="28194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97337" y="22860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6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25937" y="2438400"/>
            <a:ext cx="457200" cy="914400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8" name="Text Box 2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92537" y="3810000"/>
            <a:ext cx="340158" cy="92339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0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libri"/>
              </a:rPr>
              <a:t>1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29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640137" y="3810000"/>
            <a:ext cx="0" cy="1066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0" name="Line 2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402137" y="4648200"/>
            <a:ext cx="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1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887537" y="4876800"/>
            <a:ext cx="2514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2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630737" y="4267200"/>
            <a:ext cx="304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3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4478337" y="3352800"/>
            <a:ext cx="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4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478337" y="35814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5" name="Line 3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935537" y="3581400"/>
            <a:ext cx="0" cy="685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939381" y="2703225"/>
            <a:ext cx="111442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adder</a:t>
            </a:r>
          </a:p>
        </p:txBody>
      </p:sp>
      <p:sp>
        <p:nvSpPr>
          <p:cNvPr id="19671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3879850" y="4107369"/>
            <a:ext cx="960437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mux</a:t>
            </a:r>
          </a:p>
        </p:txBody>
      </p:sp>
      <p:sp>
        <p:nvSpPr>
          <p:cNvPr id="1967138" name="Text Box 3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3055937" y="3283456"/>
            <a:ext cx="960438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mux</a:t>
            </a:r>
          </a:p>
        </p:txBody>
      </p:sp>
      <p:sp>
        <p:nvSpPr>
          <p:cNvPr id="1967141" name="Rectangle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73737" y="2362200"/>
            <a:ext cx="381000" cy="11430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2" name="Text Box 3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5345112" y="2699256"/>
            <a:ext cx="1220788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decoder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43" name="Line 3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133600" y="2146875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4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38164" y="1714856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5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978150" y="31321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6" name="Text Box 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878137" y="2806125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7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3892550" y="33607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8" name="Text Box 4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42500" y="2971800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9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673350" y="36655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0" name="Text Box 4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23300" y="3810000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1" name="Line 4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5164137" y="27511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2" name="Text Box 4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91051" y="2425125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3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59337" y="2895600"/>
            <a:ext cx="914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967154" name="Picture 50" descr="8-segment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5697537" y="1066800"/>
            <a:ext cx="703263" cy="914400"/>
          </a:xfrm>
          <a:prstGeom prst="rect">
            <a:avLst/>
          </a:prstGeom>
          <a:noFill/>
        </p:spPr>
      </p:pic>
      <p:pic>
        <p:nvPicPr>
          <p:cNvPr id="1967155" name="Picture 51" descr="8-segment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6383337" y="1066800"/>
            <a:ext cx="703263" cy="914400"/>
          </a:xfrm>
          <a:prstGeom prst="rect">
            <a:avLst/>
          </a:prstGeom>
          <a:noFill/>
        </p:spPr>
      </p:pic>
      <p:pic>
        <p:nvPicPr>
          <p:cNvPr id="1967156" name="Picture 52" descr="8-segment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5011737" y="1066800"/>
            <a:ext cx="703263" cy="914400"/>
          </a:xfrm>
          <a:prstGeom prst="rect">
            <a:avLst/>
          </a:prstGeom>
          <a:noFill/>
        </p:spPr>
      </p:pic>
      <p:sp>
        <p:nvSpPr>
          <p:cNvPr id="1967158" name="Line 5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6002337" y="1981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60" name="Text Box 5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524000" y="4526340"/>
            <a:ext cx="37382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S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0" name="Rectangle 1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249737" y="3886200"/>
            <a:ext cx="381000" cy="762000"/>
          </a:xfrm>
          <a:custGeom>
            <a:avLst/>
            <a:gdLst>
              <a:gd name="connsiteX0" fmla="*/ 0 w 381000"/>
              <a:gd name="connsiteY0" fmla="*/ 0 h 762000"/>
              <a:gd name="connsiteX1" fmla="*/ 381000 w 381000"/>
              <a:gd name="connsiteY1" fmla="*/ 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685800 h 762000"/>
              <a:gd name="connsiteX3" fmla="*/ 0 w 381000"/>
              <a:gd name="connsiteY3" fmla="*/ 762000 h 762000"/>
              <a:gd name="connsiteX4" fmla="*/ 0 w 381000"/>
              <a:gd name="connsiteY4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762000">
                <a:moveTo>
                  <a:pt x="0" y="0"/>
                </a:moveTo>
                <a:lnTo>
                  <a:pt x="381000" y="76200"/>
                </a:lnTo>
                <a:lnTo>
                  <a:pt x="381000" y="6858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 w="2540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1" name="Line 2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4097337" y="4495800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2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4097337" y="4038600"/>
            <a:ext cx="152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3" name="Line 5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4554537" y="1981200"/>
            <a:ext cx="0" cy="457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94" name="Picture 51" descr="8-segment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4173537" y="1066800"/>
            <a:ext cx="703263" cy="914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48"/>
            </p:custDataLst>
          </p:nvPr>
        </p:nvSpPr>
        <p:spPr>
          <a:xfrm>
            <a:off x="1506537" y="19812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>
            <p:custDataLst>
              <p:tags r:id="rId49"/>
            </p:custDataLst>
          </p:nvPr>
        </p:nvSpPr>
        <p:spPr>
          <a:xfrm>
            <a:off x="1506537" y="322522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Line 3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152836" y="3352800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Text Box 4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057400" y="2920781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44034" name="Comment 2"/>
          <p:cNvSpPr>
            <a:spLocks noRot="1" noChangeAspect="1" noEditPoints="1" noChangeArrowheads="1" noChangeShapeType="1" noTextEdit="1"/>
          </p:cNvSpPr>
          <p:nvPr>
            <p:custDataLst>
              <p:tags r:id="rId52"/>
            </p:custDataLst>
          </p:nvPr>
        </p:nvSpPr>
        <p:spPr bwMode="auto">
          <a:xfrm>
            <a:off x="4343400" y="1143000"/>
            <a:ext cx="411163" cy="679450"/>
          </a:xfrm>
          <a:custGeom>
            <a:avLst/>
            <a:gdLst>
              <a:gd name="T0" fmla="+- 0 8014 7714"/>
              <a:gd name="T1" fmla="*/ T0 w 1142"/>
              <a:gd name="T2" fmla="+- 0 4816 4121"/>
              <a:gd name="T3" fmla="*/ 4816 h 1891"/>
              <a:gd name="T4" fmla="+- 0 8003 7714"/>
              <a:gd name="T5" fmla="*/ T4 w 1142"/>
              <a:gd name="T6" fmla="+- 0 4743 4121"/>
              <a:gd name="T7" fmla="*/ 4743 h 1891"/>
              <a:gd name="T8" fmla="+- 0 8041 7714"/>
              <a:gd name="T9" fmla="*/ T8 w 1142"/>
              <a:gd name="T10" fmla="+- 0 4442 4121"/>
              <a:gd name="T11" fmla="*/ 4442 h 1891"/>
              <a:gd name="T12" fmla="+- 0 7985 7714"/>
              <a:gd name="T13" fmla="*/ T12 w 1142"/>
              <a:gd name="T14" fmla="+- 0 4715 4121"/>
              <a:gd name="T15" fmla="*/ 4715 h 1891"/>
              <a:gd name="T16" fmla="+- 0 7919 7714"/>
              <a:gd name="T17" fmla="*/ T16 w 1142"/>
              <a:gd name="T18" fmla="+- 0 4829 4121"/>
              <a:gd name="T19" fmla="*/ 4829 h 1891"/>
              <a:gd name="T20" fmla="+- 0 7901 7714"/>
              <a:gd name="T21" fmla="*/ T20 w 1142"/>
              <a:gd name="T22" fmla="+- 0 4718 4121"/>
              <a:gd name="T23" fmla="*/ 4718 h 1891"/>
              <a:gd name="T24" fmla="+- 0 7984 7714"/>
              <a:gd name="T25" fmla="*/ T24 w 1142"/>
              <a:gd name="T26" fmla="+- 0 4353 4121"/>
              <a:gd name="T27" fmla="*/ 4353 h 1891"/>
              <a:gd name="T28" fmla="+- 0 8011 7714"/>
              <a:gd name="T29" fmla="*/ T28 w 1142"/>
              <a:gd name="T30" fmla="+- 0 4267 4121"/>
              <a:gd name="T31" fmla="*/ 4267 h 1891"/>
              <a:gd name="T32" fmla="+- 0 7905 7714"/>
              <a:gd name="T33" fmla="*/ T32 w 1142"/>
              <a:gd name="T34" fmla="+- 0 4850 4121"/>
              <a:gd name="T35" fmla="*/ 4850 h 1891"/>
              <a:gd name="T36" fmla="+- 0 7904 7714"/>
              <a:gd name="T37" fmla="*/ T36 w 1142"/>
              <a:gd name="T38" fmla="+- 0 4722 4121"/>
              <a:gd name="T39" fmla="*/ 4722 h 1891"/>
              <a:gd name="T40" fmla="+- 0 7946 7714"/>
              <a:gd name="T41" fmla="*/ T40 w 1142"/>
              <a:gd name="T42" fmla="+- 0 4562 4121"/>
              <a:gd name="T43" fmla="*/ 4562 h 1891"/>
              <a:gd name="T44" fmla="+- 0 7932 7714"/>
              <a:gd name="T45" fmla="*/ T44 w 1142"/>
              <a:gd name="T46" fmla="+- 0 4740 4121"/>
              <a:gd name="T47" fmla="*/ 4740 h 1891"/>
              <a:gd name="T48" fmla="+- 0 7913 7714"/>
              <a:gd name="T49" fmla="*/ T48 w 1142"/>
              <a:gd name="T50" fmla="+- 0 4856 4121"/>
              <a:gd name="T51" fmla="*/ 4856 h 1891"/>
              <a:gd name="T52" fmla="+- 0 7895 7714"/>
              <a:gd name="T53" fmla="*/ T52 w 1142"/>
              <a:gd name="T54" fmla="+- 0 5251 4121"/>
              <a:gd name="T55" fmla="*/ 5251 h 1891"/>
              <a:gd name="T56" fmla="+- 0 7860 7714"/>
              <a:gd name="T57" fmla="*/ T56 w 1142"/>
              <a:gd name="T58" fmla="+- 0 5397 4121"/>
              <a:gd name="T59" fmla="*/ 5397 h 1891"/>
              <a:gd name="T60" fmla="+- 0 7801 7714"/>
              <a:gd name="T61" fmla="*/ T60 w 1142"/>
              <a:gd name="T62" fmla="+- 0 5664 4121"/>
              <a:gd name="T63" fmla="*/ 5664 h 1891"/>
              <a:gd name="T64" fmla="+- 0 7715 7714"/>
              <a:gd name="T65" fmla="*/ T64 w 1142"/>
              <a:gd name="T66" fmla="+- 0 5791 4121"/>
              <a:gd name="T67" fmla="*/ 5791 h 1891"/>
              <a:gd name="T68" fmla="+- 0 7760 7714"/>
              <a:gd name="T69" fmla="*/ T68 w 1142"/>
              <a:gd name="T70" fmla="+- 0 5753 4121"/>
              <a:gd name="T71" fmla="*/ 5753 h 1891"/>
              <a:gd name="T72" fmla="+- 0 7789 7714"/>
              <a:gd name="T73" fmla="*/ T72 w 1142"/>
              <a:gd name="T74" fmla="+- 0 5639 4121"/>
              <a:gd name="T75" fmla="*/ 5639 h 1891"/>
              <a:gd name="T76" fmla="+- 0 7836 7714"/>
              <a:gd name="T77" fmla="*/ T76 w 1142"/>
              <a:gd name="T78" fmla="+- 0 5518 4121"/>
              <a:gd name="T79" fmla="*/ 5518 h 1891"/>
              <a:gd name="T80" fmla="+- 0 7899 7714"/>
              <a:gd name="T81" fmla="*/ T80 w 1142"/>
              <a:gd name="T82" fmla="+- 0 5381 4121"/>
              <a:gd name="T83" fmla="*/ 5381 h 1891"/>
              <a:gd name="T84" fmla="+- 0 7875 7714"/>
              <a:gd name="T85" fmla="*/ T84 w 1142"/>
              <a:gd name="T86" fmla="+- 0 5391 4121"/>
              <a:gd name="T87" fmla="*/ 5391 h 1891"/>
              <a:gd name="T88" fmla="+- 0 7804 7714"/>
              <a:gd name="T89" fmla="*/ T88 w 1142"/>
              <a:gd name="T90" fmla="+- 0 5783 4121"/>
              <a:gd name="T91" fmla="*/ 5783 h 1891"/>
              <a:gd name="T92" fmla="+- 0 7798 7714"/>
              <a:gd name="T93" fmla="*/ T92 w 1142"/>
              <a:gd name="T94" fmla="+- 0 5917 4121"/>
              <a:gd name="T95" fmla="*/ 5917 h 1891"/>
              <a:gd name="T96" fmla="+- 0 8005 7714"/>
              <a:gd name="T97" fmla="*/ T96 w 1142"/>
              <a:gd name="T98" fmla="+- 0 5197 4121"/>
              <a:gd name="T99" fmla="*/ 5197 h 1891"/>
              <a:gd name="T100" fmla="+- 0 8264 7714"/>
              <a:gd name="T101" fmla="*/ T100 w 1142"/>
              <a:gd name="T102" fmla="+- 0 4256 4121"/>
              <a:gd name="T103" fmla="*/ 4256 h 1891"/>
              <a:gd name="T104" fmla="+- 0 8635 7714"/>
              <a:gd name="T105" fmla="*/ T104 w 1142"/>
              <a:gd name="T106" fmla="+- 0 4247 4121"/>
              <a:gd name="T107" fmla="*/ 4247 h 1891"/>
              <a:gd name="T108" fmla="+- 0 8229 7714"/>
              <a:gd name="T109" fmla="*/ T108 w 1142"/>
              <a:gd name="T110" fmla="+- 0 4223 4121"/>
              <a:gd name="T111" fmla="*/ 4223 h 1891"/>
              <a:gd name="T112" fmla="+- 0 8748 7714"/>
              <a:gd name="T113" fmla="*/ T112 w 1142"/>
              <a:gd name="T114" fmla="+- 0 4237 4121"/>
              <a:gd name="T115" fmla="*/ 4237 h 1891"/>
              <a:gd name="T116" fmla="+- 0 8680 7714"/>
              <a:gd name="T117" fmla="*/ T116 w 1142"/>
              <a:gd name="T118" fmla="+- 0 4223 4121"/>
              <a:gd name="T119" fmla="*/ 4223 h 1891"/>
              <a:gd name="T120" fmla="+- 0 8151 7714"/>
              <a:gd name="T121" fmla="*/ T120 w 1142"/>
              <a:gd name="T122" fmla="+- 0 4195 4121"/>
              <a:gd name="T123" fmla="*/ 4195 h 1891"/>
              <a:gd name="T124" fmla="+- 0 8571 7714"/>
              <a:gd name="T125" fmla="*/ T124 w 1142"/>
              <a:gd name="T126" fmla="+- 0 4167 4121"/>
              <a:gd name="T127" fmla="*/ 4167 h 1891"/>
              <a:gd name="T128" fmla="+- 0 8630 7714"/>
              <a:gd name="T129" fmla="*/ T128 w 1142"/>
              <a:gd name="T130" fmla="+- 0 4157 4121"/>
              <a:gd name="T131" fmla="*/ 4157 h 1891"/>
              <a:gd name="T132" fmla="+- 0 8118 7714"/>
              <a:gd name="T133" fmla="*/ T132 w 1142"/>
              <a:gd name="T134" fmla="+- 0 4175 4121"/>
              <a:gd name="T135" fmla="*/ 4175 h 1891"/>
              <a:gd name="T136" fmla="+- 0 8508 7714"/>
              <a:gd name="T137" fmla="*/ T136 w 1142"/>
              <a:gd name="T138" fmla="+- 0 4164 4121"/>
              <a:gd name="T139" fmla="*/ 4164 h 1891"/>
              <a:gd name="T140" fmla="+- 0 8567 7714"/>
              <a:gd name="T141" fmla="*/ T140 w 1142"/>
              <a:gd name="T142" fmla="+- 0 4142 4121"/>
              <a:gd name="T143" fmla="*/ 4142 h 1891"/>
              <a:gd name="T144" fmla="+- 0 8513 7714"/>
              <a:gd name="T145" fmla="*/ T144 w 1142"/>
              <a:gd name="T146" fmla="+- 0 5135 4121"/>
              <a:gd name="T147" fmla="*/ 5135 h 1891"/>
              <a:gd name="T148" fmla="+- 0 8030 7714"/>
              <a:gd name="T149" fmla="*/ T148 w 1142"/>
              <a:gd name="T150" fmla="+- 0 5078 4121"/>
              <a:gd name="T151" fmla="*/ 5078 h 1891"/>
              <a:gd name="T152" fmla="+- 0 8559 7714"/>
              <a:gd name="T153" fmla="*/ T152 w 1142"/>
              <a:gd name="T154" fmla="+- 0 5063 4121"/>
              <a:gd name="T155" fmla="*/ 5063 h 1891"/>
              <a:gd name="T156" fmla="+- 0 8398 7714"/>
              <a:gd name="T157" fmla="*/ T156 w 1142"/>
              <a:gd name="T158" fmla="+- 0 5027 4121"/>
              <a:gd name="T159" fmla="*/ 5027 h 1891"/>
              <a:gd name="T160" fmla="+- 0 8422 7714"/>
              <a:gd name="T161" fmla="*/ T160 w 1142"/>
              <a:gd name="T162" fmla="+- 0 5078 4121"/>
              <a:gd name="T163" fmla="*/ 5078 h 1891"/>
              <a:gd name="T164" fmla="+- 0 8488 7714"/>
              <a:gd name="T165" fmla="*/ T164 w 1142"/>
              <a:gd name="T166" fmla="+- 0 5013 4121"/>
              <a:gd name="T167" fmla="*/ 5013 h 1891"/>
              <a:gd name="T168" fmla="+- 0 8264 7714"/>
              <a:gd name="T169" fmla="*/ T168 w 1142"/>
              <a:gd name="T170" fmla="+- 0 5094 4121"/>
              <a:gd name="T171" fmla="*/ 5094 h 1891"/>
              <a:gd name="T172" fmla="+- 0 8543 7714"/>
              <a:gd name="T173" fmla="*/ T172 w 1142"/>
              <a:gd name="T174" fmla="+- 0 5075 4121"/>
              <a:gd name="T175" fmla="*/ 5075 h 1891"/>
              <a:gd name="T176" fmla="+- 0 7944 7714"/>
              <a:gd name="T177" fmla="*/ T176 w 1142"/>
              <a:gd name="T178" fmla="+- 0 5149 4121"/>
              <a:gd name="T179" fmla="*/ 5149 h 1891"/>
              <a:gd name="T180" fmla="+- 0 8699 7714"/>
              <a:gd name="T181" fmla="*/ T180 w 1142"/>
              <a:gd name="T182" fmla="+- 0 5143 4121"/>
              <a:gd name="T183" fmla="*/ 5143 h 1891"/>
              <a:gd name="T184" fmla="+- 0 8390 7714"/>
              <a:gd name="T185" fmla="*/ T184 w 1142"/>
              <a:gd name="T186" fmla="+- 0 5141 4121"/>
              <a:gd name="T187" fmla="*/ 5141 h 1891"/>
              <a:gd name="T188" fmla="+- 0 8020 7714"/>
              <a:gd name="T189" fmla="*/ T188 w 1142"/>
              <a:gd name="T190" fmla="+- 0 5898 4121"/>
              <a:gd name="T191" fmla="*/ 5898 h 1891"/>
              <a:gd name="T192" fmla="+- 0 8648 7714"/>
              <a:gd name="T193" fmla="*/ T192 w 1142"/>
              <a:gd name="T194" fmla="+- 0 5878 4121"/>
              <a:gd name="T195" fmla="*/ 5878 h 1891"/>
              <a:gd name="T196" fmla="+- 0 7943 7714"/>
              <a:gd name="T197" fmla="*/ T196 w 1142"/>
              <a:gd name="T198" fmla="+- 0 5916 4121"/>
              <a:gd name="T199" fmla="*/ 5916 h 1891"/>
              <a:gd name="T200" fmla="+- 0 8173 7714"/>
              <a:gd name="T201" fmla="*/ T200 w 1142"/>
              <a:gd name="T202" fmla="+- 0 5966 4121"/>
              <a:gd name="T203" fmla="*/ 5966 h 1891"/>
              <a:gd name="T204" fmla="+- 0 8508 7714"/>
              <a:gd name="T205" fmla="*/ T204 w 1142"/>
              <a:gd name="T206" fmla="+- 0 5916 4121"/>
              <a:gd name="T207" fmla="*/ 5916 h 1891"/>
              <a:gd name="T208" fmla="+- 0 8109 7714"/>
              <a:gd name="T209" fmla="*/ T208 w 1142"/>
              <a:gd name="T210" fmla="+- 0 5969 4121"/>
              <a:gd name="T211" fmla="*/ 5969 h 1891"/>
              <a:gd name="T212" fmla="+- 0 8082 7714"/>
              <a:gd name="T213" fmla="*/ T212 w 1142"/>
              <a:gd name="T214" fmla="+- 0 5993 4121"/>
              <a:gd name="T215" fmla="*/ 5993 h 1891"/>
              <a:gd name="T216" fmla="+- 0 8321 7714"/>
              <a:gd name="T217" fmla="*/ T216 w 1142"/>
              <a:gd name="T218" fmla="+- 0 5960 4121"/>
              <a:gd name="T219" fmla="*/ 5960 h 1891"/>
              <a:gd name="T220" fmla="+- 0 7911 7714"/>
              <a:gd name="T221" fmla="*/ T220 w 1142"/>
              <a:gd name="T222" fmla="+- 0 5940 4121"/>
              <a:gd name="T223" fmla="*/ 5940 h 1891"/>
              <a:gd name="T224" fmla="+- 0 7978 7714"/>
              <a:gd name="T225" fmla="*/ T224 w 1142"/>
              <a:gd name="T226" fmla="+- 0 5128 4121"/>
              <a:gd name="T227" fmla="*/ 5128 h 1891"/>
              <a:gd name="T228" fmla="+- 0 7978 7714"/>
              <a:gd name="T229" fmla="*/ T228 w 1142"/>
              <a:gd name="T230" fmla="+- 0 5002 4121"/>
              <a:gd name="T231" fmla="*/ 5002 h 1891"/>
              <a:gd name="T232" fmla="+- 0 8222 7714"/>
              <a:gd name="T233" fmla="*/ T232 w 1142"/>
              <a:gd name="T234" fmla="+- 0 4145 4121"/>
              <a:gd name="T235" fmla="*/ 4145 h 1891"/>
              <a:gd name="T236" fmla="+- 0 8811 7714"/>
              <a:gd name="T237" fmla="*/ T236 w 1142"/>
              <a:gd name="T238" fmla="+- 0 4192 4121"/>
              <a:gd name="T239" fmla="*/ 4192 h 1891"/>
              <a:gd name="T240" fmla="+- 0 8267 7714"/>
              <a:gd name="T241" fmla="*/ T240 w 1142"/>
              <a:gd name="T242" fmla="+- 0 4283 4121"/>
              <a:gd name="T243" fmla="*/ 4283 h 1891"/>
              <a:gd name="T244" fmla="+- 0 8816 7714"/>
              <a:gd name="T245" fmla="*/ T244 w 1142"/>
              <a:gd name="T246" fmla="+- 0 4293 4121"/>
              <a:gd name="T247" fmla="*/ 4293 h 189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</a:cxnLst>
            <a:rect l="0" t="0" r="r" b="b"/>
            <a:pathLst>
              <a:path w="1142" h="1891" extrusionOk="0">
                <a:moveTo>
                  <a:pt x="372" y="200"/>
                </a:moveTo>
                <a:cubicBezTo>
                  <a:pt x="375" y="185"/>
                  <a:pt x="382" y="116"/>
                  <a:pt x="378" y="181"/>
                </a:cubicBezTo>
                <a:cubicBezTo>
                  <a:pt x="375" y="226"/>
                  <a:pt x="371" y="273"/>
                  <a:pt x="364" y="318"/>
                </a:cubicBezTo>
                <a:cubicBezTo>
                  <a:pt x="354" y="387"/>
                  <a:pt x="344" y="455"/>
                  <a:pt x="331" y="524"/>
                </a:cubicBezTo>
                <a:cubicBezTo>
                  <a:pt x="320" y="581"/>
                  <a:pt x="311" y="638"/>
                  <a:pt x="300" y="695"/>
                </a:cubicBezTo>
                <a:cubicBezTo>
                  <a:pt x="292" y="734"/>
                  <a:pt x="285" y="774"/>
                  <a:pt x="282" y="814"/>
                </a:cubicBezTo>
                <a:cubicBezTo>
                  <a:pt x="295" y="750"/>
                  <a:pt x="311" y="686"/>
                  <a:pt x="325" y="622"/>
                </a:cubicBezTo>
                <a:cubicBezTo>
                  <a:pt x="338" y="562"/>
                  <a:pt x="353" y="499"/>
                  <a:pt x="360" y="438"/>
                </a:cubicBezTo>
                <a:cubicBezTo>
                  <a:pt x="361" y="426"/>
                  <a:pt x="366" y="324"/>
                  <a:pt x="360" y="364"/>
                </a:cubicBezTo>
                <a:cubicBezTo>
                  <a:pt x="346" y="453"/>
                  <a:pt x="318" y="537"/>
                  <a:pt x="289" y="622"/>
                </a:cubicBezTo>
                <a:cubicBezTo>
                  <a:pt x="275" y="662"/>
                  <a:pt x="261" y="702"/>
                  <a:pt x="245" y="741"/>
                </a:cubicBezTo>
                <a:cubicBezTo>
                  <a:pt x="241" y="753"/>
                  <a:pt x="209" y="852"/>
                  <a:pt x="239" y="776"/>
                </a:cubicBezTo>
                <a:cubicBezTo>
                  <a:pt x="264" y="712"/>
                  <a:pt x="276" y="641"/>
                  <a:pt x="291" y="574"/>
                </a:cubicBezTo>
                <a:cubicBezTo>
                  <a:pt x="306" y="509"/>
                  <a:pt x="322" y="444"/>
                  <a:pt x="333" y="378"/>
                </a:cubicBezTo>
                <a:cubicBezTo>
                  <a:pt x="335" y="366"/>
                  <a:pt x="355" y="278"/>
                  <a:pt x="327" y="321"/>
                </a:cubicBezTo>
                <a:cubicBezTo>
                  <a:pt x="311" y="346"/>
                  <a:pt x="308" y="386"/>
                  <a:pt x="304" y="414"/>
                </a:cubicBezTo>
                <a:cubicBezTo>
                  <a:pt x="296" y="463"/>
                  <a:pt x="288" y="512"/>
                  <a:pt x="279" y="560"/>
                </a:cubicBezTo>
                <a:cubicBezTo>
                  <a:pt x="268" y="617"/>
                  <a:pt x="253" y="673"/>
                  <a:pt x="236" y="728"/>
                </a:cubicBezTo>
                <a:cubicBezTo>
                  <a:pt x="235" y="732"/>
                  <a:pt x="233" y="737"/>
                  <a:pt x="232" y="741"/>
                </a:cubicBezTo>
                <a:cubicBezTo>
                  <a:pt x="245" y="692"/>
                  <a:pt x="260" y="644"/>
                  <a:pt x="271" y="594"/>
                </a:cubicBezTo>
                <a:cubicBezTo>
                  <a:pt x="291" y="500"/>
                  <a:pt x="312" y="404"/>
                  <a:pt x="324" y="309"/>
                </a:cubicBezTo>
                <a:cubicBezTo>
                  <a:pt x="329" y="270"/>
                  <a:pt x="326" y="206"/>
                  <a:pt x="301" y="279"/>
                </a:cubicBezTo>
                <a:cubicBezTo>
                  <a:pt x="282" y="336"/>
                  <a:pt x="270" y="396"/>
                  <a:pt x="256" y="455"/>
                </a:cubicBezTo>
                <a:cubicBezTo>
                  <a:pt x="242" y="515"/>
                  <a:pt x="230" y="576"/>
                  <a:pt x="218" y="637"/>
                </a:cubicBezTo>
                <a:cubicBezTo>
                  <a:pt x="213" y="661"/>
                  <a:pt x="209" y="684"/>
                  <a:pt x="205" y="708"/>
                </a:cubicBezTo>
                <a:cubicBezTo>
                  <a:pt x="214" y="666"/>
                  <a:pt x="222" y="625"/>
                  <a:pt x="229" y="583"/>
                </a:cubicBezTo>
                <a:cubicBezTo>
                  <a:pt x="243" y="501"/>
                  <a:pt x="258" y="419"/>
                  <a:pt x="270" y="337"/>
                </a:cubicBezTo>
                <a:cubicBezTo>
                  <a:pt x="272" y="322"/>
                  <a:pt x="296" y="167"/>
                  <a:pt x="277" y="211"/>
                </a:cubicBezTo>
                <a:cubicBezTo>
                  <a:pt x="256" y="260"/>
                  <a:pt x="245" y="316"/>
                  <a:pt x="233" y="367"/>
                </a:cubicBezTo>
                <a:cubicBezTo>
                  <a:pt x="216" y="443"/>
                  <a:pt x="199" y="520"/>
                  <a:pt x="187" y="597"/>
                </a:cubicBezTo>
                <a:cubicBezTo>
                  <a:pt x="182" y="627"/>
                  <a:pt x="181" y="636"/>
                  <a:pt x="179" y="655"/>
                </a:cubicBezTo>
                <a:cubicBezTo>
                  <a:pt x="179" y="699"/>
                  <a:pt x="180" y="682"/>
                  <a:pt x="187" y="645"/>
                </a:cubicBezTo>
                <a:cubicBezTo>
                  <a:pt x="201" y="576"/>
                  <a:pt x="216" y="507"/>
                  <a:pt x="232" y="438"/>
                </a:cubicBezTo>
                <a:cubicBezTo>
                  <a:pt x="247" y="373"/>
                  <a:pt x="261" y="307"/>
                  <a:pt x="274" y="241"/>
                </a:cubicBezTo>
                <a:cubicBezTo>
                  <a:pt x="279" y="217"/>
                  <a:pt x="281" y="207"/>
                  <a:pt x="270" y="232"/>
                </a:cubicBezTo>
                <a:cubicBezTo>
                  <a:pt x="250" y="311"/>
                  <a:pt x="234" y="391"/>
                  <a:pt x="217" y="471"/>
                </a:cubicBezTo>
                <a:cubicBezTo>
                  <a:pt x="204" y="534"/>
                  <a:pt x="191" y="598"/>
                  <a:pt x="179" y="661"/>
                </a:cubicBezTo>
                <a:cubicBezTo>
                  <a:pt x="176" y="674"/>
                  <a:pt x="152" y="780"/>
                  <a:pt x="182" y="713"/>
                </a:cubicBezTo>
                <a:cubicBezTo>
                  <a:pt x="210" y="651"/>
                  <a:pt x="220" y="577"/>
                  <a:pt x="235" y="511"/>
                </a:cubicBezTo>
                <a:cubicBezTo>
                  <a:pt x="262" y="390"/>
                  <a:pt x="281" y="269"/>
                  <a:pt x="297" y="146"/>
                </a:cubicBezTo>
                <a:cubicBezTo>
                  <a:pt x="298" y="138"/>
                  <a:pt x="299" y="131"/>
                  <a:pt x="300" y="123"/>
                </a:cubicBezTo>
                <a:cubicBezTo>
                  <a:pt x="280" y="174"/>
                  <a:pt x="275" y="224"/>
                  <a:pt x="264" y="277"/>
                </a:cubicBezTo>
                <a:cubicBezTo>
                  <a:pt x="247" y="360"/>
                  <a:pt x="235" y="444"/>
                  <a:pt x="221" y="527"/>
                </a:cubicBezTo>
                <a:cubicBezTo>
                  <a:pt x="211" y="587"/>
                  <a:pt x="203" y="647"/>
                  <a:pt x="194" y="707"/>
                </a:cubicBezTo>
                <a:cubicBezTo>
                  <a:pt x="193" y="714"/>
                  <a:pt x="192" y="722"/>
                  <a:pt x="191" y="729"/>
                </a:cubicBezTo>
                <a:cubicBezTo>
                  <a:pt x="209" y="682"/>
                  <a:pt x="215" y="630"/>
                  <a:pt x="224" y="580"/>
                </a:cubicBezTo>
                <a:cubicBezTo>
                  <a:pt x="241" y="487"/>
                  <a:pt x="260" y="394"/>
                  <a:pt x="277" y="300"/>
                </a:cubicBezTo>
                <a:cubicBezTo>
                  <a:pt x="278" y="295"/>
                  <a:pt x="310" y="143"/>
                  <a:pt x="304" y="140"/>
                </a:cubicBezTo>
                <a:cubicBezTo>
                  <a:pt x="243" y="110"/>
                  <a:pt x="266" y="270"/>
                  <a:pt x="250" y="336"/>
                </a:cubicBezTo>
                <a:cubicBezTo>
                  <a:pt x="228" y="424"/>
                  <a:pt x="209" y="512"/>
                  <a:pt x="190" y="601"/>
                </a:cubicBezTo>
                <a:cubicBezTo>
                  <a:pt x="190" y="603"/>
                  <a:pt x="162" y="732"/>
                  <a:pt x="170" y="734"/>
                </a:cubicBezTo>
                <a:cubicBezTo>
                  <a:pt x="175" y="729"/>
                  <a:pt x="179" y="725"/>
                  <a:pt x="184" y="720"/>
                </a:cubicBezTo>
                <a:cubicBezTo>
                  <a:pt x="200" y="675"/>
                  <a:pt x="213" y="630"/>
                  <a:pt x="223" y="583"/>
                </a:cubicBezTo>
                <a:cubicBezTo>
                  <a:pt x="232" y="537"/>
                  <a:pt x="239" y="490"/>
                  <a:pt x="247" y="444"/>
                </a:cubicBezTo>
                <a:cubicBezTo>
                  <a:pt x="255" y="383"/>
                  <a:pt x="252" y="383"/>
                  <a:pt x="232" y="441"/>
                </a:cubicBezTo>
                <a:cubicBezTo>
                  <a:pt x="212" y="500"/>
                  <a:pt x="199" y="560"/>
                  <a:pt x="184" y="621"/>
                </a:cubicBezTo>
                <a:cubicBezTo>
                  <a:pt x="176" y="652"/>
                  <a:pt x="147" y="713"/>
                  <a:pt x="156" y="746"/>
                </a:cubicBezTo>
                <a:cubicBezTo>
                  <a:pt x="164" y="775"/>
                  <a:pt x="177" y="707"/>
                  <a:pt x="182" y="690"/>
                </a:cubicBezTo>
                <a:cubicBezTo>
                  <a:pt x="197" y="643"/>
                  <a:pt x="211" y="597"/>
                  <a:pt x="226" y="550"/>
                </a:cubicBezTo>
                <a:cubicBezTo>
                  <a:pt x="245" y="492"/>
                  <a:pt x="219" y="613"/>
                  <a:pt x="218" y="619"/>
                </a:cubicBezTo>
                <a:cubicBezTo>
                  <a:pt x="200" y="692"/>
                  <a:pt x="180" y="765"/>
                  <a:pt x="169" y="839"/>
                </a:cubicBezTo>
                <a:cubicBezTo>
                  <a:pt x="168" y="844"/>
                  <a:pt x="168" y="848"/>
                  <a:pt x="167" y="853"/>
                </a:cubicBezTo>
                <a:cubicBezTo>
                  <a:pt x="194" y="820"/>
                  <a:pt x="207" y="788"/>
                  <a:pt x="221" y="747"/>
                </a:cubicBezTo>
                <a:cubicBezTo>
                  <a:pt x="223" y="742"/>
                  <a:pt x="250" y="646"/>
                  <a:pt x="247" y="646"/>
                </a:cubicBezTo>
                <a:cubicBezTo>
                  <a:pt x="222" y="646"/>
                  <a:pt x="204" y="719"/>
                  <a:pt x="199" y="735"/>
                </a:cubicBezTo>
                <a:cubicBezTo>
                  <a:pt x="196" y="745"/>
                  <a:pt x="169" y="819"/>
                  <a:pt x="182" y="830"/>
                </a:cubicBezTo>
                <a:cubicBezTo>
                  <a:pt x="205" y="848"/>
                  <a:pt x="246" y="776"/>
                  <a:pt x="256" y="762"/>
                </a:cubicBezTo>
                <a:cubicBezTo>
                  <a:pt x="276" y="731"/>
                  <a:pt x="283" y="720"/>
                  <a:pt x="294" y="698"/>
                </a:cubicBezTo>
              </a:path>
              <a:path w="1142" h="1891" extrusionOk="0">
                <a:moveTo>
                  <a:pt x="193" y="1102"/>
                </a:moveTo>
                <a:cubicBezTo>
                  <a:pt x="185" y="1040"/>
                  <a:pt x="191" y="1095"/>
                  <a:pt x="181" y="1130"/>
                </a:cubicBezTo>
                <a:cubicBezTo>
                  <a:pt x="161" y="1197"/>
                  <a:pt x="147" y="1266"/>
                  <a:pt x="128" y="1334"/>
                </a:cubicBezTo>
                <a:cubicBezTo>
                  <a:pt x="109" y="1400"/>
                  <a:pt x="90" y="1466"/>
                  <a:pt x="74" y="1533"/>
                </a:cubicBezTo>
                <a:cubicBezTo>
                  <a:pt x="68" y="1559"/>
                  <a:pt x="62" y="1584"/>
                  <a:pt x="56" y="1610"/>
                </a:cubicBezTo>
                <a:cubicBezTo>
                  <a:pt x="80" y="1567"/>
                  <a:pt x="91" y="1523"/>
                  <a:pt x="102" y="1474"/>
                </a:cubicBezTo>
                <a:cubicBezTo>
                  <a:pt x="117" y="1408"/>
                  <a:pt x="133" y="1342"/>
                  <a:pt x="146" y="1276"/>
                </a:cubicBezTo>
                <a:cubicBezTo>
                  <a:pt x="149" y="1258"/>
                  <a:pt x="179" y="1147"/>
                  <a:pt x="143" y="1233"/>
                </a:cubicBezTo>
                <a:cubicBezTo>
                  <a:pt x="124" y="1278"/>
                  <a:pt x="111" y="1332"/>
                  <a:pt x="99" y="1379"/>
                </a:cubicBezTo>
                <a:cubicBezTo>
                  <a:pt x="86" y="1429"/>
                  <a:pt x="81" y="1480"/>
                  <a:pt x="72" y="1531"/>
                </a:cubicBezTo>
                <a:cubicBezTo>
                  <a:pt x="70" y="1540"/>
                  <a:pt x="68" y="1548"/>
                  <a:pt x="66" y="1557"/>
                </a:cubicBezTo>
                <a:cubicBezTo>
                  <a:pt x="77" y="1601"/>
                  <a:pt x="75" y="1587"/>
                  <a:pt x="87" y="1543"/>
                </a:cubicBezTo>
                <a:cubicBezTo>
                  <a:pt x="111" y="1456"/>
                  <a:pt x="119" y="1365"/>
                  <a:pt x="129" y="1276"/>
                </a:cubicBezTo>
                <a:cubicBezTo>
                  <a:pt x="135" y="1223"/>
                  <a:pt x="140" y="1172"/>
                  <a:pt x="135" y="1120"/>
                </a:cubicBezTo>
                <a:cubicBezTo>
                  <a:pt x="105" y="1174"/>
                  <a:pt x="95" y="1231"/>
                  <a:pt x="80" y="1291"/>
                </a:cubicBezTo>
                <a:cubicBezTo>
                  <a:pt x="58" y="1376"/>
                  <a:pt x="41" y="1461"/>
                  <a:pt x="21" y="1546"/>
                </a:cubicBezTo>
                <a:cubicBezTo>
                  <a:pt x="15" y="1571"/>
                  <a:pt x="-13" y="1642"/>
                  <a:pt x="1" y="1670"/>
                </a:cubicBezTo>
                <a:cubicBezTo>
                  <a:pt x="7" y="1683"/>
                  <a:pt x="51" y="1574"/>
                  <a:pt x="51" y="1573"/>
                </a:cubicBezTo>
                <a:cubicBezTo>
                  <a:pt x="77" y="1483"/>
                  <a:pt x="90" y="1389"/>
                  <a:pt x="96" y="1296"/>
                </a:cubicBezTo>
                <a:cubicBezTo>
                  <a:pt x="74" y="1271"/>
                  <a:pt x="67" y="1345"/>
                  <a:pt x="60" y="1379"/>
                </a:cubicBezTo>
                <a:cubicBezTo>
                  <a:pt x="49" y="1434"/>
                  <a:pt x="43" y="1488"/>
                  <a:pt x="39" y="1543"/>
                </a:cubicBezTo>
                <a:cubicBezTo>
                  <a:pt x="39" y="1545"/>
                  <a:pt x="32" y="1639"/>
                  <a:pt x="46" y="1632"/>
                </a:cubicBezTo>
                <a:cubicBezTo>
                  <a:pt x="75" y="1617"/>
                  <a:pt x="94" y="1527"/>
                  <a:pt x="101" y="1501"/>
                </a:cubicBezTo>
                <a:cubicBezTo>
                  <a:pt x="128" y="1402"/>
                  <a:pt x="157" y="1300"/>
                  <a:pt x="169" y="1198"/>
                </a:cubicBezTo>
                <a:cubicBezTo>
                  <a:pt x="169" y="1190"/>
                  <a:pt x="170" y="1183"/>
                  <a:pt x="170" y="1175"/>
                </a:cubicBezTo>
                <a:cubicBezTo>
                  <a:pt x="142" y="1216"/>
                  <a:pt x="134" y="1258"/>
                  <a:pt x="122" y="1307"/>
                </a:cubicBezTo>
                <a:cubicBezTo>
                  <a:pt x="105" y="1377"/>
                  <a:pt x="87" y="1447"/>
                  <a:pt x="75" y="1518"/>
                </a:cubicBezTo>
                <a:cubicBezTo>
                  <a:pt x="71" y="1541"/>
                  <a:pt x="43" y="1643"/>
                  <a:pt x="59" y="1665"/>
                </a:cubicBezTo>
                <a:cubicBezTo>
                  <a:pt x="80" y="1694"/>
                  <a:pt x="94" y="1632"/>
                  <a:pt x="102" y="1608"/>
                </a:cubicBezTo>
                <a:cubicBezTo>
                  <a:pt x="126" y="1535"/>
                  <a:pt x="136" y="1458"/>
                  <a:pt x="150" y="1382"/>
                </a:cubicBezTo>
                <a:cubicBezTo>
                  <a:pt x="160" y="1329"/>
                  <a:pt x="165" y="1278"/>
                  <a:pt x="167" y="1225"/>
                </a:cubicBezTo>
                <a:cubicBezTo>
                  <a:pt x="144" y="1281"/>
                  <a:pt x="134" y="1337"/>
                  <a:pt x="122" y="1397"/>
                </a:cubicBezTo>
                <a:cubicBezTo>
                  <a:pt x="106" y="1478"/>
                  <a:pt x="98" y="1561"/>
                  <a:pt x="89" y="1643"/>
                </a:cubicBezTo>
                <a:cubicBezTo>
                  <a:pt x="83" y="1696"/>
                  <a:pt x="95" y="1694"/>
                  <a:pt x="111" y="1646"/>
                </a:cubicBezTo>
                <a:cubicBezTo>
                  <a:pt x="130" y="1587"/>
                  <a:pt x="140" y="1524"/>
                  <a:pt x="153" y="1463"/>
                </a:cubicBezTo>
                <a:cubicBezTo>
                  <a:pt x="163" y="1413"/>
                  <a:pt x="172" y="1364"/>
                  <a:pt x="179" y="1314"/>
                </a:cubicBezTo>
                <a:cubicBezTo>
                  <a:pt x="184" y="1284"/>
                  <a:pt x="186" y="1278"/>
                  <a:pt x="185" y="1260"/>
                </a:cubicBezTo>
                <a:cubicBezTo>
                  <a:pt x="160" y="1314"/>
                  <a:pt x="145" y="1368"/>
                  <a:pt x="132" y="1427"/>
                </a:cubicBezTo>
                <a:cubicBezTo>
                  <a:pt x="119" y="1488"/>
                  <a:pt x="106" y="1551"/>
                  <a:pt x="102" y="1614"/>
                </a:cubicBezTo>
                <a:cubicBezTo>
                  <a:pt x="100" y="1643"/>
                  <a:pt x="101" y="1654"/>
                  <a:pt x="113" y="1677"/>
                </a:cubicBezTo>
                <a:cubicBezTo>
                  <a:pt x="139" y="1630"/>
                  <a:pt x="158" y="1584"/>
                  <a:pt x="167" y="1530"/>
                </a:cubicBezTo>
                <a:cubicBezTo>
                  <a:pt x="176" y="1475"/>
                  <a:pt x="207" y="1318"/>
                  <a:pt x="161" y="1270"/>
                </a:cubicBezTo>
                <a:cubicBezTo>
                  <a:pt x="128" y="1236"/>
                  <a:pt x="111" y="1346"/>
                  <a:pt x="108" y="1358"/>
                </a:cubicBezTo>
                <a:cubicBezTo>
                  <a:pt x="88" y="1442"/>
                  <a:pt x="81" y="1535"/>
                  <a:pt x="84" y="1622"/>
                </a:cubicBezTo>
                <a:cubicBezTo>
                  <a:pt x="84" y="1632"/>
                  <a:pt x="86" y="1707"/>
                  <a:pt x="98" y="1658"/>
                </a:cubicBezTo>
                <a:cubicBezTo>
                  <a:pt x="104" y="1634"/>
                  <a:pt x="130" y="1468"/>
                  <a:pt x="117" y="1554"/>
                </a:cubicBezTo>
                <a:cubicBezTo>
                  <a:pt x="111" y="1590"/>
                  <a:pt x="95" y="1626"/>
                  <a:pt x="90" y="1662"/>
                </a:cubicBezTo>
                <a:cubicBezTo>
                  <a:pt x="86" y="1688"/>
                  <a:pt x="85" y="1713"/>
                  <a:pt x="84" y="1738"/>
                </a:cubicBezTo>
                <a:cubicBezTo>
                  <a:pt x="83" y="1789"/>
                  <a:pt x="86" y="1750"/>
                  <a:pt x="95" y="1721"/>
                </a:cubicBezTo>
                <a:cubicBezTo>
                  <a:pt x="103" y="1695"/>
                  <a:pt x="144" y="1639"/>
                  <a:pt x="117" y="1643"/>
                </a:cubicBezTo>
                <a:cubicBezTo>
                  <a:pt x="94" y="1646"/>
                  <a:pt x="92" y="1661"/>
                  <a:pt x="93" y="1685"/>
                </a:cubicBezTo>
                <a:cubicBezTo>
                  <a:pt x="94" y="1723"/>
                  <a:pt x="90" y="1759"/>
                  <a:pt x="84" y="1796"/>
                </a:cubicBezTo>
                <a:cubicBezTo>
                  <a:pt x="83" y="1802"/>
                  <a:pt x="82" y="1809"/>
                  <a:pt x="81" y="1815"/>
                </a:cubicBezTo>
                <a:cubicBezTo>
                  <a:pt x="111" y="1763"/>
                  <a:pt x="132" y="1706"/>
                  <a:pt x="152" y="1649"/>
                </a:cubicBezTo>
                <a:cubicBezTo>
                  <a:pt x="185" y="1554"/>
                  <a:pt x="223" y="1457"/>
                  <a:pt x="245" y="1359"/>
                </a:cubicBezTo>
                <a:cubicBezTo>
                  <a:pt x="263" y="1278"/>
                  <a:pt x="278" y="1202"/>
                  <a:pt x="286" y="1120"/>
                </a:cubicBezTo>
                <a:cubicBezTo>
                  <a:pt x="288" y="1105"/>
                  <a:pt x="289" y="1091"/>
                  <a:pt x="291" y="1076"/>
                </a:cubicBezTo>
              </a:path>
              <a:path w="1142" h="1891" extrusionOk="0">
                <a:moveTo>
                  <a:pt x="907" y="90"/>
                </a:moveTo>
                <a:cubicBezTo>
                  <a:pt x="875" y="87"/>
                  <a:pt x="848" y="99"/>
                  <a:pt x="817" y="110"/>
                </a:cubicBezTo>
                <a:cubicBezTo>
                  <a:pt x="791" y="119"/>
                  <a:pt x="761" y="127"/>
                  <a:pt x="734" y="131"/>
                </a:cubicBezTo>
                <a:cubicBezTo>
                  <a:pt x="699" y="136"/>
                  <a:pt x="662" y="136"/>
                  <a:pt x="627" y="138"/>
                </a:cubicBezTo>
                <a:cubicBezTo>
                  <a:pt x="602" y="140"/>
                  <a:pt x="575" y="141"/>
                  <a:pt x="550" y="135"/>
                </a:cubicBezTo>
                <a:cubicBezTo>
                  <a:pt x="501" y="122"/>
                  <a:pt x="527" y="132"/>
                  <a:pt x="560" y="129"/>
                </a:cubicBezTo>
                <a:cubicBezTo>
                  <a:pt x="631" y="122"/>
                  <a:pt x="701" y="106"/>
                  <a:pt x="771" y="96"/>
                </a:cubicBezTo>
                <a:cubicBezTo>
                  <a:pt x="833" y="87"/>
                  <a:pt x="895" y="80"/>
                  <a:pt x="957" y="77"/>
                </a:cubicBezTo>
                <a:cubicBezTo>
                  <a:pt x="996" y="75"/>
                  <a:pt x="1021" y="74"/>
                  <a:pt x="979" y="107"/>
                </a:cubicBezTo>
                <a:cubicBezTo>
                  <a:pt x="963" y="120"/>
                  <a:pt x="941" y="124"/>
                  <a:pt x="921" y="126"/>
                </a:cubicBezTo>
                <a:cubicBezTo>
                  <a:pt x="902" y="128"/>
                  <a:pt x="880" y="117"/>
                  <a:pt x="862" y="110"/>
                </a:cubicBezTo>
                <a:cubicBezTo>
                  <a:pt x="826" y="97"/>
                  <a:pt x="794" y="90"/>
                  <a:pt x="756" y="89"/>
                </a:cubicBezTo>
                <a:cubicBezTo>
                  <a:pt x="687" y="87"/>
                  <a:pt x="619" y="95"/>
                  <a:pt x="551" y="104"/>
                </a:cubicBezTo>
                <a:cubicBezTo>
                  <a:pt x="519" y="109"/>
                  <a:pt x="442" y="147"/>
                  <a:pt x="455" y="117"/>
                </a:cubicBezTo>
                <a:cubicBezTo>
                  <a:pt x="462" y="100"/>
                  <a:pt x="501" y="104"/>
                  <a:pt x="515" y="102"/>
                </a:cubicBezTo>
                <a:cubicBezTo>
                  <a:pt x="567" y="104"/>
                  <a:pt x="620" y="99"/>
                  <a:pt x="672" y="99"/>
                </a:cubicBezTo>
                <a:cubicBezTo>
                  <a:pt x="758" y="99"/>
                  <a:pt x="845" y="97"/>
                  <a:pt x="931" y="96"/>
                </a:cubicBezTo>
                <a:cubicBezTo>
                  <a:pt x="987" y="95"/>
                  <a:pt x="1045" y="88"/>
                  <a:pt x="1100" y="89"/>
                </a:cubicBezTo>
                <a:cubicBezTo>
                  <a:pt x="1105" y="90"/>
                  <a:pt x="1110" y="91"/>
                  <a:pt x="1115" y="92"/>
                </a:cubicBezTo>
                <a:cubicBezTo>
                  <a:pt x="1088" y="101"/>
                  <a:pt x="1062" y="111"/>
                  <a:pt x="1034" y="116"/>
                </a:cubicBezTo>
                <a:cubicBezTo>
                  <a:pt x="956" y="129"/>
                  <a:pt x="876" y="129"/>
                  <a:pt x="797" y="132"/>
                </a:cubicBezTo>
                <a:cubicBezTo>
                  <a:pt x="717" y="135"/>
                  <a:pt x="636" y="133"/>
                  <a:pt x="556" y="132"/>
                </a:cubicBezTo>
                <a:cubicBezTo>
                  <a:pt x="507" y="131"/>
                  <a:pt x="460" y="132"/>
                  <a:pt x="414" y="116"/>
                </a:cubicBezTo>
                <a:cubicBezTo>
                  <a:pt x="460" y="117"/>
                  <a:pt x="505" y="117"/>
                  <a:pt x="551" y="117"/>
                </a:cubicBezTo>
                <a:cubicBezTo>
                  <a:pt x="690" y="116"/>
                  <a:pt x="827" y="113"/>
                  <a:pt x="966" y="102"/>
                </a:cubicBezTo>
                <a:cubicBezTo>
                  <a:pt x="991" y="100"/>
                  <a:pt x="1014" y="97"/>
                  <a:pt x="1038" y="93"/>
                </a:cubicBezTo>
                <a:cubicBezTo>
                  <a:pt x="1006" y="92"/>
                  <a:pt x="975" y="95"/>
                  <a:pt x="943" y="98"/>
                </a:cubicBezTo>
                <a:cubicBezTo>
                  <a:pt x="882" y="104"/>
                  <a:pt x="820" y="105"/>
                  <a:pt x="758" y="107"/>
                </a:cubicBezTo>
                <a:cubicBezTo>
                  <a:pt x="672" y="109"/>
                  <a:pt x="586" y="105"/>
                  <a:pt x="500" y="96"/>
                </a:cubicBezTo>
                <a:cubicBezTo>
                  <a:pt x="490" y="95"/>
                  <a:pt x="397" y="91"/>
                  <a:pt x="437" y="74"/>
                </a:cubicBezTo>
                <a:cubicBezTo>
                  <a:pt x="468" y="61"/>
                  <a:pt x="526" y="69"/>
                  <a:pt x="559" y="69"/>
                </a:cubicBezTo>
                <a:cubicBezTo>
                  <a:pt x="627" y="69"/>
                  <a:pt x="694" y="64"/>
                  <a:pt x="762" y="63"/>
                </a:cubicBezTo>
                <a:cubicBezTo>
                  <a:pt x="818" y="62"/>
                  <a:pt x="874" y="60"/>
                  <a:pt x="930" y="57"/>
                </a:cubicBezTo>
                <a:cubicBezTo>
                  <a:pt x="958" y="53"/>
                  <a:pt x="987" y="50"/>
                  <a:pt x="1014" y="43"/>
                </a:cubicBezTo>
                <a:cubicBezTo>
                  <a:pt x="961" y="37"/>
                  <a:pt x="911" y="41"/>
                  <a:pt x="857" y="46"/>
                </a:cubicBezTo>
                <a:cubicBezTo>
                  <a:pt x="770" y="54"/>
                  <a:pt x="684" y="72"/>
                  <a:pt x="597" y="75"/>
                </a:cubicBezTo>
                <a:cubicBezTo>
                  <a:pt x="560" y="76"/>
                  <a:pt x="523" y="72"/>
                  <a:pt x="487" y="66"/>
                </a:cubicBezTo>
                <a:cubicBezTo>
                  <a:pt x="476" y="64"/>
                  <a:pt x="390" y="55"/>
                  <a:pt x="438" y="49"/>
                </a:cubicBezTo>
                <a:cubicBezTo>
                  <a:pt x="584" y="31"/>
                  <a:pt x="737" y="50"/>
                  <a:pt x="884" y="39"/>
                </a:cubicBezTo>
                <a:cubicBezTo>
                  <a:pt x="895" y="38"/>
                  <a:pt x="905" y="37"/>
                  <a:pt x="916" y="36"/>
                </a:cubicBezTo>
                <a:cubicBezTo>
                  <a:pt x="963" y="29"/>
                  <a:pt x="949" y="33"/>
                  <a:pt x="913" y="36"/>
                </a:cubicBezTo>
                <a:cubicBezTo>
                  <a:pt x="835" y="42"/>
                  <a:pt x="756" y="45"/>
                  <a:pt x="678" y="51"/>
                </a:cubicBezTo>
                <a:cubicBezTo>
                  <a:pt x="585" y="58"/>
                  <a:pt x="493" y="69"/>
                  <a:pt x="401" y="78"/>
                </a:cubicBezTo>
                <a:cubicBezTo>
                  <a:pt x="378" y="80"/>
                  <a:pt x="356" y="80"/>
                  <a:pt x="333" y="80"/>
                </a:cubicBezTo>
                <a:cubicBezTo>
                  <a:pt x="343" y="51"/>
                  <a:pt x="371" y="55"/>
                  <a:pt x="404" y="54"/>
                </a:cubicBezTo>
                <a:cubicBezTo>
                  <a:pt x="480" y="51"/>
                  <a:pt x="555" y="45"/>
                  <a:pt x="630" y="40"/>
                </a:cubicBezTo>
                <a:cubicBezTo>
                  <a:pt x="712" y="35"/>
                  <a:pt x="793" y="30"/>
                  <a:pt x="875" y="24"/>
                </a:cubicBezTo>
                <a:cubicBezTo>
                  <a:pt x="921" y="21"/>
                  <a:pt x="967" y="18"/>
                  <a:pt x="1013" y="15"/>
                </a:cubicBezTo>
                <a:cubicBezTo>
                  <a:pt x="988" y="32"/>
                  <a:pt x="971" y="39"/>
                  <a:pt x="940" y="40"/>
                </a:cubicBezTo>
                <a:cubicBezTo>
                  <a:pt x="891" y="41"/>
                  <a:pt x="842" y="40"/>
                  <a:pt x="794" y="43"/>
                </a:cubicBezTo>
                <a:cubicBezTo>
                  <a:pt x="715" y="48"/>
                  <a:pt x="635" y="58"/>
                  <a:pt x="556" y="69"/>
                </a:cubicBezTo>
                <a:cubicBezTo>
                  <a:pt x="493" y="78"/>
                  <a:pt x="306" y="101"/>
                  <a:pt x="369" y="107"/>
                </a:cubicBezTo>
                <a:cubicBezTo>
                  <a:pt x="380" y="106"/>
                  <a:pt x="390" y="106"/>
                  <a:pt x="401" y="105"/>
                </a:cubicBezTo>
                <a:cubicBezTo>
                  <a:pt x="457" y="92"/>
                  <a:pt x="513" y="77"/>
                  <a:pt x="569" y="66"/>
                </a:cubicBezTo>
                <a:cubicBezTo>
                  <a:pt x="663" y="47"/>
                  <a:pt x="758" y="33"/>
                  <a:pt x="853" y="21"/>
                </a:cubicBezTo>
                <a:cubicBezTo>
                  <a:pt x="914" y="13"/>
                  <a:pt x="999" y="-11"/>
                  <a:pt x="1061" y="0"/>
                </a:cubicBezTo>
                <a:cubicBezTo>
                  <a:pt x="1091" y="5"/>
                  <a:pt x="996" y="21"/>
                  <a:pt x="984" y="24"/>
                </a:cubicBezTo>
                <a:cubicBezTo>
                  <a:pt x="922" y="40"/>
                  <a:pt x="866" y="63"/>
                  <a:pt x="808" y="84"/>
                </a:cubicBezTo>
                <a:cubicBezTo>
                  <a:pt x="770" y="98"/>
                  <a:pt x="745" y="106"/>
                  <a:pt x="790" y="129"/>
                </a:cubicBezTo>
              </a:path>
              <a:path w="1142" h="1891" extrusionOk="0">
                <a:moveTo>
                  <a:pt x="799" y="1014"/>
                </a:moveTo>
                <a:cubicBezTo>
                  <a:pt x="805" y="1011"/>
                  <a:pt x="890" y="976"/>
                  <a:pt x="880" y="964"/>
                </a:cubicBezTo>
                <a:cubicBezTo>
                  <a:pt x="866" y="948"/>
                  <a:pt x="785" y="961"/>
                  <a:pt x="768" y="961"/>
                </a:cubicBezTo>
                <a:cubicBezTo>
                  <a:pt x="706" y="961"/>
                  <a:pt x="644" y="966"/>
                  <a:pt x="582" y="967"/>
                </a:cubicBezTo>
                <a:cubicBezTo>
                  <a:pt x="518" y="968"/>
                  <a:pt x="454" y="964"/>
                  <a:pt x="390" y="964"/>
                </a:cubicBezTo>
                <a:cubicBezTo>
                  <a:pt x="364" y="964"/>
                  <a:pt x="342" y="960"/>
                  <a:pt x="316" y="957"/>
                </a:cubicBezTo>
                <a:cubicBezTo>
                  <a:pt x="344" y="942"/>
                  <a:pt x="363" y="935"/>
                  <a:pt x="396" y="931"/>
                </a:cubicBezTo>
                <a:cubicBezTo>
                  <a:pt x="483" y="919"/>
                  <a:pt x="570" y="928"/>
                  <a:pt x="657" y="930"/>
                </a:cubicBezTo>
                <a:cubicBezTo>
                  <a:pt x="735" y="932"/>
                  <a:pt x="813" y="934"/>
                  <a:pt x="891" y="934"/>
                </a:cubicBezTo>
                <a:cubicBezTo>
                  <a:pt x="901" y="934"/>
                  <a:pt x="1040" y="936"/>
                  <a:pt x="963" y="930"/>
                </a:cubicBezTo>
                <a:cubicBezTo>
                  <a:pt x="923" y="932"/>
                  <a:pt x="884" y="938"/>
                  <a:pt x="845" y="942"/>
                </a:cubicBezTo>
                <a:cubicBezTo>
                  <a:pt x="794" y="948"/>
                  <a:pt x="741" y="951"/>
                  <a:pt x="690" y="952"/>
                </a:cubicBezTo>
                <a:cubicBezTo>
                  <a:pt x="623" y="953"/>
                  <a:pt x="558" y="949"/>
                  <a:pt x="491" y="946"/>
                </a:cubicBezTo>
                <a:cubicBezTo>
                  <a:pt x="453" y="944"/>
                  <a:pt x="420" y="939"/>
                  <a:pt x="383" y="931"/>
                </a:cubicBezTo>
                <a:cubicBezTo>
                  <a:pt x="410" y="917"/>
                  <a:pt x="434" y="914"/>
                  <a:pt x="465" y="910"/>
                </a:cubicBezTo>
                <a:cubicBezTo>
                  <a:pt x="537" y="902"/>
                  <a:pt x="612" y="903"/>
                  <a:pt x="684" y="906"/>
                </a:cubicBezTo>
                <a:cubicBezTo>
                  <a:pt x="747" y="909"/>
                  <a:pt x="809" y="910"/>
                  <a:pt x="872" y="913"/>
                </a:cubicBezTo>
                <a:cubicBezTo>
                  <a:pt x="919" y="915"/>
                  <a:pt x="967" y="916"/>
                  <a:pt x="1014" y="918"/>
                </a:cubicBezTo>
                <a:cubicBezTo>
                  <a:pt x="1033" y="919"/>
                  <a:pt x="1041" y="919"/>
                  <a:pt x="1019" y="927"/>
                </a:cubicBezTo>
                <a:cubicBezTo>
                  <a:pt x="983" y="933"/>
                  <a:pt x="946" y="941"/>
                  <a:pt x="909" y="945"/>
                </a:cubicBezTo>
                <a:cubicBezTo>
                  <a:pt x="843" y="952"/>
                  <a:pt x="775" y="956"/>
                  <a:pt x="708" y="957"/>
                </a:cubicBezTo>
                <a:cubicBezTo>
                  <a:pt x="623" y="959"/>
                  <a:pt x="537" y="959"/>
                  <a:pt x="452" y="960"/>
                </a:cubicBezTo>
                <a:cubicBezTo>
                  <a:pt x="396" y="961"/>
                  <a:pt x="340" y="963"/>
                  <a:pt x="285" y="964"/>
                </a:cubicBezTo>
                <a:cubicBezTo>
                  <a:pt x="311" y="942"/>
                  <a:pt x="330" y="938"/>
                  <a:pt x="363" y="930"/>
                </a:cubicBezTo>
                <a:cubicBezTo>
                  <a:pt x="409" y="919"/>
                  <a:pt x="457" y="914"/>
                  <a:pt x="505" y="910"/>
                </a:cubicBezTo>
                <a:cubicBezTo>
                  <a:pt x="594" y="902"/>
                  <a:pt x="684" y="897"/>
                  <a:pt x="774" y="892"/>
                </a:cubicBezTo>
                <a:cubicBezTo>
                  <a:pt x="866" y="886"/>
                  <a:pt x="958" y="879"/>
                  <a:pt x="1050" y="872"/>
                </a:cubicBezTo>
                <a:cubicBezTo>
                  <a:pt x="1081" y="870"/>
                  <a:pt x="1111" y="869"/>
                  <a:pt x="1141" y="868"/>
                </a:cubicBezTo>
                <a:cubicBezTo>
                  <a:pt x="1093" y="893"/>
                  <a:pt x="1047" y="909"/>
                  <a:pt x="995" y="925"/>
                </a:cubicBezTo>
                <a:cubicBezTo>
                  <a:pt x="934" y="944"/>
                  <a:pt x="873" y="961"/>
                  <a:pt x="809" y="969"/>
                </a:cubicBezTo>
                <a:cubicBezTo>
                  <a:pt x="723" y="980"/>
                  <a:pt x="636" y="976"/>
                  <a:pt x="550" y="973"/>
                </a:cubicBezTo>
                <a:cubicBezTo>
                  <a:pt x="512" y="972"/>
                  <a:pt x="475" y="973"/>
                  <a:pt x="437" y="970"/>
                </a:cubicBezTo>
                <a:cubicBezTo>
                  <a:pt x="422" y="970"/>
                  <a:pt x="416" y="970"/>
                  <a:pt x="405" y="967"/>
                </a:cubicBezTo>
                <a:cubicBezTo>
                  <a:pt x="429" y="965"/>
                  <a:pt x="454" y="963"/>
                  <a:pt x="478" y="961"/>
                </a:cubicBezTo>
                <a:cubicBezTo>
                  <a:pt x="530" y="956"/>
                  <a:pt x="584" y="954"/>
                  <a:pt x="636" y="952"/>
                </a:cubicBezTo>
                <a:cubicBezTo>
                  <a:pt x="700" y="950"/>
                  <a:pt x="765" y="953"/>
                  <a:pt x="829" y="954"/>
                </a:cubicBezTo>
                <a:cubicBezTo>
                  <a:pt x="866" y="955"/>
                  <a:pt x="902" y="954"/>
                  <a:pt x="939" y="955"/>
                </a:cubicBezTo>
                <a:cubicBezTo>
                  <a:pt x="901" y="967"/>
                  <a:pt x="865" y="974"/>
                  <a:pt x="826" y="981"/>
                </a:cubicBezTo>
                <a:cubicBezTo>
                  <a:pt x="751" y="994"/>
                  <a:pt x="676" y="1005"/>
                  <a:pt x="600" y="1014"/>
                </a:cubicBezTo>
                <a:cubicBezTo>
                  <a:pt x="518" y="1024"/>
                  <a:pt x="436" y="1031"/>
                  <a:pt x="354" y="1034"/>
                </a:cubicBezTo>
                <a:cubicBezTo>
                  <a:pt x="311" y="1036"/>
                  <a:pt x="272" y="1033"/>
                  <a:pt x="230" y="1028"/>
                </a:cubicBezTo>
                <a:cubicBezTo>
                  <a:pt x="262" y="1015"/>
                  <a:pt x="286" y="1017"/>
                  <a:pt x="321" y="1017"/>
                </a:cubicBezTo>
                <a:cubicBezTo>
                  <a:pt x="373" y="1018"/>
                  <a:pt x="424" y="1022"/>
                  <a:pt x="475" y="1025"/>
                </a:cubicBezTo>
                <a:cubicBezTo>
                  <a:pt x="561" y="1029"/>
                  <a:pt x="648" y="1033"/>
                  <a:pt x="735" y="1031"/>
                </a:cubicBezTo>
                <a:cubicBezTo>
                  <a:pt x="803" y="1030"/>
                  <a:pt x="871" y="1028"/>
                  <a:pt x="939" y="1025"/>
                </a:cubicBezTo>
                <a:cubicBezTo>
                  <a:pt x="964" y="1023"/>
                  <a:pt x="970" y="1023"/>
                  <a:pt x="985" y="1022"/>
                </a:cubicBezTo>
                <a:cubicBezTo>
                  <a:pt x="918" y="1031"/>
                  <a:pt x="851" y="1038"/>
                  <a:pt x="784" y="1047"/>
                </a:cubicBezTo>
                <a:cubicBezTo>
                  <a:pt x="649" y="1064"/>
                  <a:pt x="491" y="1098"/>
                  <a:pt x="355" y="1073"/>
                </a:cubicBezTo>
                <a:cubicBezTo>
                  <a:pt x="309" y="1065"/>
                  <a:pt x="323" y="1053"/>
                  <a:pt x="357" y="1052"/>
                </a:cubicBezTo>
                <a:cubicBezTo>
                  <a:pt x="403" y="1050"/>
                  <a:pt x="444" y="1045"/>
                  <a:pt x="491" y="1041"/>
                </a:cubicBezTo>
                <a:cubicBezTo>
                  <a:pt x="553" y="1036"/>
                  <a:pt x="614" y="1029"/>
                  <a:pt x="676" y="1020"/>
                </a:cubicBezTo>
              </a:path>
              <a:path w="1142" h="1891" extrusionOk="0">
                <a:moveTo>
                  <a:pt x="814" y="1857"/>
                </a:moveTo>
                <a:cubicBezTo>
                  <a:pt x="821" y="1853"/>
                  <a:pt x="887" y="1822"/>
                  <a:pt x="884" y="1811"/>
                </a:cubicBezTo>
                <a:cubicBezTo>
                  <a:pt x="877" y="1788"/>
                  <a:pt x="806" y="1785"/>
                  <a:pt x="790" y="1784"/>
                </a:cubicBezTo>
                <a:cubicBezTo>
                  <a:pt x="729" y="1781"/>
                  <a:pt x="667" y="1785"/>
                  <a:pt x="606" y="1786"/>
                </a:cubicBezTo>
                <a:cubicBezTo>
                  <a:pt x="506" y="1787"/>
                  <a:pt x="406" y="1784"/>
                  <a:pt x="306" y="1777"/>
                </a:cubicBezTo>
                <a:cubicBezTo>
                  <a:pt x="265" y="1774"/>
                  <a:pt x="225" y="1769"/>
                  <a:pt x="184" y="1763"/>
                </a:cubicBezTo>
                <a:cubicBezTo>
                  <a:pt x="144" y="1753"/>
                  <a:pt x="136" y="1756"/>
                  <a:pt x="179" y="1763"/>
                </a:cubicBezTo>
                <a:cubicBezTo>
                  <a:pt x="229" y="1771"/>
                  <a:pt x="282" y="1778"/>
                  <a:pt x="333" y="1780"/>
                </a:cubicBezTo>
                <a:cubicBezTo>
                  <a:pt x="436" y="1785"/>
                  <a:pt x="540" y="1783"/>
                  <a:pt x="643" y="1781"/>
                </a:cubicBezTo>
                <a:cubicBezTo>
                  <a:pt x="740" y="1779"/>
                  <a:pt x="838" y="1770"/>
                  <a:pt x="934" y="1757"/>
                </a:cubicBezTo>
                <a:cubicBezTo>
                  <a:pt x="939" y="1756"/>
                  <a:pt x="1066" y="1737"/>
                  <a:pt x="975" y="1747"/>
                </a:cubicBezTo>
                <a:cubicBezTo>
                  <a:pt x="913" y="1759"/>
                  <a:pt x="852" y="1773"/>
                  <a:pt x="790" y="1784"/>
                </a:cubicBezTo>
                <a:cubicBezTo>
                  <a:pt x="630" y="1813"/>
                  <a:pt x="468" y="1822"/>
                  <a:pt x="306" y="1819"/>
                </a:cubicBezTo>
                <a:cubicBezTo>
                  <a:pt x="262" y="1818"/>
                  <a:pt x="219" y="1816"/>
                  <a:pt x="175" y="1813"/>
                </a:cubicBezTo>
                <a:cubicBezTo>
                  <a:pt x="127" y="1792"/>
                  <a:pt x="207" y="1796"/>
                  <a:pt x="229" y="1795"/>
                </a:cubicBezTo>
                <a:cubicBezTo>
                  <a:pt x="312" y="1789"/>
                  <a:pt x="396" y="1797"/>
                  <a:pt x="479" y="1798"/>
                </a:cubicBezTo>
                <a:cubicBezTo>
                  <a:pt x="549" y="1799"/>
                  <a:pt x="620" y="1799"/>
                  <a:pt x="690" y="1799"/>
                </a:cubicBezTo>
                <a:cubicBezTo>
                  <a:pt x="719" y="1799"/>
                  <a:pt x="725" y="1799"/>
                  <a:pt x="743" y="1798"/>
                </a:cubicBezTo>
                <a:cubicBezTo>
                  <a:pt x="700" y="1814"/>
                  <a:pt x="660" y="1822"/>
                  <a:pt x="615" y="1830"/>
                </a:cubicBezTo>
                <a:cubicBezTo>
                  <a:pt x="564" y="1839"/>
                  <a:pt x="511" y="1843"/>
                  <a:pt x="459" y="1845"/>
                </a:cubicBezTo>
                <a:cubicBezTo>
                  <a:pt x="389" y="1848"/>
                  <a:pt x="317" y="1847"/>
                  <a:pt x="247" y="1848"/>
                </a:cubicBezTo>
                <a:cubicBezTo>
                  <a:pt x="241" y="1848"/>
                  <a:pt x="235" y="1848"/>
                  <a:pt x="229" y="1848"/>
                </a:cubicBezTo>
                <a:cubicBezTo>
                  <a:pt x="271" y="1826"/>
                  <a:pt x="321" y="1824"/>
                  <a:pt x="369" y="1819"/>
                </a:cubicBezTo>
                <a:cubicBezTo>
                  <a:pt x="449" y="1811"/>
                  <a:pt x="530" y="1808"/>
                  <a:pt x="610" y="1804"/>
                </a:cubicBezTo>
                <a:cubicBezTo>
                  <a:pt x="671" y="1801"/>
                  <a:pt x="733" y="1795"/>
                  <a:pt x="794" y="1795"/>
                </a:cubicBezTo>
                <a:cubicBezTo>
                  <a:pt x="801" y="1795"/>
                  <a:pt x="807" y="1796"/>
                  <a:pt x="814" y="1796"/>
                </a:cubicBezTo>
                <a:cubicBezTo>
                  <a:pt x="774" y="1812"/>
                  <a:pt x="731" y="1817"/>
                  <a:pt x="689" y="1825"/>
                </a:cubicBezTo>
                <a:cubicBezTo>
                  <a:pt x="554" y="1850"/>
                  <a:pt x="419" y="1863"/>
                  <a:pt x="282" y="1848"/>
                </a:cubicBezTo>
                <a:cubicBezTo>
                  <a:pt x="277" y="1847"/>
                  <a:pt x="189" y="1825"/>
                  <a:pt x="242" y="1831"/>
                </a:cubicBezTo>
                <a:cubicBezTo>
                  <a:pt x="293" y="1837"/>
                  <a:pt x="343" y="1846"/>
                  <a:pt x="395" y="1848"/>
                </a:cubicBezTo>
                <a:cubicBezTo>
                  <a:pt x="485" y="1851"/>
                  <a:pt x="577" y="1850"/>
                  <a:pt x="667" y="1846"/>
                </a:cubicBezTo>
                <a:cubicBezTo>
                  <a:pt x="735" y="1843"/>
                  <a:pt x="803" y="1837"/>
                  <a:pt x="871" y="1830"/>
                </a:cubicBezTo>
                <a:cubicBezTo>
                  <a:pt x="877" y="1829"/>
                  <a:pt x="883" y="1829"/>
                  <a:pt x="889" y="1828"/>
                </a:cubicBezTo>
                <a:cubicBezTo>
                  <a:pt x="807" y="1837"/>
                  <a:pt x="725" y="1849"/>
                  <a:pt x="643" y="1858"/>
                </a:cubicBezTo>
                <a:cubicBezTo>
                  <a:pt x="553" y="1868"/>
                  <a:pt x="459" y="1879"/>
                  <a:pt x="368" y="1872"/>
                </a:cubicBezTo>
                <a:cubicBezTo>
                  <a:pt x="308" y="1868"/>
                  <a:pt x="249" y="1856"/>
                  <a:pt x="191" y="1839"/>
                </a:cubicBezTo>
                <a:cubicBezTo>
                  <a:pt x="221" y="1829"/>
                  <a:pt x="241" y="1837"/>
                  <a:pt x="273" y="1839"/>
                </a:cubicBezTo>
                <a:cubicBezTo>
                  <a:pt x="327" y="1842"/>
                  <a:pt x="381" y="1841"/>
                  <a:pt x="435" y="1842"/>
                </a:cubicBezTo>
                <a:cubicBezTo>
                  <a:pt x="485" y="1843"/>
                  <a:pt x="536" y="1839"/>
                  <a:pt x="586" y="1839"/>
                </a:cubicBezTo>
                <a:cubicBezTo>
                  <a:pt x="593" y="1839"/>
                  <a:pt x="600" y="1839"/>
                  <a:pt x="607" y="1839"/>
                </a:cubicBezTo>
                <a:cubicBezTo>
                  <a:pt x="568" y="1856"/>
                  <a:pt x="525" y="1861"/>
                  <a:pt x="482" y="1867"/>
                </a:cubicBezTo>
                <a:cubicBezTo>
                  <a:pt x="410" y="1877"/>
                  <a:pt x="338" y="1884"/>
                  <a:pt x="265" y="1888"/>
                </a:cubicBezTo>
                <a:cubicBezTo>
                  <a:pt x="220" y="1890"/>
                  <a:pt x="111" y="1908"/>
                  <a:pt x="71" y="1879"/>
                </a:cubicBezTo>
                <a:cubicBezTo>
                  <a:pt x="61" y="1859"/>
                  <a:pt x="62" y="1852"/>
                  <a:pt x="89" y="1848"/>
                </a:cubicBezTo>
                <a:cubicBezTo>
                  <a:pt x="123" y="1836"/>
                  <a:pt x="162" y="1822"/>
                  <a:pt x="197" y="1819"/>
                </a:cubicBezTo>
                <a:cubicBezTo>
                  <a:pt x="215" y="1818"/>
                  <a:pt x="258" y="1822"/>
                  <a:pt x="245" y="1855"/>
                </a:cubicBezTo>
                <a:cubicBezTo>
                  <a:pt x="236" y="1876"/>
                  <a:pt x="226" y="1882"/>
                  <a:pt x="197" y="1881"/>
                </a:cubicBezTo>
                <a:cubicBezTo>
                  <a:pt x="169" y="1880"/>
                  <a:pt x="151" y="1863"/>
                  <a:pt x="161" y="1834"/>
                </a:cubicBezTo>
                <a:cubicBezTo>
                  <a:pt x="167" y="1817"/>
                  <a:pt x="198" y="1793"/>
                  <a:pt x="211" y="1778"/>
                </a:cubicBezTo>
              </a:path>
              <a:path w="1142" h="1891" extrusionOk="0">
                <a:moveTo>
                  <a:pt x="264" y="1007"/>
                </a:moveTo>
                <a:cubicBezTo>
                  <a:pt x="254" y="1043"/>
                  <a:pt x="238" y="1062"/>
                  <a:pt x="220" y="1096"/>
                </a:cubicBezTo>
                <a:cubicBezTo>
                  <a:pt x="211" y="1116"/>
                  <a:pt x="207" y="1124"/>
                  <a:pt x="196" y="1135"/>
                </a:cubicBezTo>
                <a:cubicBezTo>
                  <a:pt x="204" y="1099"/>
                  <a:pt x="222" y="1061"/>
                  <a:pt x="235" y="1026"/>
                </a:cubicBezTo>
                <a:cubicBezTo>
                  <a:pt x="249" y="989"/>
                  <a:pt x="253" y="954"/>
                  <a:pt x="260" y="915"/>
                </a:cubicBezTo>
                <a:cubicBezTo>
                  <a:pt x="265" y="898"/>
                  <a:pt x="266" y="893"/>
                  <a:pt x="264" y="881"/>
                </a:cubicBezTo>
                <a:cubicBezTo>
                  <a:pt x="259" y="904"/>
                  <a:pt x="254" y="930"/>
                  <a:pt x="253" y="954"/>
                </a:cubicBezTo>
                <a:cubicBezTo>
                  <a:pt x="252" y="974"/>
                  <a:pt x="253" y="992"/>
                  <a:pt x="256" y="1011"/>
                </a:cubicBezTo>
                <a:cubicBezTo>
                  <a:pt x="283" y="1002"/>
                  <a:pt x="292" y="993"/>
                  <a:pt x="315" y="973"/>
                </a:cubicBezTo>
              </a:path>
              <a:path w="1142" h="1891" extrusionOk="0">
                <a:moveTo>
                  <a:pt x="592" y="12"/>
                </a:moveTo>
                <a:cubicBezTo>
                  <a:pt x="569" y="10"/>
                  <a:pt x="527" y="6"/>
                  <a:pt x="508" y="24"/>
                </a:cubicBezTo>
                <a:cubicBezTo>
                  <a:pt x="506" y="29"/>
                  <a:pt x="505" y="34"/>
                  <a:pt x="503" y="39"/>
                </a:cubicBezTo>
                <a:cubicBezTo>
                  <a:pt x="537" y="47"/>
                  <a:pt x="568" y="53"/>
                  <a:pt x="603" y="55"/>
                </a:cubicBezTo>
                <a:cubicBezTo>
                  <a:pt x="663" y="59"/>
                  <a:pt x="724" y="61"/>
                  <a:pt x="784" y="63"/>
                </a:cubicBezTo>
                <a:cubicBezTo>
                  <a:pt x="857" y="66"/>
                  <a:pt x="929" y="66"/>
                  <a:pt x="1002" y="69"/>
                </a:cubicBezTo>
                <a:cubicBezTo>
                  <a:pt x="1034" y="70"/>
                  <a:pt x="1065" y="70"/>
                  <a:pt x="1097" y="71"/>
                </a:cubicBezTo>
                <a:cubicBezTo>
                  <a:pt x="1104" y="71"/>
                  <a:pt x="1111" y="72"/>
                  <a:pt x="1118" y="72"/>
                </a:cubicBezTo>
                <a:cubicBezTo>
                  <a:pt x="1092" y="85"/>
                  <a:pt x="1065" y="93"/>
                  <a:pt x="1037" y="101"/>
                </a:cubicBezTo>
                <a:cubicBezTo>
                  <a:pt x="993" y="113"/>
                  <a:pt x="948" y="121"/>
                  <a:pt x="903" y="129"/>
                </a:cubicBezTo>
                <a:cubicBezTo>
                  <a:pt x="839" y="141"/>
                  <a:pt x="775" y="147"/>
                  <a:pt x="711" y="153"/>
                </a:cubicBezTo>
                <a:cubicBezTo>
                  <a:pt x="658" y="158"/>
                  <a:pt x="606" y="164"/>
                  <a:pt x="553" y="162"/>
                </a:cubicBezTo>
                <a:cubicBezTo>
                  <a:pt x="535" y="161"/>
                  <a:pt x="531" y="161"/>
                  <a:pt x="520" y="159"/>
                </a:cubicBezTo>
                <a:cubicBezTo>
                  <a:pt x="553" y="149"/>
                  <a:pt x="581" y="157"/>
                  <a:pt x="616" y="159"/>
                </a:cubicBezTo>
                <a:cubicBezTo>
                  <a:pt x="686" y="163"/>
                  <a:pt x="756" y="171"/>
                  <a:pt x="826" y="173"/>
                </a:cubicBezTo>
                <a:cubicBezTo>
                  <a:pt x="910" y="175"/>
                  <a:pt x="995" y="175"/>
                  <a:pt x="1079" y="173"/>
                </a:cubicBezTo>
                <a:cubicBezTo>
                  <a:pt x="1087" y="173"/>
                  <a:pt x="1094" y="172"/>
                  <a:pt x="1102" y="172"/>
                </a:cubicBezTo>
                <a:cubicBezTo>
                  <a:pt x="1049" y="189"/>
                  <a:pt x="997" y="198"/>
                  <a:pt x="943" y="211"/>
                </a:cubicBezTo>
                <a:cubicBezTo>
                  <a:pt x="899" y="221"/>
                  <a:pt x="817" y="197"/>
                  <a:pt x="812" y="242"/>
                </a:cubicBezTo>
                <a:cubicBezTo>
                  <a:pt x="819" y="246"/>
                  <a:pt x="825" y="250"/>
                  <a:pt x="832" y="25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/>
              <a:t>Is </a:t>
            </a:r>
            <a:r>
              <a:rPr lang="en-US" dirty="0"/>
              <a:t>this design fast enough?</a:t>
            </a:r>
          </a:p>
          <a:p>
            <a:pPr lvl="1"/>
            <a:r>
              <a:rPr lang="en-US" dirty="0" smtClean="0"/>
              <a:t>Can we generalize to 32 bits? 64? more?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Efficiency and Generality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7056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3914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6200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59436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0104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244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1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150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2672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3340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528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5908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576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2257387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B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6764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3622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62000" y="3705187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9812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002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3400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C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0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77875"/>
            <a:ext cx="8283575" cy="6003925"/>
          </a:xfrm>
        </p:spPr>
        <p:txBody>
          <a:bodyPr/>
          <a:lstStyle/>
          <a:p>
            <a:r>
              <a:rPr lang="en-US" dirty="0"/>
              <a:t>Speed of a circuit is affected by the number of gates in series (on the </a:t>
            </a:r>
            <a:r>
              <a:rPr lang="en-US" i="1" dirty="0">
                <a:solidFill>
                  <a:schemeClr val="accent1"/>
                </a:solidFill>
              </a:rPr>
              <a:t>critical path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the </a:t>
            </a:r>
            <a:r>
              <a:rPr lang="en-US" i="1" dirty="0"/>
              <a:t>deepest level of logic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>
            <p:custDataLst>
              <p:tags r:id="rId3"/>
            </p:custDataLst>
          </p:nvPr>
        </p:nvCxnSpPr>
        <p:spPr>
          <a:xfrm rot="10800000">
            <a:off x="2971800" y="3216275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>
            <p:custDataLst>
              <p:tags r:id="rId4"/>
            </p:custDataLst>
          </p:nvPr>
        </p:nvSpPr>
        <p:spPr>
          <a:xfrm>
            <a:off x="3352800" y="2759075"/>
            <a:ext cx="2514600" cy="9144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Combinational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 rot="10800000">
            <a:off x="5867400" y="3216275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 flipV="1">
            <a:off x="2971800" y="4202410"/>
            <a:ext cx="3276600" cy="4466"/>
          </a:xfrm>
          <a:prstGeom prst="line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3581400" y="4202410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t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combinational</a:t>
            </a:r>
            <a:endParaRPr lang="en-US" sz="3200" baseline="-25000" dirty="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>
            <p:custDataLst>
              <p:tags r:id="rId8"/>
            </p:custDataLst>
          </p:nvPr>
        </p:nvSpPr>
        <p:spPr>
          <a:xfrm rot="16200000">
            <a:off x="1866901" y="2720974"/>
            <a:ext cx="1219200" cy="9906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inputs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arrive</a:t>
            </a:r>
          </a:p>
        </p:txBody>
      </p:sp>
      <p:sp>
        <p:nvSpPr>
          <p:cNvPr id="54" name="TextBox 53"/>
          <p:cNvSpPr txBox="1"/>
          <p:nvPr>
            <p:custDataLst>
              <p:tags r:id="rId9"/>
            </p:custDataLst>
          </p:nvPr>
        </p:nvSpPr>
        <p:spPr>
          <a:xfrm rot="16200000">
            <a:off x="5981701" y="2720974"/>
            <a:ext cx="1524000" cy="9906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outputs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78994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51733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58120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70870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54970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419933" y="2384955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53320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3156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8120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R3</a:t>
            </a: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9156" y="21103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740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3190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3877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7977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315619" y="2384955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2710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9415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2694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R1</a:t>
            </a: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8855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98131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82231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315618" y="2384955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74156" y="2384955"/>
            <a:ext cx="604838" cy="301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8375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A2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53669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88556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R2</a:t>
            </a: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35565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5590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54702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38802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72190" y="2384955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98356" y="2384955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5110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10240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54790" y="21103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3519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R0</a:t>
            </a: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98356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66419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0356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50069" y="4942417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31155" y="3939117"/>
            <a:ext cx="5751513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34481" y="3932767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r>
              <a:rPr lang="en-US" dirty="0" smtClean="0"/>
              <a:t>We can now implement any combinational (combinatorial) logic circuit</a:t>
            </a:r>
          </a:p>
          <a:p>
            <a:pPr lvl="1"/>
            <a:r>
              <a:rPr lang="en-US" dirty="0" smtClean="0"/>
              <a:t>Decompose large circuit into manageable blocks</a:t>
            </a:r>
          </a:p>
          <a:p>
            <a:pPr lvl="2"/>
            <a:r>
              <a:rPr lang="en-US" dirty="0" smtClean="0"/>
              <a:t>Encoders, Decoders, Multiplexors, Adders, ...</a:t>
            </a:r>
          </a:p>
          <a:p>
            <a:pPr lvl="1"/>
            <a:r>
              <a:rPr lang="en-US" dirty="0" smtClean="0"/>
              <a:t>Design each block</a:t>
            </a:r>
          </a:p>
          <a:p>
            <a:pPr lvl="2"/>
            <a:r>
              <a:rPr lang="en-US" dirty="0" smtClean="0"/>
              <a:t>Binary encoded numbers for compactness</a:t>
            </a:r>
          </a:p>
          <a:p>
            <a:pPr lvl="1"/>
            <a:r>
              <a:rPr lang="en-US" dirty="0" smtClean="0"/>
              <a:t>Can implement circuits using NAND or NOR gates</a:t>
            </a:r>
          </a:p>
          <a:p>
            <a:pPr lvl="1"/>
            <a:r>
              <a:rPr lang="en-US" dirty="0" smtClean="0"/>
              <a:t>Can implement gates using use P- and N-transistors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And can add and subtract numbers (in two’s compliment)!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Next time, state and finite state machines…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4818" name="CP3 Ink c3a23903-b926-4318-8d7f-5af601c0eacc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954" y="5201580"/>
            <a:ext cx="118651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543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392882"/>
              </p:ext>
            </p:extLst>
          </p:nvPr>
        </p:nvGraphicFramePr>
        <p:xfrm>
          <a:off x="838200" y="1905000"/>
          <a:ext cx="2362200" cy="2781495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75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Sum of 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yields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endParaRPr lang="en-US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Karnaugh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maps identify which inputs are (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ir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)relevant to the output</a:t>
            </a:r>
          </a:p>
        </p:txBody>
      </p:sp>
      <p:sp>
        <p:nvSpPr>
          <p:cNvPr id="184376" name="Line 56"/>
          <p:cNvSpPr>
            <a:spLocks noChangeShapeType="1"/>
          </p:cNvSpPr>
          <p:nvPr/>
        </p:nvSpPr>
        <p:spPr bwMode="auto">
          <a:xfrm>
            <a:off x="4572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4377" name="Line 57"/>
          <p:cNvSpPr>
            <a:spLocks noChangeShapeType="1"/>
          </p:cNvSpPr>
          <p:nvPr/>
        </p:nvSpPr>
        <p:spPr bwMode="auto">
          <a:xfrm>
            <a:off x="5438775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4378" name="Line 58"/>
          <p:cNvSpPr>
            <a:spLocks noChangeShapeType="1"/>
          </p:cNvSpPr>
          <p:nvPr/>
        </p:nvSpPr>
        <p:spPr bwMode="auto">
          <a:xfrm>
            <a:off x="6477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4379" name="Line 59"/>
          <p:cNvSpPr>
            <a:spLocks noChangeShapeType="1"/>
          </p:cNvSpPr>
          <p:nvPr/>
        </p:nvSpPr>
        <p:spPr bwMode="auto">
          <a:xfrm>
            <a:off x="7372350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84380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583757"/>
              </p:ext>
            </p:extLst>
          </p:nvPr>
        </p:nvGraphicFramePr>
        <p:xfrm>
          <a:off x="1219200" y="5410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97" name="Line 77"/>
          <p:cNvSpPr>
            <a:spLocks noChangeShapeType="1"/>
          </p:cNvSpPr>
          <p:nvPr/>
        </p:nvSpPr>
        <p:spPr bwMode="auto">
          <a:xfrm flipH="1" flipV="1">
            <a:off x="838200" y="5029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4398" name="Text Box 78"/>
          <p:cNvSpPr txBox="1">
            <a:spLocks noChangeArrowheads="1"/>
          </p:cNvSpPr>
          <p:nvPr/>
        </p:nvSpPr>
        <p:spPr bwMode="auto">
          <a:xfrm>
            <a:off x="1219200" y="4953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4399" name="Text Box 79"/>
          <p:cNvSpPr txBox="1">
            <a:spLocks noChangeArrowheads="1"/>
          </p:cNvSpPr>
          <p:nvPr/>
        </p:nvSpPr>
        <p:spPr bwMode="auto">
          <a:xfrm>
            <a:off x="814388" y="5402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4400" name="Text Box 80"/>
          <p:cNvSpPr txBox="1">
            <a:spLocks noChangeArrowheads="1"/>
          </p:cNvSpPr>
          <p:nvPr/>
        </p:nvSpPr>
        <p:spPr bwMode="auto">
          <a:xfrm>
            <a:off x="838200" y="5943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609600" y="48768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4402" name="Text Box 82"/>
          <p:cNvSpPr txBox="1">
            <a:spLocks noChangeArrowheads="1"/>
          </p:cNvSpPr>
          <p:nvPr/>
        </p:nvSpPr>
        <p:spPr bwMode="auto">
          <a:xfrm>
            <a:off x="838200" y="4724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825"/>
            <a:ext cx="8610600" cy="698500"/>
          </a:xfrm>
        </p:spPr>
        <p:txBody>
          <a:bodyPr/>
          <a:lstStyle/>
          <a:p>
            <a:r>
              <a:rPr lang="en-US" dirty="0"/>
              <a:t>Minimization with </a:t>
            </a:r>
            <a:r>
              <a:rPr lang="en-US" dirty="0" err="1"/>
              <a:t>Karnaugh</a:t>
            </a:r>
            <a:r>
              <a:rPr lang="en-US" dirty="0"/>
              <a:t> maps (2)</a:t>
            </a:r>
          </a:p>
        </p:txBody>
      </p:sp>
    </p:spTree>
    <p:extLst>
      <p:ext uri="{BB962C8B-B14F-4D97-AF65-F5344CB8AC3E}">
        <p14:creationId xmlns:p14="http://schemas.microsoft.com/office/powerpoint/2010/main" val="1479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449262"/>
              </p:ext>
            </p:extLst>
          </p:nvPr>
        </p:nvGraphicFramePr>
        <p:xfrm>
          <a:off x="838200" y="1905000"/>
          <a:ext cx="2362200" cy="2781495"/>
        </p:xfrm>
        <a:graphic>
          <a:graphicData uri="http://schemas.openxmlformats.org/drawingml/2006/table">
            <a:tbl>
              <a:tblPr/>
              <a:tblGrid>
                <a:gridCol w="328613"/>
                <a:gridCol w="393700"/>
                <a:gridCol w="458787"/>
                <a:gridCol w="11811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99" name="Rectangle 55"/>
          <p:cNvSpPr>
            <a:spLocks noChangeArrowheads="1"/>
          </p:cNvSpPr>
          <p:nvPr/>
        </p:nvSpPr>
        <p:spPr bwMode="auto">
          <a:xfrm>
            <a:off x="3810000" y="1905000"/>
            <a:ext cx="47990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Sum of </a:t>
            </a: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minterms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yields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+ </a:t>
            </a:r>
            <a:r>
              <a:rPr lang="en-US" dirty="0" err="1">
                <a:solidFill>
                  <a:srgbClr val="FFFFFF"/>
                </a:solidFill>
                <a:latin typeface="Tahoma" pitchFamily="34" charset="0"/>
              </a:rPr>
              <a:t>abc</a:t>
            </a:r>
            <a:endParaRPr lang="en-US" dirty="0">
              <a:solidFill>
                <a:srgbClr val="FFFFFF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endParaRPr lang="en-US" sz="2800" dirty="0">
              <a:solidFill>
                <a:srgbClr val="40458C"/>
              </a:solidFill>
              <a:latin typeface="Tahoma" pitchFamily="34" charset="0"/>
            </a:endParaRPr>
          </a:p>
          <a:p>
            <a:pPr marL="341313" indent="-341313"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buFont typeface="StarSymbol" charset="0"/>
              <a:buBlip>
                <a:blip r:embed="rId2"/>
              </a:buBlip>
            </a:pPr>
            <a:r>
              <a:rPr lang="en-US" sz="2800" dirty="0" err="1">
                <a:solidFill>
                  <a:srgbClr val="FFFFFF"/>
                </a:solidFill>
                <a:latin typeface="Tahoma" pitchFamily="34" charset="0"/>
              </a:rPr>
              <a:t>Karnaugh</a:t>
            </a:r>
            <a:r>
              <a:rPr lang="en-US" sz="2800" dirty="0">
                <a:solidFill>
                  <a:srgbClr val="FFFFFF"/>
                </a:solidFill>
                <a:latin typeface="Tahoma" pitchFamily="34" charset="0"/>
              </a:rPr>
              <a:t> map minimization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Cover all 1’s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Group adjacent blocks of 2</a:t>
            </a:r>
            <a:r>
              <a:rPr lang="en-US" baseline="30000" dirty="0">
                <a:solidFill>
                  <a:srgbClr val="FFFFFF"/>
                </a:solidFill>
                <a:latin typeface="Tahoma" pitchFamily="34" charset="0"/>
              </a:rPr>
              <a:t>n</a:t>
            </a: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 1’s that yield a rectangular shape</a:t>
            </a:r>
          </a:p>
          <a:p>
            <a:pPr marL="741363" lvl="1" indent="-284163">
              <a:lnSpc>
                <a:spcPct val="102000"/>
              </a:lnSpc>
              <a:spcBef>
                <a:spcPts val="700"/>
              </a:spcBef>
              <a:buSzPct val="60000"/>
              <a:buFont typeface="Wingdings" pitchFamily="2" charset="2"/>
              <a:buChar char=""/>
            </a:pPr>
            <a:r>
              <a:rPr lang="en-US" dirty="0">
                <a:solidFill>
                  <a:srgbClr val="FFFFFF"/>
                </a:solidFill>
                <a:latin typeface="Tahoma" pitchFamily="34" charset="0"/>
              </a:rPr>
              <a:t>Encode the common features of the rectangle</a:t>
            </a:r>
          </a:p>
          <a:p>
            <a:pPr marL="1143000" lvl="2" indent="-228600">
              <a:lnSpc>
                <a:spcPct val="102000"/>
              </a:lnSpc>
              <a:spcBef>
                <a:spcPts val="600"/>
              </a:spcBef>
              <a:buClr>
                <a:srgbClr val="6F89F7"/>
              </a:buClr>
              <a:buSzPct val="95000"/>
              <a:buFont typeface="Wingdings" pitchFamily="2" charset="2"/>
              <a:buChar char=""/>
            </a:pPr>
            <a:r>
              <a:rPr lang="en-US" sz="2000" dirty="0">
                <a:solidFill>
                  <a:srgbClr val="FFFFFF"/>
                </a:solidFill>
                <a:latin typeface="Tahoma" pitchFamily="34" charset="0"/>
              </a:rPr>
              <a:t>out = </a:t>
            </a:r>
            <a:r>
              <a:rPr lang="en-US" sz="2000" dirty="0" err="1">
                <a:solidFill>
                  <a:srgbClr val="FFFFFF"/>
                </a:solidFill>
                <a:latin typeface="Tahoma" pitchFamily="34" charset="0"/>
              </a:rPr>
              <a:t>ab</a:t>
            </a:r>
            <a:r>
              <a:rPr lang="en-US" sz="2000" dirty="0">
                <a:solidFill>
                  <a:srgbClr val="FFFFFF"/>
                </a:solidFill>
                <a:latin typeface="Tahoma" pitchFamily="34" charset="0"/>
              </a:rPr>
              <a:t> + ac</a:t>
            </a:r>
          </a:p>
        </p:txBody>
      </p:sp>
      <p:sp>
        <p:nvSpPr>
          <p:cNvPr id="185400" name="Line 56"/>
          <p:cNvSpPr>
            <a:spLocks noChangeShapeType="1"/>
          </p:cNvSpPr>
          <p:nvPr/>
        </p:nvSpPr>
        <p:spPr bwMode="auto">
          <a:xfrm>
            <a:off x="4572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01" name="Line 57"/>
          <p:cNvSpPr>
            <a:spLocks noChangeShapeType="1"/>
          </p:cNvSpPr>
          <p:nvPr/>
        </p:nvSpPr>
        <p:spPr bwMode="auto">
          <a:xfrm>
            <a:off x="5438775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02" name="Line 58"/>
          <p:cNvSpPr>
            <a:spLocks noChangeShapeType="1"/>
          </p:cNvSpPr>
          <p:nvPr/>
        </p:nvSpPr>
        <p:spPr bwMode="auto">
          <a:xfrm>
            <a:off x="6477000" y="2438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03" name="Line 59"/>
          <p:cNvSpPr>
            <a:spLocks noChangeShapeType="1"/>
          </p:cNvSpPr>
          <p:nvPr/>
        </p:nvSpPr>
        <p:spPr bwMode="auto">
          <a:xfrm>
            <a:off x="7372350" y="2438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8540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524068"/>
              </p:ext>
            </p:extLst>
          </p:nvPr>
        </p:nvGraphicFramePr>
        <p:xfrm>
          <a:off x="1219200" y="54102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21" name="Line 77"/>
          <p:cNvSpPr>
            <a:spLocks noChangeShapeType="1"/>
          </p:cNvSpPr>
          <p:nvPr/>
        </p:nvSpPr>
        <p:spPr bwMode="auto">
          <a:xfrm flipH="1" flipV="1">
            <a:off x="838200" y="50292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1219200" y="49530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814388" y="54022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5424" name="Text Box 80"/>
          <p:cNvSpPr txBox="1">
            <a:spLocks noChangeArrowheads="1"/>
          </p:cNvSpPr>
          <p:nvPr/>
        </p:nvSpPr>
        <p:spPr bwMode="auto">
          <a:xfrm>
            <a:off x="838200" y="59436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>
            <a:off x="609600" y="48768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5426" name="Text Box 82"/>
          <p:cNvSpPr txBox="1">
            <a:spLocks noChangeArrowheads="1"/>
          </p:cNvSpPr>
          <p:nvPr/>
        </p:nvSpPr>
        <p:spPr bwMode="auto">
          <a:xfrm>
            <a:off x="838200" y="47244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sp>
        <p:nvSpPr>
          <p:cNvPr id="185427" name="AutoShape 83"/>
          <p:cNvSpPr>
            <a:spLocks noChangeArrowheads="1"/>
          </p:cNvSpPr>
          <p:nvPr/>
        </p:nvSpPr>
        <p:spPr bwMode="auto">
          <a:xfrm>
            <a:off x="2819400" y="5486400"/>
            <a:ext cx="304800" cy="9144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28" name="AutoShape 84"/>
          <p:cNvSpPr>
            <a:spLocks noChangeArrowheads="1"/>
          </p:cNvSpPr>
          <p:nvPr/>
        </p:nvSpPr>
        <p:spPr bwMode="auto">
          <a:xfrm>
            <a:off x="1285875" y="5972175"/>
            <a:ext cx="923925" cy="45720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30" name="Line 86"/>
          <p:cNvSpPr>
            <a:spLocks noChangeShapeType="1"/>
          </p:cNvSpPr>
          <p:nvPr/>
        </p:nvSpPr>
        <p:spPr bwMode="auto">
          <a:xfrm>
            <a:off x="5791200" y="64770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431" name="Line 87"/>
          <p:cNvSpPr>
            <a:spLocks noChangeShapeType="1"/>
          </p:cNvSpPr>
          <p:nvPr/>
        </p:nvSpPr>
        <p:spPr bwMode="auto">
          <a:xfrm>
            <a:off x="6276975" y="64770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3825"/>
            <a:ext cx="8686800" cy="698500"/>
          </a:xfrm>
        </p:spPr>
        <p:txBody>
          <a:bodyPr/>
          <a:lstStyle/>
          <a:p>
            <a:r>
              <a:rPr lang="en-US" dirty="0"/>
              <a:t>Minimization with </a:t>
            </a:r>
            <a:r>
              <a:rPr lang="en-US" dirty="0" err="1"/>
              <a:t>Karnaugh</a:t>
            </a:r>
            <a:r>
              <a:rPr lang="en-US" dirty="0"/>
              <a:t> maps (2)</a:t>
            </a:r>
          </a:p>
        </p:txBody>
      </p:sp>
    </p:spTree>
    <p:extLst>
      <p:ext uri="{BB962C8B-B14F-4D97-AF65-F5344CB8AC3E}">
        <p14:creationId xmlns:p14="http://schemas.microsoft.com/office/powerpoint/2010/main" val="6863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534400" cy="989013"/>
          </a:xfrm>
        </p:spPr>
        <p:txBody>
          <a:bodyPr/>
          <a:lstStyle/>
          <a:p>
            <a:r>
              <a:rPr lang="en-US" dirty="0" err="1"/>
              <a:t>Karnaugh</a:t>
            </a:r>
            <a:r>
              <a:rPr lang="en-US" dirty="0"/>
              <a:t> Minimization Tricks (1)</a:t>
            </a:r>
          </a:p>
        </p:txBody>
      </p:sp>
      <p:graphicFrame>
        <p:nvGraphicFramePr>
          <p:cNvPr id="186428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07383"/>
              </p:ext>
            </p:extLst>
          </p:nvPr>
        </p:nvGraphicFramePr>
        <p:xfrm>
          <a:off x="1219200" y="22098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45" name="Line 77"/>
          <p:cNvSpPr>
            <a:spLocks noChangeShapeType="1"/>
          </p:cNvSpPr>
          <p:nvPr/>
        </p:nvSpPr>
        <p:spPr bwMode="auto">
          <a:xfrm flipH="1" flipV="1">
            <a:off x="838200" y="18288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46" name="Text Box 78"/>
          <p:cNvSpPr txBox="1">
            <a:spLocks noChangeArrowheads="1"/>
          </p:cNvSpPr>
          <p:nvPr/>
        </p:nvSpPr>
        <p:spPr bwMode="auto">
          <a:xfrm>
            <a:off x="1219200" y="17526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6447" name="Text Box 79"/>
          <p:cNvSpPr txBox="1">
            <a:spLocks noChangeArrowheads="1"/>
          </p:cNvSpPr>
          <p:nvPr/>
        </p:nvSpPr>
        <p:spPr bwMode="auto">
          <a:xfrm>
            <a:off x="814388" y="22018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448" name="Text Box 80"/>
          <p:cNvSpPr txBox="1">
            <a:spLocks noChangeArrowheads="1"/>
          </p:cNvSpPr>
          <p:nvPr/>
        </p:nvSpPr>
        <p:spPr bwMode="auto">
          <a:xfrm>
            <a:off x="838200" y="27432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6449" name="Text Box 81"/>
          <p:cNvSpPr txBox="1">
            <a:spLocks noChangeArrowheads="1"/>
          </p:cNvSpPr>
          <p:nvPr/>
        </p:nvSpPr>
        <p:spPr bwMode="auto">
          <a:xfrm>
            <a:off x="609600" y="16764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6450" name="Text Box 82"/>
          <p:cNvSpPr txBox="1">
            <a:spLocks noChangeArrowheads="1"/>
          </p:cNvSpPr>
          <p:nvPr/>
        </p:nvSpPr>
        <p:spPr bwMode="auto">
          <a:xfrm>
            <a:off x="838200" y="15240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  <p:graphicFrame>
        <p:nvGraphicFramePr>
          <p:cNvPr id="186458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87260"/>
              </p:ext>
            </p:extLst>
          </p:nvPr>
        </p:nvGraphicFramePr>
        <p:xfrm>
          <a:off x="1295400" y="4038600"/>
          <a:ext cx="2057400" cy="10668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26000"/>
                        <a:buFont typeface="StarSymbo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75" name="Line 107"/>
          <p:cNvSpPr>
            <a:spLocks noChangeShapeType="1"/>
          </p:cNvSpPr>
          <p:nvPr/>
        </p:nvSpPr>
        <p:spPr bwMode="auto">
          <a:xfrm flipH="1" flipV="1">
            <a:off x="914400" y="36576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6476" name="Text Box 108"/>
          <p:cNvSpPr txBox="1">
            <a:spLocks noChangeArrowheads="1"/>
          </p:cNvSpPr>
          <p:nvPr/>
        </p:nvSpPr>
        <p:spPr bwMode="auto">
          <a:xfrm>
            <a:off x="1295400" y="3581400"/>
            <a:ext cx="19637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00  01  11 10</a:t>
            </a:r>
          </a:p>
        </p:txBody>
      </p:sp>
      <p:sp>
        <p:nvSpPr>
          <p:cNvPr id="186477" name="Text Box 109"/>
          <p:cNvSpPr txBox="1">
            <a:spLocks noChangeArrowheads="1"/>
          </p:cNvSpPr>
          <p:nvPr/>
        </p:nvSpPr>
        <p:spPr bwMode="auto">
          <a:xfrm>
            <a:off x="890588" y="4030663"/>
            <a:ext cx="354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6478" name="Text Box 110"/>
          <p:cNvSpPr txBox="1">
            <a:spLocks noChangeArrowheads="1"/>
          </p:cNvSpPr>
          <p:nvPr/>
        </p:nvSpPr>
        <p:spPr bwMode="auto">
          <a:xfrm>
            <a:off x="914400" y="4572000"/>
            <a:ext cx="3540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6479" name="Text Box 111"/>
          <p:cNvSpPr txBox="1">
            <a:spLocks noChangeArrowheads="1"/>
          </p:cNvSpPr>
          <p:nvPr/>
        </p:nvSpPr>
        <p:spPr bwMode="auto">
          <a:xfrm>
            <a:off x="685800" y="3505200"/>
            <a:ext cx="336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6483" name="Text Box 115"/>
          <p:cNvSpPr txBox="1">
            <a:spLocks noChangeArrowheads="1"/>
          </p:cNvSpPr>
          <p:nvPr/>
        </p:nvSpPr>
        <p:spPr bwMode="auto">
          <a:xfrm>
            <a:off x="914400" y="3276600"/>
            <a:ext cx="523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11063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gBHAOAgAQdAgQEARBBrrAVzk2nR58PaHizNrQ9AwhIEET//wNFNQUCC2QZFDIIAI4pAa0BfkMzCADoGQFeCX5DEoPDJEHLzURBCj4vgv4FK/gUsAAAAAAAAIL+F2v4XbAAAAAAAAAhNhDDGyaZGWHItytMjBa0cN2a1y3buVrTEyyZGrBlkYNnAA==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round/>
          <a:headEnd/>
          <a:tailEnd/>
        </a:ln>
        <a:effectLst/>
      </a:spPr>
      <a:bodyPr wrap="none" lIns="90000" tIns="46800" rIns="90000" bIns="46800">
        <a:spAutoFit/>
      </a:bodyPr>
      <a:lstStyle>
        <a:defPPr algn="ctr" eaLnBrk="1" hangingPunct="1">
          <a:lnSpc>
            <a:spcPct val="116000"/>
          </a:lnSpc>
          <a:tabLst>
            <a:tab pos="723900" algn="l"/>
            <a:tab pos="1447800" algn="l"/>
            <a:tab pos="2171700" algn="l"/>
          </a:tabLst>
          <a:defRPr dirty="0" smtClean="0">
            <a:solidFill>
              <a:srgbClr val="FFFFFF"/>
            </a:solidFill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ide Bar">
  <a:themeElements>
    <a:clrScheme name="Side Bar 4">
      <a:dk1>
        <a:srgbClr val="000000"/>
      </a:dk1>
      <a:lt1>
        <a:srgbClr val="FFFFFF"/>
      </a:lt1>
      <a:dk2>
        <a:srgbClr val="660033"/>
      </a:dk2>
      <a:lt2>
        <a:srgbClr val="FFFF66"/>
      </a:lt2>
      <a:accent1>
        <a:srgbClr val="FF0033"/>
      </a:accent1>
      <a:accent2>
        <a:srgbClr val="CC6600"/>
      </a:accent2>
      <a:accent3>
        <a:srgbClr val="B8AAAD"/>
      </a:accent3>
      <a:accent4>
        <a:srgbClr val="DADADA"/>
      </a:accent4>
      <a:accent5>
        <a:srgbClr val="FFAAAD"/>
      </a:accent5>
      <a:accent6>
        <a:srgbClr val="B95C00"/>
      </a:accent6>
      <a:hlink>
        <a:srgbClr val="999933"/>
      </a:hlink>
      <a:folHlink>
        <a:srgbClr val="A50021"/>
      </a:folHlink>
    </a:clrScheme>
    <a:fontScheme name="Side Bar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sm" len="sm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sm" len="sm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11206</TotalTime>
  <Words>3059</Words>
  <Application>Microsoft Office PowerPoint</Application>
  <PresentationFormat>On-screen Show (4:3)</PresentationFormat>
  <Paragraphs>1473</Paragraphs>
  <Slides>69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Dark 3410</vt:lpstr>
      <vt:lpstr>Side Bar</vt:lpstr>
      <vt:lpstr>Numbers &amp; Arithmetic </vt:lpstr>
      <vt:lpstr>Goals for today</vt:lpstr>
      <vt:lpstr>Logic Minimization</vt:lpstr>
      <vt:lpstr>Logic Minimization</vt:lpstr>
      <vt:lpstr>Karnaugh Maps</vt:lpstr>
      <vt:lpstr>Minimization with Karnaugh maps (1)</vt:lpstr>
      <vt:lpstr>Minimization with Karnaugh maps (2)</vt:lpstr>
      <vt:lpstr>Minimization with Karnaugh maps (2)</vt:lpstr>
      <vt:lpstr>Karnaugh Minimization Tricks (1)</vt:lpstr>
      <vt:lpstr>Karnaugh Minimization Tricks (1)</vt:lpstr>
      <vt:lpstr>Karnaugh Minimization Tricks (2)</vt:lpstr>
      <vt:lpstr>Karnaugh Minimization Tricks (2)</vt:lpstr>
      <vt:lpstr>Karnaugh Minimization Tricks (3)</vt:lpstr>
      <vt:lpstr>Karnaugh Minimization Tricks (3)</vt:lpstr>
      <vt:lpstr>Multiplexer</vt:lpstr>
      <vt:lpstr>Multiplexer Implementation</vt:lpstr>
      <vt:lpstr>Multiplexer Implementation</vt:lpstr>
      <vt:lpstr>Multiplexer Implementation</vt:lpstr>
      <vt:lpstr>Multiplexer Implementation</vt:lpstr>
      <vt:lpstr>Logic Gates</vt:lpstr>
      <vt:lpstr>Integrated Circuits</vt:lpstr>
      <vt:lpstr>Recap</vt:lpstr>
      <vt:lpstr>Voting machine</vt:lpstr>
      <vt:lpstr>Voting machine</vt:lpstr>
      <vt:lpstr>Ballot Reading</vt:lpstr>
      <vt:lpstr>Input</vt:lpstr>
      <vt:lpstr>Output</vt:lpstr>
      <vt:lpstr>Block Diagram</vt:lpstr>
      <vt:lpstr>Encoders</vt:lpstr>
      <vt:lpstr>Number Representations</vt:lpstr>
      <vt:lpstr>Counting</vt:lpstr>
      <vt:lpstr>Base Conversion</vt:lpstr>
      <vt:lpstr>Base Conversion</vt:lpstr>
      <vt:lpstr>Base Conversion</vt:lpstr>
      <vt:lpstr>Hexadecimal, Binary, Octal Conversions</vt:lpstr>
      <vt:lpstr>Encoder Truth Table</vt:lpstr>
      <vt:lpstr>Encoder Truth Table</vt:lpstr>
      <vt:lpstr>Ballot Reading</vt:lpstr>
      <vt:lpstr>Ballot Reading</vt:lpstr>
      <vt:lpstr>7-Segment LED Decoder</vt:lpstr>
      <vt:lpstr>7  Segment  LED  Decoder Implementation</vt:lpstr>
      <vt:lpstr>7  Segment  LED  Decoder Implementation</vt:lpstr>
      <vt:lpstr>Ballot Reading and Display</vt:lpstr>
      <vt:lpstr>Building Blocks</vt:lpstr>
      <vt:lpstr>Administrivia</vt:lpstr>
      <vt:lpstr>Administrivia</vt:lpstr>
      <vt:lpstr>Binary Addition</vt:lpstr>
      <vt:lpstr>1-bit  Adder</vt:lpstr>
      <vt:lpstr>1-bit Adder with Carry</vt:lpstr>
      <vt:lpstr>4-bit Adder</vt:lpstr>
      <vt:lpstr>4-bit Adder</vt:lpstr>
      <vt:lpstr>4-bit Adder</vt:lpstr>
      <vt:lpstr>Arithmetic with Negative Numbers</vt:lpstr>
      <vt:lpstr>First Attempt: Sign/Magnitude  Representation</vt:lpstr>
      <vt:lpstr>Two’s Complement Representation</vt:lpstr>
      <vt:lpstr>Two’s Complement</vt:lpstr>
      <vt:lpstr>Two’s Complement Facts</vt:lpstr>
      <vt:lpstr>Sign Extension &amp; Truncation</vt:lpstr>
      <vt:lpstr>Two’s Complement Addition</vt:lpstr>
      <vt:lpstr>Diversion: 10’s Complement</vt:lpstr>
      <vt:lpstr>Overflow</vt:lpstr>
      <vt:lpstr>Two’s Complement Adder</vt:lpstr>
      <vt:lpstr>Binary Subtraction</vt:lpstr>
      <vt:lpstr>A Calculator</vt:lpstr>
      <vt:lpstr>A Calculator</vt:lpstr>
      <vt:lpstr>Efficiency and Generality</vt:lpstr>
      <vt:lpstr>Performance</vt:lpstr>
      <vt:lpstr>4-bit Ripple Carry Adder</vt:lpstr>
      <vt:lpstr>Summary</vt:lpstr>
    </vt:vector>
  </TitlesOfParts>
  <Company>Computer Science, 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2: Gates and Logic</dc:title>
  <dc:creator>Hakim Weatherspoon</dc:creator>
  <cp:lastModifiedBy>Hakim Weatherspoon</cp:lastModifiedBy>
  <cp:revision>1506</cp:revision>
  <cp:lastPrinted>2000-08-29T15:15:59Z</cp:lastPrinted>
  <dcterms:created xsi:type="dcterms:W3CDTF">1999-11-21T22:40:57Z</dcterms:created>
  <dcterms:modified xsi:type="dcterms:W3CDTF">2012-02-02T02:51:04Z</dcterms:modified>
</cp:coreProperties>
</file>