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3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4.xml" ContentType="application/vnd.openxmlformats-officedocument.presentationml.notesSlide+xml"/>
  <Override PartName="/ppt/tags/tag4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notesSlides/notesSlide16.xml" ContentType="application/vnd.openxmlformats-officedocument.presentationml.notesSlide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notesSlides/notesSlide17.xml" ContentType="application/vnd.openxmlformats-officedocument.presentationml.notesSlide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notesSlides/notesSlide18.xml" ContentType="application/vnd.openxmlformats-officedocument.presentationml.notesSlide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notesSlides/notesSlide19.xml" ContentType="application/vnd.openxmlformats-officedocument.presentationml.notesSlide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notesSlides/notesSlide20.xml" ContentType="application/vnd.openxmlformats-officedocument.presentationml.notesSlide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notesSlides/notesSlide21.xml" ContentType="application/vnd.openxmlformats-officedocument.presentationml.notesSlide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notesSlides/notesSlide22.xml" ContentType="application/vnd.openxmlformats-officedocument.presentationml.notesSlide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notesSlides/notesSlide27.xml" ContentType="application/vnd.openxmlformats-officedocument.presentationml.notesSlide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notesSlides/notesSlide28.xml" ContentType="application/vnd.openxmlformats-officedocument.presentationml.notesSlide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notesSlides/notesSlide29.xml" ContentType="application/vnd.openxmlformats-officedocument.presentationml.notesSlide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notesSlides/notesSlide30.xml" ContentType="application/vnd.openxmlformats-officedocument.presentationml.notesSlide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notesSlides/notesSlide31.xml" ContentType="application/vnd.openxmlformats-officedocument.presentationml.notesSlide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notesSlides/notesSlide32.xml" ContentType="application/vnd.openxmlformats-officedocument.presentationml.notesSlide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notesSlides/notesSlide33.xml" ContentType="application/vnd.openxmlformats-officedocument.presentationml.notesSlide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notesSlides/notesSlide34.xml" ContentType="application/vnd.openxmlformats-officedocument.presentationml.notesSlide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notesSlides/notesSlide35.xml" ContentType="application/vnd.openxmlformats-officedocument.presentationml.notesSlide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notesSlides/notesSlide36.xml" ContentType="application/vnd.openxmlformats-officedocument.presentationml.notesSlide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notesSlides/notesSlide37.xml" ContentType="application/vnd.openxmlformats-officedocument.presentationml.notesSlide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notesSlides/notesSlide38.xml" ContentType="application/vnd.openxmlformats-officedocument.presentationml.notesSlide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notesSlides/notesSlide39.xml" ContentType="application/vnd.openxmlformats-officedocument.presentationml.notesSlide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notesSlides/notesSlide40.xml" ContentType="application/vnd.openxmlformats-officedocument.presentationml.notesSlide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notesSlides/notesSlide41.xml" ContentType="application/vnd.openxmlformats-officedocument.presentationml.notesSlide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notesSlides/notesSlide42.xml" ContentType="application/vnd.openxmlformats-officedocument.presentationml.notesSlide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notesSlides/notesSlide43.xml" ContentType="application/vnd.openxmlformats-officedocument.presentationml.notesSlide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notesSlides/notesSlide44.xml" ContentType="application/vnd.openxmlformats-officedocument.presentationml.notesSlide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notesSlides/notesSlide45.xml" ContentType="application/vnd.openxmlformats-officedocument.presentationml.notesSlide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notesSlides/notesSlide46.xml" ContentType="application/vnd.openxmlformats-officedocument.presentationml.notesSlide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notesSlides/notesSlide47.xml" ContentType="application/vnd.openxmlformats-officedocument.presentationml.notesSlide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notesSlides/notesSlide48.xml" ContentType="application/vnd.openxmlformats-officedocument.presentationml.notesSlide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notesSlides/notesSlide49.xml" ContentType="application/vnd.openxmlformats-officedocument.presentationml.notesSlide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notesSlides/notesSlide50.xml" ContentType="application/vnd.openxmlformats-officedocument.presentationml.notesSlide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notesSlides/notesSlide51.xml" ContentType="application/vnd.openxmlformats-officedocument.presentationml.notesSlide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11" r:id="rId1"/>
    <p:sldMasterId id="2147483826" r:id="rId2"/>
  </p:sldMasterIdLst>
  <p:notesMasterIdLst>
    <p:notesMasterId r:id="rId75"/>
  </p:notesMasterIdLst>
  <p:handoutMasterIdLst>
    <p:handoutMasterId r:id="rId76"/>
  </p:handoutMasterIdLst>
  <p:sldIdLst>
    <p:sldId id="1129" r:id="rId3"/>
    <p:sldId id="1163" r:id="rId4"/>
    <p:sldId id="1131" r:id="rId5"/>
    <p:sldId id="1104" r:id="rId6"/>
    <p:sldId id="1137" r:id="rId7"/>
    <p:sldId id="1105" r:id="rId8"/>
    <p:sldId id="1138" r:id="rId9"/>
    <p:sldId id="1165" r:id="rId10"/>
    <p:sldId id="1139" r:id="rId11"/>
    <p:sldId id="1140" r:id="rId12"/>
    <p:sldId id="1141" r:id="rId13"/>
    <p:sldId id="1142" r:id="rId14"/>
    <p:sldId id="1143" r:id="rId15"/>
    <p:sldId id="1144" r:id="rId16"/>
    <p:sldId id="1145" r:id="rId17"/>
    <p:sldId id="1152" r:id="rId18"/>
    <p:sldId id="1146" r:id="rId19"/>
    <p:sldId id="1147" r:id="rId20"/>
    <p:sldId id="1148" r:id="rId21"/>
    <p:sldId id="1149" r:id="rId22"/>
    <p:sldId id="1150" r:id="rId23"/>
    <p:sldId id="1153" r:id="rId24"/>
    <p:sldId id="1154" r:id="rId25"/>
    <p:sldId id="1155" r:id="rId26"/>
    <p:sldId id="1151" r:id="rId27"/>
    <p:sldId id="1156" r:id="rId28"/>
    <p:sldId id="1157" r:id="rId29"/>
    <p:sldId id="1158" r:id="rId30"/>
    <p:sldId id="1095" r:id="rId31"/>
    <p:sldId id="1096" r:id="rId32"/>
    <p:sldId id="1097" r:id="rId33"/>
    <p:sldId id="1046" r:id="rId34"/>
    <p:sldId id="1047" r:id="rId35"/>
    <p:sldId id="1091" r:id="rId36"/>
    <p:sldId id="1048" r:id="rId37"/>
    <p:sldId id="1109" r:id="rId38"/>
    <p:sldId id="1110" r:id="rId39"/>
    <p:sldId id="1069" r:id="rId40"/>
    <p:sldId id="1160" r:id="rId41"/>
    <p:sldId id="1164" r:id="rId42"/>
    <p:sldId id="1052" r:id="rId43"/>
    <p:sldId id="1159" r:id="rId44"/>
    <p:sldId id="1053" r:id="rId45"/>
    <p:sldId id="1135" r:id="rId46"/>
    <p:sldId id="1071" r:id="rId47"/>
    <p:sldId id="1077" r:id="rId48"/>
    <p:sldId id="1106" r:id="rId49"/>
    <p:sldId id="1161" r:id="rId50"/>
    <p:sldId id="1162" r:id="rId51"/>
    <p:sldId id="1099" r:id="rId52"/>
    <p:sldId id="1100" r:id="rId53"/>
    <p:sldId id="1101" r:id="rId54"/>
    <p:sldId id="1107" r:id="rId55"/>
    <p:sldId id="1102" r:id="rId56"/>
    <p:sldId id="1112" r:id="rId57"/>
    <p:sldId id="1113" r:id="rId58"/>
    <p:sldId id="1114" r:id="rId59"/>
    <p:sldId id="1115" r:id="rId60"/>
    <p:sldId id="1116" r:id="rId61"/>
    <p:sldId id="1117" r:id="rId62"/>
    <p:sldId id="1118" r:id="rId63"/>
    <p:sldId id="1119" r:id="rId64"/>
    <p:sldId id="1120" r:id="rId65"/>
    <p:sldId id="1121" r:id="rId66"/>
    <p:sldId id="1122" r:id="rId67"/>
    <p:sldId id="1123" r:id="rId68"/>
    <p:sldId id="1124" r:id="rId69"/>
    <p:sldId id="1125" r:id="rId70"/>
    <p:sldId id="1126" r:id="rId71"/>
    <p:sldId id="1127" r:id="rId72"/>
    <p:sldId id="1128" r:id="rId73"/>
    <p:sldId id="1134" r:id="rId74"/>
  </p:sldIdLst>
  <p:sldSz cx="9144000" cy="6858000" type="screen4x3"/>
  <p:notesSz cx="7315200" cy="9601200"/>
  <p:custDataLst>
    <p:tags r:id="rId7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153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305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45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61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763" algn="l" defTabSz="914305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2915" algn="l" defTabSz="914305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068" algn="l" defTabSz="914305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220" algn="l" defTabSz="914305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CC00"/>
    <a:srgbClr val="6600CC"/>
    <a:srgbClr val="33CC33"/>
    <a:srgbClr val="4519E7"/>
    <a:srgbClr val="000000"/>
    <a:srgbClr val="000066"/>
    <a:srgbClr val="3366FF"/>
    <a:srgbClr val="31A2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6" autoAdjust="0"/>
    <p:restoredTop sz="88965" autoAdjust="0"/>
  </p:normalViewPr>
  <p:slideViewPr>
    <p:cSldViewPr snapToObjects="1">
      <p:cViewPr varScale="1">
        <p:scale>
          <a:sx n="58" d="100"/>
          <a:sy n="58" d="100"/>
        </p:scale>
        <p:origin x="-78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7" d="100"/>
          <a:sy n="77" d="100"/>
        </p:scale>
        <p:origin x="-2046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 dirty="0">
              <a:latin typeface="Calibri" pitchFamily="34" charset="0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 dirty="0">
              <a:latin typeface="Calibri" pitchFamily="34" charset="0"/>
            </a:endParaRP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 dirty="0">
              <a:latin typeface="Calibri" pitchFamily="34" charset="0"/>
            </a:endParaRPr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B23648B8-D35D-427E-B188-6696B66923C3}" type="slidenum">
              <a:rPr lang="en-US">
                <a:latin typeface="Calibri" pitchFamily="34" charset="0"/>
              </a:rPr>
              <a:pPr/>
              <a:t>‹#›</a:t>
            </a:fld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200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08360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15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30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45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61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56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3" y="4560888"/>
            <a:ext cx="5359400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577" tIns="47789" rIns="95577" bIns="47789"/>
          <a:lstStyle/>
          <a:p>
            <a:r>
              <a:rPr lang="en-US" dirty="0" smtClean="0"/>
              <a:t>NAND and NOR gates can implement any logic circuit</a:t>
            </a:r>
          </a:p>
          <a:p>
            <a:r>
              <a:rPr lang="en-US" dirty="0" smtClean="0"/>
              <a:t>    i.e. a computer processor</a:t>
            </a:r>
          </a:p>
          <a:p>
            <a:r>
              <a:rPr lang="en-US" dirty="0" smtClean="0"/>
              <a:t>Use P- and N-transistors to implement NAND or NOR gates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0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3" y="4560888"/>
            <a:ext cx="5359400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577" tIns="47789" rIns="95577" bIns="4778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0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3" y="4560888"/>
            <a:ext cx="5359400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577" tIns="47789" rIns="95577" bIns="47789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56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3" y="4560888"/>
            <a:ext cx="5359400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577" tIns="47789" rIns="95577" bIns="4778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0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3" y="4560888"/>
            <a:ext cx="5359400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577" tIns="47789" rIns="95577" bIns="4778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0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3" y="4560888"/>
            <a:ext cx="5359400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577" tIns="47789" rIns="95577" bIns="4778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0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3" y="4560888"/>
            <a:ext cx="5359400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577" tIns="47789" rIns="95577" bIns="47789"/>
          <a:lstStyle/>
          <a:p>
            <a:r>
              <a:rPr lang="en-US" dirty="0" smtClean="0"/>
              <a:t>Input: paper with at exactly one mark</a:t>
            </a:r>
          </a:p>
          <a:p>
            <a:r>
              <a:rPr lang="en-US" dirty="0" err="1" smtClean="0"/>
              <a:t>Datapath</a:t>
            </a:r>
            <a:r>
              <a:rPr lang="en-US" dirty="0" smtClean="0"/>
              <a:t>: process current ballot</a:t>
            </a:r>
          </a:p>
          <a:p>
            <a:r>
              <a:rPr lang="en-US" dirty="0" smtClean="0"/>
              <a:t>Output: a number the supervisor can record</a:t>
            </a:r>
          </a:p>
          <a:p>
            <a:r>
              <a:rPr lang="en-US" dirty="0" smtClean="0"/>
              <a:t>Memory &amp; control: none for now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51525" cy="43291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could do big combinatorial circuit</a:t>
            </a:r>
          </a:p>
          <a:p>
            <a:r>
              <a:rPr lang="en-US" dirty="0" smtClean="0"/>
              <a:t>truth table too large: 2^N rows</a:t>
            </a:r>
          </a:p>
          <a:p>
            <a:r>
              <a:rPr lang="en-US" dirty="0" smtClean="0"/>
              <a:t>no</a:t>
            </a:r>
            <a:r>
              <a:rPr lang="en-US" baseline="0" dirty="0" smtClean="0"/>
              <a:t> possibility for re-use of components</a:t>
            </a:r>
          </a:p>
          <a:p>
            <a:r>
              <a:rPr lang="en-US" baseline="0" dirty="0" smtClean="0"/>
              <a:t>routing N wires is expensive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51525" cy="43291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>
                <a:latin typeface="Calibri" pitchFamily="34" charset="0"/>
              </a:rPr>
              <a:t>N possible</a:t>
            </a:r>
            <a:r>
              <a:rPr lang="en-US" baseline="0" dirty="0" smtClean="0">
                <a:latin typeface="Calibri" pitchFamily="34" charset="0"/>
              </a:rPr>
              <a:t> inputs -&gt; </a:t>
            </a:r>
            <a:r>
              <a:rPr lang="en-US" dirty="0" smtClean="0">
                <a:latin typeface="Calibri" pitchFamily="34" charset="0"/>
              </a:rPr>
              <a:t>log2(N) wires</a:t>
            </a:r>
            <a:r>
              <a:rPr lang="en-US" baseline="0" dirty="0" smtClean="0">
                <a:latin typeface="Calibri" pitchFamily="34" charset="0"/>
              </a:rPr>
              <a:t> </a:t>
            </a:r>
            <a:r>
              <a:rPr lang="en-US" baseline="0" smtClean="0">
                <a:latin typeface="Calibri" pitchFamily="34" charset="0"/>
              </a:rPr>
              <a:t>to encode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51525" cy="43291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51525" cy="43291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6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51525" cy="43291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>
                <a:latin typeface="Calibri" pitchFamily="34" charset="0"/>
              </a:rPr>
              <a:t>637 =</a:t>
            </a:r>
            <a:r>
              <a:rPr lang="en-US" baseline="0" dirty="0" smtClean="0">
                <a:latin typeface="Calibri" pitchFamily="34" charset="0"/>
              </a:rPr>
              <a:t> 0o1175 = 0b1001111101 = 0x27D </a:t>
            </a:r>
          </a:p>
          <a:p>
            <a:r>
              <a:rPr lang="en-US" baseline="0" dirty="0" err="1" smtClean="0">
                <a:latin typeface="Calibri" pitchFamily="34" charset="0"/>
              </a:rPr>
              <a:t>oct</a:t>
            </a:r>
            <a:r>
              <a:rPr lang="en-US" baseline="0" dirty="0" smtClean="0">
                <a:latin typeface="Calibri" pitchFamily="34" charset="0"/>
              </a:rPr>
              <a:t>: 637 : 79 : 9 : 1 : 0</a:t>
            </a:r>
          </a:p>
          <a:p>
            <a:r>
              <a:rPr lang="en-US" baseline="0" dirty="0" smtClean="0">
                <a:latin typeface="Calibri" pitchFamily="34" charset="0"/>
              </a:rPr>
              <a:t>bin: 637 : 318 : 159 : 79 : 39 : 19 : 9 : 4 : 2 : 1 : 0</a:t>
            </a:r>
          </a:p>
          <a:p>
            <a:r>
              <a:rPr lang="en-US" baseline="0" dirty="0" smtClean="0">
                <a:latin typeface="Calibri" pitchFamily="34" charset="0"/>
              </a:rPr>
              <a:t>hex: 637 : 39 : 2 : 0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6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51525" cy="43291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>
                <a:latin typeface="Calibri" pitchFamily="34" charset="0"/>
              </a:rPr>
              <a:t>637 =</a:t>
            </a:r>
            <a:r>
              <a:rPr lang="en-US" baseline="0" dirty="0" smtClean="0">
                <a:latin typeface="Calibri" pitchFamily="34" charset="0"/>
              </a:rPr>
              <a:t> 0o1175 = 0b1001111101 = 0x27D </a:t>
            </a:r>
          </a:p>
          <a:p>
            <a:r>
              <a:rPr lang="en-US" baseline="0" dirty="0" err="1" smtClean="0">
                <a:latin typeface="Calibri" pitchFamily="34" charset="0"/>
              </a:rPr>
              <a:t>oct</a:t>
            </a:r>
            <a:r>
              <a:rPr lang="en-US" baseline="0" dirty="0" smtClean="0">
                <a:latin typeface="Calibri" pitchFamily="34" charset="0"/>
              </a:rPr>
              <a:t>: 637 : 79 : 9 : 1 : 0</a:t>
            </a:r>
          </a:p>
          <a:p>
            <a:r>
              <a:rPr lang="en-US" baseline="0" dirty="0" smtClean="0">
                <a:latin typeface="Calibri" pitchFamily="34" charset="0"/>
              </a:rPr>
              <a:t>bin: 637 : 318 : 159 : 79 : 39 : 19 : 9 : 4 : 2 : 1 : 0</a:t>
            </a:r>
          </a:p>
          <a:p>
            <a:r>
              <a:rPr lang="en-US" baseline="0" dirty="0" smtClean="0">
                <a:latin typeface="Calibri" pitchFamily="34" charset="0"/>
              </a:rPr>
              <a:t>hex: 637 : 39 : 2 : 0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6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51525" cy="43291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>
                <a:latin typeface="Calibri" pitchFamily="34" charset="0"/>
              </a:rPr>
              <a:t>637 =</a:t>
            </a:r>
            <a:r>
              <a:rPr lang="en-US" baseline="0" dirty="0" smtClean="0">
                <a:latin typeface="Calibri" pitchFamily="34" charset="0"/>
              </a:rPr>
              <a:t> 0o1175 = 0b1001111101 = 0x27D </a:t>
            </a:r>
          </a:p>
          <a:p>
            <a:r>
              <a:rPr lang="en-US" baseline="0" dirty="0" err="1" smtClean="0">
                <a:latin typeface="Calibri" pitchFamily="34" charset="0"/>
              </a:rPr>
              <a:t>oct</a:t>
            </a:r>
            <a:r>
              <a:rPr lang="en-US" baseline="0" dirty="0" smtClean="0">
                <a:latin typeface="Calibri" pitchFamily="34" charset="0"/>
              </a:rPr>
              <a:t>: 637 : 79 : 9 : 1 : 0</a:t>
            </a:r>
          </a:p>
          <a:p>
            <a:r>
              <a:rPr lang="en-US" baseline="0" dirty="0" smtClean="0">
                <a:latin typeface="Calibri" pitchFamily="34" charset="0"/>
              </a:rPr>
              <a:t>bin: 637 : 318 : 159 : 79 : 39 : 19 : 9 : 4 : 2 : 1 : 0</a:t>
            </a:r>
          </a:p>
          <a:p>
            <a:r>
              <a:rPr lang="en-US" baseline="0" dirty="0" smtClean="0">
                <a:latin typeface="Calibri" pitchFamily="34" charset="0"/>
              </a:rPr>
              <a:t>hex: 637 : 39 : 2 : 0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2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3" y="4560888"/>
            <a:ext cx="5359400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577" tIns="47789" rIns="95577" bIns="47789"/>
          <a:lstStyle/>
          <a:p>
            <a:r>
              <a:rPr lang="en-US" dirty="0" smtClean="0"/>
              <a:t>Implementation . . .</a:t>
            </a:r>
          </a:p>
          <a:p>
            <a:r>
              <a:rPr lang="en-US" dirty="0" smtClean="0"/>
              <a:t>assume 8 choices, exactly one mark detected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2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3" y="4560888"/>
            <a:ext cx="5359400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577" tIns="47789" rIns="95577" bIns="47789"/>
          <a:lstStyle/>
          <a:p>
            <a:r>
              <a:rPr lang="en-US" dirty="0" smtClean="0"/>
              <a:t>Implementation . . .</a:t>
            </a:r>
          </a:p>
          <a:p>
            <a:r>
              <a:rPr lang="en-US" dirty="0" smtClean="0"/>
              <a:t>assume 8 choices, exactly one mark detected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37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51525" cy="43291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2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3" y="4560888"/>
            <a:ext cx="5359400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577" tIns="47789" rIns="95577" bIns="4778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7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51525" cy="43291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51525" cy="43291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37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51525" cy="43291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9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9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52" tIns="48326" rIns="96652" bIns="4832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52" tIns="48326" rIns="96652" bIns="4832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52" tIns="48326" rIns="96652" bIns="4832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52" tIns="48326" rIns="96652" bIns="4832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52" tIns="48326" rIns="96652" bIns="48326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FFFFFF"/>
                </a:solidFill>
                <a:latin typeface="Calibri"/>
              </a:rPr>
              <a:t>carry-out </a:t>
            </a:r>
            <a:r>
              <a:rPr lang="en-US" sz="1200" smtClean="0">
                <a:solidFill>
                  <a:srgbClr val="FFFFFF"/>
                </a:solidFill>
                <a:latin typeface="Calibri"/>
              </a:rPr>
              <a:t>= overflow indicates </a:t>
            </a:r>
            <a:r>
              <a:rPr lang="en-US" sz="1200" dirty="0" smtClean="0">
                <a:solidFill>
                  <a:srgbClr val="FFFFFF"/>
                </a:solidFill>
                <a:latin typeface="Calibri"/>
              </a:rPr>
              <a:t>result does not fit in 4 bits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52" tIns="48326" rIns="96652" bIns="4832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8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52" tIns="48326" rIns="96652" bIns="4832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lIns="96661" tIns="48331" rIns="96661" bIns="48331">
            <a:normAutofit/>
          </a:bodyPr>
          <a:lstStyle/>
          <a:p>
            <a:r>
              <a:rPr lang="en-US" dirty="0" smtClean="0"/>
              <a:t>problems?</a:t>
            </a:r>
            <a:r>
              <a:rPr lang="en-US" baseline="0" dirty="0" smtClean="0"/>
              <a:t> </a:t>
            </a:r>
            <a:r>
              <a:rPr lang="en-US" dirty="0" smtClean="0"/>
              <a:t>two zeros, circuit still complicated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lIns="96661" tIns="48331" rIns="96661" bIns="48331"/>
          <a:lstStyle/>
          <a:p>
            <a:fld id="{F138EA58-C6FB-42EB-AD9F-48A3EC3E5963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lIns="96661" tIns="48331" rIns="96661" bIns="48331">
            <a:normAutofit/>
          </a:bodyPr>
          <a:lstStyle/>
          <a:p>
            <a:r>
              <a:rPr lang="en-US" dirty="0" smtClean="0"/>
              <a:t>add 1 and *discard carry*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lIns="96661" tIns="48331" rIns="96661" bIns="48331"/>
          <a:lstStyle/>
          <a:p>
            <a:fld id="{F138EA58-C6FB-42EB-AD9F-48A3EC3E5963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8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3" y="4560888"/>
            <a:ext cx="5359400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577" tIns="47789" rIns="95577" bIns="47789"/>
          <a:lstStyle/>
          <a:p>
            <a:r>
              <a:rPr lang="en-US" dirty="0" smtClean="0"/>
              <a:t>What is the truth table</a:t>
            </a:r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5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5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52" tIns="48326" rIns="96652" bIns="48326"/>
          <a:lstStyle/>
          <a:p>
            <a:r>
              <a:rPr lang="en-US" dirty="0" smtClean="0"/>
              <a:t>choose -8</a:t>
            </a:r>
            <a:r>
              <a:rPr lang="en-US" baseline="0" dirty="0" smtClean="0"/>
              <a:t> so we have a sign bit</a:t>
            </a:r>
            <a:endParaRPr lang="en-US" dirty="0" smtClean="0"/>
          </a:p>
          <a:p>
            <a:r>
              <a:rPr lang="en-US" dirty="0" smtClean="0"/>
              <a:t>+0 = -0</a:t>
            </a:r>
          </a:p>
          <a:p>
            <a:r>
              <a:rPr lang="en-US" dirty="0" smtClean="0"/>
              <a:t>wraps from +7 to -8</a:t>
            </a:r>
          </a:p>
          <a:p>
            <a:r>
              <a:rPr lang="en-US" dirty="0" smtClean="0"/>
              <a:t>asymmetric: no</a:t>
            </a:r>
            <a:r>
              <a:rPr lang="en-US" baseline="0" dirty="0" smtClean="0"/>
              <a:t> +8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7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52" tIns="48326" rIns="96652" bIns="48326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9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52" tIns="48326" rIns="96652" bIns="4832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52" tIns="48326" rIns="96652" bIns="48326"/>
          <a:lstStyle/>
          <a:p>
            <a:r>
              <a:rPr lang="en-US" dirty="0" smtClean="0"/>
              <a:t>1 + (-1)</a:t>
            </a:r>
          </a:p>
          <a:p>
            <a:r>
              <a:rPr lang="en-US" dirty="0" smtClean="0"/>
              <a:t>(-3) + (-1)</a:t>
            </a:r>
          </a:p>
          <a:p>
            <a:r>
              <a:rPr lang="en-US" dirty="0" smtClean="0"/>
              <a:t>(-7)</a:t>
            </a:r>
            <a:r>
              <a:rPr lang="en-US" baseline="0" dirty="0" smtClean="0"/>
              <a:t> + 3</a:t>
            </a:r>
          </a:p>
          <a:p>
            <a:r>
              <a:rPr lang="en-US" baseline="0" dirty="0" smtClean="0"/>
              <a:t>7 + (-3)</a:t>
            </a:r>
          </a:p>
          <a:p>
            <a:r>
              <a:rPr lang="en-US" baseline="0" dirty="0" smtClean="0"/>
              <a:t>7 + 1 : overflow</a:t>
            </a:r>
          </a:p>
          <a:p>
            <a:r>
              <a:rPr lang="en-US" baseline="0" dirty="0" smtClean="0"/>
              <a:t>(-7) + (-3) : overflow</a:t>
            </a:r>
          </a:p>
          <a:p>
            <a:r>
              <a:rPr lang="en-US" baseline="0" dirty="0" smtClean="0"/>
              <a:t>(-7) + (-1)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52" tIns="48326" rIns="96652" bIns="48326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52" tIns="48326" rIns="96652" bIns="4832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78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61" tIns="48331" rIns="96661" bIns="48331"/>
          <a:lstStyle/>
          <a:p>
            <a:r>
              <a:rPr lang="en-US" dirty="0" smtClean="0"/>
              <a:t>a – b, where b is so large that –B overflows</a:t>
            </a:r>
          </a:p>
          <a:p>
            <a:r>
              <a:rPr lang="en-US" dirty="0" smtClean="0"/>
              <a:t>B must be -8,</a:t>
            </a:r>
            <a:r>
              <a:rPr lang="en-US" baseline="0" dirty="0" smtClean="0"/>
              <a:t> so that –B = -8</a:t>
            </a:r>
            <a:endParaRPr lang="en-US" baseline="0" dirty="0"/>
          </a:p>
          <a:p>
            <a:r>
              <a:rPr lang="en-US" baseline="0" dirty="0" smtClean="0"/>
              <a:t>last bit will change</a:t>
            </a:r>
          </a:p>
          <a:p>
            <a:r>
              <a:rPr lang="en-US" baseline="0" dirty="0" smtClean="0"/>
              <a:t>if a &gt;= 0, will correctly signal overflow</a:t>
            </a:r>
          </a:p>
          <a:p>
            <a:r>
              <a:rPr lang="en-US" baseline="0" dirty="0" smtClean="0"/>
              <a:t>if a &lt; 0, will correctly subtract and not signal overflow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52" tIns="48326" rIns="96652" bIns="4832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52" tIns="48326" rIns="96652" bIns="48326"/>
          <a:lstStyle/>
          <a:p>
            <a:r>
              <a:rPr lang="en-US" dirty="0" smtClean="0"/>
              <a:t>red herring? constants into </a:t>
            </a:r>
            <a:r>
              <a:rPr lang="en-US" dirty="0" err="1" smtClean="0"/>
              <a:t>mux</a:t>
            </a:r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61" tIns="48331" rIns="96661" bIns="4833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8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3" y="4560888"/>
            <a:ext cx="5359400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577" tIns="47789" rIns="95577" bIns="4778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3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52" tIns="48326" rIns="96652" bIns="4832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5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2" tIns="48326" rIns="96652" bIns="4832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 Box 1"/>
          <p:cNvSpPr txBox="1">
            <a:spLocks noChangeArrowheads="1"/>
          </p:cNvSpPr>
          <p:nvPr/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08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51525" cy="43291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8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3" y="4560888"/>
            <a:ext cx="5359400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577" tIns="47789" rIns="95577" bIns="4778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8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3" y="4560888"/>
            <a:ext cx="5359400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577" tIns="47789" rIns="95577" bIns="4778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9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3" y="4560888"/>
            <a:ext cx="5359400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577" tIns="47789" rIns="95577" bIns="4778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56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3" y="4560888"/>
            <a:ext cx="5359400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577" tIns="47789" rIns="95577" bIns="47789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pPr lvl="0"/>
            <a:r>
              <a:rPr lang="en-US" noProof="0" dirty="0" smtClean="0"/>
              <a:t>Spring 2011</a:t>
            </a:r>
          </a:p>
          <a:p>
            <a:pPr lvl="0"/>
            <a:r>
              <a:rPr lang="en-US" noProof="0" dirty="0" smtClean="0"/>
              <a:t>Computer Science</a:t>
            </a:r>
          </a:p>
          <a:p>
            <a:pPr lvl="0"/>
            <a:r>
              <a:rPr lang="en-US" noProof="0" dirty="0" smtClean="0"/>
              <a:t>Cornell University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dirty="0" smtClean="0"/>
              <a:t>Copyright Hakim Weatherspoon</a:t>
            </a: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EF1BFF-0630-044F-A176-B68CCF226F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1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42950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0"/>
            <a:ext cx="5340350" cy="5791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905000"/>
            <a:ext cx="3236913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85799"/>
            <a:ext cx="5486400" cy="4041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440363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44036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E239-BAFB-4267-92BF-94F0704912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Fall 2002</a:t>
            </a:r>
          </a:p>
          <a:p>
            <a:pPr lvl="0"/>
            <a:r>
              <a:rPr lang="en-US" noProof="0" smtClean="0"/>
              <a:t>Computer Science</a:t>
            </a:r>
          </a:p>
          <a:p>
            <a:pPr lvl="0"/>
            <a:r>
              <a:rPr lang="en-US" noProof="0" smtClean="0"/>
              <a:t>Cornell University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smtClean="0">
                <a:solidFill>
                  <a:srgbClr val="FFFFFF"/>
                </a:solidFill>
                <a:latin typeface="Times New Roman" charset="0"/>
              </a:rPr>
              <a:t>Copyright Kavita Bala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11FB7AA-250D-2A47-B5B1-0002D1751CA6}" type="slidenum">
              <a:rPr lang="en-US" smtClean="0">
                <a:solidFill>
                  <a:srgbClr val="FFFFFF"/>
                </a:solidFill>
                <a:latin typeface="Times New Roman" charset="0"/>
              </a:rPr>
              <a:pPr/>
              <a:t>‹#›</a:t>
            </a:fld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872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700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2770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425" y="1011238"/>
            <a:ext cx="4065588" cy="505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7413" y="1011238"/>
            <a:ext cx="4065587" cy="505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65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06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E239-BAFB-4267-92BF-94F0704912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602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54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0288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1858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9656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183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2900" y="123825"/>
            <a:ext cx="2070100" cy="5942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9425" y="123825"/>
            <a:ext cx="6061075" cy="5942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768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988" y="123825"/>
            <a:ext cx="7772400" cy="698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9425" y="1011238"/>
            <a:ext cx="8283575" cy="5054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51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988" y="123825"/>
            <a:ext cx="7772400" cy="698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9425" y="1011238"/>
            <a:ext cx="4065588" cy="505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7413" y="1011238"/>
            <a:ext cx="4065587" cy="505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43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Lec</a:t>
            </a:r>
            <a:r>
              <a:rPr lang="en-US" dirty="0" smtClean="0"/>
              <a:t> 0: Topic</a:t>
            </a:r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1371600" y="3884474"/>
            <a:ext cx="64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  <a:latin typeface="+mn-lt"/>
              </a:rPr>
              <a:t>Hakim Weatherspoon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  <a:latin typeface="+mn-lt"/>
              </a:rPr>
              <a:t>CS 3410, Spring 2011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  <a:latin typeface="+mn-lt"/>
              </a:rPr>
              <a:t>Computer Science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  <a:latin typeface="+mn-lt"/>
              </a:rPr>
              <a:t>Cornell University</a:t>
            </a:r>
            <a:endParaRPr lang="en-US" sz="2700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28600" y="6096000"/>
            <a:ext cx="3886200" cy="381000"/>
          </a:xfrm>
        </p:spPr>
        <p:txBody>
          <a:bodyPr>
            <a:normAutofit/>
          </a:bodyPr>
          <a:lstStyle>
            <a:lvl1pPr algn="r">
              <a:defRPr lang="en-US" sz="1800" dirty="0">
                <a:solidFill>
                  <a:srgbClr val="FFFF66"/>
                </a:solidFill>
              </a:defRPr>
            </a:lvl1pPr>
          </a:lstStyle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solidFill>
                  <a:srgbClr val="FFFF66"/>
                </a:solidFill>
                <a:latin typeface="+mn-lt"/>
              </a:rPr>
              <a:t>See: P&amp;H Appendix C.0, C.1,</a:t>
            </a:r>
            <a:r>
              <a:rPr lang="en-US" baseline="0" dirty="0" smtClean="0">
                <a:solidFill>
                  <a:srgbClr val="FFFF66"/>
                </a:solidFill>
                <a:latin typeface="+mn-lt"/>
              </a:rPr>
              <a:t> C.2</a:t>
            </a:r>
            <a:endParaRPr lang="en-US" dirty="0">
              <a:solidFill>
                <a:srgbClr val="FFFF66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42672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2672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42719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914400"/>
            <a:ext cx="4268788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304800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914400"/>
            <a:ext cx="4346575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2588" y="25400"/>
            <a:ext cx="8384794" cy="50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2000"/>
            <a:ext cx="8686800" cy="571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12/4/2009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1FE239-BAFB-4267-92BF-94F0704912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Line 2"/>
          <p:cNvSpPr>
            <a:spLocks noChangeShapeType="1"/>
          </p:cNvSpPr>
          <p:nvPr userDrawn="1"/>
        </p:nvSpPr>
        <p:spPr bwMode="auto">
          <a:xfrm>
            <a:off x="382588" y="609600"/>
            <a:ext cx="8384794" cy="0"/>
          </a:xfrm>
          <a:prstGeom prst="line">
            <a:avLst/>
          </a:prstGeom>
          <a:ln>
            <a:solidFill>
              <a:schemeClr val="accent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4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Helvetica"/>
          <a:ea typeface="+mj-ea"/>
          <a:cs typeface="Arial" pitchFamily="34" charset="0"/>
        </a:defRPr>
      </a:lvl1pPr>
    </p:titleStyle>
    <p:bodyStyle>
      <a:lvl1pPr marL="91440" indent="-27432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/>
        <a:buChar char="•"/>
        <a:defRPr sz="32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1pPr>
      <a:lvl2pPr marL="458788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3pPr>
      <a:lvl4pPr marL="13747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4pPr>
      <a:lvl5pPr marL="18319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382588" y="881063"/>
            <a:ext cx="83756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61988" y="123825"/>
            <a:ext cx="77724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9425" y="1011238"/>
            <a:ext cx="8283575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875037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4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4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4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44.xml"/><Relationship Id="rId4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45.xml"/><Relationship Id="rId4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46.xml"/><Relationship Id="rId4" Type="http://schemas.openxmlformats.org/officeDocument/2006/relationships/image" Target="../media/image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59.xml"/><Relationship Id="rId18" Type="http://schemas.openxmlformats.org/officeDocument/2006/relationships/tags" Target="../tags/tag64.xml"/><Relationship Id="rId26" Type="http://schemas.openxmlformats.org/officeDocument/2006/relationships/tags" Target="../tags/tag72.xml"/><Relationship Id="rId39" Type="http://schemas.openxmlformats.org/officeDocument/2006/relationships/tags" Target="../tags/tag85.xml"/><Relationship Id="rId21" Type="http://schemas.openxmlformats.org/officeDocument/2006/relationships/tags" Target="../tags/tag67.xml"/><Relationship Id="rId34" Type="http://schemas.openxmlformats.org/officeDocument/2006/relationships/tags" Target="../tags/tag80.xml"/><Relationship Id="rId42" Type="http://schemas.openxmlformats.org/officeDocument/2006/relationships/tags" Target="../tags/tag88.xml"/><Relationship Id="rId47" Type="http://schemas.openxmlformats.org/officeDocument/2006/relationships/tags" Target="../tags/tag93.xml"/><Relationship Id="rId50" Type="http://schemas.openxmlformats.org/officeDocument/2006/relationships/tags" Target="../tags/tag96.xml"/><Relationship Id="rId55" Type="http://schemas.openxmlformats.org/officeDocument/2006/relationships/tags" Target="../tags/tag101.xml"/><Relationship Id="rId63" Type="http://schemas.openxmlformats.org/officeDocument/2006/relationships/tags" Target="../tags/tag109.xml"/><Relationship Id="rId68" Type="http://schemas.openxmlformats.org/officeDocument/2006/relationships/tags" Target="../tags/tag114.xml"/><Relationship Id="rId76" Type="http://schemas.openxmlformats.org/officeDocument/2006/relationships/tags" Target="../tags/tag122.xml"/><Relationship Id="rId84" Type="http://schemas.openxmlformats.org/officeDocument/2006/relationships/tags" Target="../tags/tag130.xml"/><Relationship Id="rId7" Type="http://schemas.openxmlformats.org/officeDocument/2006/relationships/tags" Target="../tags/tag53.xml"/><Relationship Id="rId71" Type="http://schemas.openxmlformats.org/officeDocument/2006/relationships/tags" Target="../tags/tag117.xml"/><Relationship Id="rId2" Type="http://schemas.openxmlformats.org/officeDocument/2006/relationships/tags" Target="../tags/tag48.xml"/><Relationship Id="rId16" Type="http://schemas.openxmlformats.org/officeDocument/2006/relationships/tags" Target="../tags/tag62.xml"/><Relationship Id="rId29" Type="http://schemas.openxmlformats.org/officeDocument/2006/relationships/tags" Target="../tags/tag75.xml"/><Relationship Id="rId11" Type="http://schemas.openxmlformats.org/officeDocument/2006/relationships/tags" Target="../tags/tag57.xml"/><Relationship Id="rId24" Type="http://schemas.openxmlformats.org/officeDocument/2006/relationships/tags" Target="../tags/tag70.xml"/><Relationship Id="rId32" Type="http://schemas.openxmlformats.org/officeDocument/2006/relationships/tags" Target="../tags/tag78.xml"/><Relationship Id="rId37" Type="http://schemas.openxmlformats.org/officeDocument/2006/relationships/tags" Target="../tags/tag83.xml"/><Relationship Id="rId40" Type="http://schemas.openxmlformats.org/officeDocument/2006/relationships/tags" Target="../tags/tag86.xml"/><Relationship Id="rId45" Type="http://schemas.openxmlformats.org/officeDocument/2006/relationships/tags" Target="../tags/tag91.xml"/><Relationship Id="rId53" Type="http://schemas.openxmlformats.org/officeDocument/2006/relationships/tags" Target="../tags/tag99.xml"/><Relationship Id="rId58" Type="http://schemas.openxmlformats.org/officeDocument/2006/relationships/tags" Target="../tags/tag104.xml"/><Relationship Id="rId66" Type="http://schemas.openxmlformats.org/officeDocument/2006/relationships/tags" Target="../tags/tag112.xml"/><Relationship Id="rId74" Type="http://schemas.openxmlformats.org/officeDocument/2006/relationships/tags" Target="../tags/tag120.xml"/><Relationship Id="rId79" Type="http://schemas.openxmlformats.org/officeDocument/2006/relationships/tags" Target="../tags/tag125.xml"/><Relationship Id="rId87" Type="http://schemas.openxmlformats.org/officeDocument/2006/relationships/notesSlide" Target="../notesSlides/notesSlide16.xml"/><Relationship Id="rId5" Type="http://schemas.openxmlformats.org/officeDocument/2006/relationships/tags" Target="../tags/tag51.xml"/><Relationship Id="rId61" Type="http://schemas.openxmlformats.org/officeDocument/2006/relationships/tags" Target="../tags/tag107.xml"/><Relationship Id="rId82" Type="http://schemas.openxmlformats.org/officeDocument/2006/relationships/tags" Target="../tags/tag128.xml"/><Relationship Id="rId19" Type="http://schemas.openxmlformats.org/officeDocument/2006/relationships/tags" Target="../tags/tag65.xml"/><Relationship Id="rId4" Type="http://schemas.openxmlformats.org/officeDocument/2006/relationships/tags" Target="../tags/tag50.xml"/><Relationship Id="rId9" Type="http://schemas.openxmlformats.org/officeDocument/2006/relationships/tags" Target="../tags/tag55.xml"/><Relationship Id="rId14" Type="http://schemas.openxmlformats.org/officeDocument/2006/relationships/tags" Target="../tags/tag60.xml"/><Relationship Id="rId22" Type="http://schemas.openxmlformats.org/officeDocument/2006/relationships/tags" Target="../tags/tag68.xml"/><Relationship Id="rId27" Type="http://schemas.openxmlformats.org/officeDocument/2006/relationships/tags" Target="../tags/tag73.xml"/><Relationship Id="rId30" Type="http://schemas.openxmlformats.org/officeDocument/2006/relationships/tags" Target="../tags/tag76.xml"/><Relationship Id="rId35" Type="http://schemas.openxmlformats.org/officeDocument/2006/relationships/tags" Target="../tags/tag81.xml"/><Relationship Id="rId43" Type="http://schemas.openxmlformats.org/officeDocument/2006/relationships/tags" Target="../tags/tag89.xml"/><Relationship Id="rId48" Type="http://schemas.openxmlformats.org/officeDocument/2006/relationships/tags" Target="../tags/tag94.xml"/><Relationship Id="rId56" Type="http://schemas.openxmlformats.org/officeDocument/2006/relationships/tags" Target="../tags/tag102.xml"/><Relationship Id="rId64" Type="http://schemas.openxmlformats.org/officeDocument/2006/relationships/tags" Target="../tags/tag110.xml"/><Relationship Id="rId69" Type="http://schemas.openxmlformats.org/officeDocument/2006/relationships/tags" Target="../tags/tag115.xml"/><Relationship Id="rId77" Type="http://schemas.openxmlformats.org/officeDocument/2006/relationships/tags" Target="../tags/tag123.xml"/><Relationship Id="rId8" Type="http://schemas.openxmlformats.org/officeDocument/2006/relationships/tags" Target="../tags/tag54.xml"/><Relationship Id="rId51" Type="http://schemas.openxmlformats.org/officeDocument/2006/relationships/tags" Target="../tags/tag97.xml"/><Relationship Id="rId72" Type="http://schemas.openxmlformats.org/officeDocument/2006/relationships/tags" Target="../tags/tag118.xml"/><Relationship Id="rId80" Type="http://schemas.openxmlformats.org/officeDocument/2006/relationships/tags" Target="../tags/tag126.xml"/><Relationship Id="rId85" Type="http://schemas.openxmlformats.org/officeDocument/2006/relationships/tags" Target="../tags/tag131.xml"/><Relationship Id="rId3" Type="http://schemas.openxmlformats.org/officeDocument/2006/relationships/tags" Target="../tags/tag49.xml"/><Relationship Id="rId12" Type="http://schemas.openxmlformats.org/officeDocument/2006/relationships/tags" Target="../tags/tag58.xml"/><Relationship Id="rId17" Type="http://schemas.openxmlformats.org/officeDocument/2006/relationships/tags" Target="../tags/tag63.xml"/><Relationship Id="rId25" Type="http://schemas.openxmlformats.org/officeDocument/2006/relationships/tags" Target="../tags/tag71.xml"/><Relationship Id="rId33" Type="http://schemas.openxmlformats.org/officeDocument/2006/relationships/tags" Target="../tags/tag79.xml"/><Relationship Id="rId38" Type="http://schemas.openxmlformats.org/officeDocument/2006/relationships/tags" Target="../tags/tag84.xml"/><Relationship Id="rId46" Type="http://schemas.openxmlformats.org/officeDocument/2006/relationships/tags" Target="../tags/tag92.xml"/><Relationship Id="rId59" Type="http://schemas.openxmlformats.org/officeDocument/2006/relationships/tags" Target="../tags/tag105.xml"/><Relationship Id="rId67" Type="http://schemas.openxmlformats.org/officeDocument/2006/relationships/tags" Target="../tags/tag113.xml"/><Relationship Id="rId20" Type="http://schemas.openxmlformats.org/officeDocument/2006/relationships/tags" Target="../tags/tag66.xml"/><Relationship Id="rId41" Type="http://schemas.openxmlformats.org/officeDocument/2006/relationships/tags" Target="../tags/tag87.xml"/><Relationship Id="rId54" Type="http://schemas.openxmlformats.org/officeDocument/2006/relationships/tags" Target="../tags/tag100.xml"/><Relationship Id="rId62" Type="http://schemas.openxmlformats.org/officeDocument/2006/relationships/tags" Target="../tags/tag108.xml"/><Relationship Id="rId70" Type="http://schemas.openxmlformats.org/officeDocument/2006/relationships/tags" Target="../tags/tag116.xml"/><Relationship Id="rId75" Type="http://schemas.openxmlformats.org/officeDocument/2006/relationships/tags" Target="../tags/tag121.xml"/><Relationship Id="rId83" Type="http://schemas.openxmlformats.org/officeDocument/2006/relationships/tags" Target="../tags/tag129.xml"/><Relationship Id="rId88" Type="http://schemas.openxmlformats.org/officeDocument/2006/relationships/image" Target="../media/image14.jpeg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5" Type="http://schemas.openxmlformats.org/officeDocument/2006/relationships/tags" Target="../tags/tag61.xml"/><Relationship Id="rId23" Type="http://schemas.openxmlformats.org/officeDocument/2006/relationships/tags" Target="../tags/tag69.xml"/><Relationship Id="rId28" Type="http://schemas.openxmlformats.org/officeDocument/2006/relationships/tags" Target="../tags/tag74.xml"/><Relationship Id="rId36" Type="http://schemas.openxmlformats.org/officeDocument/2006/relationships/tags" Target="../tags/tag82.xml"/><Relationship Id="rId49" Type="http://schemas.openxmlformats.org/officeDocument/2006/relationships/tags" Target="../tags/tag95.xml"/><Relationship Id="rId57" Type="http://schemas.openxmlformats.org/officeDocument/2006/relationships/tags" Target="../tags/tag103.xml"/><Relationship Id="rId10" Type="http://schemas.openxmlformats.org/officeDocument/2006/relationships/tags" Target="../tags/tag56.xml"/><Relationship Id="rId31" Type="http://schemas.openxmlformats.org/officeDocument/2006/relationships/tags" Target="../tags/tag77.xml"/><Relationship Id="rId44" Type="http://schemas.openxmlformats.org/officeDocument/2006/relationships/tags" Target="../tags/tag90.xml"/><Relationship Id="rId52" Type="http://schemas.openxmlformats.org/officeDocument/2006/relationships/tags" Target="../tags/tag98.xml"/><Relationship Id="rId60" Type="http://schemas.openxmlformats.org/officeDocument/2006/relationships/tags" Target="../tags/tag106.xml"/><Relationship Id="rId65" Type="http://schemas.openxmlformats.org/officeDocument/2006/relationships/tags" Target="../tags/tag111.xml"/><Relationship Id="rId73" Type="http://schemas.openxmlformats.org/officeDocument/2006/relationships/tags" Target="../tags/tag119.xml"/><Relationship Id="rId78" Type="http://schemas.openxmlformats.org/officeDocument/2006/relationships/tags" Target="../tags/tag124.xml"/><Relationship Id="rId81" Type="http://schemas.openxmlformats.org/officeDocument/2006/relationships/tags" Target="../tags/tag127.xml"/><Relationship Id="rId86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139.xml"/><Relationship Id="rId13" Type="http://schemas.openxmlformats.org/officeDocument/2006/relationships/tags" Target="../tags/tag144.xml"/><Relationship Id="rId18" Type="http://schemas.openxmlformats.org/officeDocument/2006/relationships/tags" Target="../tags/tag149.xml"/><Relationship Id="rId26" Type="http://schemas.openxmlformats.org/officeDocument/2006/relationships/tags" Target="../tags/tag157.xml"/><Relationship Id="rId3" Type="http://schemas.openxmlformats.org/officeDocument/2006/relationships/tags" Target="../tags/tag134.xml"/><Relationship Id="rId21" Type="http://schemas.openxmlformats.org/officeDocument/2006/relationships/tags" Target="../tags/tag152.xml"/><Relationship Id="rId7" Type="http://schemas.openxmlformats.org/officeDocument/2006/relationships/tags" Target="../tags/tag138.xml"/><Relationship Id="rId12" Type="http://schemas.openxmlformats.org/officeDocument/2006/relationships/tags" Target="../tags/tag143.xml"/><Relationship Id="rId17" Type="http://schemas.openxmlformats.org/officeDocument/2006/relationships/tags" Target="../tags/tag148.xml"/><Relationship Id="rId25" Type="http://schemas.openxmlformats.org/officeDocument/2006/relationships/tags" Target="../tags/tag156.xml"/><Relationship Id="rId2" Type="http://schemas.openxmlformats.org/officeDocument/2006/relationships/tags" Target="../tags/tag133.xml"/><Relationship Id="rId16" Type="http://schemas.openxmlformats.org/officeDocument/2006/relationships/tags" Target="../tags/tag147.xml"/><Relationship Id="rId20" Type="http://schemas.openxmlformats.org/officeDocument/2006/relationships/tags" Target="../tags/tag151.xml"/><Relationship Id="rId29" Type="http://schemas.openxmlformats.org/officeDocument/2006/relationships/slideLayout" Target="../slideLayouts/slideLayout4.xml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11" Type="http://schemas.openxmlformats.org/officeDocument/2006/relationships/tags" Target="../tags/tag142.xml"/><Relationship Id="rId24" Type="http://schemas.openxmlformats.org/officeDocument/2006/relationships/tags" Target="../tags/tag155.xml"/><Relationship Id="rId5" Type="http://schemas.openxmlformats.org/officeDocument/2006/relationships/tags" Target="../tags/tag136.xml"/><Relationship Id="rId15" Type="http://schemas.openxmlformats.org/officeDocument/2006/relationships/tags" Target="../tags/tag146.xml"/><Relationship Id="rId23" Type="http://schemas.openxmlformats.org/officeDocument/2006/relationships/tags" Target="../tags/tag154.xml"/><Relationship Id="rId28" Type="http://schemas.openxmlformats.org/officeDocument/2006/relationships/tags" Target="../tags/tag159.xml"/><Relationship Id="rId10" Type="http://schemas.openxmlformats.org/officeDocument/2006/relationships/tags" Target="../tags/tag141.xml"/><Relationship Id="rId19" Type="http://schemas.openxmlformats.org/officeDocument/2006/relationships/tags" Target="../tags/tag150.xml"/><Relationship Id="rId31" Type="http://schemas.openxmlformats.org/officeDocument/2006/relationships/image" Target="../media/image16.emf"/><Relationship Id="rId4" Type="http://schemas.openxmlformats.org/officeDocument/2006/relationships/tags" Target="../tags/tag135.xml"/><Relationship Id="rId9" Type="http://schemas.openxmlformats.org/officeDocument/2006/relationships/tags" Target="../tags/tag140.xml"/><Relationship Id="rId14" Type="http://schemas.openxmlformats.org/officeDocument/2006/relationships/tags" Target="../tags/tag145.xml"/><Relationship Id="rId22" Type="http://schemas.openxmlformats.org/officeDocument/2006/relationships/tags" Target="../tags/tag153.xml"/><Relationship Id="rId27" Type="http://schemas.openxmlformats.org/officeDocument/2006/relationships/tags" Target="../tags/tag158.xml"/><Relationship Id="rId30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167.xml"/><Relationship Id="rId13" Type="http://schemas.openxmlformats.org/officeDocument/2006/relationships/tags" Target="../tags/tag172.xml"/><Relationship Id="rId18" Type="http://schemas.openxmlformats.org/officeDocument/2006/relationships/slideLayout" Target="../slideLayouts/slideLayout8.xml"/><Relationship Id="rId3" Type="http://schemas.openxmlformats.org/officeDocument/2006/relationships/tags" Target="../tags/tag162.xml"/><Relationship Id="rId21" Type="http://schemas.openxmlformats.org/officeDocument/2006/relationships/image" Target="../media/image17.emf"/><Relationship Id="rId7" Type="http://schemas.openxmlformats.org/officeDocument/2006/relationships/tags" Target="../tags/tag166.xml"/><Relationship Id="rId12" Type="http://schemas.openxmlformats.org/officeDocument/2006/relationships/tags" Target="../tags/tag171.xml"/><Relationship Id="rId17" Type="http://schemas.openxmlformats.org/officeDocument/2006/relationships/tags" Target="../tags/tag176.xml"/><Relationship Id="rId2" Type="http://schemas.openxmlformats.org/officeDocument/2006/relationships/tags" Target="../tags/tag161.xml"/><Relationship Id="rId16" Type="http://schemas.openxmlformats.org/officeDocument/2006/relationships/tags" Target="../tags/tag175.xml"/><Relationship Id="rId20" Type="http://schemas.openxmlformats.org/officeDocument/2006/relationships/image" Target="../media/image15.jpeg"/><Relationship Id="rId1" Type="http://schemas.openxmlformats.org/officeDocument/2006/relationships/tags" Target="../tags/tag160.xml"/><Relationship Id="rId6" Type="http://schemas.openxmlformats.org/officeDocument/2006/relationships/tags" Target="../tags/tag165.xml"/><Relationship Id="rId11" Type="http://schemas.openxmlformats.org/officeDocument/2006/relationships/tags" Target="../tags/tag170.xml"/><Relationship Id="rId5" Type="http://schemas.openxmlformats.org/officeDocument/2006/relationships/tags" Target="../tags/tag164.xml"/><Relationship Id="rId15" Type="http://schemas.openxmlformats.org/officeDocument/2006/relationships/tags" Target="../tags/tag174.xml"/><Relationship Id="rId10" Type="http://schemas.openxmlformats.org/officeDocument/2006/relationships/tags" Target="../tags/tag169.xml"/><Relationship Id="rId19" Type="http://schemas.openxmlformats.org/officeDocument/2006/relationships/notesSlide" Target="../notesSlides/notesSlide17.xml"/><Relationship Id="rId4" Type="http://schemas.openxmlformats.org/officeDocument/2006/relationships/tags" Target="../tags/tag163.xml"/><Relationship Id="rId9" Type="http://schemas.openxmlformats.org/officeDocument/2006/relationships/tags" Target="../tags/tag168.xml"/><Relationship Id="rId14" Type="http://schemas.openxmlformats.org/officeDocument/2006/relationships/tags" Target="../tags/tag17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184.xml"/><Relationship Id="rId13" Type="http://schemas.openxmlformats.org/officeDocument/2006/relationships/tags" Target="../tags/tag189.xml"/><Relationship Id="rId18" Type="http://schemas.openxmlformats.org/officeDocument/2006/relationships/tags" Target="../tags/tag194.xml"/><Relationship Id="rId26" Type="http://schemas.openxmlformats.org/officeDocument/2006/relationships/tags" Target="../tags/tag202.xml"/><Relationship Id="rId3" Type="http://schemas.openxmlformats.org/officeDocument/2006/relationships/tags" Target="../tags/tag179.xml"/><Relationship Id="rId21" Type="http://schemas.openxmlformats.org/officeDocument/2006/relationships/tags" Target="../tags/tag197.xml"/><Relationship Id="rId7" Type="http://schemas.openxmlformats.org/officeDocument/2006/relationships/tags" Target="../tags/tag183.xml"/><Relationship Id="rId12" Type="http://schemas.openxmlformats.org/officeDocument/2006/relationships/tags" Target="../tags/tag188.xml"/><Relationship Id="rId17" Type="http://schemas.openxmlformats.org/officeDocument/2006/relationships/tags" Target="../tags/tag193.xml"/><Relationship Id="rId25" Type="http://schemas.openxmlformats.org/officeDocument/2006/relationships/tags" Target="../tags/tag201.xml"/><Relationship Id="rId2" Type="http://schemas.openxmlformats.org/officeDocument/2006/relationships/tags" Target="../tags/tag178.xml"/><Relationship Id="rId16" Type="http://schemas.openxmlformats.org/officeDocument/2006/relationships/tags" Target="../tags/tag192.xml"/><Relationship Id="rId20" Type="http://schemas.openxmlformats.org/officeDocument/2006/relationships/tags" Target="../tags/tag196.xml"/><Relationship Id="rId29" Type="http://schemas.openxmlformats.org/officeDocument/2006/relationships/tags" Target="../tags/tag205.xml"/><Relationship Id="rId1" Type="http://schemas.openxmlformats.org/officeDocument/2006/relationships/tags" Target="../tags/tag177.xml"/><Relationship Id="rId6" Type="http://schemas.openxmlformats.org/officeDocument/2006/relationships/tags" Target="../tags/tag182.xml"/><Relationship Id="rId11" Type="http://schemas.openxmlformats.org/officeDocument/2006/relationships/tags" Target="../tags/tag187.xml"/><Relationship Id="rId24" Type="http://schemas.openxmlformats.org/officeDocument/2006/relationships/tags" Target="../tags/tag200.xml"/><Relationship Id="rId32" Type="http://schemas.openxmlformats.org/officeDocument/2006/relationships/image" Target="../media/image18.emf"/><Relationship Id="rId5" Type="http://schemas.openxmlformats.org/officeDocument/2006/relationships/tags" Target="../tags/tag181.xml"/><Relationship Id="rId15" Type="http://schemas.openxmlformats.org/officeDocument/2006/relationships/tags" Target="../tags/tag191.xml"/><Relationship Id="rId23" Type="http://schemas.openxmlformats.org/officeDocument/2006/relationships/tags" Target="../tags/tag199.xml"/><Relationship Id="rId28" Type="http://schemas.openxmlformats.org/officeDocument/2006/relationships/tags" Target="../tags/tag204.xml"/><Relationship Id="rId10" Type="http://schemas.openxmlformats.org/officeDocument/2006/relationships/tags" Target="../tags/tag186.xml"/><Relationship Id="rId19" Type="http://schemas.openxmlformats.org/officeDocument/2006/relationships/tags" Target="../tags/tag195.xml"/><Relationship Id="rId31" Type="http://schemas.openxmlformats.org/officeDocument/2006/relationships/notesSlide" Target="../notesSlides/notesSlide18.xml"/><Relationship Id="rId4" Type="http://schemas.openxmlformats.org/officeDocument/2006/relationships/tags" Target="../tags/tag180.xml"/><Relationship Id="rId9" Type="http://schemas.openxmlformats.org/officeDocument/2006/relationships/tags" Target="../tags/tag185.xml"/><Relationship Id="rId14" Type="http://schemas.openxmlformats.org/officeDocument/2006/relationships/tags" Target="../tags/tag190.xml"/><Relationship Id="rId22" Type="http://schemas.openxmlformats.org/officeDocument/2006/relationships/tags" Target="../tags/tag198.xml"/><Relationship Id="rId27" Type="http://schemas.openxmlformats.org/officeDocument/2006/relationships/tags" Target="../tags/tag203.xml"/><Relationship Id="rId30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208.xml"/><Relationship Id="rId7" Type="http://schemas.openxmlformats.org/officeDocument/2006/relationships/tags" Target="../tags/tag212.xml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6" Type="http://schemas.openxmlformats.org/officeDocument/2006/relationships/tags" Target="../tags/tag211.xml"/><Relationship Id="rId5" Type="http://schemas.openxmlformats.org/officeDocument/2006/relationships/tags" Target="../tags/tag210.xml"/><Relationship Id="rId4" Type="http://schemas.openxmlformats.org/officeDocument/2006/relationships/tags" Target="../tags/tag209.xml"/><Relationship Id="rId9" Type="http://schemas.openxmlformats.org/officeDocument/2006/relationships/notesSlide" Target="../notesSlides/notesSlide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215.xml"/><Relationship Id="rId2" Type="http://schemas.openxmlformats.org/officeDocument/2006/relationships/tags" Target="../tags/tag214.xml"/><Relationship Id="rId1" Type="http://schemas.openxmlformats.org/officeDocument/2006/relationships/tags" Target="../tags/tag213.xml"/><Relationship Id="rId5" Type="http://schemas.openxmlformats.org/officeDocument/2006/relationships/image" Target="../media/image19.emf"/><Relationship Id="rId4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218.xml"/><Relationship Id="rId2" Type="http://schemas.openxmlformats.org/officeDocument/2006/relationships/tags" Target="../tags/tag217.xml"/><Relationship Id="rId1" Type="http://schemas.openxmlformats.org/officeDocument/2006/relationships/tags" Target="../tags/tag216.xml"/><Relationship Id="rId6" Type="http://schemas.openxmlformats.org/officeDocument/2006/relationships/image" Target="../media/image20.emf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221.xml"/><Relationship Id="rId2" Type="http://schemas.openxmlformats.org/officeDocument/2006/relationships/tags" Target="../tags/tag220.xml"/><Relationship Id="rId1" Type="http://schemas.openxmlformats.org/officeDocument/2006/relationships/tags" Target="../tags/tag219.xml"/><Relationship Id="rId6" Type="http://schemas.openxmlformats.org/officeDocument/2006/relationships/image" Target="../media/image21.emf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224.xml"/><Relationship Id="rId2" Type="http://schemas.openxmlformats.org/officeDocument/2006/relationships/tags" Target="../tags/tag223.xml"/><Relationship Id="rId1" Type="http://schemas.openxmlformats.org/officeDocument/2006/relationships/tags" Target="../tags/tag222.xml"/><Relationship Id="rId6" Type="http://schemas.openxmlformats.org/officeDocument/2006/relationships/image" Target="../media/image22.emf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22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226.xml"/><Relationship Id="rId4" Type="http://schemas.openxmlformats.org/officeDocument/2006/relationships/image" Target="../media/image2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1.emf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tags" Target="../tags/tag239.xml"/><Relationship Id="rId18" Type="http://schemas.openxmlformats.org/officeDocument/2006/relationships/tags" Target="../tags/tag244.xml"/><Relationship Id="rId26" Type="http://schemas.openxmlformats.org/officeDocument/2006/relationships/tags" Target="../tags/tag252.xml"/><Relationship Id="rId39" Type="http://schemas.openxmlformats.org/officeDocument/2006/relationships/tags" Target="../tags/tag265.xml"/><Relationship Id="rId3" Type="http://schemas.openxmlformats.org/officeDocument/2006/relationships/tags" Target="../tags/tag229.xml"/><Relationship Id="rId21" Type="http://schemas.openxmlformats.org/officeDocument/2006/relationships/tags" Target="../tags/tag247.xml"/><Relationship Id="rId34" Type="http://schemas.openxmlformats.org/officeDocument/2006/relationships/tags" Target="../tags/tag260.xml"/><Relationship Id="rId42" Type="http://schemas.openxmlformats.org/officeDocument/2006/relationships/tags" Target="../tags/tag268.xml"/><Relationship Id="rId47" Type="http://schemas.openxmlformats.org/officeDocument/2006/relationships/tags" Target="../tags/tag273.xml"/><Relationship Id="rId50" Type="http://schemas.openxmlformats.org/officeDocument/2006/relationships/slideLayout" Target="../slideLayouts/slideLayout8.xml"/><Relationship Id="rId7" Type="http://schemas.openxmlformats.org/officeDocument/2006/relationships/tags" Target="../tags/tag233.xml"/><Relationship Id="rId12" Type="http://schemas.openxmlformats.org/officeDocument/2006/relationships/tags" Target="../tags/tag238.xml"/><Relationship Id="rId17" Type="http://schemas.openxmlformats.org/officeDocument/2006/relationships/tags" Target="../tags/tag243.xml"/><Relationship Id="rId25" Type="http://schemas.openxmlformats.org/officeDocument/2006/relationships/tags" Target="../tags/tag251.xml"/><Relationship Id="rId33" Type="http://schemas.openxmlformats.org/officeDocument/2006/relationships/tags" Target="../tags/tag259.xml"/><Relationship Id="rId38" Type="http://schemas.openxmlformats.org/officeDocument/2006/relationships/tags" Target="../tags/tag264.xml"/><Relationship Id="rId46" Type="http://schemas.openxmlformats.org/officeDocument/2006/relationships/tags" Target="../tags/tag272.xml"/><Relationship Id="rId2" Type="http://schemas.openxmlformats.org/officeDocument/2006/relationships/tags" Target="../tags/tag228.xml"/><Relationship Id="rId16" Type="http://schemas.openxmlformats.org/officeDocument/2006/relationships/tags" Target="../tags/tag242.xml"/><Relationship Id="rId20" Type="http://schemas.openxmlformats.org/officeDocument/2006/relationships/tags" Target="../tags/tag246.xml"/><Relationship Id="rId29" Type="http://schemas.openxmlformats.org/officeDocument/2006/relationships/tags" Target="../tags/tag255.xml"/><Relationship Id="rId41" Type="http://schemas.openxmlformats.org/officeDocument/2006/relationships/tags" Target="../tags/tag267.xml"/><Relationship Id="rId54" Type="http://schemas.openxmlformats.org/officeDocument/2006/relationships/image" Target="../media/image25.emf"/><Relationship Id="rId1" Type="http://schemas.openxmlformats.org/officeDocument/2006/relationships/tags" Target="../tags/tag227.xml"/><Relationship Id="rId6" Type="http://schemas.openxmlformats.org/officeDocument/2006/relationships/tags" Target="../tags/tag232.xml"/><Relationship Id="rId11" Type="http://schemas.openxmlformats.org/officeDocument/2006/relationships/tags" Target="../tags/tag237.xml"/><Relationship Id="rId24" Type="http://schemas.openxmlformats.org/officeDocument/2006/relationships/tags" Target="../tags/tag250.xml"/><Relationship Id="rId32" Type="http://schemas.openxmlformats.org/officeDocument/2006/relationships/tags" Target="../tags/tag258.xml"/><Relationship Id="rId37" Type="http://schemas.openxmlformats.org/officeDocument/2006/relationships/tags" Target="../tags/tag263.xml"/><Relationship Id="rId40" Type="http://schemas.openxmlformats.org/officeDocument/2006/relationships/tags" Target="../tags/tag266.xml"/><Relationship Id="rId45" Type="http://schemas.openxmlformats.org/officeDocument/2006/relationships/tags" Target="../tags/tag271.xml"/><Relationship Id="rId53" Type="http://schemas.openxmlformats.org/officeDocument/2006/relationships/image" Target="../media/image15.jpeg"/><Relationship Id="rId5" Type="http://schemas.openxmlformats.org/officeDocument/2006/relationships/tags" Target="../tags/tag231.xml"/><Relationship Id="rId15" Type="http://schemas.openxmlformats.org/officeDocument/2006/relationships/tags" Target="../tags/tag241.xml"/><Relationship Id="rId23" Type="http://schemas.openxmlformats.org/officeDocument/2006/relationships/tags" Target="../tags/tag249.xml"/><Relationship Id="rId28" Type="http://schemas.openxmlformats.org/officeDocument/2006/relationships/tags" Target="../tags/tag254.xml"/><Relationship Id="rId36" Type="http://schemas.openxmlformats.org/officeDocument/2006/relationships/tags" Target="../tags/tag262.xml"/><Relationship Id="rId49" Type="http://schemas.openxmlformats.org/officeDocument/2006/relationships/tags" Target="../tags/tag275.xml"/><Relationship Id="rId10" Type="http://schemas.openxmlformats.org/officeDocument/2006/relationships/tags" Target="../tags/tag236.xml"/><Relationship Id="rId19" Type="http://schemas.openxmlformats.org/officeDocument/2006/relationships/tags" Target="../tags/tag245.xml"/><Relationship Id="rId31" Type="http://schemas.openxmlformats.org/officeDocument/2006/relationships/tags" Target="../tags/tag257.xml"/><Relationship Id="rId44" Type="http://schemas.openxmlformats.org/officeDocument/2006/relationships/tags" Target="../tags/tag270.xml"/><Relationship Id="rId52" Type="http://schemas.openxmlformats.org/officeDocument/2006/relationships/image" Target="../media/image24.jpeg"/><Relationship Id="rId4" Type="http://schemas.openxmlformats.org/officeDocument/2006/relationships/tags" Target="../tags/tag230.xml"/><Relationship Id="rId9" Type="http://schemas.openxmlformats.org/officeDocument/2006/relationships/tags" Target="../tags/tag235.xml"/><Relationship Id="rId14" Type="http://schemas.openxmlformats.org/officeDocument/2006/relationships/tags" Target="../tags/tag240.xml"/><Relationship Id="rId22" Type="http://schemas.openxmlformats.org/officeDocument/2006/relationships/tags" Target="../tags/tag248.xml"/><Relationship Id="rId27" Type="http://schemas.openxmlformats.org/officeDocument/2006/relationships/tags" Target="../tags/tag253.xml"/><Relationship Id="rId30" Type="http://schemas.openxmlformats.org/officeDocument/2006/relationships/tags" Target="../tags/tag256.xml"/><Relationship Id="rId35" Type="http://schemas.openxmlformats.org/officeDocument/2006/relationships/tags" Target="../tags/tag261.xml"/><Relationship Id="rId43" Type="http://schemas.openxmlformats.org/officeDocument/2006/relationships/tags" Target="../tags/tag269.xml"/><Relationship Id="rId48" Type="http://schemas.openxmlformats.org/officeDocument/2006/relationships/tags" Target="../tags/tag274.xml"/><Relationship Id="rId8" Type="http://schemas.openxmlformats.org/officeDocument/2006/relationships/tags" Target="../tags/tag234.xml"/><Relationship Id="rId51" Type="http://schemas.openxmlformats.org/officeDocument/2006/relationships/notesSlide" Target="../notesSlides/notesSlide2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283.xml"/><Relationship Id="rId13" Type="http://schemas.openxmlformats.org/officeDocument/2006/relationships/tags" Target="../tags/tag288.xml"/><Relationship Id="rId18" Type="http://schemas.openxmlformats.org/officeDocument/2006/relationships/image" Target="../media/image15.jpeg"/><Relationship Id="rId3" Type="http://schemas.openxmlformats.org/officeDocument/2006/relationships/tags" Target="../tags/tag278.xml"/><Relationship Id="rId7" Type="http://schemas.openxmlformats.org/officeDocument/2006/relationships/tags" Target="../tags/tag282.xml"/><Relationship Id="rId12" Type="http://schemas.openxmlformats.org/officeDocument/2006/relationships/tags" Target="../tags/tag287.xml"/><Relationship Id="rId17" Type="http://schemas.openxmlformats.org/officeDocument/2006/relationships/notesSlide" Target="../notesSlides/notesSlide27.xml"/><Relationship Id="rId2" Type="http://schemas.openxmlformats.org/officeDocument/2006/relationships/tags" Target="../tags/tag277.xml"/><Relationship Id="rId16" Type="http://schemas.openxmlformats.org/officeDocument/2006/relationships/slideLayout" Target="../slideLayouts/slideLayout4.xml"/><Relationship Id="rId1" Type="http://schemas.openxmlformats.org/officeDocument/2006/relationships/tags" Target="../tags/tag276.xml"/><Relationship Id="rId6" Type="http://schemas.openxmlformats.org/officeDocument/2006/relationships/tags" Target="../tags/tag281.xml"/><Relationship Id="rId11" Type="http://schemas.openxmlformats.org/officeDocument/2006/relationships/tags" Target="../tags/tag286.xml"/><Relationship Id="rId5" Type="http://schemas.openxmlformats.org/officeDocument/2006/relationships/tags" Target="../tags/tag280.xml"/><Relationship Id="rId15" Type="http://schemas.openxmlformats.org/officeDocument/2006/relationships/tags" Target="../tags/tag290.xml"/><Relationship Id="rId10" Type="http://schemas.openxmlformats.org/officeDocument/2006/relationships/tags" Target="../tags/tag285.xml"/><Relationship Id="rId4" Type="http://schemas.openxmlformats.org/officeDocument/2006/relationships/tags" Target="../tags/tag279.xml"/><Relationship Id="rId9" Type="http://schemas.openxmlformats.org/officeDocument/2006/relationships/tags" Target="../tags/tag284.xml"/><Relationship Id="rId14" Type="http://schemas.openxmlformats.org/officeDocument/2006/relationships/tags" Target="../tags/tag289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298.xml"/><Relationship Id="rId13" Type="http://schemas.openxmlformats.org/officeDocument/2006/relationships/notesSlide" Target="../notesSlides/notesSlide28.xml"/><Relationship Id="rId3" Type="http://schemas.openxmlformats.org/officeDocument/2006/relationships/tags" Target="../tags/tag293.xml"/><Relationship Id="rId7" Type="http://schemas.openxmlformats.org/officeDocument/2006/relationships/tags" Target="../tags/tag297.xml"/><Relationship Id="rId12" Type="http://schemas.openxmlformats.org/officeDocument/2006/relationships/slideLayout" Target="../slideLayouts/slideLayout8.xml"/><Relationship Id="rId2" Type="http://schemas.openxmlformats.org/officeDocument/2006/relationships/tags" Target="../tags/tag292.xml"/><Relationship Id="rId1" Type="http://schemas.openxmlformats.org/officeDocument/2006/relationships/tags" Target="../tags/tag291.xml"/><Relationship Id="rId6" Type="http://schemas.openxmlformats.org/officeDocument/2006/relationships/tags" Target="../tags/tag296.xml"/><Relationship Id="rId11" Type="http://schemas.openxmlformats.org/officeDocument/2006/relationships/tags" Target="../tags/tag301.xml"/><Relationship Id="rId5" Type="http://schemas.openxmlformats.org/officeDocument/2006/relationships/tags" Target="../tags/tag295.xml"/><Relationship Id="rId15" Type="http://schemas.openxmlformats.org/officeDocument/2006/relationships/image" Target="../media/image26.emf"/><Relationship Id="rId10" Type="http://schemas.openxmlformats.org/officeDocument/2006/relationships/tags" Target="../tags/tag300.xml"/><Relationship Id="rId4" Type="http://schemas.openxmlformats.org/officeDocument/2006/relationships/tags" Target="../tags/tag294.xml"/><Relationship Id="rId9" Type="http://schemas.openxmlformats.org/officeDocument/2006/relationships/tags" Target="../tags/tag299.xml"/><Relationship Id="rId14" Type="http://schemas.openxmlformats.org/officeDocument/2006/relationships/image" Target="../media/image15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309.xml"/><Relationship Id="rId13" Type="http://schemas.openxmlformats.org/officeDocument/2006/relationships/notesSlide" Target="../notesSlides/notesSlide29.xml"/><Relationship Id="rId3" Type="http://schemas.openxmlformats.org/officeDocument/2006/relationships/tags" Target="../tags/tag304.xml"/><Relationship Id="rId7" Type="http://schemas.openxmlformats.org/officeDocument/2006/relationships/tags" Target="../tags/tag308.xml"/><Relationship Id="rId12" Type="http://schemas.openxmlformats.org/officeDocument/2006/relationships/slideLayout" Target="../slideLayouts/slideLayout8.xml"/><Relationship Id="rId2" Type="http://schemas.openxmlformats.org/officeDocument/2006/relationships/tags" Target="../tags/tag303.xml"/><Relationship Id="rId1" Type="http://schemas.openxmlformats.org/officeDocument/2006/relationships/tags" Target="../tags/tag302.xml"/><Relationship Id="rId6" Type="http://schemas.openxmlformats.org/officeDocument/2006/relationships/tags" Target="../tags/tag307.xml"/><Relationship Id="rId11" Type="http://schemas.openxmlformats.org/officeDocument/2006/relationships/tags" Target="../tags/tag312.xml"/><Relationship Id="rId5" Type="http://schemas.openxmlformats.org/officeDocument/2006/relationships/tags" Target="../tags/tag306.xml"/><Relationship Id="rId10" Type="http://schemas.openxmlformats.org/officeDocument/2006/relationships/tags" Target="../tags/tag311.xml"/><Relationship Id="rId4" Type="http://schemas.openxmlformats.org/officeDocument/2006/relationships/tags" Target="../tags/tag305.xml"/><Relationship Id="rId9" Type="http://schemas.openxmlformats.org/officeDocument/2006/relationships/tags" Target="../tags/tag310.xml"/><Relationship Id="rId14" Type="http://schemas.openxmlformats.org/officeDocument/2006/relationships/image" Target="../media/image15.jpeg"/></Relationships>
</file>

<file path=ppt/slides/_rels/slide46.xml.rels><?xml version="1.0" encoding="UTF-8" standalone="yes"?>
<Relationships xmlns="http://schemas.openxmlformats.org/package/2006/relationships"><Relationship Id="rId13" Type="http://schemas.openxmlformats.org/officeDocument/2006/relationships/tags" Target="../tags/tag325.xml"/><Relationship Id="rId18" Type="http://schemas.openxmlformats.org/officeDocument/2006/relationships/tags" Target="../tags/tag330.xml"/><Relationship Id="rId26" Type="http://schemas.openxmlformats.org/officeDocument/2006/relationships/tags" Target="../tags/tag338.xml"/><Relationship Id="rId39" Type="http://schemas.openxmlformats.org/officeDocument/2006/relationships/tags" Target="../tags/tag351.xml"/><Relationship Id="rId21" Type="http://schemas.openxmlformats.org/officeDocument/2006/relationships/tags" Target="../tags/tag333.xml"/><Relationship Id="rId34" Type="http://schemas.openxmlformats.org/officeDocument/2006/relationships/tags" Target="../tags/tag346.xml"/><Relationship Id="rId42" Type="http://schemas.openxmlformats.org/officeDocument/2006/relationships/tags" Target="../tags/tag354.xml"/><Relationship Id="rId47" Type="http://schemas.openxmlformats.org/officeDocument/2006/relationships/tags" Target="../tags/tag359.xml"/><Relationship Id="rId50" Type="http://schemas.openxmlformats.org/officeDocument/2006/relationships/tags" Target="../tags/tag362.xml"/><Relationship Id="rId55" Type="http://schemas.openxmlformats.org/officeDocument/2006/relationships/image" Target="../media/image24.jpeg"/><Relationship Id="rId7" Type="http://schemas.openxmlformats.org/officeDocument/2006/relationships/tags" Target="../tags/tag319.xml"/><Relationship Id="rId12" Type="http://schemas.openxmlformats.org/officeDocument/2006/relationships/tags" Target="../tags/tag324.xml"/><Relationship Id="rId17" Type="http://schemas.openxmlformats.org/officeDocument/2006/relationships/tags" Target="../tags/tag329.xml"/><Relationship Id="rId25" Type="http://schemas.openxmlformats.org/officeDocument/2006/relationships/tags" Target="../tags/tag337.xml"/><Relationship Id="rId33" Type="http://schemas.openxmlformats.org/officeDocument/2006/relationships/tags" Target="../tags/tag345.xml"/><Relationship Id="rId38" Type="http://schemas.openxmlformats.org/officeDocument/2006/relationships/tags" Target="../tags/tag350.xml"/><Relationship Id="rId46" Type="http://schemas.openxmlformats.org/officeDocument/2006/relationships/tags" Target="../tags/tag358.xml"/><Relationship Id="rId2" Type="http://schemas.openxmlformats.org/officeDocument/2006/relationships/tags" Target="../tags/tag314.xml"/><Relationship Id="rId16" Type="http://schemas.openxmlformats.org/officeDocument/2006/relationships/tags" Target="../tags/tag328.xml"/><Relationship Id="rId20" Type="http://schemas.openxmlformats.org/officeDocument/2006/relationships/tags" Target="../tags/tag332.xml"/><Relationship Id="rId29" Type="http://schemas.openxmlformats.org/officeDocument/2006/relationships/tags" Target="../tags/tag341.xml"/><Relationship Id="rId41" Type="http://schemas.openxmlformats.org/officeDocument/2006/relationships/tags" Target="../tags/tag353.xml"/><Relationship Id="rId54" Type="http://schemas.openxmlformats.org/officeDocument/2006/relationships/notesSlide" Target="../notesSlides/notesSlide30.xml"/><Relationship Id="rId1" Type="http://schemas.openxmlformats.org/officeDocument/2006/relationships/tags" Target="../tags/tag313.xml"/><Relationship Id="rId6" Type="http://schemas.openxmlformats.org/officeDocument/2006/relationships/tags" Target="../tags/tag318.xml"/><Relationship Id="rId11" Type="http://schemas.openxmlformats.org/officeDocument/2006/relationships/tags" Target="../tags/tag323.xml"/><Relationship Id="rId24" Type="http://schemas.openxmlformats.org/officeDocument/2006/relationships/tags" Target="../tags/tag336.xml"/><Relationship Id="rId32" Type="http://schemas.openxmlformats.org/officeDocument/2006/relationships/tags" Target="../tags/tag344.xml"/><Relationship Id="rId37" Type="http://schemas.openxmlformats.org/officeDocument/2006/relationships/tags" Target="../tags/tag349.xml"/><Relationship Id="rId40" Type="http://schemas.openxmlformats.org/officeDocument/2006/relationships/tags" Target="../tags/tag352.xml"/><Relationship Id="rId45" Type="http://schemas.openxmlformats.org/officeDocument/2006/relationships/tags" Target="../tags/tag357.xml"/><Relationship Id="rId53" Type="http://schemas.openxmlformats.org/officeDocument/2006/relationships/slideLayout" Target="../slideLayouts/slideLayout8.xml"/><Relationship Id="rId5" Type="http://schemas.openxmlformats.org/officeDocument/2006/relationships/tags" Target="../tags/tag317.xml"/><Relationship Id="rId15" Type="http://schemas.openxmlformats.org/officeDocument/2006/relationships/tags" Target="../tags/tag327.xml"/><Relationship Id="rId23" Type="http://schemas.openxmlformats.org/officeDocument/2006/relationships/tags" Target="../tags/tag335.xml"/><Relationship Id="rId28" Type="http://schemas.openxmlformats.org/officeDocument/2006/relationships/tags" Target="../tags/tag340.xml"/><Relationship Id="rId36" Type="http://schemas.openxmlformats.org/officeDocument/2006/relationships/tags" Target="../tags/tag348.xml"/><Relationship Id="rId49" Type="http://schemas.openxmlformats.org/officeDocument/2006/relationships/tags" Target="../tags/tag361.xml"/><Relationship Id="rId10" Type="http://schemas.openxmlformats.org/officeDocument/2006/relationships/tags" Target="../tags/tag322.xml"/><Relationship Id="rId19" Type="http://schemas.openxmlformats.org/officeDocument/2006/relationships/tags" Target="../tags/tag331.xml"/><Relationship Id="rId31" Type="http://schemas.openxmlformats.org/officeDocument/2006/relationships/tags" Target="../tags/tag343.xml"/><Relationship Id="rId44" Type="http://schemas.openxmlformats.org/officeDocument/2006/relationships/tags" Target="../tags/tag356.xml"/><Relationship Id="rId52" Type="http://schemas.openxmlformats.org/officeDocument/2006/relationships/tags" Target="../tags/tag364.xml"/><Relationship Id="rId4" Type="http://schemas.openxmlformats.org/officeDocument/2006/relationships/tags" Target="../tags/tag316.xml"/><Relationship Id="rId9" Type="http://schemas.openxmlformats.org/officeDocument/2006/relationships/tags" Target="../tags/tag321.xml"/><Relationship Id="rId14" Type="http://schemas.openxmlformats.org/officeDocument/2006/relationships/tags" Target="../tags/tag326.xml"/><Relationship Id="rId22" Type="http://schemas.openxmlformats.org/officeDocument/2006/relationships/tags" Target="../tags/tag334.xml"/><Relationship Id="rId27" Type="http://schemas.openxmlformats.org/officeDocument/2006/relationships/tags" Target="../tags/tag339.xml"/><Relationship Id="rId30" Type="http://schemas.openxmlformats.org/officeDocument/2006/relationships/tags" Target="../tags/tag342.xml"/><Relationship Id="rId35" Type="http://schemas.openxmlformats.org/officeDocument/2006/relationships/tags" Target="../tags/tag347.xml"/><Relationship Id="rId43" Type="http://schemas.openxmlformats.org/officeDocument/2006/relationships/tags" Target="../tags/tag355.xml"/><Relationship Id="rId48" Type="http://schemas.openxmlformats.org/officeDocument/2006/relationships/tags" Target="../tags/tag360.xml"/><Relationship Id="rId56" Type="http://schemas.openxmlformats.org/officeDocument/2006/relationships/image" Target="../media/image15.jpeg"/><Relationship Id="rId8" Type="http://schemas.openxmlformats.org/officeDocument/2006/relationships/tags" Target="../tags/tag320.xml"/><Relationship Id="rId51" Type="http://schemas.openxmlformats.org/officeDocument/2006/relationships/tags" Target="../tags/tag363.xml"/><Relationship Id="rId3" Type="http://schemas.openxmlformats.org/officeDocument/2006/relationships/tags" Target="../tags/tag315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372.xml"/><Relationship Id="rId13" Type="http://schemas.openxmlformats.org/officeDocument/2006/relationships/tags" Target="../tags/tag377.xml"/><Relationship Id="rId18" Type="http://schemas.openxmlformats.org/officeDocument/2006/relationships/tags" Target="../tags/tag382.xml"/><Relationship Id="rId26" Type="http://schemas.openxmlformats.org/officeDocument/2006/relationships/tags" Target="../tags/tag390.xml"/><Relationship Id="rId39" Type="http://schemas.openxmlformats.org/officeDocument/2006/relationships/tags" Target="../tags/tag403.xml"/><Relationship Id="rId3" Type="http://schemas.openxmlformats.org/officeDocument/2006/relationships/tags" Target="../tags/tag367.xml"/><Relationship Id="rId21" Type="http://schemas.openxmlformats.org/officeDocument/2006/relationships/tags" Target="../tags/tag385.xml"/><Relationship Id="rId34" Type="http://schemas.openxmlformats.org/officeDocument/2006/relationships/tags" Target="../tags/tag398.xml"/><Relationship Id="rId7" Type="http://schemas.openxmlformats.org/officeDocument/2006/relationships/tags" Target="../tags/tag371.xml"/><Relationship Id="rId12" Type="http://schemas.openxmlformats.org/officeDocument/2006/relationships/tags" Target="../tags/tag376.xml"/><Relationship Id="rId17" Type="http://schemas.openxmlformats.org/officeDocument/2006/relationships/tags" Target="../tags/tag381.xml"/><Relationship Id="rId25" Type="http://schemas.openxmlformats.org/officeDocument/2006/relationships/tags" Target="../tags/tag389.xml"/><Relationship Id="rId33" Type="http://schemas.openxmlformats.org/officeDocument/2006/relationships/tags" Target="../tags/tag397.xml"/><Relationship Id="rId38" Type="http://schemas.openxmlformats.org/officeDocument/2006/relationships/tags" Target="../tags/tag402.xml"/><Relationship Id="rId2" Type="http://schemas.openxmlformats.org/officeDocument/2006/relationships/tags" Target="../tags/tag366.xml"/><Relationship Id="rId16" Type="http://schemas.openxmlformats.org/officeDocument/2006/relationships/tags" Target="../tags/tag380.xml"/><Relationship Id="rId20" Type="http://schemas.openxmlformats.org/officeDocument/2006/relationships/tags" Target="../tags/tag384.xml"/><Relationship Id="rId29" Type="http://schemas.openxmlformats.org/officeDocument/2006/relationships/tags" Target="../tags/tag393.xml"/><Relationship Id="rId1" Type="http://schemas.openxmlformats.org/officeDocument/2006/relationships/tags" Target="../tags/tag365.xml"/><Relationship Id="rId6" Type="http://schemas.openxmlformats.org/officeDocument/2006/relationships/tags" Target="../tags/tag370.xml"/><Relationship Id="rId11" Type="http://schemas.openxmlformats.org/officeDocument/2006/relationships/tags" Target="../tags/tag375.xml"/><Relationship Id="rId24" Type="http://schemas.openxmlformats.org/officeDocument/2006/relationships/tags" Target="../tags/tag388.xml"/><Relationship Id="rId32" Type="http://schemas.openxmlformats.org/officeDocument/2006/relationships/tags" Target="../tags/tag396.xml"/><Relationship Id="rId37" Type="http://schemas.openxmlformats.org/officeDocument/2006/relationships/tags" Target="../tags/tag401.xml"/><Relationship Id="rId40" Type="http://schemas.openxmlformats.org/officeDocument/2006/relationships/slideLayout" Target="../slideLayouts/slideLayout8.xml"/><Relationship Id="rId5" Type="http://schemas.openxmlformats.org/officeDocument/2006/relationships/tags" Target="../tags/tag369.xml"/><Relationship Id="rId15" Type="http://schemas.openxmlformats.org/officeDocument/2006/relationships/tags" Target="../tags/tag379.xml"/><Relationship Id="rId23" Type="http://schemas.openxmlformats.org/officeDocument/2006/relationships/tags" Target="../tags/tag387.xml"/><Relationship Id="rId28" Type="http://schemas.openxmlformats.org/officeDocument/2006/relationships/tags" Target="../tags/tag392.xml"/><Relationship Id="rId36" Type="http://schemas.openxmlformats.org/officeDocument/2006/relationships/tags" Target="../tags/tag400.xml"/><Relationship Id="rId10" Type="http://schemas.openxmlformats.org/officeDocument/2006/relationships/tags" Target="../tags/tag374.xml"/><Relationship Id="rId19" Type="http://schemas.openxmlformats.org/officeDocument/2006/relationships/tags" Target="../tags/tag383.xml"/><Relationship Id="rId31" Type="http://schemas.openxmlformats.org/officeDocument/2006/relationships/tags" Target="../tags/tag395.xml"/><Relationship Id="rId4" Type="http://schemas.openxmlformats.org/officeDocument/2006/relationships/tags" Target="../tags/tag368.xml"/><Relationship Id="rId9" Type="http://schemas.openxmlformats.org/officeDocument/2006/relationships/tags" Target="../tags/tag373.xml"/><Relationship Id="rId14" Type="http://schemas.openxmlformats.org/officeDocument/2006/relationships/tags" Target="../tags/tag378.xml"/><Relationship Id="rId22" Type="http://schemas.openxmlformats.org/officeDocument/2006/relationships/tags" Target="../tags/tag386.xml"/><Relationship Id="rId27" Type="http://schemas.openxmlformats.org/officeDocument/2006/relationships/tags" Target="../tags/tag391.xml"/><Relationship Id="rId30" Type="http://schemas.openxmlformats.org/officeDocument/2006/relationships/tags" Target="../tags/tag394.xml"/><Relationship Id="rId35" Type="http://schemas.openxmlformats.org/officeDocument/2006/relationships/tags" Target="../tags/tag39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tags" Target="../tags/tag37.xml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tags" Target="../tags/tag36.xml"/><Relationship Id="rId2" Type="http://schemas.openxmlformats.org/officeDocument/2006/relationships/tags" Target="../tags/tag21.xml"/><Relationship Id="rId16" Type="http://schemas.openxmlformats.org/officeDocument/2006/relationships/tags" Target="../tags/tag35.xml"/><Relationship Id="rId20" Type="http://schemas.openxmlformats.org/officeDocument/2006/relationships/notesSlide" Target="../notesSlides/notesSlide3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10" Type="http://schemas.openxmlformats.org/officeDocument/2006/relationships/tags" Target="../tags/tag29.xml"/><Relationship Id="rId19" Type="http://schemas.openxmlformats.org/officeDocument/2006/relationships/slideLayout" Target="../slideLayouts/slideLayout4.xml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406.xml"/><Relationship Id="rId7" Type="http://schemas.openxmlformats.org/officeDocument/2006/relationships/tags" Target="../tags/tag410.xml"/><Relationship Id="rId2" Type="http://schemas.openxmlformats.org/officeDocument/2006/relationships/tags" Target="../tags/tag405.xml"/><Relationship Id="rId1" Type="http://schemas.openxmlformats.org/officeDocument/2006/relationships/tags" Target="../tags/tag404.xml"/><Relationship Id="rId6" Type="http://schemas.openxmlformats.org/officeDocument/2006/relationships/tags" Target="../tags/tag409.xml"/><Relationship Id="rId5" Type="http://schemas.openxmlformats.org/officeDocument/2006/relationships/tags" Target="../tags/tag408.xml"/><Relationship Id="rId10" Type="http://schemas.openxmlformats.org/officeDocument/2006/relationships/image" Target="../media/image27.emf"/><Relationship Id="rId4" Type="http://schemas.openxmlformats.org/officeDocument/2006/relationships/tags" Target="../tags/tag407.xml"/><Relationship Id="rId9" Type="http://schemas.openxmlformats.org/officeDocument/2006/relationships/notesSlide" Target="../notesSlides/notesSlide31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418.xml"/><Relationship Id="rId13" Type="http://schemas.openxmlformats.org/officeDocument/2006/relationships/slideLayout" Target="../slideLayouts/slideLayout8.xml"/><Relationship Id="rId3" Type="http://schemas.openxmlformats.org/officeDocument/2006/relationships/tags" Target="../tags/tag413.xml"/><Relationship Id="rId7" Type="http://schemas.openxmlformats.org/officeDocument/2006/relationships/tags" Target="../tags/tag417.xml"/><Relationship Id="rId12" Type="http://schemas.openxmlformats.org/officeDocument/2006/relationships/tags" Target="../tags/tag422.xml"/><Relationship Id="rId2" Type="http://schemas.openxmlformats.org/officeDocument/2006/relationships/tags" Target="../tags/tag412.xml"/><Relationship Id="rId1" Type="http://schemas.openxmlformats.org/officeDocument/2006/relationships/tags" Target="../tags/tag411.xml"/><Relationship Id="rId6" Type="http://schemas.openxmlformats.org/officeDocument/2006/relationships/tags" Target="../tags/tag416.xml"/><Relationship Id="rId11" Type="http://schemas.openxmlformats.org/officeDocument/2006/relationships/tags" Target="../tags/tag421.xml"/><Relationship Id="rId5" Type="http://schemas.openxmlformats.org/officeDocument/2006/relationships/tags" Target="../tags/tag415.xml"/><Relationship Id="rId15" Type="http://schemas.openxmlformats.org/officeDocument/2006/relationships/image" Target="../media/image28.emf"/><Relationship Id="rId10" Type="http://schemas.openxmlformats.org/officeDocument/2006/relationships/tags" Target="../tags/tag420.xml"/><Relationship Id="rId4" Type="http://schemas.openxmlformats.org/officeDocument/2006/relationships/tags" Target="../tags/tag414.xml"/><Relationship Id="rId9" Type="http://schemas.openxmlformats.org/officeDocument/2006/relationships/tags" Target="../tags/tag419.xml"/><Relationship Id="rId14" Type="http://schemas.openxmlformats.org/officeDocument/2006/relationships/notesSlide" Target="../notesSlides/notesSlide3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tags" Target="../tags/tag430.xml"/><Relationship Id="rId13" Type="http://schemas.openxmlformats.org/officeDocument/2006/relationships/tags" Target="../tags/tag435.xml"/><Relationship Id="rId3" Type="http://schemas.openxmlformats.org/officeDocument/2006/relationships/tags" Target="../tags/tag425.xml"/><Relationship Id="rId7" Type="http://schemas.openxmlformats.org/officeDocument/2006/relationships/tags" Target="../tags/tag429.xml"/><Relationship Id="rId12" Type="http://schemas.openxmlformats.org/officeDocument/2006/relationships/tags" Target="../tags/tag434.xml"/><Relationship Id="rId17" Type="http://schemas.openxmlformats.org/officeDocument/2006/relationships/image" Target="../media/image29.emf"/><Relationship Id="rId2" Type="http://schemas.openxmlformats.org/officeDocument/2006/relationships/tags" Target="../tags/tag424.xml"/><Relationship Id="rId16" Type="http://schemas.openxmlformats.org/officeDocument/2006/relationships/notesSlide" Target="../notesSlides/notesSlide33.xml"/><Relationship Id="rId1" Type="http://schemas.openxmlformats.org/officeDocument/2006/relationships/tags" Target="../tags/tag423.xml"/><Relationship Id="rId6" Type="http://schemas.openxmlformats.org/officeDocument/2006/relationships/tags" Target="../tags/tag428.xml"/><Relationship Id="rId11" Type="http://schemas.openxmlformats.org/officeDocument/2006/relationships/tags" Target="../tags/tag433.xml"/><Relationship Id="rId5" Type="http://schemas.openxmlformats.org/officeDocument/2006/relationships/tags" Target="../tags/tag427.xml"/><Relationship Id="rId15" Type="http://schemas.openxmlformats.org/officeDocument/2006/relationships/slideLayout" Target="../slideLayouts/slideLayout8.xml"/><Relationship Id="rId10" Type="http://schemas.openxmlformats.org/officeDocument/2006/relationships/tags" Target="../tags/tag432.xml"/><Relationship Id="rId4" Type="http://schemas.openxmlformats.org/officeDocument/2006/relationships/tags" Target="../tags/tag426.xml"/><Relationship Id="rId9" Type="http://schemas.openxmlformats.org/officeDocument/2006/relationships/tags" Target="../tags/tag431.xml"/><Relationship Id="rId14" Type="http://schemas.openxmlformats.org/officeDocument/2006/relationships/tags" Target="../tags/tag436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tags" Target="../tags/tag444.xml"/><Relationship Id="rId13" Type="http://schemas.openxmlformats.org/officeDocument/2006/relationships/tags" Target="../tags/tag449.xml"/><Relationship Id="rId3" Type="http://schemas.openxmlformats.org/officeDocument/2006/relationships/tags" Target="../tags/tag439.xml"/><Relationship Id="rId7" Type="http://schemas.openxmlformats.org/officeDocument/2006/relationships/tags" Target="../tags/tag443.xml"/><Relationship Id="rId12" Type="http://schemas.openxmlformats.org/officeDocument/2006/relationships/tags" Target="../tags/tag448.xml"/><Relationship Id="rId2" Type="http://schemas.openxmlformats.org/officeDocument/2006/relationships/tags" Target="../tags/tag438.xml"/><Relationship Id="rId1" Type="http://schemas.openxmlformats.org/officeDocument/2006/relationships/tags" Target="../tags/tag437.xml"/><Relationship Id="rId6" Type="http://schemas.openxmlformats.org/officeDocument/2006/relationships/tags" Target="../tags/tag442.xml"/><Relationship Id="rId11" Type="http://schemas.openxmlformats.org/officeDocument/2006/relationships/tags" Target="../tags/tag447.xml"/><Relationship Id="rId5" Type="http://schemas.openxmlformats.org/officeDocument/2006/relationships/tags" Target="../tags/tag441.xml"/><Relationship Id="rId15" Type="http://schemas.openxmlformats.org/officeDocument/2006/relationships/notesSlide" Target="../notesSlides/notesSlide34.xml"/><Relationship Id="rId10" Type="http://schemas.openxmlformats.org/officeDocument/2006/relationships/tags" Target="../tags/tag446.xml"/><Relationship Id="rId4" Type="http://schemas.openxmlformats.org/officeDocument/2006/relationships/tags" Target="../tags/tag440.xml"/><Relationship Id="rId9" Type="http://schemas.openxmlformats.org/officeDocument/2006/relationships/tags" Target="../tags/tag445.xml"/><Relationship Id="rId14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tags" Target="../tags/tag457.xml"/><Relationship Id="rId13" Type="http://schemas.openxmlformats.org/officeDocument/2006/relationships/tags" Target="../tags/tag462.xml"/><Relationship Id="rId18" Type="http://schemas.openxmlformats.org/officeDocument/2006/relationships/tags" Target="../tags/tag467.xml"/><Relationship Id="rId26" Type="http://schemas.openxmlformats.org/officeDocument/2006/relationships/tags" Target="../tags/tag475.xml"/><Relationship Id="rId3" Type="http://schemas.openxmlformats.org/officeDocument/2006/relationships/tags" Target="../tags/tag452.xml"/><Relationship Id="rId21" Type="http://schemas.openxmlformats.org/officeDocument/2006/relationships/tags" Target="../tags/tag470.xml"/><Relationship Id="rId34" Type="http://schemas.openxmlformats.org/officeDocument/2006/relationships/notesSlide" Target="../notesSlides/notesSlide35.xml"/><Relationship Id="rId7" Type="http://schemas.openxmlformats.org/officeDocument/2006/relationships/tags" Target="../tags/tag456.xml"/><Relationship Id="rId12" Type="http://schemas.openxmlformats.org/officeDocument/2006/relationships/tags" Target="../tags/tag461.xml"/><Relationship Id="rId17" Type="http://schemas.openxmlformats.org/officeDocument/2006/relationships/tags" Target="../tags/tag466.xml"/><Relationship Id="rId25" Type="http://schemas.openxmlformats.org/officeDocument/2006/relationships/tags" Target="../tags/tag474.xml"/><Relationship Id="rId33" Type="http://schemas.openxmlformats.org/officeDocument/2006/relationships/slideLayout" Target="../slideLayouts/slideLayout8.xml"/><Relationship Id="rId2" Type="http://schemas.openxmlformats.org/officeDocument/2006/relationships/tags" Target="../tags/tag451.xml"/><Relationship Id="rId16" Type="http://schemas.openxmlformats.org/officeDocument/2006/relationships/tags" Target="../tags/tag465.xml"/><Relationship Id="rId20" Type="http://schemas.openxmlformats.org/officeDocument/2006/relationships/tags" Target="../tags/tag469.xml"/><Relationship Id="rId29" Type="http://schemas.openxmlformats.org/officeDocument/2006/relationships/tags" Target="../tags/tag478.xml"/><Relationship Id="rId1" Type="http://schemas.openxmlformats.org/officeDocument/2006/relationships/tags" Target="../tags/tag450.xml"/><Relationship Id="rId6" Type="http://schemas.openxmlformats.org/officeDocument/2006/relationships/tags" Target="../tags/tag455.xml"/><Relationship Id="rId11" Type="http://schemas.openxmlformats.org/officeDocument/2006/relationships/tags" Target="../tags/tag460.xml"/><Relationship Id="rId24" Type="http://schemas.openxmlformats.org/officeDocument/2006/relationships/tags" Target="../tags/tag473.xml"/><Relationship Id="rId32" Type="http://schemas.openxmlformats.org/officeDocument/2006/relationships/tags" Target="../tags/tag481.xml"/><Relationship Id="rId5" Type="http://schemas.openxmlformats.org/officeDocument/2006/relationships/tags" Target="../tags/tag454.xml"/><Relationship Id="rId15" Type="http://schemas.openxmlformats.org/officeDocument/2006/relationships/tags" Target="../tags/tag464.xml"/><Relationship Id="rId23" Type="http://schemas.openxmlformats.org/officeDocument/2006/relationships/tags" Target="../tags/tag472.xml"/><Relationship Id="rId28" Type="http://schemas.openxmlformats.org/officeDocument/2006/relationships/tags" Target="../tags/tag477.xml"/><Relationship Id="rId10" Type="http://schemas.openxmlformats.org/officeDocument/2006/relationships/tags" Target="../tags/tag459.xml"/><Relationship Id="rId19" Type="http://schemas.openxmlformats.org/officeDocument/2006/relationships/tags" Target="../tags/tag468.xml"/><Relationship Id="rId31" Type="http://schemas.openxmlformats.org/officeDocument/2006/relationships/tags" Target="../tags/tag480.xml"/><Relationship Id="rId4" Type="http://schemas.openxmlformats.org/officeDocument/2006/relationships/tags" Target="../tags/tag453.xml"/><Relationship Id="rId9" Type="http://schemas.openxmlformats.org/officeDocument/2006/relationships/tags" Target="../tags/tag458.xml"/><Relationship Id="rId14" Type="http://schemas.openxmlformats.org/officeDocument/2006/relationships/tags" Target="../tags/tag463.xml"/><Relationship Id="rId22" Type="http://schemas.openxmlformats.org/officeDocument/2006/relationships/tags" Target="../tags/tag471.xml"/><Relationship Id="rId27" Type="http://schemas.openxmlformats.org/officeDocument/2006/relationships/tags" Target="../tags/tag476.xml"/><Relationship Id="rId30" Type="http://schemas.openxmlformats.org/officeDocument/2006/relationships/tags" Target="../tags/tag479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tags" Target="../tags/tag489.xml"/><Relationship Id="rId13" Type="http://schemas.openxmlformats.org/officeDocument/2006/relationships/tags" Target="../tags/tag494.xml"/><Relationship Id="rId18" Type="http://schemas.openxmlformats.org/officeDocument/2006/relationships/tags" Target="../tags/tag499.xml"/><Relationship Id="rId26" Type="http://schemas.openxmlformats.org/officeDocument/2006/relationships/tags" Target="../tags/tag507.xml"/><Relationship Id="rId3" Type="http://schemas.openxmlformats.org/officeDocument/2006/relationships/tags" Target="../tags/tag484.xml"/><Relationship Id="rId21" Type="http://schemas.openxmlformats.org/officeDocument/2006/relationships/tags" Target="../tags/tag502.xml"/><Relationship Id="rId34" Type="http://schemas.openxmlformats.org/officeDocument/2006/relationships/slideLayout" Target="../slideLayouts/slideLayout8.xml"/><Relationship Id="rId7" Type="http://schemas.openxmlformats.org/officeDocument/2006/relationships/tags" Target="../tags/tag488.xml"/><Relationship Id="rId12" Type="http://schemas.openxmlformats.org/officeDocument/2006/relationships/tags" Target="../tags/tag493.xml"/><Relationship Id="rId17" Type="http://schemas.openxmlformats.org/officeDocument/2006/relationships/tags" Target="../tags/tag498.xml"/><Relationship Id="rId25" Type="http://schemas.openxmlformats.org/officeDocument/2006/relationships/tags" Target="../tags/tag506.xml"/><Relationship Id="rId33" Type="http://schemas.openxmlformats.org/officeDocument/2006/relationships/tags" Target="../tags/tag514.xml"/><Relationship Id="rId2" Type="http://schemas.openxmlformats.org/officeDocument/2006/relationships/tags" Target="../tags/tag483.xml"/><Relationship Id="rId16" Type="http://schemas.openxmlformats.org/officeDocument/2006/relationships/tags" Target="../tags/tag497.xml"/><Relationship Id="rId20" Type="http://schemas.openxmlformats.org/officeDocument/2006/relationships/tags" Target="../tags/tag501.xml"/><Relationship Id="rId29" Type="http://schemas.openxmlformats.org/officeDocument/2006/relationships/tags" Target="../tags/tag510.xml"/><Relationship Id="rId1" Type="http://schemas.openxmlformats.org/officeDocument/2006/relationships/tags" Target="../tags/tag482.xml"/><Relationship Id="rId6" Type="http://schemas.openxmlformats.org/officeDocument/2006/relationships/tags" Target="../tags/tag487.xml"/><Relationship Id="rId11" Type="http://schemas.openxmlformats.org/officeDocument/2006/relationships/tags" Target="../tags/tag492.xml"/><Relationship Id="rId24" Type="http://schemas.openxmlformats.org/officeDocument/2006/relationships/tags" Target="../tags/tag505.xml"/><Relationship Id="rId32" Type="http://schemas.openxmlformats.org/officeDocument/2006/relationships/tags" Target="../tags/tag513.xml"/><Relationship Id="rId5" Type="http://schemas.openxmlformats.org/officeDocument/2006/relationships/tags" Target="../tags/tag486.xml"/><Relationship Id="rId15" Type="http://schemas.openxmlformats.org/officeDocument/2006/relationships/tags" Target="../tags/tag496.xml"/><Relationship Id="rId23" Type="http://schemas.openxmlformats.org/officeDocument/2006/relationships/tags" Target="../tags/tag504.xml"/><Relationship Id="rId28" Type="http://schemas.openxmlformats.org/officeDocument/2006/relationships/tags" Target="../tags/tag509.xml"/><Relationship Id="rId10" Type="http://schemas.openxmlformats.org/officeDocument/2006/relationships/tags" Target="../tags/tag491.xml"/><Relationship Id="rId19" Type="http://schemas.openxmlformats.org/officeDocument/2006/relationships/tags" Target="../tags/tag500.xml"/><Relationship Id="rId31" Type="http://schemas.openxmlformats.org/officeDocument/2006/relationships/tags" Target="../tags/tag512.xml"/><Relationship Id="rId4" Type="http://schemas.openxmlformats.org/officeDocument/2006/relationships/tags" Target="../tags/tag485.xml"/><Relationship Id="rId9" Type="http://schemas.openxmlformats.org/officeDocument/2006/relationships/tags" Target="../tags/tag490.xml"/><Relationship Id="rId14" Type="http://schemas.openxmlformats.org/officeDocument/2006/relationships/tags" Target="../tags/tag495.xml"/><Relationship Id="rId22" Type="http://schemas.openxmlformats.org/officeDocument/2006/relationships/tags" Target="../tags/tag503.xml"/><Relationship Id="rId27" Type="http://schemas.openxmlformats.org/officeDocument/2006/relationships/tags" Target="../tags/tag508.xml"/><Relationship Id="rId30" Type="http://schemas.openxmlformats.org/officeDocument/2006/relationships/tags" Target="../tags/tag511.xml"/><Relationship Id="rId35" Type="http://schemas.openxmlformats.org/officeDocument/2006/relationships/notesSlide" Target="../notesSlides/notesSlide3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16.xml"/><Relationship Id="rId1" Type="http://schemas.openxmlformats.org/officeDocument/2006/relationships/tags" Target="../tags/tag515.xml"/><Relationship Id="rId4" Type="http://schemas.openxmlformats.org/officeDocument/2006/relationships/notesSlide" Target="../notesSlides/notesSlide3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18.xml"/><Relationship Id="rId1" Type="http://schemas.openxmlformats.org/officeDocument/2006/relationships/tags" Target="../tags/tag517.xml"/><Relationship Id="rId4" Type="http://schemas.openxmlformats.org/officeDocument/2006/relationships/notesSlide" Target="../notesSlides/notesSlide3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20.xml"/><Relationship Id="rId1" Type="http://schemas.openxmlformats.org/officeDocument/2006/relationships/tags" Target="../tags/tag519.xml"/><Relationship Id="rId4" Type="http://schemas.openxmlformats.org/officeDocument/2006/relationships/notesSlide" Target="../notesSlides/notesSlide3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tags" Target="../tags/tag523.xml"/><Relationship Id="rId2" Type="http://schemas.openxmlformats.org/officeDocument/2006/relationships/tags" Target="../tags/tag522.xml"/><Relationship Id="rId1" Type="http://schemas.openxmlformats.org/officeDocument/2006/relationships/tags" Target="../tags/tag521.xml"/><Relationship Id="rId5" Type="http://schemas.openxmlformats.org/officeDocument/2006/relationships/notesSlide" Target="../notesSlides/notesSlide40.xml"/><Relationship Id="rId4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25.xml"/><Relationship Id="rId1" Type="http://schemas.openxmlformats.org/officeDocument/2006/relationships/tags" Target="../tags/tag524.xml"/><Relationship Id="rId4" Type="http://schemas.openxmlformats.org/officeDocument/2006/relationships/notesSlide" Target="../notesSlides/notesSlide4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tags" Target="../tags/tag528.xml"/><Relationship Id="rId2" Type="http://schemas.openxmlformats.org/officeDocument/2006/relationships/tags" Target="../tags/tag527.xml"/><Relationship Id="rId1" Type="http://schemas.openxmlformats.org/officeDocument/2006/relationships/tags" Target="../tags/tag526.xml"/><Relationship Id="rId5" Type="http://schemas.openxmlformats.org/officeDocument/2006/relationships/notesSlide" Target="../notesSlides/notesSlide42.xml"/><Relationship Id="rId4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tags" Target="../tags/tag536.xml"/><Relationship Id="rId13" Type="http://schemas.openxmlformats.org/officeDocument/2006/relationships/tags" Target="../tags/tag541.xml"/><Relationship Id="rId18" Type="http://schemas.openxmlformats.org/officeDocument/2006/relationships/tags" Target="../tags/tag546.xml"/><Relationship Id="rId26" Type="http://schemas.openxmlformats.org/officeDocument/2006/relationships/tags" Target="../tags/tag554.xml"/><Relationship Id="rId3" Type="http://schemas.openxmlformats.org/officeDocument/2006/relationships/tags" Target="../tags/tag531.xml"/><Relationship Id="rId21" Type="http://schemas.openxmlformats.org/officeDocument/2006/relationships/tags" Target="../tags/tag549.xml"/><Relationship Id="rId34" Type="http://schemas.openxmlformats.org/officeDocument/2006/relationships/notesSlide" Target="../notesSlides/notesSlide43.xml"/><Relationship Id="rId7" Type="http://schemas.openxmlformats.org/officeDocument/2006/relationships/tags" Target="../tags/tag535.xml"/><Relationship Id="rId12" Type="http://schemas.openxmlformats.org/officeDocument/2006/relationships/tags" Target="../tags/tag540.xml"/><Relationship Id="rId17" Type="http://schemas.openxmlformats.org/officeDocument/2006/relationships/tags" Target="../tags/tag545.xml"/><Relationship Id="rId25" Type="http://schemas.openxmlformats.org/officeDocument/2006/relationships/tags" Target="../tags/tag553.xml"/><Relationship Id="rId33" Type="http://schemas.openxmlformats.org/officeDocument/2006/relationships/slideLayout" Target="../slideLayouts/slideLayout4.xml"/><Relationship Id="rId2" Type="http://schemas.openxmlformats.org/officeDocument/2006/relationships/tags" Target="../tags/tag530.xml"/><Relationship Id="rId16" Type="http://schemas.openxmlformats.org/officeDocument/2006/relationships/tags" Target="../tags/tag544.xml"/><Relationship Id="rId20" Type="http://schemas.openxmlformats.org/officeDocument/2006/relationships/tags" Target="../tags/tag548.xml"/><Relationship Id="rId29" Type="http://schemas.openxmlformats.org/officeDocument/2006/relationships/tags" Target="../tags/tag557.xml"/><Relationship Id="rId1" Type="http://schemas.openxmlformats.org/officeDocument/2006/relationships/tags" Target="../tags/tag529.xml"/><Relationship Id="rId6" Type="http://schemas.openxmlformats.org/officeDocument/2006/relationships/tags" Target="../tags/tag534.xml"/><Relationship Id="rId11" Type="http://schemas.openxmlformats.org/officeDocument/2006/relationships/tags" Target="../tags/tag539.xml"/><Relationship Id="rId24" Type="http://schemas.openxmlformats.org/officeDocument/2006/relationships/tags" Target="../tags/tag552.xml"/><Relationship Id="rId32" Type="http://schemas.openxmlformats.org/officeDocument/2006/relationships/tags" Target="../tags/tag560.xml"/><Relationship Id="rId5" Type="http://schemas.openxmlformats.org/officeDocument/2006/relationships/tags" Target="../tags/tag533.xml"/><Relationship Id="rId15" Type="http://schemas.openxmlformats.org/officeDocument/2006/relationships/tags" Target="../tags/tag543.xml"/><Relationship Id="rId23" Type="http://schemas.openxmlformats.org/officeDocument/2006/relationships/tags" Target="../tags/tag551.xml"/><Relationship Id="rId28" Type="http://schemas.openxmlformats.org/officeDocument/2006/relationships/tags" Target="../tags/tag556.xml"/><Relationship Id="rId10" Type="http://schemas.openxmlformats.org/officeDocument/2006/relationships/tags" Target="../tags/tag538.xml"/><Relationship Id="rId19" Type="http://schemas.openxmlformats.org/officeDocument/2006/relationships/tags" Target="../tags/tag547.xml"/><Relationship Id="rId31" Type="http://schemas.openxmlformats.org/officeDocument/2006/relationships/tags" Target="../tags/tag559.xml"/><Relationship Id="rId4" Type="http://schemas.openxmlformats.org/officeDocument/2006/relationships/tags" Target="../tags/tag532.xml"/><Relationship Id="rId9" Type="http://schemas.openxmlformats.org/officeDocument/2006/relationships/tags" Target="../tags/tag537.xml"/><Relationship Id="rId14" Type="http://schemas.openxmlformats.org/officeDocument/2006/relationships/tags" Target="../tags/tag542.xml"/><Relationship Id="rId22" Type="http://schemas.openxmlformats.org/officeDocument/2006/relationships/tags" Target="../tags/tag550.xml"/><Relationship Id="rId27" Type="http://schemas.openxmlformats.org/officeDocument/2006/relationships/tags" Target="../tags/tag555.xml"/><Relationship Id="rId30" Type="http://schemas.openxmlformats.org/officeDocument/2006/relationships/tags" Target="../tags/tag55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tags" Target="../tags/tag563.xml"/><Relationship Id="rId2" Type="http://schemas.openxmlformats.org/officeDocument/2006/relationships/tags" Target="../tags/tag562.xml"/><Relationship Id="rId1" Type="http://schemas.openxmlformats.org/officeDocument/2006/relationships/tags" Target="../tags/tag561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56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66.xml"/><Relationship Id="rId1" Type="http://schemas.openxmlformats.org/officeDocument/2006/relationships/tags" Target="../tags/tag565.xml"/><Relationship Id="rId4" Type="http://schemas.openxmlformats.org/officeDocument/2006/relationships/notesSlide" Target="../notesSlides/notesSlide44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tags" Target="../tags/tag574.xml"/><Relationship Id="rId13" Type="http://schemas.openxmlformats.org/officeDocument/2006/relationships/tags" Target="../tags/tag579.xml"/><Relationship Id="rId18" Type="http://schemas.openxmlformats.org/officeDocument/2006/relationships/tags" Target="../tags/tag584.xml"/><Relationship Id="rId26" Type="http://schemas.openxmlformats.org/officeDocument/2006/relationships/tags" Target="../tags/tag592.xml"/><Relationship Id="rId39" Type="http://schemas.openxmlformats.org/officeDocument/2006/relationships/tags" Target="../tags/tag605.xml"/><Relationship Id="rId3" Type="http://schemas.openxmlformats.org/officeDocument/2006/relationships/tags" Target="../tags/tag569.xml"/><Relationship Id="rId21" Type="http://schemas.openxmlformats.org/officeDocument/2006/relationships/tags" Target="../tags/tag587.xml"/><Relationship Id="rId34" Type="http://schemas.openxmlformats.org/officeDocument/2006/relationships/tags" Target="../tags/tag600.xml"/><Relationship Id="rId42" Type="http://schemas.openxmlformats.org/officeDocument/2006/relationships/tags" Target="../tags/tag608.xml"/><Relationship Id="rId47" Type="http://schemas.openxmlformats.org/officeDocument/2006/relationships/notesSlide" Target="../notesSlides/notesSlide45.xml"/><Relationship Id="rId7" Type="http://schemas.openxmlformats.org/officeDocument/2006/relationships/tags" Target="../tags/tag573.xml"/><Relationship Id="rId12" Type="http://schemas.openxmlformats.org/officeDocument/2006/relationships/tags" Target="../tags/tag578.xml"/><Relationship Id="rId17" Type="http://schemas.openxmlformats.org/officeDocument/2006/relationships/tags" Target="../tags/tag583.xml"/><Relationship Id="rId25" Type="http://schemas.openxmlformats.org/officeDocument/2006/relationships/tags" Target="../tags/tag591.xml"/><Relationship Id="rId33" Type="http://schemas.openxmlformats.org/officeDocument/2006/relationships/tags" Target="../tags/tag599.xml"/><Relationship Id="rId38" Type="http://schemas.openxmlformats.org/officeDocument/2006/relationships/tags" Target="../tags/tag604.xml"/><Relationship Id="rId46" Type="http://schemas.openxmlformats.org/officeDocument/2006/relationships/slideLayout" Target="../slideLayouts/slideLayout4.xml"/><Relationship Id="rId2" Type="http://schemas.openxmlformats.org/officeDocument/2006/relationships/tags" Target="../tags/tag568.xml"/><Relationship Id="rId16" Type="http://schemas.openxmlformats.org/officeDocument/2006/relationships/tags" Target="../tags/tag582.xml"/><Relationship Id="rId20" Type="http://schemas.openxmlformats.org/officeDocument/2006/relationships/tags" Target="../tags/tag586.xml"/><Relationship Id="rId29" Type="http://schemas.openxmlformats.org/officeDocument/2006/relationships/tags" Target="../tags/tag595.xml"/><Relationship Id="rId41" Type="http://schemas.openxmlformats.org/officeDocument/2006/relationships/tags" Target="../tags/tag607.xml"/><Relationship Id="rId1" Type="http://schemas.openxmlformats.org/officeDocument/2006/relationships/tags" Target="../tags/tag567.xml"/><Relationship Id="rId6" Type="http://schemas.openxmlformats.org/officeDocument/2006/relationships/tags" Target="../tags/tag572.xml"/><Relationship Id="rId11" Type="http://schemas.openxmlformats.org/officeDocument/2006/relationships/tags" Target="../tags/tag577.xml"/><Relationship Id="rId24" Type="http://schemas.openxmlformats.org/officeDocument/2006/relationships/tags" Target="../tags/tag590.xml"/><Relationship Id="rId32" Type="http://schemas.openxmlformats.org/officeDocument/2006/relationships/tags" Target="../tags/tag598.xml"/><Relationship Id="rId37" Type="http://schemas.openxmlformats.org/officeDocument/2006/relationships/tags" Target="../tags/tag603.xml"/><Relationship Id="rId40" Type="http://schemas.openxmlformats.org/officeDocument/2006/relationships/tags" Target="../tags/tag606.xml"/><Relationship Id="rId45" Type="http://schemas.openxmlformats.org/officeDocument/2006/relationships/tags" Target="../tags/tag611.xml"/><Relationship Id="rId5" Type="http://schemas.openxmlformats.org/officeDocument/2006/relationships/tags" Target="../tags/tag571.xml"/><Relationship Id="rId15" Type="http://schemas.openxmlformats.org/officeDocument/2006/relationships/tags" Target="../tags/tag581.xml"/><Relationship Id="rId23" Type="http://schemas.openxmlformats.org/officeDocument/2006/relationships/tags" Target="../tags/tag589.xml"/><Relationship Id="rId28" Type="http://schemas.openxmlformats.org/officeDocument/2006/relationships/tags" Target="../tags/tag594.xml"/><Relationship Id="rId36" Type="http://schemas.openxmlformats.org/officeDocument/2006/relationships/tags" Target="../tags/tag602.xml"/><Relationship Id="rId10" Type="http://schemas.openxmlformats.org/officeDocument/2006/relationships/tags" Target="../tags/tag576.xml"/><Relationship Id="rId19" Type="http://schemas.openxmlformats.org/officeDocument/2006/relationships/tags" Target="../tags/tag585.xml"/><Relationship Id="rId31" Type="http://schemas.openxmlformats.org/officeDocument/2006/relationships/tags" Target="../tags/tag597.xml"/><Relationship Id="rId44" Type="http://schemas.openxmlformats.org/officeDocument/2006/relationships/tags" Target="../tags/tag610.xml"/><Relationship Id="rId4" Type="http://schemas.openxmlformats.org/officeDocument/2006/relationships/tags" Target="../tags/tag570.xml"/><Relationship Id="rId9" Type="http://schemas.openxmlformats.org/officeDocument/2006/relationships/tags" Target="../tags/tag575.xml"/><Relationship Id="rId14" Type="http://schemas.openxmlformats.org/officeDocument/2006/relationships/tags" Target="../tags/tag580.xml"/><Relationship Id="rId22" Type="http://schemas.openxmlformats.org/officeDocument/2006/relationships/tags" Target="../tags/tag588.xml"/><Relationship Id="rId27" Type="http://schemas.openxmlformats.org/officeDocument/2006/relationships/tags" Target="../tags/tag593.xml"/><Relationship Id="rId30" Type="http://schemas.openxmlformats.org/officeDocument/2006/relationships/tags" Target="../tags/tag596.xml"/><Relationship Id="rId35" Type="http://schemas.openxmlformats.org/officeDocument/2006/relationships/tags" Target="../tags/tag601.xml"/><Relationship Id="rId43" Type="http://schemas.openxmlformats.org/officeDocument/2006/relationships/tags" Target="../tags/tag609.xml"/></Relationships>
</file>

<file path=ppt/slides/_rels/slide66.xml.rels><?xml version="1.0" encoding="UTF-8" standalone="yes"?>
<Relationships xmlns="http://schemas.openxmlformats.org/package/2006/relationships"><Relationship Id="rId13" Type="http://schemas.openxmlformats.org/officeDocument/2006/relationships/tags" Target="../tags/tag624.xml"/><Relationship Id="rId18" Type="http://schemas.openxmlformats.org/officeDocument/2006/relationships/tags" Target="../tags/tag629.xml"/><Relationship Id="rId26" Type="http://schemas.openxmlformats.org/officeDocument/2006/relationships/tags" Target="../tags/tag637.xml"/><Relationship Id="rId39" Type="http://schemas.openxmlformats.org/officeDocument/2006/relationships/tags" Target="../tags/tag650.xml"/><Relationship Id="rId21" Type="http://schemas.openxmlformats.org/officeDocument/2006/relationships/tags" Target="../tags/tag632.xml"/><Relationship Id="rId34" Type="http://schemas.openxmlformats.org/officeDocument/2006/relationships/tags" Target="../tags/tag645.xml"/><Relationship Id="rId42" Type="http://schemas.openxmlformats.org/officeDocument/2006/relationships/tags" Target="../tags/tag653.xml"/><Relationship Id="rId47" Type="http://schemas.openxmlformats.org/officeDocument/2006/relationships/tags" Target="../tags/tag658.xml"/><Relationship Id="rId50" Type="http://schemas.openxmlformats.org/officeDocument/2006/relationships/tags" Target="../tags/tag661.xml"/><Relationship Id="rId55" Type="http://schemas.openxmlformats.org/officeDocument/2006/relationships/tags" Target="../tags/tag666.xml"/><Relationship Id="rId63" Type="http://schemas.openxmlformats.org/officeDocument/2006/relationships/tags" Target="../tags/tag674.xml"/><Relationship Id="rId68" Type="http://schemas.openxmlformats.org/officeDocument/2006/relationships/notesSlide" Target="../notesSlides/notesSlide46.xml"/><Relationship Id="rId7" Type="http://schemas.openxmlformats.org/officeDocument/2006/relationships/tags" Target="../tags/tag618.xml"/><Relationship Id="rId2" Type="http://schemas.openxmlformats.org/officeDocument/2006/relationships/tags" Target="../tags/tag613.xml"/><Relationship Id="rId16" Type="http://schemas.openxmlformats.org/officeDocument/2006/relationships/tags" Target="../tags/tag627.xml"/><Relationship Id="rId29" Type="http://schemas.openxmlformats.org/officeDocument/2006/relationships/tags" Target="../tags/tag640.xml"/><Relationship Id="rId1" Type="http://schemas.openxmlformats.org/officeDocument/2006/relationships/tags" Target="../tags/tag612.xml"/><Relationship Id="rId6" Type="http://schemas.openxmlformats.org/officeDocument/2006/relationships/tags" Target="../tags/tag617.xml"/><Relationship Id="rId11" Type="http://schemas.openxmlformats.org/officeDocument/2006/relationships/tags" Target="../tags/tag622.xml"/><Relationship Id="rId24" Type="http://schemas.openxmlformats.org/officeDocument/2006/relationships/tags" Target="../tags/tag635.xml"/><Relationship Id="rId32" Type="http://schemas.openxmlformats.org/officeDocument/2006/relationships/tags" Target="../tags/tag643.xml"/><Relationship Id="rId37" Type="http://schemas.openxmlformats.org/officeDocument/2006/relationships/tags" Target="../tags/tag648.xml"/><Relationship Id="rId40" Type="http://schemas.openxmlformats.org/officeDocument/2006/relationships/tags" Target="../tags/tag651.xml"/><Relationship Id="rId45" Type="http://schemas.openxmlformats.org/officeDocument/2006/relationships/tags" Target="../tags/tag656.xml"/><Relationship Id="rId53" Type="http://schemas.openxmlformats.org/officeDocument/2006/relationships/tags" Target="../tags/tag664.xml"/><Relationship Id="rId58" Type="http://schemas.openxmlformats.org/officeDocument/2006/relationships/tags" Target="../tags/tag669.xml"/><Relationship Id="rId66" Type="http://schemas.openxmlformats.org/officeDocument/2006/relationships/tags" Target="../tags/tag677.xml"/><Relationship Id="rId5" Type="http://schemas.openxmlformats.org/officeDocument/2006/relationships/tags" Target="../tags/tag616.xml"/><Relationship Id="rId15" Type="http://schemas.openxmlformats.org/officeDocument/2006/relationships/tags" Target="../tags/tag626.xml"/><Relationship Id="rId23" Type="http://schemas.openxmlformats.org/officeDocument/2006/relationships/tags" Target="../tags/tag634.xml"/><Relationship Id="rId28" Type="http://schemas.openxmlformats.org/officeDocument/2006/relationships/tags" Target="../tags/tag639.xml"/><Relationship Id="rId36" Type="http://schemas.openxmlformats.org/officeDocument/2006/relationships/tags" Target="../tags/tag647.xml"/><Relationship Id="rId49" Type="http://schemas.openxmlformats.org/officeDocument/2006/relationships/tags" Target="../tags/tag660.xml"/><Relationship Id="rId57" Type="http://schemas.openxmlformats.org/officeDocument/2006/relationships/tags" Target="../tags/tag668.xml"/><Relationship Id="rId61" Type="http://schemas.openxmlformats.org/officeDocument/2006/relationships/tags" Target="../tags/tag672.xml"/><Relationship Id="rId10" Type="http://schemas.openxmlformats.org/officeDocument/2006/relationships/tags" Target="../tags/tag621.xml"/><Relationship Id="rId19" Type="http://schemas.openxmlformats.org/officeDocument/2006/relationships/tags" Target="../tags/tag630.xml"/><Relationship Id="rId31" Type="http://schemas.openxmlformats.org/officeDocument/2006/relationships/tags" Target="../tags/tag642.xml"/><Relationship Id="rId44" Type="http://schemas.openxmlformats.org/officeDocument/2006/relationships/tags" Target="../tags/tag655.xml"/><Relationship Id="rId52" Type="http://schemas.openxmlformats.org/officeDocument/2006/relationships/tags" Target="../tags/tag663.xml"/><Relationship Id="rId60" Type="http://schemas.openxmlformats.org/officeDocument/2006/relationships/tags" Target="../tags/tag671.xml"/><Relationship Id="rId65" Type="http://schemas.openxmlformats.org/officeDocument/2006/relationships/tags" Target="../tags/tag676.xml"/><Relationship Id="rId4" Type="http://schemas.openxmlformats.org/officeDocument/2006/relationships/tags" Target="../tags/tag615.xml"/><Relationship Id="rId9" Type="http://schemas.openxmlformats.org/officeDocument/2006/relationships/tags" Target="../tags/tag620.xml"/><Relationship Id="rId14" Type="http://schemas.openxmlformats.org/officeDocument/2006/relationships/tags" Target="../tags/tag625.xml"/><Relationship Id="rId22" Type="http://schemas.openxmlformats.org/officeDocument/2006/relationships/tags" Target="../tags/tag633.xml"/><Relationship Id="rId27" Type="http://schemas.openxmlformats.org/officeDocument/2006/relationships/tags" Target="../tags/tag638.xml"/><Relationship Id="rId30" Type="http://schemas.openxmlformats.org/officeDocument/2006/relationships/tags" Target="../tags/tag641.xml"/><Relationship Id="rId35" Type="http://schemas.openxmlformats.org/officeDocument/2006/relationships/tags" Target="../tags/tag646.xml"/><Relationship Id="rId43" Type="http://schemas.openxmlformats.org/officeDocument/2006/relationships/tags" Target="../tags/tag654.xml"/><Relationship Id="rId48" Type="http://schemas.openxmlformats.org/officeDocument/2006/relationships/tags" Target="../tags/tag659.xml"/><Relationship Id="rId56" Type="http://schemas.openxmlformats.org/officeDocument/2006/relationships/tags" Target="../tags/tag667.xml"/><Relationship Id="rId64" Type="http://schemas.openxmlformats.org/officeDocument/2006/relationships/tags" Target="../tags/tag675.xml"/><Relationship Id="rId8" Type="http://schemas.openxmlformats.org/officeDocument/2006/relationships/tags" Target="../tags/tag619.xml"/><Relationship Id="rId51" Type="http://schemas.openxmlformats.org/officeDocument/2006/relationships/tags" Target="../tags/tag662.xml"/><Relationship Id="rId3" Type="http://schemas.openxmlformats.org/officeDocument/2006/relationships/tags" Target="../tags/tag614.xml"/><Relationship Id="rId12" Type="http://schemas.openxmlformats.org/officeDocument/2006/relationships/tags" Target="../tags/tag623.xml"/><Relationship Id="rId17" Type="http://schemas.openxmlformats.org/officeDocument/2006/relationships/tags" Target="../tags/tag628.xml"/><Relationship Id="rId25" Type="http://schemas.openxmlformats.org/officeDocument/2006/relationships/tags" Target="../tags/tag636.xml"/><Relationship Id="rId33" Type="http://schemas.openxmlformats.org/officeDocument/2006/relationships/tags" Target="../tags/tag644.xml"/><Relationship Id="rId38" Type="http://schemas.openxmlformats.org/officeDocument/2006/relationships/tags" Target="../tags/tag649.xml"/><Relationship Id="rId46" Type="http://schemas.openxmlformats.org/officeDocument/2006/relationships/tags" Target="../tags/tag657.xml"/><Relationship Id="rId59" Type="http://schemas.openxmlformats.org/officeDocument/2006/relationships/tags" Target="../tags/tag670.xml"/><Relationship Id="rId67" Type="http://schemas.openxmlformats.org/officeDocument/2006/relationships/slideLayout" Target="../slideLayouts/slideLayout4.xml"/><Relationship Id="rId20" Type="http://schemas.openxmlformats.org/officeDocument/2006/relationships/tags" Target="../tags/tag631.xml"/><Relationship Id="rId41" Type="http://schemas.openxmlformats.org/officeDocument/2006/relationships/tags" Target="../tags/tag652.xml"/><Relationship Id="rId54" Type="http://schemas.openxmlformats.org/officeDocument/2006/relationships/tags" Target="../tags/tag665.xml"/><Relationship Id="rId62" Type="http://schemas.openxmlformats.org/officeDocument/2006/relationships/tags" Target="../tags/tag673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tags" Target="../tags/tag685.xml"/><Relationship Id="rId13" Type="http://schemas.openxmlformats.org/officeDocument/2006/relationships/tags" Target="../tags/tag690.xml"/><Relationship Id="rId18" Type="http://schemas.openxmlformats.org/officeDocument/2006/relationships/tags" Target="../tags/tag695.xml"/><Relationship Id="rId3" Type="http://schemas.openxmlformats.org/officeDocument/2006/relationships/tags" Target="../tags/tag680.xml"/><Relationship Id="rId21" Type="http://schemas.openxmlformats.org/officeDocument/2006/relationships/tags" Target="../tags/tag698.xml"/><Relationship Id="rId7" Type="http://schemas.openxmlformats.org/officeDocument/2006/relationships/tags" Target="../tags/tag684.xml"/><Relationship Id="rId12" Type="http://schemas.openxmlformats.org/officeDocument/2006/relationships/tags" Target="../tags/tag689.xml"/><Relationship Id="rId17" Type="http://schemas.openxmlformats.org/officeDocument/2006/relationships/tags" Target="../tags/tag694.xml"/><Relationship Id="rId25" Type="http://schemas.openxmlformats.org/officeDocument/2006/relationships/image" Target="../media/image30.jpeg"/><Relationship Id="rId2" Type="http://schemas.openxmlformats.org/officeDocument/2006/relationships/tags" Target="../tags/tag679.xml"/><Relationship Id="rId16" Type="http://schemas.openxmlformats.org/officeDocument/2006/relationships/tags" Target="../tags/tag693.xml"/><Relationship Id="rId20" Type="http://schemas.openxmlformats.org/officeDocument/2006/relationships/tags" Target="../tags/tag697.xml"/><Relationship Id="rId1" Type="http://schemas.openxmlformats.org/officeDocument/2006/relationships/tags" Target="../tags/tag678.xml"/><Relationship Id="rId6" Type="http://schemas.openxmlformats.org/officeDocument/2006/relationships/tags" Target="../tags/tag683.xml"/><Relationship Id="rId11" Type="http://schemas.openxmlformats.org/officeDocument/2006/relationships/tags" Target="../tags/tag688.xml"/><Relationship Id="rId24" Type="http://schemas.openxmlformats.org/officeDocument/2006/relationships/notesSlide" Target="../notesSlides/notesSlide47.xml"/><Relationship Id="rId5" Type="http://schemas.openxmlformats.org/officeDocument/2006/relationships/tags" Target="../tags/tag682.xml"/><Relationship Id="rId15" Type="http://schemas.openxmlformats.org/officeDocument/2006/relationships/tags" Target="../tags/tag692.xml"/><Relationship Id="rId23" Type="http://schemas.openxmlformats.org/officeDocument/2006/relationships/slideLayout" Target="../slideLayouts/slideLayout8.xml"/><Relationship Id="rId10" Type="http://schemas.openxmlformats.org/officeDocument/2006/relationships/tags" Target="../tags/tag687.xml"/><Relationship Id="rId19" Type="http://schemas.openxmlformats.org/officeDocument/2006/relationships/tags" Target="../tags/tag696.xml"/><Relationship Id="rId4" Type="http://schemas.openxmlformats.org/officeDocument/2006/relationships/tags" Target="../tags/tag681.xml"/><Relationship Id="rId9" Type="http://schemas.openxmlformats.org/officeDocument/2006/relationships/tags" Target="../tags/tag686.xml"/><Relationship Id="rId14" Type="http://schemas.openxmlformats.org/officeDocument/2006/relationships/tags" Target="../tags/tag691.xml"/><Relationship Id="rId22" Type="http://schemas.openxmlformats.org/officeDocument/2006/relationships/tags" Target="../tags/tag699.xml"/></Relationships>
</file>

<file path=ppt/slides/_rels/slide68.xml.rels><?xml version="1.0" encoding="UTF-8" standalone="yes"?>
<Relationships xmlns="http://schemas.openxmlformats.org/package/2006/relationships"><Relationship Id="rId13" Type="http://schemas.openxmlformats.org/officeDocument/2006/relationships/tags" Target="../tags/tag712.xml"/><Relationship Id="rId18" Type="http://schemas.openxmlformats.org/officeDocument/2006/relationships/tags" Target="../tags/tag717.xml"/><Relationship Id="rId26" Type="http://schemas.openxmlformats.org/officeDocument/2006/relationships/tags" Target="../tags/tag725.xml"/><Relationship Id="rId39" Type="http://schemas.openxmlformats.org/officeDocument/2006/relationships/tags" Target="../tags/tag738.xml"/><Relationship Id="rId3" Type="http://schemas.openxmlformats.org/officeDocument/2006/relationships/tags" Target="../tags/tag702.xml"/><Relationship Id="rId21" Type="http://schemas.openxmlformats.org/officeDocument/2006/relationships/tags" Target="../tags/tag720.xml"/><Relationship Id="rId34" Type="http://schemas.openxmlformats.org/officeDocument/2006/relationships/tags" Target="../tags/tag733.xml"/><Relationship Id="rId42" Type="http://schemas.openxmlformats.org/officeDocument/2006/relationships/tags" Target="../tags/tag741.xml"/><Relationship Id="rId47" Type="http://schemas.openxmlformats.org/officeDocument/2006/relationships/tags" Target="../tags/tag746.xml"/><Relationship Id="rId50" Type="http://schemas.openxmlformats.org/officeDocument/2006/relationships/notesSlide" Target="../notesSlides/notesSlide48.xml"/><Relationship Id="rId7" Type="http://schemas.openxmlformats.org/officeDocument/2006/relationships/tags" Target="../tags/tag706.xml"/><Relationship Id="rId12" Type="http://schemas.openxmlformats.org/officeDocument/2006/relationships/tags" Target="../tags/tag711.xml"/><Relationship Id="rId17" Type="http://schemas.openxmlformats.org/officeDocument/2006/relationships/tags" Target="../tags/tag716.xml"/><Relationship Id="rId25" Type="http://schemas.openxmlformats.org/officeDocument/2006/relationships/tags" Target="../tags/tag724.xml"/><Relationship Id="rId33" Type="http://schemas.openxmlformats.org/officeDocument/2006/relationships/tags" Target="../tags/tag732.xml"/><Relationship Id="rId38" Type="http://schemas.openxmlformats.org/officeDocument/2006/relationships/tags" Target="../tags/tag737.xml"/><Relationship Id="rId46" Type="http://schemas.openxmlformats.org/officeDocument/2006/relationships/tags" Target="../tags/tag745.xml"/><Relationship Id="rId2" Type="http://schemas.openxmlformats.org/officeDocument/2006/relationships/tags" Target="../tags/tag701.xml"/><Relationship Id="rId16" Type="http://schemas.openxmlformats.org/officeDocument/2006/relationships/tags" Target="../tags/tag715.xml"/><Relationship Id="rId20" Type="http://schemas.openxmlformats.org/officeDocument/2006/relationships/tags" Target="../tags/tag719.xml"/><Relationship Id="rId29" Type="http://schemas.openxmlformats.org/officeDocument/2006/relationships/tags" Target="../tags/tag728.xml"/><Relationship Id="rId41" Type="http://schemas.openxmlformats.org/officeDocument/2006/relationships/tags" Target="../tags/tag740.xml"/><Relationship Id="rId1" Type="http://schemas.openxmlformats.org/officeDocument/2006/relationships/tags" Target="../tags/tag700.xml"/><Relationship Id="rId6" Type="http://schemas.openxmlformats.org/officeDocument/2006/relationships/tags" Target="../tags/tag705.xml"/><Relationship Id="rId11" Type="http://schemas.openxmlformats.org/officeDocument/2006/relationships/tags" Target="../tags/tag710.xml"/><Relationship Id="rId24" Type="http://schemas.openxmlformats.org/officeDocument/2006/relationships/tags" Target="../tags/tag723.xml"/><Relationship Id="rId32" Type="http://schemas.openxmlformats.org/officeDocument/2006/relationships/tags" Target="../tags/tag731.xml"/><Relationship Id="rId37" Type="http://schemas.openxmlformats.org/officeDocument/2006/relationships/tags" Target="../tags/tag736.xml"/><Relationship Id="rId40" Type="http://schemas.openxmlformats.org/officeDocument/2006/relationships/tags" Target="../tags/tag739.xml"/><Relationship Id="rId45" Type="http://schemas.openxmlformats.org/officeDocument/2006/relationships/tags" Target="../tags/tag744.xml"/><Relationship Id="rId5" Type="http://schemas.openxmlformats.org/officeDocument/2006/relationships/tags" Target="../tags/tag704.xml"/><Relationship Id="rId15" Type="http://schemas.openxmlformats.org/officeDocument/2006/relationships/tags" Target="../tags/tag714.xml"/><Relationship Id="rId23" Type="http://schemas.openxmlformats.org/officeDocument/2006/relationships/tags" Target="../tags/tag722.xml"/><Relationship Id="rId28" Type="http://schemas.openxmlformats.org/officeDocument/2006/relationships/tags" Target="../tags/tag727.xml"/><Relationship Id="rId36" Type="http://schemas.openxmlformats.org/officeDocument/2006/relationships/tags" Target="../tags/tag735.xml"/><Relationship Id="rId49" Type="http://schemas.openxmlformats.org/officeDocument/2006/relationships/slideLayout" Target="../slideLayouts/slideLayout8.xml"/><Relationship Id="rId10" Type="http://schemas.openxmlformats.org/officeDocument/2006/relationships/tags" Target="../tags/tag709.xml"/><Relationship Id="rId19" Type="http://schemas.openxmlformats.org/officeDocument/2006/relationships/tags" Target="../tags/tag718.xml"/><Relationship Id="rId31" Type="http://schemas.openxmlformats.org/officeDocument/2006/relationships/tags" Target="../tags/tag730.xml"/><Relationship Id="rId44" Type="http://schemas.openxmlformats.org/officeDocument/2006/relationships/tags" Target="../tags/tag743.xml"/><Relationship Id="rId4" Type="http://schemas.openxmlformats.org/officeDocument/2006/relationships/tags" Target="../tags/tag703.xml"/><Relationship Id="rId9" Type="http://schemas.openxmlformats.org/officeDocument/2006/relationships/tags" Target="../tags/tag708.xml"/><Relationship Id="rId14" Type="http://schemas.openxmlformats.org/officeDocument/2006/relationships/tags" Target="../tags/tag713.xml"/><Relationship Id="rId22" Type="http://schemas.openxmlformats.org/officeDocument/2006/relationships/tags" Target="../tags/tag721.xml"/><Relationship Id="rId27" Type="http://schemas.openxmlformats.org/officeDocument/2006/relationships/tags" Target="../tags/tag726.xml"/><Relationship Id="rId30" Type="http://schemas.openxmlformats.org/officeDocument/2006/relationships/tags" Target="../tags/tag729.xml"/><Relationship Id="rId35" Type="http://schemas.openxmlformats.org/officeDocument/2006/relationships/tags" Target="../tags/tag734.xml"/><Relationship Id="rId43" Type="http://schemas.openxmlformats.org/officeDocument/2006/relationships/tags" Target="../tags/tag742.xml"/><Relationship Id="rId48" Type="http://schemas.openxmlformats.org/officeDocument/2006/relationships/tags" Target="../tags/tag747.xml"/><Relationship Id="rId8" Type="http://schemas.openxmlformats.org/officeDocument/2006/relationships/tags" Target="../tags/tag707.xml"/><Relationship Id="rId51" Type="http://schemas.openxmlformats.org/officeDocument/2006/relationships/image" Target="../media/image30.jpe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tags" Target="../tags/tag755.xml"/><Relationship Id="rId13" Type="http://schemas.openxmlformats.org/officeDocument/2006/relationships/tags" Target="../tags/tag760.xml"/><Relationship Id="rId18" Type="http://schemas.openxmlformats.org/officeDocument/2006/relationships/tags" Target="../tags/tag765.xml"/><Relationship Id="rId26" Type="http://schemas.openxmlformats.org/officeDocument/2006/relationships/tags" Target="../tags/tag773.xml"/><Relationship Id="rId3" Type="http://schemas.openxmlformats.org/officeDocument/2006/relationships/tags" Target="../tags/tag750.xml"/><Relationship Id="rId21" Type="http://schemas.openxmlformats.org/officeDocument/2006/relationships/tags" Target="../tags/tag768.xml"/><Relationship Id="rId34" Type="http://schemas.openxmlformats.org/officeDocument/2006/relationships/notesSlide" Target="../notesSlides/notesSlide49.xml"/><Relationship Id="rId7" Type="http://schemas.openxmlformats.org/officeDocument/2006/relationships/tags" Target="../tags/tag754.xml"/><Relationship Id="rId12" Type="http://schemas.openxmlformats.org/officeDocument/2006/relationships/tags" Target="../tags/tag759.xml"/><Relationship Id="rId17" Type="http://schemas.openxmlformats.org/officeDocument/2006/relationships/tags" Target="../tags/tag764.xml"/><Relationship Id="rId25" Type="http://schemas.openxmlformats.org/officeDocument/2006/relationships/tags" Target="../tags/tag772.xml"/><Relationship Id="rId33" Type="http://schemas.openxmlformats.org/officeDocument/2006/relationships/slideLayout" Target="../slideLayouts/slideLayout4.xml"/><Relationship Id="rId2" Type="http://schemas.openxmlformats.org/officeDocument/2006/relationships/tags" Target="../tags/tag749.xml"/><Relationship Id="rId16" Type="http://schemas.openxmlformats.org/officeDocument/2006/relationships/tags" Target="../tags/tag763.xml"/><Relationship Id="rId20" Type="http://schemas.openxmlformats.org/officeDocument/2006/relationships/tags" Target="../tags/tag767.xml"/><Relationship Id="rId29" Type="http://schemas.openxmlformats.org/officeDocument/2006/relationships/tags" Target="../tags/tag776.xml"/><Relationship Id="rId1" Type="http://schemas.openxmlformats.org/officeDocument/2006/relationships/tags" Target="../tags/tag748.xml"/><Relationship Id="rId6" Type="http://schemas.openxmlformats.org/officeDocument/2006/relationships/tags" Target="../tags/tag753.xml"/><Relationship Id="rId11" Type="http://schemas.openxmlformats.org/officeDocument/2006/relationships/tags" Target="../tags/tag758.xml"/><Relationship Id="rId24" Type="http://schemas.openxmlformats.org/officeDocument/2006/relationships/tags" Target="../tags/tag771.xml"/><Relationship Id="rId32" Type="http://schemas.openxmlformats.org/officeDocument/2006/relationships/tags" Target="../tags/tag779.xml"/><Relationship Id="rId5" Type="http://schemas.openxmlformats.org/officeDocument/2006/relationships/tags" Target="../tags/tag752.xml"/><Relationship Id="rId15" Type="http://schemas.openxmlformats.org/officeDocument/2006/relationships/tags" Target="../tags/tag762.xml"/><Relationship Id="rId23" Type="http://schemas.openxmlformats.org/officeDocument/2006/relationships/tags" Target="../tags/tag770.xml"/><Relationship Id="rId28" Type="http://schemas.openxmlformats.org/officeDocument/2006/relationships/tags" Target="../tags/tag775.xml"/><Relationship Id="rId10" Type="http://schemas.openxmlformats.org/officeDocument/2006/relationships/tags" Target="../tags/tag757.xml"/><Relationship Id="rId19" Type="http://schemas.openxmlformats.org/officeDocument/2006/relationships/tags" Target="../tags/tag766.xml"/><Relationship Id="rId31" Type="http://schemas.openxmlformats.org/officeDocument/2006/relationships/tags" Target="../tags/tag778.xml"/><Relationship Id="rId4" Type="http://schemas.openxmlformats.org/officeDocument/2006/relationships/tags" Target="../tags/tag751.xml"/><Relationship Id="rId9" Type="http://schemas.openxmlformats.org/officeDocument/2006/relationships/tags" Target="../tags/tag756.xml"/><Relationship Id="rId14" Type="http://schemas.openxmlformats.org/officeDocument/2006/relationships/tags" Target="../tags/tag761.xml"/><Relationship Id="rId22" Type="http://schemas.openxmlformats.org/officeDocument/2006/relationships/tags" Target="../tags/tag769.xml"/><Relationship Id="rId27" Type="http://schemas.openxmlformats.org/officeDocument/2006/relationships/tags" Target="../tags/tag774.xml"/><Relationship Id="rId30" Type="http://schemas.openxmlformats.org/officeDocument/2006/relationships/tags" Target="../tags/tag77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40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tags" Target="../tags/tag787.xml"/><Relationship Id="rId3" Type="http://schemas.openxmlformats.org/officeDocument/2006/relationships/tags" Target="../tags/tag782.xml"/><Relationship Id="rId7" Type="http://schemas.openxmlformats.org/officeDocument/2006/relationships/tags" Target="../tags/tag786.xml"/><Relationship Id="rId2" Type="http://schemas.openxmlformats.org/officeDocument/2006/relationships/tags" Target="../tags/tag781.xml"/><Relationship Id="rId1" Type="http://schemas.openxmlformats.org/officeDocument/2006/relationships/tags" Target="../tags/tag780.xml"/><Relationship Id="rId6" Type="http://schemas.openxmlformats.org/officeDocument/2006/relationships/tags" Target="../tags/tag785.xml"/><Relationship Id="rId11" Type="http://schemas.openxmlformats.org/officeDocument/2006/relationships/notesSlide" Target="../notesSlides/notesSlide50.xml"/><Relationship Id="rId5" Type="http://schemas.openxmlformats.org/officeDocument/2006/relationships/tags" Target="../tags/tag784.xml"/><Relationship Id="rId10" Type="http://schemas.openxmlformats.org/officeDocument/2006/relationships/slideLayout" Target="../slideLayouts/slideLayout4.xml"/><Relationship Id="rId4" Type="http://schemas.openxmlformats.org/officeDocument/2006/relationships/tags" Target="../tags/tag783.xml"/><Relationship Id="rId9" Type="http://schemas.openxmlformats.org/officeDocument/2006/relationships/tags" Target="../tags/tag788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tags" Target="../tags/tag796.xml"/><Relationship Id="rId13" Type="http://schemas.openxmlformats.org/officeDocument/2006/relationships/tags" Target="../tags/tag801.xml"/><Relationship Id="rId18" Type="http://schemas.openxmlformats.org/officeDocument/2006/relationships/tags" Target="../tags/tag806.xml"/><Relationship Id="rId26" Type="http://schemas.openxmlformats.org/officeDocument/2006/relationships/tags" Target="../tags/tag814.xml"/><Relationship Id="rId39" Type="http://schemas.openxmlformats.org/officeDocument/2006/relationships/tags" Target="../tags/tag827.xml"/><Relationship Id="rId3" Type="http://schemas.openxmlformats.org/officeDocument/2006/relationships/tags" Target="../tags/tag791.xml"/><Relationship Id="rId21" Type="http://schemas.openxmlformats.org/officeDocument/2006/relationships/tags" Target="../tags/tag809.xml"/><Relationship Id="rId34" Type="http://schemas.openxmlformats.org/officeDocument/2006/relationships/tags" Target="../tags/tag822.xml"/><Relationship Id="rId42" Type="http://schemas.openxmlformats.org/officeDocument/2006/relationships/tags" Target="../tags/tag830.xml"/><Relationship Id="rId7" Type="http://schemas.openxmlformats.org/officeDocument/2006/relationships/tags" Target="../tags/tag795.xml"/><Relationship Id="rId12" Type="http://schemas.openxmlformats.org/officeDocument/2006/relationships/tags" Target="../tags/tag800.xml"/><Relationship Id="rId17" Type="http://schemas.openxmlformats.org/officeDocument/2006/relationships/tags" Target="../tags/tag805.xml"/><Relationship Id="rId25" Type="http://schemas.openxmlformats.org/officeDocument/2006/relationships/tags" Target="../tags/tag813.xml"/><Relationship Id="rId33" Type="http://schemas.openxmlformats.org/officeDocument/2006/relationships/tags" Target="../tags/tag821.xml"/><Relationship Id="rId38" Type="http://schemas.openxmlformats.org/officeDocument/2006/relationships/tags" Target="../tags/tag826.xml"/><Relationship Id="rId2" Type="http://schemas.openxmlformats.org/officeDocument/2006/relationships/tags" Target="../tags/tag790.xml"/><Relationship Id="rId16" Type="http://schemas.openxmlformats.org/officeDocument/2006/relationships/tags" Target="../tags/tag804.xml"/><Relationship Id="rId20" Type="http://schemas.openxmlformats.org/officeDocument/2006/relationships/tags" Target="../tags/tag808.xml"/><Relationship Id="rId29" Type="http://schemas.openxmlformats.org/officeDocument/2006/relationships/tags" Target="../tags/tag817.xml"/><Relationship Id="rId41" Type="http://schemas.openxmlformats.org/officeDocument/2006/relationships/tags" Target="../tags/tag829.xml"/><Relationship Id="rId1" Type="http://schemas.openxmlformats.org/officeDocument/2006/relationships/tags" Target="../tags/tag789.xml"/><Relationship Id="rId6" Type="http://schemas.openxmlformats.org/officeDocument/2006/relationships/tags" Target="../tags/tag794.xml"/><Relationship Id="rId11" Type="http://schemas.openxmlformats.org/officeDocument/2006/relationships/tags" Target="../tags/tag799.xml"/><Relationship Id="rId24" Type="http://schemas.openxmlformats.org/officeDocument/2006/relationships/tags" Target="../tags/tag812.xml"/><Relationship Id="rId32" Type="http://schemas.openxmlformats.org/officeDocument/2006/relationships/tags" Target="../tags/tag820.xml"/><Relationship Id="rId37" Type="http://schemas.openxmlformats.org/officeDocument/2006/relationships/tags" Target="../tags/tag825.xml"/><Relationship Id="rId40" Type="http://schemas.openxmlformats.org/officeDocument/2006/relationships/tags" Target="../tags/tag828.xml"/><Relationship Id="rId45" Type="http://schemas.openxmlformats.org/officeDocument/2006/relationships/notesSlide" Target="../notesSlides/notesSlide51.xml"/><Relationship Id="rId5" Type="http://schemas.openxmlformats.org/officeDocument/2006/relationships/tags" Target="../tags/tag793.xml"/><Relationship Id="rId15" Type="http://schemas.openxmlformats.org/officeDocument/2006/relationships/tags" Target="../tags/tag803.xml"/><Relationship Id="rId23" Type="http://schemas.openxmlformats.org/officeDocument/2006/relationships/tags" Target="../tags/tag811.xml"/><Relationship Id="rId28" Type="http://schemas.openxmlformats.org/officeDocument/2006/relationships/tags" Target="../tags/tag816.xml"/><Relationship Id="rId36" Type="http://schemas.openxmlformats.org/officeDocument/2006/relationships/tags" Target="../tags/tag824.xml"/><Relationship Id="rId10" Type="http://schemas.openxmlformats.org/officeDocument/2006/relationships/tags" Target="../tags/tag798.xml"/><Relationship Id="rId19" Type="http://schemas.openxmlformats.org/officeDocument/2006/relationships/tags" Target="../tags/tag807.xml"/><Relationship Id="rId31" Type="http://schemas.openxmlformats.org/officeDocument/2006/relationships/tags" Target="../tags/tag819.xml"/><Relationship Id="rId44" Type="http://schemas.openxmlformats.org/officeDocument/2006/relationships/slideLayout" Target="../slideLayouts/slideLayout4.xml"/><Relationship Id="rId4" Type="http://schemas.openxmlformats.org/officeDocument/2006/relationships/tags" Target="../tags/tag792.xml"/><Relationship Id="rId9" Type="http://schemas.openxmlformats.org/officeDocument/2006/relationships/tags" Target="../tags/tag797.xml"/><Relationship Id="rId14" Type="http://schemas.openxmlformats.org/officeDocument/2006/relationships/tags" Target="../tags/tag802.xml"/><Relationship Id="rId22" Type="http://schemas.openxmlformats.org/officeDocument/2006/relationships/tags" Target="../tags/tag810.xml"/><Relationship Id="rId27" Type="http://schemas.openxmlformats.org/officeDocument/2006/relationships/tags" Target="../tags/tag815.xml"/><Relationship Id="rId30" Type="http://schemas.openxmlformats.org/officeDocument/2006/relationships/tags" Target="../tags/tag818.xml"/><Relationship Id="rId35" Type="http://schemas.openxmlformats.org/officeDocument/2006/relationships/tags" Target="../tags/tag823.xml"/><Relationship Id="rId43" Type="http://schemas.openxmlformats.org/officeDocument/2006/relationships/tags" Target="../tags/tag83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tags" Target="../tags/tag834.xml"/><Relationship Id="rId2" Type="http://schemas.openxmlformats.org/officeDocument/2006/relationships/tags" Target="../tags/tag833.xml"/><Relationship Id="rId1" Type="http://schemas.openxmlformats.org/officeDocument/2006/relationships/tags" Target="../tags/tag832.xml"/><Relationship Id="rId6" Type="http://schemas.openxmlformats.org/officeDocument/2006/relationships/image" Target="../media/image31.emf"/><Relationship Id="rId5" Type="http://schemas.openxmlformats.org/officeDocument/2006/relationships/notesSlide" Target="../notesSlides/notesSlide52.xml"/><Relationship Id="rId4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Numbers &amp; Arithmetic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Hakim </a:t>
            </a:r>
            <a:r>
              <a:rPr lang="en-US" dirty="0" err="1" smtClean="0"/>
              <a:t>Weatherspoon</a:t>
            </a:r>
            <a:endParaRPr lang="en-US" dirty="0" smtClean="0"/>
          </a:p>
          <a:p>
            <a:r>
              <a:rPr lang="en-US" dirty="0" smtClean="0"/>
              <a:t>CS 3410, </a:t>
            </a:r>
            <a:r>
              <a:rPr lang="en-US" smtClean="0"/>
              <a:t>Spring </a:t>
            </a:r>
            <a:r>
              <a:rPr lang="en-US" smtClean="0"/>
              <a:t>2012</a:t>
            </a:r>
            <a:endParaRPr lang="en-US" dirty="0" smtClean="0"/>
          </a:p>
          <a:p>
            <a:r>
              <a:rPr lang="en-US" dirty="0" smtClean="0"/>
              <a:t>Computer Science </a:t>
            </a:r>
          </a:p>
          <a:p>
            <a:r>
              <a:rPr lang="en-US" dirty="0" smtClean="0"/>
              <a:t>Cornell University</a:t>
            </a:r>
          </a:p>
          <a:p>
            <a:endParaRPr lang="en-US" dirty="0"/>
          </a:p>
        </p:txBody>
      </p:sp>
      <p:sp>
        <p:nvSpPr>
          <p:cNvPr id="6" name="Text Placeholder 6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28600" y="6096000"/>
            <a:ext cx="4114800" cy="38100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Tx/>
              <a:buNone/>
              <a:defRPr sz="3200"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8788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75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47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319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00"/>
                </a:solidFill>
              </a:rPr>
              <a:t>See: P&amp;H Chapter 2.4 - 2.6, 3.2, C.5 – C.6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25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5347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2449262"/>
              </p:ext>
            </p:extLst>
          </p:nvPr>
        </p:nvGraphicFramePr>
        <p:xfrm>
          <a:off x="838200" y="1905000"/>
          <a:ext cx="2362200" cy="2781495"/>
        </p:xfrm>
        <a:graphic>
          <a:graphicData uri="http://schemas.openxmlformats.org/drawingml/2006/table">
            <a:tbl>
              <a:tblPr/>
              <a:tblGrid>
                <a:gridCol w="328613"/>
                <a:gridCol w="393700"/>
                <a:gridCol w="458787"/>
                <a:gridCol w="1181100"/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5399" name="Rectangle 55"/>
          <p:cNvSpPr>
            <a:spLocks noChangeArrowheads="1"/>
          </p:cNvSpPr>
          <p:nvPr/>
        </p:nvSpPr>
        <p:spPr bwMode="auto">
          <a:xfrm>
            <a:off x="3810000" y="1905000"/>
            <a:ext cx="4799013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1313" indent="-341313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26000"/>
              <a:buFont typeface="StarSymbol" charset="0"/>
              <a:buBlip>
                <a:blip r:embed="rId2"/>
              </a:buBlip>
            </a:pPr>
            <a:r>
              <a:rPr lang="en-US" sz="2800" dirty="0">
                <a:solidFill>
                  <a:srgbClr val="FFFFFF"/>
                </a:solidFill>
                <a:latin typeface="Tahoma" pitchFamily="34" charset="0"/>
              </a:rPr>
              <a:t>Sum of </a:t>
            </a:r>
            <a:r>
              <a:rPr lang="en-US" sz="2800" dirty="0" err="1">
                <a:solidFill>
                  <a:srgbClr val="FFFFFF"/>
                </a:solidFill>
                <a:latin typeface="Tahoma" pitchFamily="34" charset="0"/>
              </a:rPr>
              <a:t>minterms</a:t>
            </a:r>
            <a:r>
              <a:rPr lang="en-US" sz="2800" dirty="0">
                <a:solidFill>
                  <a:srgbClr val="FFFFFF"/>
                </a:solidFill>
                <a:latin typeface="Tahoma" pitchFamily="34" charset="0"/>
              </a:rPr>
              <a:t> yields</a:t>
            </a:r>
          </a:p>
          <a:p>
            <a:pPr marL="741363" lvl="1" indent="-284163">
              <a:lnSpc>
                <a:spcPct val="102000"/>
              </a:lnSpc>
              <a:spcBef>
                <a:spcPts val="700"/>
              </a:spcBef>
              <a:buSzPct val="60000"/>
              <a:buFont typeface="Wingdings" pitchFamily="2" charset="2"/>
              <a:buChar char=""/>
            </a:pPr>
            <a:r>
              <a:rPr lang="en-US" dirty="0" err="1">
                <a:solidFill>
                  <a:srgbClr val="FFFFFF"/>
                </a:solidFill>
                <a:latin typeface="Tahoma" pitchFamily="34" charset="0"/>
              </a:rPr>
              <a:t>abc</a:t>
            </a:r>
            <a:r>
              <a:rPr lang="en-US" dirty="0">
                <a:solidFill>
                  <a:srgbClr val="FFFFFF"/>
                </a:solidFill>
                <a:latin typeface="Tahoma" pitchFamily="34" charset="0"/>
              </a:rPr>
              <a:t> + </a:t>
            </a:r>
            <a:r>
              <a:rPr lang="en-US" dirty="0" err="1">
                <a:solidFill>
                  <a:srgbClr val="FFFFFF"/>
                </a:solidFill>
                <a:latin typeface="Tahoma" pitchFamily="34" charset="0"/>
              </a:rPr>
              <a:t>abc</a:t>
            </a:r>
            <a:r>
              <a:rPr lang="en-US" dirty="0">
                <a:solidFill>
                  <a:srgbClr val="FFFFFF"/>
                </a:solidFill>
                <a:latin typeface="Tahoma" pitchFamily="34" charset="0"/>
              </a:rPr>
              <a:t> + </a:t>
            </a:r>
            <a:r>
              <a:rPr lang="en-US" dirty="0" err="1">
                <a:solidFill>
                  <a:srgbClr val="FFFFFF"/>
                </a:solidFill>
                <a:latin typeface="Tahoma" pitchFamily="34" charset="0"/>
              </a:rPr>
              <a:t>abc</a:t>
            </a:r>
            <a:r>
              <a:rPr lang="en-US" dirty="0">
                <a:solidFill>
                  <a:srgbClr val="FFFFFF"/>
                </a:solidFill>
                <a:latin typeface="Tahoma" pitchFamily="34" charset="0"/>
              </a:rPr>
              <a:t> + </a:t>
            </a:r>
            <a:r>
              <a:rPr lang="en-US" dirty="0" err="1">
                <a:solidFill>
                  <a:srgbClr val="FFFFFF"/>
                </a:solidFill>
                <a:latin typeface="Tahoma" pitchFamily="34" charset="0"/>
              </a:rPr>
              <a:t>abc</a:t>
            </a:r>
            <a:endParaRPr lang="en-US" dirty="0">
              <a:solidFill>
                <a:srgbClr val="FFFFFF"/>
              </a:solidFill>
              <a:latin typeface="Tahoma" pitchFamily="34" charset="0"/>
            </a:endParaRPr>
          </a:p>
          <a:p>
            <a:pPr marL="341313" indent="-341313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26000"/>
              <a:buFont typeface="StarSymbol" charset="0"/>
              <a:buBlip>
                <a:blip r:embed="rId2"/>
              </a:buBlip>
            </a:pPr>
            <a:endParaRPr lang="en-US" sz="2800" dirty="0">
              <a:solidFill>
                <a:srgbClr val="40458C"/>
              </a:solidFill>
              <a:latin typeface="Tahoma" pitchFamily="34" charset="0"/>
            </a:endParaRPr>
          </a:p>
          <a:p>
            <a:pPr marL="341313" indent="-341313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26000"/>
              <a:buFont typeface="StarSymbol" charset="0"/>
              <a:buBlip>
                <a:blip r:embed="rId2"/>
              </a:buBlip>
            </a:pPr>
            <a:r>
              <a:rPr lang="en-US" sz="2800" dirty="0" err="1">
                <a:solidFill>
                  <a:srgbClr val="FFFFFF"/>
                </a:solidFill>
                <a:latin typeface="Tahoma" pitchFamily="34" charset="0"/>
              </a:rPr>
              <a:t>Karnaugh</a:t>
            </a:r>
            <a:r>
              <a:rPr lang="en-US" sz="2800" dirty="0">
                <a:solidFill>
                  <a:srgbClr val="FFFFFF"/>
                </a:solidFill>
                <a:latin typeface="Tahoma" pitchFamily="34" charset="0"/>
              </a:rPr>
              <a:t> map minimization</a:t>
            </a:r>
          </a:p>
          <a:p>
            <a:pPr marL="741363" lvl="1" indent="-284163">
              <a:lnSpc>
                <a:spcPct val="102000"/>
              </a:lnSpc>
              <a:spcBef>
                <a:spcPts val="700"/>
              </a:spcBef>
              <a:buSzPct val="60000"/>
              <a:buFont typeface="Wingdings" pitchFamily="2" charset="2"/>
              <a:buChar char=""/>
            </a:pPr>
            <a:r>
              <a:rPr lang="en-US" dirty="0">
                <a:solidFill>
                  <a:srgbClr val="FFFFFF"/>
                </a:solidFill>
                <a:latin typeface="Tahoma" pitchFamily="34" charset="0"/>
              </a:rPr>
              <a:t>Cover all 1’s</a:t>
            </a:r>
          </a:p>
          <a:p>
            <a:pPr marL="741363" lvl="1" indent="-284163">
              <a:lnSpc>
                <a:spcPct val="102000"/>
              </a:lnSpc>
              <a:spcBef>
                <a:spcPts val="700"/>
              </a:spcBef>
              <a:buSzPct val="60000"/>
              <a:buFont typeface="Wingdings" pitchFamily="2" charset="2"/>
              <a:buChar char=""/>
            </a:pPr>
            <a:r>
              <a:rPr lang="en-US" dirty="0">
                <a:solidFill>
                  <a:srgbClr val="FFFFFF"/>
                </a:solidFill>
                <a:latin typeface="Tahoma" pitchFamily="34" charset="0"/>
              </a:rPr>
              <a:t>Group adjacent blocks of 2</a:t>
            </a:r>
            <a:r>
              <a:rPr lang="en-US" baseline="30000" dirty="0">
                <a:solidFill>
                  <a:srgbClr val="FFFFFF"/>
                </a:solidFill>
                <a:latin typeface="Tahoma" pitchFamily="34" charset="0"/>
              </a:rPr>
              <a:t>n</a:t>
            </a:r>
            <a:r>
              <a:rPr lang="en-US" dirty="0">
                <a:solidFill>
                  <a:srgbClr val="FFFFFF"/>
                </a:solidFill>
                <a:latin typeface="Tahoma" pitchFamily="34" charset="0"/>
              </a:rPr>
              <a:t> 1’s that yield a rectangular shape</a:t>
            </a:r>
          </a:p>
          <a:p>
            <a:pPr marL="741363" lvl="1" indent="-284163">
              <a:lnSpc>
                <a:spcPct val="102000"/>
              </a:lnSpc>
              <a:spcBef>
                <a:spcPts val="700"/>
              </a:spcBef>
              <a:buSzPct val="60000"/>
              <a:buFont typeface="Wingdings" pitchFamily="2" charset="2"/>
              <a:buChar char=""/>
            </a:pPr>
            <a:r>
              <a:rPr lang="en-US" dirty="0">
                <a:solidFill>
                  <a:srgbClr val="FFFFFF"/>
                </a:solidFill>
                <a:latin typeface="Tahoma" pitchFamily="34" charset="0"/>
              </a:rPr>
              <a:t>Encode the common features of the rectangle</a:t>
            </a:r>
          </a:p>
          <a:p>
            <a:pPr marL="1143000" lvl="2" indent="-228600">
              <a:lnSpc>
                <a:spcPct val="102000"/>
              </a:lnSpc>
              <a:spcBef>
                <a:spcPts val="600"/>
              </a:spcBef>
              <a:buClr>
                <a:srgbClr val="6F89F7"/>
              </a:buClr>
              <a:buSzPct val="95000"/>
              <a:buFont typeface="Wingdings" pitchFamily="2" charset="2"/>
              <a:buChar char=""/>
            </a:pPr>
            <a:r>
              <a:rPr lang="en-US" sz="2000" dirty="0">
                <a:solidFill>
                  <a:srgbClr val="FFFFFF"/>
                </a:solidFill>
                <a:latin typeface="Tahoma" pitchFamily="34" charset="0"/>
              </a:rPr>
              <a:t>out = </a:t>
            </a:r>
            <a:r>
              <a:rPr lang="en-US" sz="2000" dirty="0" err="1">
                <a:solidFill>
                  <a:srgbClr val="FFFFFF"/>
                </a:solidFill>
                <a:latin typeface="Tahoma" pitchFamily="34" charset="0"/>
              </a:rPr>
              <a:t>ab</a:t>
            </a:r>
            <a:r>
              <a:rPr lang="en-US" sz="2000" dirty="0">
                <a:solidFill>
                  <a:srgbClr val="FFFFFF"/>
                </a:solidFill>
                <a:latin typeface="Tahoma" pitchFamily="34" charset="0"/>
              </a:rPr>
              <a:t> + ac</a:t>
            </a:r>
          </a:p>
        </p:txBody>
      </p:sp>
      <p:sp>
        <p:nvSpPr>
          <p:cNvPr id="185400" name="Line 56"/>
          <p:cNvSpPr>
            <a:spLocks noChangeShapeType="1"/>
          </p:cNvSpPr>
          <p:nvPr/>
        </p:nvSpPr>
        <p:spPr bwMode="auto">
          <a:xfrm>
            <a:off x="4572000" y="24384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5401" name="Line 57"/>
          <p:cNvSpPr>
            <a:spLocks noChangeShapeType="1"/>
          </p:cNvSpPr>
          <p:nvPr/>
        </p:nvSpPr>
        <p:spPr bwMode="auto">
          <a:xfrm>
            <a:off x="5438775" y="24384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5402" name="Line 58"/>
          <p:cNvSpPr>
            <a:spLocks noChangeShapeType="1"/>
          </p:cNvSpPr>
          <p:nvPr/>
        </p:nvSpPr>
        <p:spPr bwMode="auto">
          <a:xfrm>
            <a:off x="6477000" y="24384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5403" name="Line 59"/>
          <p:cNvSpPr>
            <a:spLocks noChangeShapeType="1"/>
          </p:cNvSpPr>
          <p:nvPr/>
        </p:nvSpPr>
        <p:spPr bwMode="auto">
          <a:xfrm>
            <a:off x="7372350" y="24384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185404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524068"/>
              </p:ext>
            </p:extLst>
          </p:nvPr>
        </p:nvGraphicFramePr>
        <p:xfrm>
          <a:off x="1219200" y="5410200"/>
          <a:ext cx="2057400" cy="1066800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5421" name="Line 77"/>
          <p:cNvSpPr>
            <a:spLocks noChangeShapeType="1"/>
          </p:cNvSpPr>
          <p:nvPr/>
        </p:nvSpPr>
        <p:spPr bwMode="auto">
          <a:xfrm flipH="1" flipV="1">
            <a:off x="838200" y="50292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5422" name="Text Box 78"/>
          <p:cNvSpPr txBox="1">
            <a:spLocks noChangeArrowheads="1"/>
          </p:cNvSpPr>
          <p:nvPr/>
        </p:nvSpPr>
        <p:spPr bwMode="auto">
          <a:xfrm>
            <a:off x="1219200" y="4953000"/>
            <a:ext cx="1963738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00  01  11 10</a:t>
            </a:r>
          </a:p>
        </p:txBody>
      </p:sp>
      <p:sp>
        <p:nvSpPr>
          <p:cNvPr id="185423" name="Text Box 79"/>
          <p:cNvSpPr txBox="1">
            <a:spLocks noChangeArrowheads="1"/>
          </p:cNvSpPr>
          <p:nvPr/>
        </p:nvSpPr>
        <p:spPr bwMode="auto">
          <a:xfrm>
            <a:off x="814388" y="5402263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185424" name="Text Box 80"/>
          <p:cNvSpPr txBox="1">
            <a:spLocks noChangeArrowheads="1"/>
          </p:cNvSpPr>
          <p:nvPr/>
        </p:nvSpPr>
        <p:spPr bwMode="auto">
          <a:xfrm>
            <a:off x="838200" y="59436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85425" name="Text Box 81"/>
          <p:cNvSpPr txBox="1">
            <a:spLocks noChangeArrowheads="1"/>
          </p:cNvSpPr>
          <p:nvPr/>
        </p:nvSpPr>
        <p:spPr bwMode="auto">
          <a:xfrm>
            <a:off x="609600" y="4876800"/>
            <a:ext cx="3365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185426" name="Text Box 82"/>
          <p:cNvSpPr txBox="1">
            <a:spLocks noChangeArrowheads="1"/>
          </p:cNvSpPr>
          <p:nvPr/>
        </p:nvSpPr>
        <p:spPr bwMode="auto">
          <a:xfrm>
            <a:off x="838200" y="47244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ab</a:t>
            </a:r>
          </a:p>
        </p:txBody>
      </p:sp>
      <p:sp>
        <p:nvSpPr>
          <p:cNvPr id="185427" name="AutoShape 83"/>
          <p:cNvSpPr>
            <a:spLocks noChangeArrowheads="1"/>
          </p:cNvSpPr>
          <p:nvPr/>
        </p:nvSpPr>
        <p:spPr bwMode="auto">
          <a:xfrm>
            <a:off x="2819400" y="5486400"/>
            <a:ext cx="304800" cy="9144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5428" name="AutoShape 84"/>
          <p:cNvSpPr>
            <a:spLocks noChangeArrowheads="1"/>
          </p:cNvSpPr>
          <p:nvPr/>
        </p:nvSpPr>
        <p:spPr bwMode="auto">
          <a:xfrm>
            <a:off x="1285875" y="5972175"/>
            <a:ext cx="923925" cy="4572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5430" name="Line 86"/>
          <p:cNvSpPr>
            <a:spLocks noChangeShapeType="1"/>
          </p:cNvSpPr>
          <p:nvPr/>
        </p:nvSpPr>
        <p:spPr bwMode="auto">
          <a:xfrm>
            <a:off x="5791200" y="64770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5431" name="Line 87"/>
          <p:cNvSpPr>
            <a:spLocks noChangeShapeType="1"/>
          </p:cNvSpPr>
          <p:nvPr/>
        </p:nvSpPr>
        <p:spPr bwMode="auto">
          <a:xfrm>
            <a:off x="6276975" y="64770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3825"/>
            <a:ext cx="8686800" cy="698500"/>
          </a:xfrm>
        </p:spPr>
        <p:txBody>
          <a:bodyPr/>
          <a:lstStyle/>
          <a:p>
            <a:r>
              <a:rPr lang="en-US" dirty="0"/>
              <a:t>Minimization with </a:t>
            </a:r>
            <a:r>
              <a:rPr lang="en-US" dirty="0" err="1"/>
              <a:t>Karnaugh</a:t>
            </a:r>
            <a:r>
              <a:rPr lang="en-US" dirty="0"/>
              <a:t> maps (2)</a:t>
            </a:r>
          </a:p>
        </p:txBody>
      </p:sp>
    </p:spTree>
    <p:extLst>
      <p:ext uri="{BB962C8B-B14F-4D97-AF65-F5344CB8AC3E}">
        <p14:creationId xmlns:p14="http://schemas.microsoft.com/office/powerpoint/2010/main" val="68638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76200"/>
            <a:ext cx="8534400" cy="989013"/>
          </a:xfrm>
        </p:spPr>
        <p:txBody>
          <a:bodyPr/>
          <a:lstStyle/>
          <a:p>
            <a:r>
              <a:rPr lang="en-US" dirty="0" err="1"/>
              <a:t>Karnaugh</a:t>
            </a:r>
            <a:r>
              <a:rPr lang="en-US" dirty="0"/>
              <a:t> Minimization Tricks (1)</a:t>
            </a:r>
          </a:p>
        </p:txBody>
      </p:sp>
      <p:graphicFrame>
        <p:nvGraphicFramePr>
          <p:cNvPr id="186428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007383"/>
              </p:ext>
            </p:extLst>
          </p:nvPr>
        </p:nvGraphicFramePr>
        <p:xfrm>
          <a:off x="1219200" y="2209800"/>
          <a:ext cx="2057400" cy="1066800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6445" name="Line 77"/>
          <p:cNvSpPr>
            <a:spLocks noChangeShapeType="1"/>
          </p:cNvSpPr>
          <p:nvPr/>
        </p:nvSpPr>
        <p:spPr bwMode="auto">
          <a:xfrm flipH="1" flipV="1">
            <a:off x="838200" y="18288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6446" name="Text Box 78"/>
          <p:cNvSpPr txBox="1">
            <a:spLocks noChangeArrowheads="1"/>
          </p:cNvSpPr>
          <p:nvPr/>
        </p:nvSpPr>
        <p:spPr bwMode="auto">
          <a:xfrm>
            <a:off x="1219200" y="1752600"/>
            <a:ext cx="1963738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00  01  11 10</a:t>
            </a:r>
          </a:p>
        </p:txBody>
      </p:sp>
      <p:sp>
        <p:nvSpPr>
          <p:cNvPr id="186447" name="Text Box 79"/>
          <p:cNvSpPr txBox="1">
            <a:spLocks noChangeArrowheads="1"/>
          </p:cNvSpPr>
          <p:nvPr/>
        </p:nvSpPr>
        <p:spPr bwMode="auto">
          <a:xfrm>
            <a:off x="814388" y="2201863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186448" name="Text Box 80"/>
          <p:cNvSpPr txBox="1">
            <a:spLocks noChangeArrowheads="1"/>
          </p:cNvSpPr>
          <p:nvPr/>
        </p:nvSpPr>
        <p:spPr bwMode="auto">
          <a:xfrm>
            <a:off x="838200" y="27432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86449" name="Text Box 81"/>
          <p:cNvSpPr txBox="1">
            <a:spLocks noChangeArrowheads="1"/>
          </p:cNvSpPr>
          <p:nvPr/>
        </p:nvSpPr>
        <p:spPr bwMode="auto">
          <a:xfrm>
            <a:off x="609600" y="1676400"/>
            <a:ext cx="3365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186450" name="Text Box 82"/>
          <p:cNvSpPr txBox="1">
            <a:spLocks noChangeArrowheads="1"/>
          </p:cNvSpPr>
          <p:nvPr/>
        </p:nvSpPr>
        <p:spPr bwMode="auto">
          <a:xfrm>
            <a:off x="838200" y="15240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ab</a:t>
            </a:r>
          </a:p>
        </p:txBody>
      </p:sp>
      <p:graphicFrame>
        <p:nvGraphicFramePr>
          <p:cNvPr id="186458" name="Group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787260"/>
              </p:ext>
            </p:extLst>
          </p:nvPr>
        </p:nvGraphicFramePr>
        <p:xfrm>
          <a:off x="1295400" y="4038600"/>
          <a:ext cx="2057400" cy="1066800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6475" name="Line 107"/>
          <p:cNvSpPr>
            <a:spLocks noChangeShapeType="1"/>
          </p:cNvSpPr>
          <p:nvPr/>
        </p:nvSpPr>
        <p:spPr bwMode="auto">
          <a:xfrm flipH="1" flipV="1">
            <a:off x="914400" y="36576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6476" name="Text Box 108"/>
          <p:cNvSpPr txBox="1">
            <a:spLocks noChangeArrowheads="1"/>
          </p:cNvSpPr>
          <p:nvPr/>
        </p:nvSpPr>
        <p:spPr bwMode="auto">
          <a:xfrm>
            <a:off x="1295400" y="3581400"/>
            <a:ext cx="1963738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00  01  11 10</a:t>
            </a:r>
          </a:p>
        </p:txBody>
      </p:sp>
      <p:sp>
        <p:nvSpPr>
          <p:cNvPr id="186477" name="Text Box 109"/>
          <p:cNvSpPr txBox="1">
            <a:spLocks noChangeArrowheads="1"/>
          </p:cNvSpPr>
          <p:nvPr/>
        </p:nvSpPr>
        <p:spPr bwMode="auto">
          <a:xfrm>
            <a:off x="890588" y="4030663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186478" name="Text Box 110"/>
          <p:cNvSpPr txBox="1">
            <a:spLocks noChangeArrowheads="1"/>
          </p:cNvSpPr>
          <p:nvPr/>
        </p:nvSpPr>
        <p:spPr bwMode="auto">
          <a:xfrm>
            <a:off x="914400" y="45720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86479" name="Text Box 111"/>
          <p:cNvSpPr txBox="1">
            <a:spLocks noChangeArrowheads="1"/>
          </p:cNvSpPr>
          <p:nvPr/>
        </p:nvSpPr>
        <p:spPr bwMode="auto">
          <a:xfrm>
            <a:off x="685800" y="3505200"/>
            <a:ext cx="3365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186483" name="Text Box 115"/>
          <p:cNvSpPr txBox="1">
            <a:spLocks noChangeArrowheads="1"/>
          </p:cNvSpPr>
          <p:nvPr/>
        </p:nvSpPr>
        <p:spPr bwMode="auto">
          <a:xfrm>
            <a:off x="914400" y="32766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ab</a:t>
            </a:r>
          </a:p>
        </p:txBody>
      </p:sp>
      <p:pic>
        <p:nvPicPr>
          <p:cNvPr id="4098" name="CP3 Ink 7bf63499-0708-41be-a22a-3f07c458b62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565" y="1767180"/>
            <a:ext cx="7203751" cy="3367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633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76200"/>
            <a:ext cx="8534400" cy="989013"/>
          </a:xfrm>
        </p:spPr>
        <p:txBody>
          <a:bodyPr/>
          <a:lstStyle/>
          <a:p>
            <a:r>
              <a:rPr lang="en-US" dirty="0" err="1"/>
              <a:t>Karnaugh</a:t>
            </a:r>
            <a:r>
              <a:rPr lang="en-US" dirty="0"/>
              <a:t> Minimization Tricks (1)</a:t>
            </a:r>
          </a:p>
        </p:txBody>
      </p:sp>
      <p:sp>
        <p:nvSpPr>
          <p:cNvPr id="186423" name="Rectangle 55"/>
          <p:cNvSpPr>
            <a:spLocks noChangeArrowheads="1"/>
          </p:cNvSpPr>
          <p:nvPr/>
        </p:nvSpPr>
        <p:spPr bwMode="auto">
          <a:xfrm>
            <a:off x="3810000" y="1905000"/>
            <a:ext cx="4799013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1313" indent="-341313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26000"/>
              <a:buFont typeface="StarSymbol" charset="0"/>
              <a:buBlip>
                <a:blip r:embed="rId2"/>
              </a:buBlip>
            </a:pPr>
            <a:r>
              <a:rPr lang="en-US" sz="2800" dirty="0" err="1">
                <a:solidFill>
                  <a:srgbClr val="FFFFFF"/>
                </a:solidFill>
                <a:latin typeface="Tahoma" pitchFamily="34" charset="0"/>
              </a:rPr>
              <a:t>Minterms</a:t>
            </a:r>
            <a:r>
              <a:rPr lang="en-US" sz="2800" dirty="0">
                <a:solidFill>
                  <a:srgbClr val="FFFFFF"/>
                </a:solidFill>
                <a:latin typeface="Tahoma" pitchFamily="34" charset="0"/>
              </a:rPr>
              <a:t> can overlap</a:t>
            </a:r>
          </a:p>
          <a:p>
            <a:pPr marL="741363" lvl="1" indent="-284163">
              <a:lnSpc>
                <a:spcPct val="102000"/>
              </a:lnSpc>
              <a:spcBef>
                <a:spcPts val="700"/>
              </a:spcBef>
              <a:buSzPct val="60000"/>
              <a:buFont typeface="Wingdings" pitchFamily="2" charset="2"/>
              <a:buChar char=""/>
            </a:pPr>
            <a:r>
              <a:rPr lang="en-US" dirty="0">
                <a:solidFill>
                  <a:srgbClr val="FFFFFF"/>
                </a:solidFill>
                <a:latin typeface="Tahoma" pitchFamily="34" charset="0"/>
              </a:rPr>
              <a:t>out = </a:t>
            </a:r>
            <a:r>
              <a:rPr lang="en-US" dirty="0" err="1">
                <a:solidFill>
                  <a:srgbClr val="FFFFFF"/>
                </a:solidFill>
                <a:latin typeface="Tahoma" pitchFamily="34" charset="0"/>
              </a:rPr>
              <a:t>bc</a:t>
            </a:r>
            <a:r>
              <a:rPr lang="en-US" dirty="0">
                <a:solidFill>
                  <a:srgbClr val="FFFFFF"/>
                </a:solidFill>
                <a:latin typeface="Tahoma" pitchFamily="34" charset="0"/>
              </a:rPr>
              <a:t> + ac + </a:t>
            </a:r>
            <a:r>
              <a:rPr lang="en-US" dirty="0" err="1">
                <a:solidFill>
                  <a:srgbClr val="FFFFFF"/>
                </a:solidFill>
                <a:latin typeface="Tahoma" pitchFamily="34" charset="0"/>
              </a:rPr>
              <a:t>ab</a:t>
            </a:r>
            <a:endParaRPr lang="en-US" dirty="0">
              <a:solidFill>
                <a:srgbClr val="FFFFFF"/>
              </a:solidFill>
              <a:latin typeface="Tahoma" pitchFamily="34" charset="0"/>
            </a:endParaRPr>
          </a:p>
          <a:p>
            <a:pPr marL="341313" indent="-341313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26000"/>
              <a:buFont typeface="StarSymbol" charset="0"/>
              <a:buBlip>
                <a:blip r:embed="rId2"/>
              </a:buBlip>
            </a:pPr>
            <a:endParaRPr lang="en-US" sz="2800" dirty="0">
              <a:solidFill>
                <a:srgbClr val="40458C"/>
              </a:solidFill>
              <a:latin typeface="Tahoma" pitchFamily="34" charset="0"/>
            </a:endParaRPr>
          </a:p>
          <a:p>
            <a:pPr marL="341313" indent="-341313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26000"/>
              <a:buFont typeface="StarSymbol" charset="0"/>
              <a:buBlip>
                <a:blip r:embed="rId2"/>
              </a:buBlip>
            </a:pPr>
            <a:endParaRPr lang="en-US" sz="2800" dirty="0">
              <a:solidFill>
                <a:srgbClr val="40458C"/>
              </a:solidFill>
              <a:latin typeface="Tahoma" pitchFamily="34" charset="0"/>
            </a:endParaRPr>
          </a:p>
          <a:p>
            <a:pPr marL="341313" indent="-341313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26000"/>
              <a:buFont typeface="StarSymbol" charset="0"/>
              <a:buBlip>
                <a:blip r:embed="rId2"/>
              </a:buBlip>
            </a:pPr>
            <a:r>
              <a:rPr lang="en-US" sz="2800" dirty="0" err="1">
                <a:solidFill>
                  <a:srgbClr val="FFFFFF"/>
                </a:solidFill>
                <a:latin typeface="Tahoma" pitchFamily="34" charset="0"/>
              </a:rPr>
              <a:t>Minterms</a:t>
            </a:r>
            <a:r>
              <a:rPr lang="en-US" sz="2800" dirty="0">
                <a:solidFill>
                  <a:srgbClr val="FFFFFF"/>
                </a:solidFill>
                <a:latin typeface="Tahoma" pitchFamily="34" charset="0"/>
              </a:rPr>
              <a:t> can span 2, 4, 8 or more cells</a:t>
            </a:r>
          </a:p>
          <a:p>
            <a:pPr marL="741363" lvl="1" indent="-284163">
              <a:lnSpc>
                <a:spcPct val="102000"/>
              </a:lnSpc>
              <a:spcBef>
                <a:spcPts val="700"/>
              </a:spcBef>
              <a:buSzPct val="60000"/>
              <a:buFont typeface="Wingdings" pitchFamily="2" charset="2"/>
              <a:buChar char=""/>
            </a:pPr>
            <a:r>
              <a:rPr lang="en-US" dirty="0">
                <a:solidFill>
                  <a:srgbClr val="FFFFFF"/>
                </a:solidFill>
                <a:latin typeface="Tahoma" pitchFamily="34" charset="0"/>
              </a:rPr>
              <a:t>out = c + </a:t>
            </a:r>
            <a:r>
              <a:rPr lang="en-US" dirty="0" err="1">
                <a:solidFill>
                  <a:srgbClr val="FFFFFF"/>
                </a:solidFill>
                <a:latin typeface="Tahoma" pitchFamily="34" charset="0"/>
              </a:rPr>
              <a:t>ab</a:t>
            </a:r>
            <a:endParaRPr lang="en-US" dirty="0">
              <a:solidFill>
                <a:srgbClr val="FFFFFF"/>
              </a:solidFill>
              <a:latin typeface="Tahoma" pitchFamily="34" charset="0"/>
            </a:endParaRPr>
          </a:p>
        </p:txBody>
      </p:sp>
      <p:graphicFrame>
        <p:nvGraphicFramePr>
          <p:cNvPr id="186428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137066"/>
              </p:ext>
            </p:extLst>
          </p:nvPr>
        </p:nvGraphicFramePr>
        <p:xfrm>
          <a:off x="1219200" y="2209800"/>
          <a:ext cx="2057400" cy="1066800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6445" name="Line 77"/>
          <p:cNvSpPr>
            <a:spLocks noChangeShapeType="1"/>
          </p:cNvSpPr>
          <p:nvPr/>
        </p:nvSpPr>
        <p:spPr bwMode="auto">
          <a:xfrm flipH="1" flipV="1">
            <a:off x="838200" y="18288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6446" name="Text Box 78"/>
          <p:cNvSpPr txBox="1">
            <a:spLocks noChangeArrowheads="1"/>
          </p:cNvSpPr>
          <p:nvPr/>
        </p:nvSpPr>
        <p:spPr bwMode="auto">
          <a:xfrm>
            <a:off x="1219200" y="1752600"/>
            <a:ext cx="1963738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00  01  11 10</a:t>
            </a:r>
          </a:p>
        </p:txBody>
      </p:sp>
      <p:sp>
        <p:nvSpPr>
          <p:cNvPr id="186447" name="Text Box 79"/>
          <p:cNvSpPr txBox="1">
            <a:spLocks noChangeArrowheads="1"/>
          </p:cNvSpPr>
          <p:nvPr/>
        </p:nvSpPr>
        <p:spPr bwMode="auto">
          <a:xfrm>
            <a:off x="814388" y="2201863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186448" name="Text Box 80"/>
          <p:cNvSpPr txBox="1">
            <a:spLocks noChangeArrowheads="1"/>
          </p:cNvSpPr>
          <p:nvPr/>
        </p:nvSpPr>
        <p:spPr bwMode="auto">
          <a:xfrm>
            <a:off x="838200" y="27432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86449" name="Text Box 81"/>
          <p:cNvSpPr txBox="1">
            <a:spLocks noChangeArrowheads="1"/>
          </p:cNvSpPr>
          <p:nvPr/>
        </p:nvSpPr>
        <p:spPr bwMode="auto">
          <a:xfrm>
            <a:off x="609600" y="1676400"/>
            <a:ext cx="3365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186450" name="Text Box 82"/>
          <p:cNvSpPr txBox="1">
            <a:spLocks noChangeArrowheads="1"/>
          </p:cNvSpPr>
          <p:nvPr/>
        </p:nvSpPr>
        <p:spPr bwMode="auto">
          <a:xfrm>
            <a:off x="838200" y="15240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ab</a:t>
            </a:r>
          </a:p>
        </p:txBody>
      </p:sp>
      <p:sp>
        <p:nvSpPr>
          <p:cNvPr id="186451" name="AutoShape 83"/>
          <p:cNvSpPr>
            <a:spLocks noChangeArrowheads="1"/>
          </p:cNvSpPr>
          <p:nvPr/>
        </p:nvSpPr>
        <p:spPr bwMode="auto">
          <a:xfrm>
            <a:off x="2286000" y="2286000"/>
            <a:ext cx="304800" cy="914400"/>
          </a:xfrm>
          <a:prstGeom prst="roundRect">
            <a:avLst>
              <a:gd name="adj" fmla="val 16667"/>
            </a:avLst>
          </a:prstGeom>
          <a:solidFill>
            <a:srgbClr val="FFFF99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6452" name="AutoShape 84"/>
          <p:cNvSpPr>
            <a:spLocks noChangeArrowheads="1"/>
          </p:cNvSpPr>
          <p:nvPr/>
        </p:nvSpPr>
        <p:spPr bwMode="auto">
          <a:xfrm>
            <a:off x="1752600" y="2286000"/>
            <a:ext cx="838200" cy="3810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6457" name="AutoShape 89"/>
          <p:cNvSpPr>
            <a:spLocks noChangeArrowheads="1"/>
          </p:cNvSpPr>
          <p:nvPr/>
        </p:nvSpPr>
        <p:spPr bwMode="auto">
          <a:xfrm>
            <a:off x="2286000" y="2286000"/>
            <a:ext cx="838200" cy="381000"/>
          </a:xfrm>
          <a:prstGeom prst="roundRect">
            <a:avLst>
              <a:gd name="adj" fmla="val 16667"/>
            </a:avLst>
          </a:prstGeom>
          <a:solidFill>
            <a:srgbClr val="FF99CC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186458" name="Group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601813"/>
              </p:ext>
            </p:extLst>
          </p:nvPr>
        </p:nvGraphicFramePr>
        <p:xfrm>
          <a:off x="1295400" y="4038600"/>
          <a:ext cx="2057400" cy="1066800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6475" name="Line 107"/>
          <p:cNvSpPr>
            <a:spLocks noChangeShapeType="1"/>
          </p:cNvSpPr>
          <p:nvPr/>
        </p:nvSpPr>
        <p:spPr bwMode="auto">
          <a:xfrm flipH="1" flipV="1">
            <a:off x="914400" y="36576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6476" name="Text Box 108"/>
          <p:cNvSpPr txBox="1">
            <a:spLocks noChangeArrowheads="1"/>
          </p:cNvSpPr>
          <p:nvPr/>
        </p:nvSpPr>
        <p:spPr bwMode="auto">
          <a:xfrm>
            <a:off x="1295400" y="3581400"/>
            <a:ext cx="1963738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00  01  11 10</a:t>
            </a:r>
          </a:p>
        </p:txBody>
      </p:sp>
      <p:sp>
        <p:nvSpPr>
          <p:cNvPr id="186477" name="Text Box 109"/>
          <p:cNvSpPr txBox="1">
            <a:spLocks noChangeArrowheads="1"/>
          </p:cNvSpPr>
          <p:nvPr/>
        </p:nvSpPr>
        <p:spPr bwMode="auto">
          <a:xfrm>
            <a:off x="890588" y="4030663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186478" name="Text Box 110"/>
          <p:cNvSpPr txBox="1">
            <a:spLocks noChangeArrowheads="1"/>
          </p:cNvSpPr>
          <p:nvPr/>
        </p:nvSpPr>
        <p:spPr bwMode="auto">
          <a:xfrm>
            <a:off x="914400" y="45720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86479" name="Text Box 111"/>
          <p:cNvSpPr txBox="1">
            <a:spLocks noChangeArrowheads="1"/>
          </p:cNvSpPr>
          <p:nvPr/>
        </p:nvSpPr>
        <p:spPr bwMode="auto">
          <a:xfrm>
            <a:off x="685800" y="3505200"/>
            <a:ext cx="3365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186480" name="AutoShape 112"/>
          <p:cNvSpPr>
            <a:spLocks noChangeArrowheads="1"/>
          </p:cNvSpPr>
          <p:nvPr/>
        </p:nvSpPr>
        <p:spPr bwMode="auto">
          <a:xfrm>
            <a:off x="2362200" y="4114800"/>
            <a:ext cx="304800" cy="914400"/>
          </a:xfrm>
          <a:prstGeom prst="roundRect">
            <a:avLst>
              <a:gd name="adj" fmla="val 16667"/>
            </a:avLst>
          </a:prstGeom>
          <a:solidFill>
            <a:srgbClr val="FFFF99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6481" name="AutoShape 113"/>
          <p:cNvSpPr>
            <a:spLocks noChangeArrowheads="1"/>
          </p:cNvSpPr>
          <p:nvPr/>
        </p:nvSpPr>
        <p:spPr bwMode="auto">
          <a:xfrm>
            <a:off x="1371600" y="4114800"/>
            <a:ext cx="1905000" cy="3810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6483" name="Text Box 115"/>
          <p:cNvSpPr txBox="1">
            <a:spLocks noChangeArrowheads="1"/>
          </p:cNvSpPr>
          <p:nvPr/>
        </p:nvSpPr>
        <p:spPr bwMode="auto">
          <a:xfrm>
            <a:off x="914400" y="32766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ab</a:t>
            </a:r>
          </a:p>
        </p:txBody>
      </p:sp>
      <p:sp>
        <p:nvSpPr>
          <p:cNvPr id="186484" name="Line 116"/>
          <p:cNvSpPr>
            <a:spLocks noChangeShapeType="1"/>
          </p:cNvSpPr>
          <p:nvPr/>
        </p:nvSpPr>
        <p:spPr bwMode="auto">
          <a:xfrm>
            <a:off x="6267450" y="25146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6485" name="Line 117"/>
          <p:cNvSpPr>
            <a:spLocks noChangeShapeType="1"/>
          </p:cNvSpPr>
          <p:nvPr/>
        </p:nvSpPr>
        <p:spPr bwMode="auto">
          <a:xfrm>
            <a:off x="5553075" y="25146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6486" name="Line 118"/>
          <p:cNvSpPr>
            <a:spLocks noChangeShapeType="1"/>
          </p:cNvSpPr>
          <p:nvPr/>
        </p:nvSpPr>
        <p:spPr bwMode="auto">
          <a:xfrm>
            <a:off x="5367338" y="50292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95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Karnaugh Minimization Tricks (2)</a:t>
            </a:r>
          </a:p>
        </p:txBody>
      </p:sp>
      <p:graphicFrame>
        <p:nvGraphicFramePr>
          <p:cNvPr id="18739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668339"/>
              </p:ext>
            </p:extLst>
          </p:nvPr>
        </p:nvGraphicFramePr>
        <p:xfrm>
          <a:off x="1295400" y="4648200"/>
          <a:ext cx="2057400" cy="1858012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7423" name="Line 31"/>
          <p:cNvSpPr>
            <a:spLocks noChangeShapeType="1"/>
          </p:cNvSpPr>
          <p:nvPr/>
        </p:nvSpPr>
        <p:spPr bwMode="auto">
          <a:xfrm flipH="1" flipV="1">
            <a:off x="914400" y="42672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7424" name="Text Box 32"/>
          <p:cNvSpPr txBox="1">
            <a:spLocks noChangeArrowheads="1"/>
          </p:cNvSpPr>
          <p:nvPr/>
        </p:nvSpPr>
        <p:spPr bwMode="auto">
          <a:xfrm>
            <a:off x="1295400" y="4191000"/>
            <a:ext cx="1963738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00  01  11 10</a:t>
            </a:r>
          </a:p>
        </p:txBody>
      </p:sp>
      <p:sp>
        <p:nvSpPr>
          <p:cNvPr id="187425" name="Text Box 33"/>
          <p:cNvSpPr txBox="1">
            <a:spLocks noChangeArrowheads="1"/>
          </p:cNvSpPr>
          <p:nvPr/>
        </p:nvSpPr>
        <p:spPr bwMode="auto">
          <a:xfrm>
            <a:off x="806450" y="4640263"/>
            <a:ext cx="5238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00</a:t>
            </a:r>
          </a:p>
        </p:txBody>
      </p:sp>
      <p:sp>
        <p:nvSpPr>
          <p:cNvPr id="187426" name="Text Box 34"/>
          <p:cNvSpPr txBox="1">
            <a:spLocks noChangeArrowheads="1"/>
          </p:cNvSpPr>
          <p:nvPr/>
        </p:nvSpPr>
        <p:spPr bwMode="auto">
          <a:xfrm>
            <a:off x="811213" y="508635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187427" name="Text Box 35"/>
          <p:cNvSpPr txBox="1">
            <a:spLocks noChangeArrowheads="1"/>
          </p:cNvSpPr>
          <p:nvPr/>
        </p:nvSpPr>
        <p:spPr bwMode="auto">
          <a:xfrm>
            <a:off x="914400" y="11430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ab</a:t>
            </a:r>
          </a:p>
        </p:txBody>
      </p:sp>
      <p:sp>
        <p:nvSpPr>
          <p:cNvPr id="187428" name="Text Box 36"/>
          <p:cNvSpPr txBox="1">
            <a:spLocks noChangeArrowheads="1"/>
          </p:cNvSpPr>
          <p:nvPr/>
        </p:nvSpPr>
        <p:spPr bwMode="auto">
          <a:xfrm>
            <a:off x="563563" y="4181475"/>
            <a:ext cx="5064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cd</a:t>
            </a:r>
          </a:p>
        </p:txBody>
      </p:sp>
      <p:sp>
        <p:nvSpPr>
          <p:cNvPr id="187429" name="Text Box 37"/>
          <p:cNvSpPr txBox="1">
            <a:spLocks noChangeArrowheads="1"/>
          </p:cNvSpPr>
          <p:nvPr/>
        </p:nvSpPr>
        <p:spPr bwMode="auto">
          <a:xfrm>
            <a:off x="800100" y="558165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11</a:t>
            </a:r>
          </a:p>
        </p:txBody>
      </p:sp>
      <p:sp>
        <p:nvSpPr>
          <p:cNvPr id="187430" name="Text Box 38"/>
          <p:cNvSpPr txBox="1">
            <a:spLocks noChangeArrowheads="1"/>
          </p:cNvSpPr>
          <p:nvPr/>
        </p:nvSpPr>
        <p:spPr bwMode="auto">
          <a:xfrm>
            <a:off x="790575" y="59817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10</a:t>
            </a:r>
          </a:p>
        </p:txBody>
      </p:sp>
      <p:graphicFrame>
        <p:nvGraphicFramePr>
          <p:cNvPr id="187476" name="Group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485634"/>
              </p:ext>
            </p:extLst>
          </p:nvPr>
        </p:nvGraphicFramePr>
        <p:xfrm>
          <a:off x="1295400" y="1905000"/>
          <a:ext cx="2057400" cy="1858012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495300"/>
                <a:gridCol w="5334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7463" name="Line 71"/>
          <p:cNvSpPr>
            <a:spLocks noChangeShapeType="1"/>
          </p:cNvSpPr>
          <p:nvPr/>
        </p:nvSpPr>
        <p:spPr bwMode="auto">
          <a:xfrm flipH="1" flipV="1">
            <a:off x="914400" y="15240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7464" name="Text Box 72"/>
          <p:cNvSpPr txBox="1">
            <a:spLocks noChangeArrowheads="1"/>
          </p:cNvSpPr>
          <p:nvPr/>
        </p:nvSpPr>
        <p:spPr bwMode="auto">
          <a:xfrm>
            <a:off x="1265238" y="1457325"/>
            <a:ext cx="1963737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00  01  11 10</a:t>
            </a:r>
          </a:p>
        </p:txBody>
      </p:sp>
      <p:sp>
        <p:nvSpPr>
          <p:cNvPr id="187465" name="Text Box 73"/>
          <p:cNvSpPr txBox="1">
            <a:spLocks noChangeArrowheads="1"/>
          </p:cNvSpPr>
          <p:nvPr/>
        </p:nvSpPr>
        <p:spPr bwMode="auto">
          <a:xfrm>
            <a:off x="806450" y="1897063"/>
            <a:ext cx="5238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00</a:t>
            </a:r>
          </a:p>
        </p:txBody>
      </p:sp>
      <p:sp>
        <p:nvSpPr>
          <p:cNvPr id="187466" name="Text Box 74"/>
          <p:cNvSpPr txBox="1">
            <a:spLocks noChangeArrowheads="1"/>
          </p:cNvSpPr>
          <p:nvPr/>
        </p:nvSpPr>
        <p:spPr bwMode="auto">
          <a:xfrm>
            <a:off x="811213" y="234315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187467" name="Text Box 75"/>
          <p:cNvSpPr txBox="1">
            <a:spLocks noChangeArrowheads="1"/>
          </p:cNvSpPr>
          <p:nvPr/>
        </p:nvSpPr>
        <p:spPr bwMode="auto">
          <a:xfrm>
            <a:off x="914400" y="38862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ab</a:t>
            </a:r>
          </a:p>
        </p:txBody>
      </p:sp>
      <p:sp>
        <p:nvSpPr>
          <p:cNvPr id="187468" name="Text Box 76"/>
          <p:cNvSpPr txBox="1">
            <a:spLocks noChangeArrowheads="1"/>
          </p:cNvSpPr>
          <p:nvPr/>
        </p:nvSpPr>
        <p:spPr bwMode="auto">
          <a:xfrm>
            <a:off x="533400" y="1447800"/>
            <a:ext cx="5064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cd</a:t>
            </a:r>
          </a:p>
        </p:txBody>
      </p:sp>
      <p:sp>
        <p:nvSpPr>
          <p:cNvPr id="187469" name="Text Box 77"/>
          <p:cNvSpPr txBox="1">
            <a:spLocks noChangeArrowheads="1"/>
          </p:cNvSpPr>
          <p:nvPr/>
        </p:nvSpPr>
        <p:spPr bwMode="auto">
          <a:xfrm>
            <a:off x="800100" y="283845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11</a:t>
            </a:r>
          </a:p>
        </p:txBody>
      </p:sp>
      <p:sp>
        <p:nvSpPr>
          <p:cNvPr id="187470" name="Text Box 78"/>
          <p:cNvSpPr txBox="1">
            <a:spLocks noChangeArrowheads="1"/>
          </p:cNvSpPr>
          <p:nvPr/>
        </p:nvSpPr>
        <p:spPr bwMode="auto">
          <a:xfrm>
            <a:off x="790575" y="32385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10</a:t>
            </a:r>
          </a:p>
        </p:txBody>
      </p:sp>
      <p:pic>
        <p:nvPicPr>
          <p:cNvPr id="5122" name="CP3 Ink 90a573ba-aedb-44ae-b664-df5ac871b5d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05" y="1449539"/>
            <a:ext cx="6593551" cy="549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36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Karnaugh Minimization Tricks (2)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1905000"/>
            <a:ext cx="4418013" cy="4113213"/>
          </a:xfrm>
        </p:spPr>
        <p:txBody>
          <a:bodyPr/>
          <a:lstStyle/>
          <a:p>
            <a:r>
              <a:rPr lang="en-US" sz="2800" dirty="0"/>
              <a:t>The map wraps around</a:t>
            </a:r>
          </a:p>
          <a:p>
            <a:pPr lvl="1"/>
            <a:r>
              <a:rPr lang="en-US" sz="2400" dirty="0"/>
              <a:t>out = </a:t>
            </a:r>
            <a:r>
              <a:rPr lang="en-US" sz="2400" dirty="0" err="1"/>
              <a:t>bd</a:t>
            </a:r>
            <a:endParaRPr lang="en-US" sz="24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sz="2400" dirty="0"/>
              <a:t>out = </a:t>
            </a:r>
            <a:r>
              <a:rPr lang="en-US" sz="2400" dirty="0" err="1"/>
              <a:t>bd</a:t>
            </a:r>
            <a:endParaRPr lang="en-US" sz="2400" dirty="0"/>
          </a:p>
        </p:txBody>
      </p:sp>
      <p:graphicFrame>
        <p:nvGraphicFramePr>
          <p:cNvPr id="18739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092719"/>
              </p:ext>
            </p:extLst>
          </p:nvPr>
        </p:nvGraphicFramePr>
        <p:xfrm>
          <a:off x="1295400" y="4648200"/>
          <a:ext cx="2057400" cy="1858012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7423" name="Line 31"/>
          <p:cNvSpPr>
            <a:spLocks noChangeShapeType="1"/>
          </p:cNvSpPr>
          <p:nvPr/>
        </p:nvSpPr>
        <p:spPr bwMode="auto">
          <a:xfrm flipH="1" flipV="1">
            <a:off x="914400" y="42672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7424" name="Text Box 32"/>
          <p:cNvSpPr txBox="1">
            <a:spLocks noChangeArrowheads="1"/>
          </p:cNvSpPr>
          <p:nvPr/>
        </p:nvSpPr>
        <p:spPr bwMode="auto">
          <a:xfrm>
            <a:off x="1295400" y="4191000"/>
            <a:ext cx="1963738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00  01  11 10</a:t>
            </a:r>
          </a:p>
        </p:txBody>
      </p:sp>
      <p:sp>
        <p:nvSpPr>
          <p:cNvPr id="187425" name="Text Box 33"/>
          <p:cNvSpPr txBox="1">
            <a:spLocks noChangeArrowheads="1"/>
          </p:cNvSpPr>
          <p:nvPr/>
        </p:nvSpPr>
        <p:spPr bwMode="auto">
          <a:xfrm>
            <a:off x="806450" y="4640263"/>
            <a:ext cx="5238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00</a:t>
            </a:r>
          </a:p>
        </p:txBody>
      </p:sp>
      <p:sp>
        <p:nvSpPr>
          <p:cNvPr id="187426" name="Text Box 34"/>
          <p:cNvSpPr txBox="1">
            <a:spLocks noChangeArrowheads="1"/>
          </p:cNvSpPr>
          <p:nvPr/>
        </p:nvSpPr>
        <p:spPr bwMode="auto">
          <a:xfrm>
            <a:off x="811213" y="508635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187427" name="Text Box 35"/>
          <p:cNvSpPr txBox="1">
            <a:spLocks noChangeArrowheads="1"/>
          </p:cNvSpPr>
          <p:nvPr/>
        </p:nvSpPr>
        <p:spPr bwMode="auto">
          <a:xfrm>
            <a:off x="914400" y="11430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ab</a:t>
            </a:r>
          </a:p>
        </p:txBody>
      </p:sp>
      <p:sp>
        <p:nvSpPr>
          <p:cNvPr id="187428" name="Text Box 36"/>
          <p:cNvSpPr txBox="1">
            <a:spLocks noChangeArrowheads="1"/>
          </p:cNvSpPr>
          <p:nvPr/>
        </p:nvSpPr>
        <p:spPr bwMode="auto">
          <a:xfrm>
            <a:off x="563563" y="4181475"/>
            <a:ext cx="5064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cd</a:t>
            </a:r>
          </a:p>
        </p:txBody>
      </p:sp>
      <p:sp>
        <p:nvSpPr>
          <p:cNvPr id="187429" name="Text Box 37"/>
          <p:cNvSpPr txBox="1">
            <a:spLocks noChangeArrowheads="1"/>
          </p:cNvSpPr>
          <p:nvPr/>
        </p:nvSpPr>
        <p:spPr bwMode="auto">
          <a:xfrm>
            <a:off x="800100" y="558165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11</a:t>
            </a:r>
          </a:p>
        </p:txBody>
      </p:sp>
      <p:sp>
        <p:nvSpPr>
          <p:cNvPr id="187430" name="Text Box 38"/>
          <p:cNvSpPr txBox="1">
            <a:spLocks noChangeArrowheads="1"/>
          </p:cNvSpPr>
          <p:nvPr/>
        </p:nvSpPr>
        <p:spPr bwMode="auto">
          <a:xfrm>
            <a:off x="790575" y="59817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10</a:t>
            </a:r>
          </a:p>
        </p:txBody>
      </p:sp>
      <p:sp>
        <p:nvSpPr>
          <p:cNvPr id="187431" name="AutoShape 39"/>
          <p:cNvSpPr>
            <a:spLocks noChangeArrowheads="1"/>
          </p:cNvSpPr>
          <p:nvPr/>
        </p:nvSpPr>
        <p:spPr bwMode="auto">
          <a:xfrm>
            <a:off x="2895600" y="60960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7432" name="AutoShape 40"/>
          <p:cNvSpPr>
            <a:spLocks noChangeArrowheads="1"/>
          </p:cNvSpPr>
          <p:nvPr/>
        </p:nvSpPr>
        <p:spPr bwMode="auto">
          <a:xfrm>
            <a:off x="2895600" y="44958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7433" name="AutoShape 41"/>
          <p:cNvSpPr>
            <a:spLocks noChangeArrowheads="1"/>
          </p:cNvSpPr>
          <p:nvPr/>
        </p:nvSpPr>
        <p:spPr bwMode="auto">
          <a:xfrm>
            <a:off x="1143000" y="44958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7434" name="AutoShape 42"/>
          <p:cNvSpPr>
            <a:spLocks noChangeArrowheads="1"/>
          </p:cNvSpPr>
          <p:nvPr/>
        </p:nvSpPr>
        <p:spPr bwMode="auto">
          <a:xfrm>
            <a:off x="1219200" y="60960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7435" name="Line 43"/>
          <p:cNvSpPr>
            <a:spLocks noChangeShapeType="1"/>
          </p:cNvSpPr>
          <p:nvPr/>
        </p:nvSpPr>
        <p:spPr bwMode="auto">
          <a:xfrm>
            <a:off x="5791200" y="49530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187476" name="Group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803146"/>
              </p:ext>
            </p:extLst>
          </p:nvPr>
        </p:nvGraphicFramePr>
        <p:xfrm>
          <a:off x="1295400" y="1905000"/>
          <a:ext cx="2057400" cy="1858012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495300"/>
                <a:gridCol w="5334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7463" name="Line 71"/>
          <p:cNvSpPr>
            <a:spLocks noChangeShapeType="1"/>
          </p:cNvSpPr>
          <p:nvPr/>
        </p:nvSpPr>
        <p:spPr bwMode="auto">
          <a:xfrm flipH="1" flipV="1">
            <a:off x="914400" y="15240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7464" name="Text Box 72"/>
          <p:cNvSpPr txBox="1">
            <a:spLocks noChangeArrowheads="1"/>
          </p:cNvSpPr>
          <p:nvPr/>
        </p:nvSpPr>
        <p:spPr bwMode="auto">
          <a:xfrm>
            <a:off x="1265238" y="1457325"/>
            <a:ext cx="1963737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00  01  11 10</a:t>
            </a:r>
          </a:p>
        </p:txBody>
      </p:sp>
      <p:sp>
        <p:nvSpPr>
          <p:cNvPr id="187465" name="Text Box 73"/>
          <p:cNvSpPr txBox="1">
            <a:spLocks noChangeArrowheads="1"/>
          </p:cNvSpPr>
          <p:nvPr/>
        </p:nvSpPr>
        <p:spPr bwMode="auto">
          <a:xfrm>
            <a:off x="806450" y="1897063"/>
            <a:ext cx="5238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00</a:t>
            </a:r>
          </a:p>
        </p:txBody>
      </p:sp>
      <p:sp>
        <p:nvSpPr>
          <p:cNvPr id="187466" name="Text Box 74"/>
          <p:cNvSpPr txBox="1">
            <a:spLocks noChangeArrowheads="1"/>
          </p:cNvSpPr>
          <p:nvPr/>
        </p:nvSpPr>
        <p:spPr bwMode="auto">
          <a:xfrm>
            <a:off x="811213" y="234315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187467" name="Text Box 75"/>
          <p:cNvSpPr txBox="1">
            <a:spLocks noChangeArrowheads="1"/>
          </p:cNvSpPr>
          <p:nvPr/>
        </p:nvSpPr>
        <p:spPr bwMode="auto">
          <a:xfrm>
            <a:off x="914400" y="38862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ab</a:t>
            </a:r>
          </a:p>
        </p:txBody>
      </p:sp>
      <p:sp>
        <p:nvSpPr>
          <p:cNvPr id="187468" name="Text Box 76"/>
          <p:cNvSpPr txBox="1">
            <a:spLocks noChangeArrowheads="1"/>
          </p:cNvSpPr>
          <p:nvPr/>
        </p:nvSpPr>
        <p:spPr bwMode="auto">
          <a:xfrm>
            <a:off x="533400" y="1447800"/>
            <a:ext cx="5064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cd</a:t>
            </a:r>
          </a:p>
        </p:txBody>
      </p:sp>
      <p:sp>
        <p:nvSpPr>
          <p:cNvPr id="187469" name="Text Box 77"/>
          <p:cNvSpPr txBox="1">
            <a:spLocks noChangeArrowheads="1"/>
          </p:cNvSpPr>
          <p:nvPr/>
        </p:nvSpPr>
        <p:spPr bwMode="auto">
          <a:xfrm>
            <a:off x="800100" y="283845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11</a:t>
            </a:r>
          </a:p>
        </p:txBody>
      </p:sp>
      <p:sp>
        <p:nvSpPr>
          <p:cNvPr id="187470" name="Text Box 78"/>
          <p:cNvSpPr txBox="1">
            <a:spLocks noChangeArrowheads="1"/>
          </p:cNvSpPr>
          <p:nvPr/>
        </p:nvSpPr>
        <p:spPr bwMode="auto">
          <a:xfrm>
            <a:off x="790575" y="32385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10</a:t>
            </a:r>
          </a:p>
        </p:txBody>
      </p:sp>
      <p:sp>
        <p:nvSpPr>
          <p:cNvPr id="187471" name="AutoShape 79"/>
          <p:cNvSpPr>
            <a:spLocks noChangeArrowheads="1"/>
          </p:cNvSpPr>
          <p:nvPr/>
        </p:nvSpPr>
        <p:spPr bwMode="auto">
          <a:xfrm>
            <a:off x="1219200" y="2438400"/>
            <a:ext cx="381000" cy="7620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7473" name="AutoShape 81"/>
          <p:cNvSpPr>
            <a:spLocks noChangeArrowheads="1"/>
          </p:cNvSpPr>
          <p:nvPr/>
        </p:nvSpPr>
        <p:spPr bwMode="auto">
          <a:xfrm>
            <a:off x="2895600" y="2438400"/>
            <a:ext cx="685800" cy="7620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7477" name="Line 85"/>
          <p:cNvSpPr>
            <a:spLocks noChangeShapeType="1"/>
          </p:cNvSpPr>
          <p:nvPr/>
        </p:nvSpPr>
        <p:spPr bwMode="auto">
          <a:xfrm>
            <a:off x="5791200" y="24384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90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Karnaugh Minimization Tricks (3)</a:t>
            </a:r>
          </a:p>
        </p:txBody>
      </p:sp>
      <p:graphicFrame>
        <p:nvGraphicFramePr>
          <p:cNvPr id="19046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777304"/>
              </p:ext>
            </p:extLst>
          </p:nvPr>
        </p:nvGraphicFramePr>
        <p:xfrm>
          <a:off x="1295400" y="4648200"/>
          <a:ext cx="2057400" cy="1858012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0495" name="Line 31"/>
          <p:cNvSpPr>
            <a:spLocks noChangeShapeType="1"/>
          </p:cNvSpPr>
          <p:nvPr/>
        </p:nvSpPr>
        <p:spPr bwMode="auto">
          <a:xfrm flipH="1" flipV="1">
            <a:off x="914400" y="42672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0496" name="Text Box 32"/>
          <p:cNvSpPr txBox="1">
            <a:spLocks noChangeArrowheads="1"/>
          </p:cNvSpPr>
          <p:nvPr/>
        </p:nvSpPr>
        <p:spPr bwMode="auto">
          <a:xfrm>
            <a:off x="1295400" y="4191000"/>
            <a:ext cx="1963738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00  01  11 10</a:t>
            </a:r>
          </a:p>
        </p:txBody>
      </p:sp>
      <p:sp>
        <p:nvSpPr>
          <p:cNvPr id="190497" name="Text Box 33"/>
          <p:cNvSpPr txBox="1">
            <a:spLocks noChangeArrowheads="1"/>
          </p:cNvSpPr>
          <p:nvPr/>
        </p:nvSpPr>
        <p:spPr bwMode="auto">
          <a:xfrm>
            <a:off x="806450" y="4640263"/>
            <a:ext cx="5238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00</a:t>
            </a:r>
          </a:p>
        </p:txBody>
      </p:sp>
      <p:sp>
        <p:nvSpPr>
          <p:cNvPr id="190498" name="Text Box 34"/>
          <p:cNvSpPr txBox="1">
            <a:spLocks noChangeArrowheads="1"/>
          </p:cNvSpPr>
          <p:nvPr/>
        </p:nvSpPr>
        <p:spPr bwMode="auto">
          <a:xfrm>
            <a:off x="811213" y="508635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190499" name="Text Box 35"/>
          <p:cNvSpPr txBox="1">
            <a:spLocks noChangeArrowheads="1"/>
          </p:cNvSpPr>
          <p:nvPr/>
        </p:nvSpPr>
        <p:spPr bwMode="auto">
          <a:xfrm>
            <a:off x="914400" y="11430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ab</a:t>
            </a:r>
          </a:p>
        </p:txBody>
      </p:sp>
      <p:sp>
        <p:nvSpPr>
          <p:cNvPr id="190500" name="Text Box 36"/>
          <p:cNvSpPr txBox="1">
            <a:spLocks noChangeArrowheads="1"/>
          </p:cNvSpPr>
          <p:nvPr/>
        </p:nvSpPr>
        <p:spPr bwMode="auto">
          <a:xfrm>
            <a:off x="563563" y="4181475"/>
            <a:ext cx="5064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cd</a:t>
            </a:r>
          </a:p>
        </p:txBody>
      </p:sp>
      <p:sp>
        <p:nvSpPr>
          <p:cNvPr id="190501" name="Text Box 37"/>
          <p:cNvSpPr txBox="1">
            <a:spLocks noChangeArrowheads="1"/>
          </p:cNvSpPr>
          <p:nvPr/>
        </p:nvSpPr>
        <p:spPr bwMode="auto">
          <a:xfrm>
            <a:off x="800100" y="558165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11</a:t>
            </a:r>
          </a:p>
        </p:txBody>
      </p:sp>
      <p:sp>
        <p:nvSpPr>
          <p:cNvPr id="190502" name="Text Box 38"/>
          <p:cNvSpPr txBox="1">
            <a:spLocks noChangeArrowheads="1"/>
          </p:cNvSpPr>
          <p:nvPr/>
        </p:nvSpPr>
        <p:spPr bwMode="auto">
          <a:xfrm>
            <a:off x="790575" y="59817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10</a:t>
            </a:r>
          </a:p>
        </p:txBody>
      </p:sp>
      <p:graphicFrame>
        <p:nvGraphicFramePr>
          <p:cNvPr id="190508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820455"/>
              </p:ext>
            </p:extLst>
          </p:nvPr>
        </p:nvGraphicFramePr>
        <p:xfrm>
          <a:off x="1295400" y="1905000"/>
          <a:ext cx="2057400" cy="1858012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495300"/>
                <a:gridCol w="5334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0535" name="Line 71"/>
          <p:cNvSpPr>
            <a:spLocks noChangeShapeType="1"/>
          </p:cNvSpPr>
          <p:nvPr/>
        </p:nvSpPr>
        <p:spPr bwMode="auto">
          <a:xfrm flipH="1" flipV="1">
            <a:off x="914400" y="15240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0536" name="Text Box 72"/>
          <p:cNvSpPr txBox="1">
            <a:spLocks noChangeArrowheads="1"/>
          </p:cNvSpPr>
          <p:nvPr/>
        </p:nvSpPr>
        <p:spPr bwMode="auto">
          <a:xfrm>
            <a:off x="1265238" y="1457325"/>
            <a:ext cx="1963737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00  01  11 10</a:t>
            </a:r>
          </a:p>
        </p:txBody>
      </p:sp>
      <p:sp>
        <p:nvSpPr>
          <p:cNvPr id="190537" name="Text Box 73"/>
          <p:cNvSpPr txBox="1">
            <a:spLocks noChangeArrowheads="1"/>
          </p:cNvSpPr>
          <p:nvPr/>
        </p:nvSpPr>
        <p:spPr bwMode="auto">
          <a:xfrm>
            <a:off x="806450" y="1897063"/>
            <a:ext cx="5238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00</a:t>
            </a:r>
          </a:p>
        </p:txBody>
      </p:sp>
      <p:sp>
        <p:nvSpPr>
          <p:cNvPr id="190538" name="Text Box 74"/>
          <p:cNvSpPr txBox="1">
            <a:spLocks noChangeArrowheads="1"/>
          </p:cNvSpPr>
          <p:nvPr/>
        </p:nvSpPr>
        <p:spPr bwMode="auto">
          <a:xfrm>
            <a:off x="811213" y="234315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190539" name="Text Box 75"/>
          <p:cNvSpPr txBox="1">
            <a:spLocks noChangeArrowheads="1"/>
          </p:cNvSpPr>
          <p:nvPr/>
        </p:nvSpPr>
        <p:spPr bwMode="auto">
          <a:xfrm>
            <a:off x="914400" y="38862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ab</a:t>
            </a:r>
          </a:p>
        </p:txBody>
      </p:sp>
      <p:sp>
        <p:nvSpPr>
          <p:cNvPr id="190540" name="Text Box 76"/>
          <p:cNvSpPr txBox="1">
            <a:spLocks noChangeArrowheads="1"/>
          </p:cNvSpPr>
          <p:nvPr/>
        </p:nvSpPr>
        <p:spPr bwMode="auto">
          <a:xfrm>
            <a:off x="533400" y="1447800"/>
            <a:ext cx="5064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cd</a:t>
            </a:r>
          </a:p>
        </p:txBody>
      </p:sp>
      <p:sp>
        <p:nvSpPr>
          <p:cNvPr id="190541" name="Text Box 77"/>
          <p:cNvSpPr txBox="1">
            <a:spLocks noChangeArrowheads="1"/>
          </p:cNvSpPr>
          <p:nvPr/>
        </p:nvSpPr>
        <p:spPr bwMode="auto">
          <a:xfrm>
            <a:off x="800100" y="283845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11</a:t>
            </a:r>
          </a:p>
        </p:txBody>
      </p:sp>
      <p:sp>
        <p:nvSpPr>
          <p:cNvPr id="190542" name="Text Box 78"/>
          <p:cNvSpPr txBox="1">
            <a:spLocks noChangeArrowheads="1"/>
          </p:cNvSpPr>
          <p:nvPr/>
        </p:nvSpPr>
        <p:spPr bwMode="auto">
          <a:xfrm>
            <a:off x="790575" y="32385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10</a:t>
            </a:r>
          </a:p>
        </p:txBody>
      </p:sp>
      <p:pic>
        <p:nvPicPr>
          <p:cNvPr id="6146" name="CP3 Ink 3e256d97-857a-4bd0-9ba0-22ded8d0624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50" y="2005259"/>
            <a:ext cx="6000300" cy="472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26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Karnaugh Minimization Tricks (3)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1905000"/>
            <a:ext cx="4418013" cy="4953000"/>
          </a:xfrm>
        </p:spPr>
        <p:txBody>
          <a:bodyPr/>
          <a:lstStyle/>
          <a:p>
            <a:r>
              <a:rPr lang="en-US" sz="2400" dirty="0"/>
              <a:t>“Don’t care” values can be interpreted individually in whatever way is convenient</a:t>
            </a:r>
          </a:p>
          <a:p>
            <a:pPr lvl="1"/>
            <a:r>
              <a:rPr lang="en-US" sz="2000" dirty="0"/>
              <a:t>assume all x’s = 1</a:t>
            </a:r>
          </a:p>
          <a:p>
            <a:pPr lvl="1"/>
            <a:r>
              <a:rPr lang="en-US" sz="2000" dirty="0"/>
              <a:t>out = d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assume middle x’s = 0</a:t>
            </a:r>
          </a:p>
          <a:p>
            <a:pPr lvl="1"/>
            <a:r>
              <a:rPr lang="en-US" sz="2000" dirty="0"/>
              <a:t>assume 4</a:t>
            </a:r>
            <a:r>
              <a:rPr lang="en-US" sz="2000" baseline="30000" dirty="0"/>
              <a:t>th</a:t>
            </a:r>
            <a:r>
              <a:rPr lang="en-US" sz="2000" dirty="0"/>
              <a:t> column x = 1</a:t>
            </a:r>
          </a:p>
          <a:p>
            <a:pPr lvl="1"/>
            <a:r>
              <a:rPr lang="en-US" sz="2000" dirty="0"/>
              <a:t>out = </a:t>
            </a:r>
            <a:r>
              <a:rPr lang="en-US" sz="2000" dirty="0" err="1"/>
              <a:t>bd</a:t>
            </a:r>
            <a:endParaRPr lang="en-US" sz="2000" dirty="0"/>
          </a:p>
        </p:txBody>
      </p:sp>
      <p:graphicFrame>
        <p:nvGraphicFramePr>
          <p:cNvPr id="19046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652666"/>
              </p:ext>
            </p:extLst>
          </p:nvPr>
        </p:nvGraphicFramePr>
        <p:xfrm>
          <a:off x="1295400" y="4648200"/>
          <a:ext cx="2057400" cy="1858012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0495" name="Line 31"/>
          <p:cNvSpPr>
            <a:spLocks noChangeShapeType="1"/>
          </p:cNvSpPr>
          <p:nvPr/>
        </p:nvSpPr>
        <p:spPr bwMode="auto">
          <a:xfrm flipH="1" flipV="1">
            <a:off x="914400" y="42672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0496" name="Text Box 32"/>
          <p:cNvSpPr txBox="1">
            <a:spLocks noChangeArrowheads="1"/>
          </p:cNvSpPr>
          <p:nvPr/>
        </p:nvSpPr>
        <p:spPr bwMode="auto">
          <a:xfrm>
            <a:off x="1295400" y="4191000"/>
            <a:ext cx="1963738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00  01  11 10</a:t>
            </a:r>
          </a:p>
        </p:txBody>
      </p:sp>
      <p:sp>
        <p:nvSpPr>
          <p:cNvPr id="190497" name="Text Box 33"/>
          <p:cNvSpPr txBox="1">
            <a:spLocks noChangeArrowheads="1"/>
          </p:cNvSpPr>
          <p:nvPr/>
        </p:nvSpPr>
        <p:spPr bwMode="auto">
          <a:xfrm>
            <a:off x="806450" y="4640263"/>
            <a:ext cx="5238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00</a:t>
            </a:r>
          </a:p>
        </p:txBody>
      </p:sp>
      <p:sp>
        <p:nvSpPr>
          <p:cNvPr id="190498" name="Text Box 34"/>
          <p:cNvSpPr txBox="1">
            <a:spLocks noChangeArrowheads="1"/>
          </p:cNvSpPr>
          <p:nvPr/>
        </p:nvSpPr>
        <p:spPr bwMode="auto">
          <a:xfrm>
            <a:off x="811213" y="508635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190499" name="Text Box 35"/>
          <p:cNvSpPr txBox="1">
            <a:spLocks noChangeArrowheads="1"/>
          </p:cNvSpPr>
          <p:nvPr/>
        </p:nvSpPr>
        <p:spPr bwMode="auto">
          <a:xfrm>
            <a:off x="914400" y="11430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ab</a:t>
            </a:r>
          </a:p>
        </p:txBody>
      </p:sp>
      <p:sp>
        <p:nvSpPr>
          <p:cNvPr id="190500" name="Text Box 36"/>
          <p:cNvSpPr txBox="1">
            <a:spLocks noChangeArrowheads="1"/>
          </p:cNvSpPr>
          <p:nvPr/>
        </p:nvSpPr>
        <p:spPr bwMode="auto">
          <a:xfrm>
            <a:off x="563563" y="4181475"/>
            <a:ext cx="5064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cd</a:t>
            </a:r>
          </a:p>
        </p:txBody>
      </p:sp>
      <p:sp>
        <p:nvSpPr>
          <p:cNvPr id="190501" name="Text Box 37"/>
          <p:cNvSpPr txBox="1">
            <a:spLocks noChangeArrowheads="1"/>
          </p:cNvSpPr>
          <p:nvPr/>
        </p:nvSpPr>
        <p:spPr bwMode="auto">
          <a:xfrm>
            <a:off x="800100" y="558165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11</a:t>
            </a:r>
          </a:p>
        </p:txBody>
      </p:sp>
      <p:sp>
        <p:nvSpPr>
          <p:cNvPr id="190502" name="Text Box 38"/>
          <p:cNvSpPr txBox="1">
            <a:spLocks noChangeArrowheads="1"/>
          </p:cNvSpPr>
          <p:nvPr/>
        </p:nvSpPr>
        <p:spPr bwMode="auto">
          <a:xfrm>
            <a:off x="790575" y="59817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10</a:t>
            </a:r>
          </a:p>
        </p:txBody>
      </p:sp>
      <p:sp>
        <p:nvSpPr>
          <p:cNvPr id="190503" name="AutoShape 39"/>
          <p:cNvSpPr>
            <a:spLocks noChangeArrowheads="1"/>
          </p:cNvSpPr>
          <p:nvPr/>
        </p:nvSpPr>
        <p:spPr bwMode="auto">
          <a:xfrm>
            <a:off x="2895600" y="60960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0504" name="AutoShape 40"/>
          <p:cNvSpPr>
            <a:spLocks noChangeArrowheads="1"/>
          </p:cNvSpPr>
          <p:nvPr/>
        </p:nvSpPr>
        <p:spPr bwMode="auto">
          <a:xfrm>
            <a:off x="2895600" y="44958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0505" name="AutoShape 41"/>
          <p:cNvSpPr>
            <a:spLocks noChangeArrowheads="1"/>
          </p:cNvSpPr>
          <p:nvPr/>
        </p:nvSpPr>
        <p:spPr bwMode="auto">
          <a:xfrm>
            <a:off x="1143000" y="44958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0506" name="AutoShape 42"/>
          <p:cNvSpPr>
            <a:spLocks noChangeArrowheads="1"/>
          </p:cNvSpPr>
          <p:nvPr/>
        </p:nvSpPr>
        <p:spPr bwMode="auto">
          <a:xfrm>
            <a:off x="1219200" y="60960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0507" name="Line 43"/>
          <p:cNvSpPr>
            <a:spLocks noChangeShapeType="1"/>
          </p:cNvSpPr>
          <p:nvPr/>
        </p:nvSpPr>
        <p:spPr bwMode="auto">
          <a:xfrm>
            <a:off x="5638800" y="60960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190508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044365"/>
              </p:ext>
            </p:extLst>
          </p:nvPr>
        </p:nvGraphicFramePr>
        <p:xfrm>
          <a:off x="1295400" y="1905000"/>
          <a:ext cx="2057400" cy="1858012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495300"/>
                <a:gridCol w="5334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0535" name="Line 71"/>
          <p:cNvSpPr>
            <a:spLocks noChangeShapeType="1"/>
          </p:cNvSpPr>
          <p:nvPr/>
        </p:nvSpPr>
        <p:spPr bwMode="auto">
          <a:xfrm flipH="1" flipV="1">
            <a:off x="914400" y="15240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0536" name="Text Box 72"/>
          <p:cNvSpPr txBox="1">
            <a:spLocks noChangeArrowheads="1"/>
          </p:cNvSpPr>
          <p:nvPr/>
        </p:nvSpPr>
        <p:spPr bwMode="auto">
          <a:xfrm>
            <a:off x="1265238" y="1457325"/>
            <a:ext cx="1963737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00  01  11 10</a:t>
            </a:r>
          </a:p>
        </p:txBody>
      </p:sp>
      <p:sp>
        <p:nvSpPr>
          <p:cNvPr id="190537" name="Text Box 73"/>
          <p:cNvSpPr txBox="1">
            <a:spLocks noChangeArrowheads="1"/>
          </p:cNvSpPr>
          <p:nvPr/>
        </p:nvSpPr>
        <p:spPr bwMode="auto">
          <a:xfrm>
            <a:off x="806450" y="1897063"/>
            <a:ext cx="5238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00</a:t>
            </a:r>
          </a:p>
        </p:txBody>
      </p:sp>
      <p:sp>
        <p:nvSpPr>
          <p:cNvPr id="190538" name="Text Box 74"/>
          <p:cNvSpPr txBox="1">
            <a:spLocks noChangeArrowheads="1"/>
          </p:cNvSpPr>
          <p:nvPr/>
        </p:nvSpPr>
        <p:spPr bwMode="auto">
          <a:xfrm>
            <a:off x="811213" y="234315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190539" name="Text Box 75"/>
          <p:cNvSpPr txBox="1">
            <a:spLocks noChangeArrowheads="1"/>
          </p:cNvSpPr>
          <p:nvPr/>
        </p:nvSpPr>
        <p:spPr bwMode="auto">
          <a:xfrm>
            <a:off x="914400" y="38862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ab</a:t>
            </a:r>
          </a:p>
        </p:txBody>
      </p:sp>
      <p:sp>
        <p:nvSpPr>
          <p:cNvPr id="190540" name="Text Box 76"/>
          <p:cNvSpPr txBox="1">
            <a:spLocks noChangeArrowheads="1"/>
          </p:cNvSpPr>
          <p:nvPr/>
        </p:nvSpPr>
        <p:spPr bwMode="auto">
          <a:xfrm>
            <a:off x="533400" y="1447800"/>
            <a:ext cx="5064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cd</a:t>
            </a:r>
          </a:p>
        </p:txBody>
      </p:sp>
      <p:sp>
        <p:nvSpPr>
          <p:cNvPr id="190541" name="Text Box 77"/>
          <p:cNvSpPr txBox="1">
            <a:spLocks noChangeArrowheads="1"/>
          </p:cNvSpPr>
          <p:nvPr/>
        </p:nvSpPr>
        <p:spPr bwMode="auto">
          <a:xfrm>
            <a:off x="800100" y="283845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11</a:t>
            </a:r>
          </a:p>
        </p:txBody>
      </p:sp>
      <p:sp>
        <p:nvSpPr>
          <p:cNvPr id="190542" name="Text Box 78"/>
          <p:cNvSpPr txBox="1">
            <a:spLocks noChangeArrowheads="1"/>
          </p:cNvSpPr>
          <p:nvPr/>
        </p:nvSpPr>
        <p:spPr bwMode="auto">
          <a:xfrm>
            <a:off x="790575" y="32385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10</a:t>
            </a:r>
          </a:p>
        </p:txBody>
      </p:sp>
      <p:sp>
        <p:nvSpPr>
          <p:cNvPr id="190544" name="AutoShape 80"/>
          <p:cNvSpPr>
            <a:spLocks noChangeArrowheads="1"/>
          </p:cNvSpPr>
          <p:nvPr/>
        </p:nvSpPr>
        <p:spPr bwMode="auto">
          <a:xfrm>
            <a:off x="1295400" y="2438400"/>
            <a:ext cx="2057400" cy="7620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89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Multiplexer</a:t>
            </a:r>
          </a:p>
        </p:txBody>
      </p:sp>
      <p:sp>
        <p:nvSpPr>
          <p:cNvPr id="128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8600" y="962025"/>
            <a:ext cx="5105400" cy="5681663"/>
          </a:xfrm>
        </p:spPr>
        <p:txBody>
          <a:bodyPr/>
          <a:lstStyle/>
          <a:p>
            <a:r>
              <a:rPr lang="en-US"/>
              <a:t>A multiplexer selects between multiple inputs</a:t>
            </a:r>
          </a:p>
          <a:p>
            <a:pPr lvl="1"/>
            <a:r>
              <a:rPr lang="en-US"/>
              <a:t>out = a, if d = 0</a:t>
            </a:r>
          </a:p>
          <a:p>
            <a:pPr lvl="1"/>
            <a:r>
              <a:rPr lang="en-US"/>
              <a:t>out = b, if d = 1</a:t>
            </a:r>
          </a:p>
          <a:p>
            <a:pPr lvl="1"/>
            <a:endParaRPr lang="en-US"/>
          </a:p>
          <a:p>
            <a:r>
              <a:rPr lang="en-US"/>
              <a:t>Build truth table</a:t>
            </a:r>
          </a:p>
          <a:p>
            <a:r>
              <a:rPr lang="en-US"/>
              <a:t>Minimize diagram</a:t>
            </a:r>
          </a:p>
          <a:p>
            <a:r>
              <a:rPr lang="en-US"/>
              <a:t>Derive logic diagram</a:t>
            </a:r>
          </a:p>
        </p:txBody>
      </p:sp>
      <p:grpSp>
        <p:nvGrpSpPr>
          <p:cNvPr id="21" name="Group 56"/>
          <p:cNvGrpSpPr>
            <a:grpSpLocks/>
          </p:cNvGrpSpPr>
          <p:nvPr/>
        </p:nvGrpSpPr>
        <p:grpSpPr bwMode="auto">
          <a:xfrm>
            <a:off x="533400" y="1600200"/>
            <a:ext cx="1758950" cy="1541463"/>
            <a:chOff x="122" y="1147"/>
            <a:chExt cx="1654" cy="1804"/>
          </a:xfrm>
        </p:grpSpPr>
        <p:sp>
          <p:nvSpPr>
            <p:cNvPr id="22" name="Rectangle 57"/>
            <p:cNvSpPr>
              <a:spLocks noChangeArrowheads="1"/>
            </p:cNvSpPr>
            <p:nvPr/>
          </p:nvSpPr>
          <p:spPr bwMode="auto">
            <a:xfrm>
              <a:off x="624" y="1152"/>
              <a:ext cx="960" cy="100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3" name="Line 58"/>
            <p:cNvSpPr>
              <a:spLocks noChangeShapeType="1"/>
            </p:cNvSpPr>
            <p:nvPr/>
          </p:nvSpPr>
          <p:spPr bwMode="auto">
            <a:xfrm flipH="1">
              <a:off x="432" y="1344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4" name="Line 59"/>
            <p:cNvSpPr>
              <a:spLocks noChangeShapeType="1"/>
            </p:cNvSpPr>
            <p:nvPr/>
          </p:nvSpPr>
          <p:spPr bwMode="auto">
            <a:xfrm flipH="1">
              <a:off x="432" y="1920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5" name="Line 60"/>
            <p:cNvSpPr>
              <a:spLocks noChangeShapeType="1"/>
            </p:cNvSpPr>
            <p:nvPr/>
          </p:nvSpPr>
          <p:spPr bwMode="auto">
            <a:xfrm flipH="1">
              <a:off x="1584" y="1632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6" name="Line 61"/>
            <p:cNvSpPr>
              <a:spLocks noChangeShapeType="1"/>
            </p:cNvSpPr>
            <p:nvPr/>
          </p:nvSpPr>
          <p:spPr bwMode="auto">
            <a:xfrm flipH="1" flipV="1">
              <a:off x="1056" y="216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7" name="Text Box 62"/>
            <p:cNvSpPr txBox="1">
              <a:spLocks noChangeArrowheads="1"/>
            </p:cNvSpPr>
            <p:nvPr/>
          </p:nvSpPr>
          <p:spPr bwMode="auto">
            <a:xfrm>
              <a:off x="122" y="1147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28" name="Text Box 63"/>
            <p:cNvSpPr txBox="1">
              <a:spLocks noChangeArrowheads="1"/>
            </p:cNvSpPr>
            <p:nvPr/>
          </p:nvSpPr>
          <p:spPr bwMode="auto">
            <a:xfrm>
              <a:off x="122" y="1723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29" name="Text Box 64"/>
            <p:cNvSpPr txBox="1">
              <a:spLocks noChangeArrowheads="1"/>
            </p:cNvSpPr>
            <p:nvPr/>
          </p:nvSpPr>
          <p:spPr bwMode="auto">
            <a:xfrm>
              <a:off x="843" y="2347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</a:rPr>
                <a:t>d</a:t>
              </a:r>
            </a:p>
          </p:txBody>
        </p:sp>
      </p:grpSp>
      <p:pic>
        <p:nvPicPr>
          <p:cNvPr id="7170" name="CP3 Ink 45385428-9d92-4fc8-89fa-fe00922e4eb7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40" y="2623919"/>
            <a:ext cx="8881800" cy="4263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979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9563" y="-157163"/>
            <a:ext cx="8534400" cy="989013"/>
          </a:xfrm>
        </p:spPr>
        <p:txBody>
          <a:bodyPr/>
          <a:lstStyle/>
          <a:p>
            <a:r>
              <a:rPr lang="en-US"/>
              <a:t>Multiplexer Implementation</a:t>
            </a:r>
          </a:p>
        </p:txBody>
      </p:sp>
      <p:graphicFrame>
        <p:nvGraphicFramePr>
          <p:cNvPr id="1288195" name="Group 3"/>
          <p:cNvGraphicFramePr>
            <a:graphicFrameLocks noGrp="1"/>
          </p:cNvGraphicFramePr>
          <p:nvPr>
            <p:ph idx="1"/>
          </p:nvPr>
        </p:nvGraphicFramePr>
        <p:xfrm>
          <a:off x="990600" y="3352800"/>
          <a:ext cx="2362200" cy="3017520"/>
        </p:xfrm>
        <a:graphic>
          <a:graphicData uri="http://schemas.openxmlformats.org/drawingml/2006/table">
            <a:tbl>
              <a:tblPr/>
              <a:tblGrid>
                <a:gridCol w="328613"/>
                <a:gridCol w="393700"/>
                <a:gridCol w="458787"/>
                <a:gridCol w="1181100"/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88247" name="Rectangle 55"/>
          <p:cNvSpPr>
            <a:spLocks noChangeArrowheads="1"/>
          </p:cNvSpPr>
          <p:nvPr/>
        </p:nvSpPr>
        <p:spPr bwMode="auto">
          <a:xfrm>
            <a:off x="3810000" y="1905000"/>
            <a:ext cx="47990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rgbClr val="FFFF66"/>
              </a:buClr>
              <a:buFontTx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Helvetica" charset="0"/>
              </a:rPr>
              <a:t>Build a truth table</a:t>
            </a:r>
          </a:p>
          <a:p>
            <a:pPr marL="742950" lvl="1" indent="-285750">
              <a:spcBef>
                <a:spcPct val="20000"/>
              </a:spcBef>
              <a:buClr>
                <a:srgbClr val="FFFF66"/>
              </a:buClr>
            </a:pPr>
            <a:r>
              <a:rPr lang="en-US" sz="2800" dirty="0" smtClean="0">
                <a:solidFill>
                  <a:srgbClr val="FFFFFF"/>
                </a:solidFill>
                <a:latin typeface="Helvetica" charset="0"/>
              </a:rPr>
              <a:t>= </a:t>
            </a:r>
            <a:r>
              <a:rPr lang="en-US" sz="2800" dirty="0" err="1" smtClean="0">
                <a:solidFill>
                  <a:srgbClr val="FFFFFF"/>
                </a:solidFill>
                <a:latin typeface="Helvetica" charset="0"/>
              </a:rPr>
              <a:t>abd</a:t>
            </a:r>
            <a:r>
              <a:rPr lang="en-US" sz="2800" dirty="0" smtClean="0">
                <a:solidFill>
                  <a:srgbClr val="FFFFFF"/>
                </a:solidFill>
                <a:latin typeface="Helvetica" charset="0"/>
              </a:rPr>
              <a:t> + </a:t>
            </a:r>
            <a:r>
              <a:rPr lang="en-US" sz="2800" dirty="0" err="1" smtClean="0">
                <a:solidFill>
                  <a:srgbClr val="FFFFFF"/>
                </a:solidFill>
                <a:latin typeface="Helvetica" charset="0"/>
              </a:rPr>
              <a:t>abd</a:t>
            </a:r>
            <a:r>
              <a:rPr lang="en-US" sz="2800" dirty="0" smtClean="0">
                <a:solidFill>
                  <a:srgbClr val="FFFFFF"/>
                </a:solidFill>
                <a:latin typeface="Helvetica" charset="0"/>
              </a:rPr>
              <a:t> + a </a:t>
            </a:r>
            <a:r>
              <a:rPr lang="en-US" sz="2800" dirty="0" err="1" smtClean="0">
                <a:solidFill>
                  <a:srgbClr val="FFFFFF"/>
                </a:solidFill>
                <a:latin typeface="Helvetica" charset="0"/>
              </a:rPr>
              <a:t>bd</a:t>
            </a:r>
            <a:r>
              <a:rPr lang="en-US" sz="2800" dirty="0" smtClean="0">
                <a:solidFill>
                  <a:srgbClr val="FFFFFF"/>
                </a:solidFill>
                <a:latin typeface="Helvetica" charset="0"/>
              </a:rPr>
              <a:t> + a b d</a:t>
            </a:r>
          </a:p>
          <a:p>
            <a:pPr marL="742950" lvl="1" indent="-285750">
              <a:spcBef>
                <a:spcPct val="20000"/>
              </a:spcBef>
              <a:buClr>
                <a:srgbClr val="FFFF66"/>
              </a:buClr>
            </a:pPr>
            <a:endParaRPr lang="en-US" sz="2800" dirty="0" smtClean="0">
              <a:solidFill>
                <a:srgbClr val="FFFFFF"/>
              </a:solidFill>
              <a:latin typeface="Helvetica" charset="0"/>
            </a:endParaRPr>
          </a:p>
        </p:txBody>
      </p:sp>
      <p:grpSp>
        <p:nvGrpSpPr>
          <p:cNvPr id="1288248" name="Group 56"/>
          <p:cNvGrpSpPr>
            <a:grpSpLocks/>
          </p:cNvGrpSpPr>
          <p:nvPr/>
        </p:nvGrpSpPr>
        <p:grpSpPr bwMode="auto">
          <a:xfrm>
            <a:off x="533400" y="1600200"/>
            <a:ext cx="1758950" cy="1541463"/>
            <a:chOff x="122" y="1147"/>
            <a:chExt cx="1654" cy="1804"/>
          </a:xfrm>
        </p:grpSpPr>
        <p:sp>
          <p:nvSpPr>
            <p:cNvPr id="1288249" name="Rectangle 57"/>
            <p:cNvSpPr>
              <a:spLocks noChangeArrowheads="1"/>
            </p:cNvSpPr>
            <p:nvPr/>
          </p:nvSpPr>
          <p:spPr bwMode="auto">
            <a:xfrm>
              <a:off x="624" y="1152"/>
              <a:ext cx="960" cy="100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88250" name="Line 58"/>
            <p:cNvSpPr>
              <a:spLocks noChangeShapeType="1"/>
            </p:cNvSpPr>
            <p:nvPr/>
          </p:nvSpPr>
          <p:spPr bwMode="auto">
            <a:xfrm flipH="1">
              <a:off x="432" y="1344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88251" name="Line 59"/>
            <p:cNvSpPr>
              <a:spLocks noChangeShapeType="1"/>
            </p:cNvSpPr>
            <p:nvPr/>
          </p:nvSpPr>
          <p:spPr bwMode="auto">
            <a:xfrm flipH="1">
              <a:off x="432" y="1920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88252" name="Line 60"/>
            <p:cNvSpPr>
              <a:spLocks noChangeShapeType="1"/>
            </p:cNvSpPr>
            <p:nvPr/>
          </p:nvSpPr>
          <p:spPr bwMode="auto">
            <a:xfrm flipH="1">
              <a:off x="1584" y="1632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88253" name="Line 61"/>
            <p:cNvSpPr>
              <a:spLocks noChangeShapeType="1"/>
            </p:cNvSpPr>
            <p:nvPr/>
          </p:nvSpPr>
          <p:spPr bwMode="auto">
            <a:xfrm flipH="1" flipV="1">
              <a:off x="1056" y="216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88254" name="Text Box 62"/>
            <p:cNvSpPr txBox="1">
              <a:spLocks noChangeArrowheads="1"/>
            </p:cNvSpPr>
            <p:nvPr/>
          </p:nvSpPr>
          <p:spPr bwMode="auto">
            <a:xfrm>
              <a:off x="122" y="1147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1288255" name="Text Box 63"/>
            <p:cNvSpPr txBox="1">
              <a:spLocks noChangeArrowheads="1"/>
            </p:cNvSpPr>
            <p:nvPr/>
          </p:nvSpPr>
          <p:spPr bwMode="auto">
            <a:xfrm>
              <a:off x="122" y="1723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1288256" name="Text Box 64"/>
            <p:cNvSpPr txBox="1">
              <a:spLocks noChangeArrowheads="1"/>
            </p:cNvSpPr>
            <p:nvPr/>
          </p:nvSpPr>
          <p:spPr bwMode="auto">
            <a:xfrm>
              <a:off x="843" y="2347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</a:rPr>
                <a:t>d</a:t>
              </a:r>
            </a:p>
          </p:txBody>
        </p:sp>
      </p:grpSp>
      <p:sp>
        <p:nvSpPr>
          <p:cNvPr id="1288258" name="Line 66"/>
          <p:cNvSpPr>
            <a:spLocks noChangeShapeType="1"/>
          </p:cNvSpPr>
          <p:nvPr/>
        </p:nvSpPr>
        <p:spPr bwMode="auto">
          <a:xfrm>
            <a:off x="5999163" y="25019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88259" name="Line 67"/>
          <p:cNvSpPr>
            <a:spLocks noChangeShapeType="1"/>
          </p:cNvSpPr>
          <p:nvPr/>
        </p:nvSpPr>
        <p:spPr bwMode="auto">
          <a:xfrm>
            <a:off x="6650038" y="2511425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88260" name="Line 68"/>
          <p:cNvSpPr>
            <a:spLocks noChangeShapeType="1"/>
          </p:cNvSpPr>
          <p:nvPr/>
        </p:nvSpPr>
        <p:spPr bwMode="auto">
          <a:xfrm>
            <a:off x="8016875" y="2478088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88261" name="Line 69"/>
          <p:cNvSpPr>
            <a:spLocks noChangeShapeType="1"/>
          </p:cNvSpPr>
          <p:nvPr/>
        </p:nvSpPr>
        <p:spPr bwMode="auto">
          <a:xfrm>
            <a:off x="8312150" y="2473325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pic>
        <p:nvPicPr>
          <p:cNvPr id="8194" name="CP3 Ink f6a1b020-6c3e-4eb8-beac-5dfaee94808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14" y="3149880"/>
            <a:ext cx="8254651" cy="3756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53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9563" y="-157163"/>
            <a:ext cx="8534400" cy="989013"/>
          </a:xfrm>
        </p:spPr>
        <p:txBody>
          <a:bodyPr/>
          <a:lstStyle/>
          <a:p>
            <a:r>
              <a:rPr lang="en-US"/>
              <a:t>Multiplexer Implementation</a:t>
            </a:r>
          </a:p>
        </p:txBody>
      </p:sp>
      <p:graphicFrame>
        <p:nvGraphicFramePr>
          <p:cNvPr id="1288195" name="Group 3"/>
          <p:cNvGraphicFramePr>
            <a:graphicFrameLocks noGrp="1"/>
          </p:cNvGraphicFramePr>
          <p:nvPr>
            <p:ph idx="1"/>
          </p:nvPr>
        </p:nvGraphicFramePr>
        <p:xfrm>
          <a:off x="990600" y="3352800"/>
          <a:ext cx="2362200" cy="3017520"/>
        </p:xfrm>
        <a:graphic>
          <a:graphicData uri="http://schemas.openxmlformats.org/drawingml/2006/table">
            <a:tbl>
              <a:tblPr/>
              <a:tblGrid>
                <a:gridCol w="328613"/>
                <a:gridCol w="393700"/>
                <a:gridCol w="458787"/>
                <a:gridCol w="1181100"/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88247" name="Rectangle 55"/>
          <p:cNvSpPr>
            <a:spLocks noChangeArrowheads="1"/>
          </p:cNvSpPr>
          <p:nvPr/>
        </p:nvSpPr>
        <p:spPr bwMode="auto">
          <a:xfrm>
            <a:off x="3810000" y="1905000"/>
            <a:ext cx="47990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rgbClr val="FFFF66"/>
              </a:buClr>
              <a:buFontTx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Helvetica" charset="0"/>
              </a:rPr>
              <a:t>Build the </a:t>
            </a:r>
            <a:r>
              <a:rPr lang="en-US" sz="3200" dirty="0" err="1" smtClean="0">
                <a:solidFill>
                  <a:srgbClr val="FFFFFF"/>
                </a:solidFill>
                <a:latin typeface="Helvetica" charset="0"/>
              </a:rPr>
              <a:t>Karnaugh</a:t>
            </a:r>
            <a:r>
              <a:rPr lang="en-US" sz="3200" dirty="0" smtClean="0">
                <a:solidFill>
                  <a:srgbClr val="FFFFFF"/>
                </a:solidFill>
                <a:latin typeface="Helvetica" charset="0"/>
              </a:rPr>
              <a:t> map</a:t>
            </a:r>
            <a:endParaRPr lang="en-US" sz="2800" dirty="0" smtClean="0">
              <a:solidFill>
                <a:srgbClr val="FFFFFF"/>
              </a:solidFill>
              <a:latin typeface="Helvetica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FFFF66"/>
              </a:buClr>
            </a:pPr>
            <a:endParaRPr lang="en-US" sz="2800" dirty="0" smtClean="0">
              <a:solidFill>
                <a:srgbClr val="FFFFFF"/>
              </a:solidFill>
              <a:latin typeface="Helvetica" charset="0"/>
            </a:endParaRPr>
          </a:p>
        </p:txBody>
      </p:sp>
      <p:grpSp>
        <p:nvGrpSpPr>
          <p:cNvPr id="1288248" name="Group 56"/>
          <p:cNvGrpSpPr>
            <a:grpSpLocks/>
          </p:cNvGrpSpPr>
          <p:nvPr/>
        </p:nvGrpSpPr>
        <p:grpSpPr bwMode="auto">
          <a:xfrm>
            <a:off x="533400" y="1600200"/>
            <a:ext cx="1758950" cy="1541463"/>
            <a:chOff x="122" y="1147"/>
            <a:chExt cx="1654" cy="1804"/>
          </a:xfrm>
        </p:grpSpPr>
        <p:sp>
          <p:nvSpPr>
            <p:cNvPr id="1288249" name="Rectangle 57"/>
            <p:cNvSpPr>
              <a:spLocks noChangeArrowheads="1"/>
            </p:cNvSpPr>
            <p:nvPr/>
          </p:nvSpPr>
          <p:spPr bwMode="auto">
            <a:xfrm>
              <a:off x="624" y="1152"/>
              <a:ext cx="960" cy="100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88250" name="Line 58"/>
            <p:cNvSpPr>
              <a:spLocks noChangeShapeType="1"/>
            </p:cNvSpPr>
            <p:nvPr/>
          </p:nvSpPr>
          <p:spPr bwMode="auto">
            <a:xfrm flipH="1">
              <a:off x="432" y="1344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88251" name="Line 59"/>
            <p:cNvSpPr>
              <a:spLocks noChangeShapeType="1"/>
            </p:cNvSpPr>
            <p:nvPr/>
          </p:nvSpPr>
          <p:spPr bwMode="auto">
            <a:xfrm flipH="1">
              <a:off x="432" y="1920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88252" name="Line 60"/>
            <p:cNvSpPr>
              <a:spLocks noChangeShapeType="1"/>
            </p:cNvSpPr>
            <p:nvPr/>
          </p:nvSpPr>
          <p:spPr bwMode="auto">
            <a:xfrm flipH="1">
              <a:off x="1584" y="1632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88253" name="Line 61"/>
            <p:cNvSpPr>
              <a:spLocks noChangeShapeType="1"/>
            </p:cNvSpPr>
            <p:nvPr/>
          </p:nvSpPr>
          <p:spPr bwMode="auto">
            <a:xfrm flipH="1" flipV="1">
              <a:off x="1056" y="216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88254" name="Text Box 62"/>
            <p:cNvSpPr txBox="1">
              <a:spLocks noChangeArrowheads="1"/>
            </p:cNvSpPr>
            <p:nvPr/>
          </p:nvSpPr>
          <p:spPr bwMode="auto">
            <a:xfrm>
              <a:off x="122" y="1147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1288255" name="Text Box 63"/>
            <p:cNvSpPr txBox="1">
              <a:spLocks noChangeArrowheads="1"/>
            </p:cNvSpPr>
            <p:nvPr/>
          </p:nvSpPr>
          <p:spPr bwMode="auto">
            <a:xfrm>
              <a:off x="122" y="1723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1288256" name="Text Box 64"/>
            <p:cNvSpPr txBox="1">
              <a:spLocks noChangeArrowheads="1"/>
            </p:cNvSpPr>
            <p:nvPr/>
          </p:nvSpPr>
          <p:spPr bwMode="auto">
            <a:xfrm>
              <a:off x="843" y="2347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</a:rPr>
                <a:t>d</a:t>
              </a:r>
            </a:p>
          </p:txBody>
        </p:sp>
      </p:grpSp>
      <p:graphicFrame>
        <p:nvGraphicFramePr>
          <p:cNvPr id="19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853955"/>
              </p:ext>
            </p:extLst>
          </p:nvPr>
        </p:nvGraphicFramePr>
        <p:xfrm>
          <a:off x="5562600" y="3505200"/>
          <a:ext cx="2057400" cy="1066800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" name="Line 83"/>
          <p:cNvSpPr>
            <a:spLocks noChangeShapeType="1"/>
          </p:cNvSpPr>
          <p:nvPr/>
        </p:nvSpPr>
        <p:spPr bwMode="auto">
          <a:xfrm flipH="1" flipV="1">
            <a:off x="5181600" y="31242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Text Box 84"/>
          <p:cNvSpPr txBox="1">
            <a:spLocks noChangeArrowheads="1"/>
          </p:cNvSpPr>
          <p:nvPr/>
        </p:nvSpPr>
        <p:spPr bwMode="auto">
          <a:xfrm>
            <a:off x="5562600" y="3048000"/>
            <a:ext cx="1963738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00  01  11 10</a:t>
            </a:r>
          </a:p>
        </p:txBody>
      </p:sp>
      <p:sp>
        <p:nvSpPr>
          <p:cNvPr id="22" name="Text Box 85"/>
          <p:cNvSpPr txBox="1">
            <a:spLocks noChangeArrowheads="1"/>
          </p:cNvSpPr>
          <p:nvPr/>
        </p:nvSpPr>
        <p:spPr bwMode="auto">
          <a:xfrm>
            <a:off x="5157788" y="3497263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23" name="Text Box 86"/>
          <p:cNvSpPr txBox="1">
            <a:spLocks noChangeArrowheads="1"/>
          </p:cNvSpPr>
          <p:nvPr/>
        </p:nvSpPr>
        <p:spPr bwMode="auto">
          <a:xfrm>
            <a:off x="5181600" y="40386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4" name="Text Box 87"/>
          <p:cNvSpPr txBox="1">
            <a:spLocks noChangeArrowheads="1"/>
          </p:cNvSpPr>
          <p:nvPr/>
        </p:nvSpPr>
        <p:spPr bwMode="auto">
          <a:xfrm>
            <a:off x="4945063" y="2971800"/>
            <a:ext cx="3540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25" name="Text Box 88"/>
          <p:cNvSpPr txBox="1">
            <a:spLocks noChangeArrowheads="1"/>
          </p:cNvSpPr>
          <p:nvPr/>
        </p:nvSpPr>
        <p:spPr bwMode="auto">
          <a:xfrm>
            <a:off x="5181600" y="28194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ab</a:t>
            </a:r>
          </a:p>
        </p:txBody>
      </p:sp>
    </p:spTree>
    <p:extLst>
      <p:ext uri="{BB962C8B-B14F-4D97-AF65-F5344CB8AC3E}">
        <p14:creationId xmlns:p14="http://schemas.microsoft.com/office/powerpoint/2010/main" val="327946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Big Picture</a:t>
            </a:r>
            <a:endParaRPr lang="en-US" dirty="0"/>
          </a:p>
        </p:txBody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Computer System Organization</a:t>
            </a:r>
            <a:r>
              <a:rPr lang="en-US" dirty="0"/>
              <a:t> </a:t>
            </a:r>
            <a:r>
              <a:rPr lang="en-US" dirty="0" smtClean="0"/>
              <a:t>and Programming platform from 10 years ago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  <a:p>
            <a:pPr marL="173038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4282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9563" y="-157163"/>
            <a:ext cx="8534400" cy="989013"/>
          </a:xfrm>
        </p:spPr>
        <p:txBody>
          <a:bodyPr/>
          <a:lstStyle/>
          <a:p>
            <a:r>
              <a:rPr lang="en-US"/>
              <a:t>Multiplexer Implementation</a:t>
            </a:r>
          </a:p>
        </p:txBody>
      </p:sp>
      <p:graphicFrame>
        <p:nvGraphicFramePr>
          <p:cNvPr id="1288195" name="Group 3"/>
          <p:cNvGraphicFramePr>
            <a:graphicFrameLocks noGrp="1"/>
          </p:cNvGraphicFramePr>
          <p:nvPr>
            <p:ph idx="1"/>
          </p:nvPr>
        </p:nvGraphicFramePr>
        <p:xfrm>
          <a:off x="990600" y="3352800"/>
          <a:ext cx="2362200" cy="3017520"/>
        </p:xfrm>
        <a:graphic>
          <a:graphicData uri="http://schemas.openxmlformats.org/drawingml/2006/table">
            <a:tbl>
              <a:tblPr/>
              <a:tblGrid>
                <a:gridCol w="328613"/>
                <a:gridCol w="393700"/>
                <a:gridCol w="458787"/>
                <a:gridCol w="1181100"/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88247" name="Rectangle 55"/>
          <p:cNvSpPr>
            <a:spLocks noChangeArrowheads="1"/>
          </p:cNvSpPr>
          <p:nvPr/>
        </p:nvSpPr>
        <p:spPr bwMode="auto">
          <a:xfrm>
            <a:off x="3810000" y="1905000"/>
            <a:ext cx="47990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rgbClr val="FFFF66"/>
              </a:buClr>
              <a:buFontTx/>
              <a:buChar char="•"/>
            </a:pPr>
            <a:r>
              <a:rPr lang="en-US" sz="3200" dirty="0">
                <a:solidFill>
                  <a:srgbClr val="FFFFFF"/>
                </a:solidFill>
                <a:latin typeface="Helvetica" charset="0"/>
              </a:rPr>
              <a:t>Derive Minimal Logic </a:t>
            </a:r>
            <a:r>
              <a:rPr lang="en-US" sz="3200" dirty="0" smtClean="0">
                <a:solidFill>
                  <a:srgbClr val="FFFFFF"/>
                </a:solidFill>
                <a:latin typeface="Helvetica" charset="0"/>
              </a:rPr>
              <a:t>Equation</a:t>
            </a:r>
          </a:p>
          <a:p>
            <a:pPr marL="342900" indent="-342900">
              <a:spcBef>
                <a:spcPct val="20000"/>
              </a:spcBef>
              <a:buClr>
                <a:srgbClr val="FFFF66"/>
              </a:buClr>
              <a:buFontTx/>
              <a:buChar char="•"/>
            </a:pPr>
            <a:endParaRPr lang="en-US" sz="3200" dirty="0">
              <a:solidFill>
                <a:srgbClr val="FFFFFF"/>
              </a:solidFill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rgbClr val="FFFF66"/>
              </a:buClr>
              <a:buFontTx/>
              <a:buChar char="•"/>
            </a:pPr>
            <a:endParaRPr lang="en-US" sz="3200" dirty="0" smtClean="0">
              <a:solidFill>
                <a:srgbClr val="FFFFFF"/>
              </a:solidFill>
              <a:latin typeface="Helvetica" charset="0"/>
            </a:endParaRPr>
          </a:p>
          <a:p>
            <a:pPr>
              <a:spcBef>
                <a:spcPct val="20000"/>
              </a:spcBef>
              <a:buClr>
                <a:srgbClr val="FFFF66"/>
              </a:buClr>
            </a:pPr>
            <a:endParaRPr lang="en-US" sz="3200" dirty="0" smtClean="0">
              <a:solidFill>
                <a:srgbClr val="FFFFFF"/>
              </a:solidFill>
              <a:latin typeface="Helvetica" charset="0"/>
            </a:endParaRPr>
          </a:p>
          <a:p>
            <a:pPr marL="342900" lvl="1" indent="-342900">
              <a:spcBef>
                <a:spcPct val="20000"/>
              </a:spcBef>
              <a:buClr>
                <a:srgbClr val="FFFF66"/>
              </a:buClr>
              <a:buFontTx/>
              <a:buChar char="•"/>
            </a:pPr>
            <a:r>
              <a:rPr lang="en-US" dirty="0">
                <a:solidFill>
                  <a:srgbClr val="FFFFFF"/>
                </a:solidFill>
                <a:latin typeface="Tahoma" pitchFamily="34" charset="0"/>
              </a:rPr>
              <a:t>out = ad + </a:t>
            </a:r>
            <a:r>
              <a:rPr lang="en-US" dirty="0" err="1" smtClean="0">
                <a:solidFill>
                  <a:srgbClr val="FFFFFF"/>
                </a:solidFill>
                <a:latin typeface="Tahoma" pitchFamily="34" charset="0"/>
              </a:rPr>
              <a:t>bd</a:t>
            </a:r>
            <a:endParaRPr lang="en-US" sz="3200" dirty="0">
              <a:solidFill>
                <a:srgbClr val="FFFFFF"/>
              </a:solidFill>
              <a:latin typeface="Helvetica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FFFF66"/>
              </a:buClr>
            </a:pPr>
            <a:endParaRPr lang="en-US" sz="2800" dirty="0" smtClean="0">
              <a:solidFill>
                <a:srgbClr val="FFFFFF"/>
              </a:solidFill>
              <a:latin typeface="Helvetica" charset="0"/>
            </a:endParaRPr>
          </a:p>
        </p:txBody>
      </p:sp>
      <p:grpSp>
        <p:nvGrpSpPr>
          <p:cNvPr id="1288248" name="Group 56"/>
          <p:cNvGrpSpPr>
            <a:grpSpLocks/>
          </p:cNvGrpSpPr>
          <p:nvPr/>
        </p:nvGrpSpPr>
        <p:grpSpPr bwMode="auto">
          <a:xfrm>
            <a:off x="533400" y="1600200"/>
            <a:ext cx="1758950" cy="1541463"/>
            <a:chOff x="122" y="1147"/>
            <a:chExt cx="1654" cy="1804"/>
          </a:xfrm>
        </p:grpSpPr>
        <p:sp>
          <p:nvSpPr>
            <p:cNvPr id="1288249" name="Rectangle 57"/>
            <p:cNvSpPr>
              <a:spLocks noChangeArrowheads="1"/>
            </p:cNvSpPr>
            <p:nvPr/>
          </p:nvSpPr>
          <p:spPr bwMode="auto">
            <a:xfrm>
              <a:off x="624" y="1152"/>
              <a:ext cx="960" cy="100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88250" name="Line 58"/>
            <p:cNvSpPr>
              <a:spLocks noChangeShapeType="1"/>
            </p:cNvSpPr>
            <p:nvPr/>
          </p:nvSpPr>
          <p:spPr bwMode="auto">
            <a:xfrm flipH="1">
              <a:off x="432" y="1344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88251" name="Line 59"/>
            <p:cNvSpPr>
              <a:spLocks noChangeShapeType="1"/>
            </p:cNvSpPr>
            <p:nvPr/>
          </p:nvSpPr>
          <p:spPr bwMode="auto">
            <a:xfrm flipH="1">
              <a:off x="432" y="1920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88252" name="Line 60"/>
            <p:cNvSpPr>
              <a:spLocks noChangeShapeType="1"/>
            </p:cNvSpPr>
            <p:nvPr/>
          </p:nvSpPr>
          <p:spPr bwMode="auto">
            <a:xfrm flipH="1">
              <a:off x="1584" y="1632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88253" name="Line 61"/>
            <p:cNvSpPr>
              <a:spLocks noChangeShapeType="1"/>
            </p:cNvSpPr>
            <p:nvPr/>
          </p:nvSpPr>
          <p:spPr bwMode="auto">
            <a:xfrm flipH="1" flipV="1">
              <a:off x="1056" y="216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88254" name="Text Box 62"/>
            <p:cNvSpPr txBox="1">
              <a:spLocks noChangeArrowheads="1"/>
            </p:cNvSpPr>
            <p:nvPr/>
          </p:nvSpPr>
          <p:spPr bwMode="auto">
            <a:xfrm>
              <a:off x="122" y="1147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1288255" name="Text Box 63"/>
            <p:cNvSpPr txBox="1">
              <a:spLocks noChangeArrowheads="1"/>
            </p:cNvSpPr>
            <p:nvPr/>
          </p:nvSpPr>
          <p:spPr bwMode="auto">
            <a:xfrm>
              <a:off x="122" y="1723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1288256" name="Text Box 64"/>
            <p:cNvSpPr txBox="1">
              <a:spLocks noChangeArrowheads="1"/>
            </p:cNvSpPr>
            <p:nvPr/>
          </p:nvSpPr>
          <p:spPr bwMode="auto">
            <a:xfrm>
              <a:off x="843" y="2347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</a:rPr>
                <a:t>d</a:t>
              </a:r>
            </a:p>
          </p:txBody>
        </p:sp>
      </p:grpSp>
      <p:graphicFrame>
        <p:nvGraphicFramePr>
          <p:cNvPr id="19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168242"/>
              </p:ext>
            </p:extLst>
          </p:nvPr>
        </p:nvGraphicFramePr>
        <p:xfrm>
          <a:off x="5562600" y="3505200"/>
          <a:ext cx="2057400" cy="1066800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" name="Line 83"/>
          <p:cNvSpPr>
            <a:spLocks noChangeShapeType="1"/>
          </p:cNvSpPr>
          <p:nvPr/>
        </p:nvSpPr>
        <p:spPr bwMode="auto">
          <a:xfrm flipH="1" flipV="1">
            <a:off x="5181600" y="31242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Text Box 84"/>
          <p:cNvSpPr txBox="1">
            <a:spLocks noChangeArrowheads="1"/>
          </p:cNvSpPr>
          <p:nvPr/>
        </p:nvSpPr>
        <p:spPr bwMode="auto">
          <a:xfrm>
            <a:off x="5562600" y="3048000"/>
            <a:ext cx="1963738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00  01  11 10</a:t>
            </a:r>
          </a:p>
        </p:txBody>
      </p:sp>
      <p:sp>
        <p:nvSpPr>
          <p:cNvPr id="22" name="Text Box 85"/>
          <p:cNvSpPr txBox="1">
            <a:spLocks noChangeArrowheads="1"/>
          </p:cNvSpPr>
          <p:nvPr/>
        </p:nvSpPr>
        <p:spPr bwMode="auto">
          <a:xfrm>
            <a:off x="5157788" y="3497263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23" name="Text Box 86"/>
          <p:cNvSpPr txBox="1">
            <a:spLocks noChangeArrowheads="1"/>
          </p:cNvSpPr>
          <p:nvPr/>
        </p:nvSpPr>
        <p:spPr bwMode="auto">
          <a:xfrm>
            <a:off x="5181600" y="40386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4" name="Text Box 87"/>
          <p:cNvSpPr txBox="1">
            <a:spLocks noChangeArrowheads="1"/>
          </p:cNvSpPr>
          <p:nvPr/>
        </p:nvSpPr>
        <p:spPr bwMode="auto">
          <a:xfrm>
            <a:off x="4945063" y="2971800"/>
            <a:ext cx="3540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25" name="Text Box 88"/>
          <p:cNvSpPr txBox="1">
            <a:spLocks noChangeArrowheads="1"/>
          </p:cNvSpPr>
          <p:nvPr/>
        </p:nvSpPr>
        <p:spPr bwMode="auto">
          <a:xfrm>
            <a:off x="5181600" y="28194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ab</a:t>
            </a:r>
          </a:p>
        </p:txBody>
      </p:sp>
      <p:sp>
        <p:nvSpPr>
          <p:cNvPr id="26" name="AutoShape 89"/>
          <p:cNvSpPr>
            <a:spLocks noChangeArrowheads="1"/>
          </p:cNvSpPr>
          <p:nvPr/>
        </p:nvSpPr>
        <p:spPr bwMode="auto">
          <a:xfrm>
            <a:off x="6096000" y="4114800"/>
            <a:ext cx="838200" cy="3810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AutoShape 90"/>
          <p:cNvSpPr>
            <a:spLocks noChangeArrowheads="1"/>
          </p:cNvSpPr>
          <p:nvPr/>
        </p:nvSpPr>
        <p:spPr bwMode="auto">
          <a:xfrm>
            <a:off x="6629400" y="3581400"/>
            <a:ext cx="838200" cy="3810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Line 91"/>
          <p:cNvSpPr>
            <a:spLocks noChangeShapeType="1"/>
          </p:cNvSpPr>
          <p:nvPr/>
        </p:nvSpPr>
        <p:spPr bwMode="auto">
          <a:xfrm>
            <a:off x="5182394" y="47244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11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-185738"/>
            <a:ext cx="8534400" cy="989013"/>
          </a:xfrm>
        </p:spPr>
        <p:txBody>
          <a:bodyPr/>
          <a:lstStyle/>
          <a:p>
            <a:r>
              <a:rPr lang="en-US"/>
              <a:t>Multiplexer Implementation</a:t>
            </a:r>
          </a:p>
        </p:txBody>
      </p:sp>
      <p:sp>
        <p:nvSpPr>
          <p:cNvPr id="1294428" name="AutoShape 92"/>
          <p:cNvSpPr>
            <a:spLocks noChangeArrowheads="1"/>
          </p:cNvSpPr>
          <p:nvPr/>
        </p:nvSpPr>
        <p:spPr bwMode="auto">
          <a:xfrm>
            <a:off x="5961063" y="5218112"/>
            <a:ext cx="838200" cy="685800"/>
          </a:xfrm>
          <a:prstGeom prst="flowChartDelay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94429" name="Line 93"/>
          <p:cNvSpPr>
            <a:spLocks noChangeShapeType="1"/>
          </p:cNvSpPr>
          <p:nvPr/>
        </p:nvSpPr>
        <p:spPr bwMode="auto">
          <a:xfrm flipH="1" flipV="1">
            <a:off x="4675188" y="5370512"/>
            <a:ext cx="1285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94430" name="Text Box 94"/>
          <p:cNvSpPr txBox="1">
            <a:spLocks noChangeArrowheads="1"/>
          </p:cNvSpPr>
          <p:nvPr/>
        </p:nvSpPr>
        <p:spPr bwMode="auto">
          <a:xfrm>
            <a:off x="4132263" y="5656262"/>
            <a:ext cx="3540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d</a:t>
            </a:r>
          </a:p>
        </p:txBody>
      </p:sp>
      <p:sp>
        <p:nvSpPr>
          <p:cNvPr id="1294431" name="Line 95"/>
          <p:cNvSpPr>
            <a:spLocks noChangeShapeType="1"/>
          </p:cNvSpPr>
          <p:nvPr/>
        </p:nvSpPr>
        <p:spPr bwMode="auto">
          <a:xfrm flipH="1" flipV="1">
            <a:off x="6789738" y="5551487"/>
            <a:ext cx="4683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94432" name="Text Box 96"/>
          <p:cNvSpPr txBox="1">
            <a:spLocks noChangeArrowheads="1"/>
          </p:cNvSpPr>
          <p:nvPr/>
        </p:nvSpPr>
        <p:spPr bwMode="auto">
          <a:xfrm>
            <a:off x="8324850" y="5580062"/>
            <a:ext cx="608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out</a:t>
            </a:r>
          </a:p>
        </p:txBody>
      </p:sp>
      <p:sp>
        <p:nvSpPr>
          <p:cNvPr id="1294433" name="AutoShape 97"/>
          <p:cNvSpPr>
            <a:spLocks noChangeArrowheads="1"/>
          </p:cNvSpPr>
          <p:nvPr/>
        </p:nvSpPr>
        <p:spPr bwMode="auto">
          <a:xfrm>
            <a:off x="4970463" y="6113462"/>
            <a:ext cx="838200" cy="685800"/>
          </a:xfrm>
          <a:prstGeom prst="flowChartDelay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94434" name="Line 98"/>
          <p:cNvSpPr>
            <a:spLocks noChangeShapeType="1"/>
          </p:cNvSpPr>
          <p:nvPr/>
        </p:nvSpPr>
        <p:spPr bwMode="auto">
          <a:xfrm flipH="1">
            <a:off x="4665663" y="6265862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94435" name="Line 99"/>
          <p:cNvSpPr>
            <a:spLocks noChangeShapeType="1"/>
          </p:cNvSpPr>
          <p:nvPr/>
        </p:nvSpPr>
        <p:spPr bwMode="auto">
          <a:xfrm flipH="1">
            <a:off x="4665663" y="6646862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94436" name="Text Box 100"/>
          <p:cNvSpPr txBox="1">
            <a:spLocks noChangeArrowheads="1"/>
          </p:cNvSpPr>
          <p:nvPr/>
        </p:nvSpPr>
        <p:spPr bwMode="auto">
          <a:xfrm>
            <a:off x="4284663" y="6342062"/>
            <a:ext cx="3540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b</a:t>
            </a:r>
          </a:p>
        </p:txBody>
      </p:sp>
      <p:sp>
        <p:nvSpPr>
          <p:cNvPr id="1294437" name="Line 101"/>
          <p:cNvSpPr>
            <a:spLocks noChangeShapeType="1"/>
          </p:cNvSpPr>
          <p:nvPr/>
        </p:nvSpPr>
        <p:spPr bwMode="auto">
          <a:xfrm flipH="1" flipV="1">
            <a:off x="5808663" y="6418262"/>
            <a:ext cx="1431925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94438" name="Text Box 102"/>
          <p:cNvSpPr txBox="1">
            <a:spLocks noChangeArrowheads="1"/>
          </p:cNvSpPr>
          <p:nvPr/>
        </p:nvSpPr>
        <p:spPr bwMode="auto">
          <a:xfrm>
            <a:off x="4284663" y="5046662"/>
            <a:ext cx="3540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a</a:t>
            </a:r>
          </a:p>
        </p:txBody>
      </p:sp>
      <p:sp>
        <p:nvSpPr>
          <p:cNvPr id="1294439" name="Line 103"/>
          <p:cNvSpPr>
            <a:spLocks noChangeShapeType="1"/>
          </p:cNvSpPr>
          <p:nvPr/>
        </p:nvSpPr>
        <p:spPr bwMode="auto">
          <a:xfrm>
            <a:off x="4665663" y="5732462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94440" name="Line 104"/>
          <p:cNvSpPr>
            <a:spLocks noChangeShapeType="1"/>
          </p:cNvSpPr>
          <p:nvPr/>
        </p:nvSpPr>
        <p:spPr bwMode="auto">
          <a:xfrm>
            <a:off x="4437063" y="5980112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grpSp>
        <p:nvGrpSpPr>
          <p:cNvPr id="1294441" name="Group 105"/>
          <p:cNvGrpSpPr>
            <a:grpSpLocks/>
          </p:cNvGrpSpPr>
          <p:nvPr/>
        </p:nvGrpSpPr>
        <p:grpSpPr bwMode="auto">
          <a:xfrm>
            <a:off x="4665663" y="5484812"/>
            <a:ext cx="1295400" cy="533400"/>
            <a:chOff x="3654" y="1680"/>
            <a:chExt cx="934" cy="336"/>
          </a:xfrm>
        </p:grpSpPr>
        <p:sp>
          <p:nvSpPr>
            <p:cNvPr id="1294442" name="AutoShape 106"/>
            <p:cNvSpPr>
              <a:spLocks noChangeArrowheads="1"/>
            </p:cNvSpPr>
            <p:nvPr/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94443" name="Oval 107"/>
            <p:cNvSpPr>
              <a:spLocks noChangeArrowheads="1"/>
            </p:cNvSpPr>
            <p:nvPr/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94444" name="Line 108"/>
            <p:cNvSpPr>
              <a:spLocks noChangeShapeType="1"/>
            </p:cNvSpPr>
            <p:nvPr/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94445" name="Line 109"/>
            <p:cNvSpPr>
              <a:spLocks noChangeShapeType="1"/>
            </p:cNvSpPr>
            <p:nvPr/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sp>
        <p:nvSpPr>
          <p:cNvPr id="1294446" name="Line 110"/>
          <p:cNvSpPr>
            <a:spLocks noChangeShapeType="1"/>
          </p:cNvSpPr>
          <p:nvPr/>
        </p:nvSpPr>
        <p:spPr bwMode="auto">
          <a:xfrm>
            <a:off x="7256463" y="5532437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94447" name="Line 111"/>
          <p:cNvSpPr>
            <a:spLocks noChangeShapeType="1"/>
          </p:cNvSpPr>
          <p:nvPr/>
        </p:nvSpPr>
        <p:spPr bwMode="auto">
          <a:xfrm>
            <a:off x="7265988" y="6354762"/>
            <a:ext cx="0" cy="92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grpSp>
        <p:nvGrpSpPr>
          <p:cNvPr id="1294448" name="Group 112"/>
          <p:cNvGrpSpPr>
            <a:grpSpLocks/>
          </p:cNvGrpSpPr>
          <p:nvPr/>
        </p:nvGrpSpPr>
        <p:grpSpPr bwMode="auto">
          <a:xfrm>
            <a:off x="7243763" y="5734050"/>
            <a:ext cx="1295400" cy="812800"/>
            <a:chOff x="4685" y="3035"/>
            <a:chExt cx="816" cy="512"/>
          </a:xfrm>
        </p:grpSpPr>
        <p:sp>
          <p:nvSpPr>
            <p:cNvPr id="1294449" name="AutoShape 113"/>
            <p:cNvSpPr>
              <a:spLocks noChangeArrowheads="1"/>
            </p:cNvSpPr>
            <p:nvPr/>
          </p:nvSpPr>
          <p:spPr bwMode="auto">
            <a:xfrm flipH="1">
              <a:off x="4732" y="3035"/>
              <a:ext cx="588" cy="512"/>
            </a:xfrm>
            <a:prstGeom prst="moon">
              <a:avLst>
                <a:gd name="adj" fmla="val 7169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94450" name="Line 114"/>
            <p:cNvSpPr>
              <a:spLocks noChangeShapeType="1"/>
            </p:cNvSpPr>
            <p:nvPr/>
          </p:nvSpPr>
          <p:spPr bwMode="auto">
            <a:xfrm flipH="1">
              <a:off x="4685" y="3190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94451" name="Line 115"/>
            <p:cNvSpPr>
              <a:spLocks noChangeShapeType="1"/>
            </p:cNvSpPr>
            <p:nvPr/>
          </p:nvSpPr>
          <p:spPr bwMode="auto">
            <a:xfrm flipH="1">
              <a:off x="4685" y="3410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94452" name="Line 116"/>
            <p:cNvSpPr>
              <a:spLocks noChangeShapeType="1"/>
            </p:cNvSpPr>
            <p:nvPr/>
          </p:nvSpPr>
          <p:spPr bwMode="auto">
            <a:xfrm flipH="1">
              <a:off x="5325" y="3295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sp>
        <p:nvSpPr>
          <p:cNvPr id="51" name="Line 83"/>
          <p:cNvSpPr>
            <a:spLocks noChangeShapeType="1"/>
          </p:cNvSpPr>
          <p:nvPr/>
        </p:nvSpPr>
        <p:spPr bwMode="auto">
          <a:xfrm flipH="1" flipV="1">
            <a:off x="5181600" y="31242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2" name="Text Box 84"/>
          <p:cNvSpPr txBox="1">
            <a:spLocks noChangeArrowheads="1"/>
          </p:cNvSpPr>
          <p:nvPr/>
        </p:nvSpPr>
        <p:spPr bwMode="auto">
          <a:xfrm>
            <a:off x="5562600" y="3048000"/>
            <a:ext cx="1963738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00  01  11 10</a:t>
            </a:r>
          </a:p>
        </p:txBody>
      </p:sp>
      <p:sp>
        <p:nvSpPr>
          <p:cNvPr id="53" name="Text Box 85"/>
          <p:cNvSpPr txBox="1">
            <a:spLocks noChangeArrowheads="1"/>
          </p:cNvSpPr>
          <p:nvPr/>
        </p:nvSpPr>
        <p:spPr bwMode="auto">
          <a:xfrm>
            <a:off x="5157788" y="3497263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4" name="Text Box 86"/>
          <p:cNvSpPr txBox="1">
            <a:spLocks noChangeArrowheads="1"/>
          </p:cNvSpPr>
          <p:nvPr/>
        </p:nvSpPr>
        <p:spPr bwMode="auto">
          <a:xfrm>
            <a:off x="5181600" y="40386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55" name="Text Box 87"/>
          <p:cNvSpPr txBox="1">
            <a:spLocks noChangeArrowheads="1"/>
          </p:cNvSpPr>
          <p:nvPr/>
        </p:nvSpPr>
        <p:spPr bwMode="auto">
          <a:xfrm>
            <a:off x="4945063" y="2971800"/>
            <a:ext cx="3540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56" name="Text Box 88"/>
          <p:cNvSpPr txBox="1">
            <a:spLocks noChangeArrowheads="1"/>
          </p:cNvSpPr>
          <p:nvPr/>
        </p:nvSpPr>
        <p:spPr bwMode="auto">
          <a:xfrm>
            <a:off x="5181600" y="28194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ab</a:t>
            </a:r>
          </a:p>
        </p:txBody>
      </p:sp>
      <p:sp>
        <p:nvSpPr>
          <p:cNvPr id="60" name="Line 91"/>
          <p:cNvSpPr>
            <a:spLocks noChangeShapeType="1"/>
          </p:cNvSpPr>
          <p:nvPr/>
        </p:nvSpPr>
        <p:spPr bwMode="auto">
          <a:xfrm>
            <a:off x="5182394" y="47244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1" name="Rectangle 55"/>
          <p:cNvSpPr>
            <a:spLocks noChangeArrowheads="1"/>
          </p:cNvSpPr>
          <p:nvPr/>
        </p:nvSpPr>
        <p:spPr bwMode="auto">
          <a:xfrm>
            <a:off x="3810000" y="1905000"/>
            <a:ext cx="47990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rgbClr val="FFFF66"/>
              </a:buClr>
              <a:buFontTx/>
              <a:buChar char="•"/>
            </a:pPr>
            <a:r>
              <a:rPr lang="en-US" sz="3200" dirty="0">
                <a:solidFill>
                  <a:srgbClr val="FFFFFF"/>
                </a:solidFill>
                <a:latin typeface="Helvetica" charset="0"/>
              </a:rPr>
              <a:t>Derive Minimal Logic </a:t>
            </a:r>
            <a:r>
              <a:rPr lang="en-US" sz="3200" dirty="0" smtClean="0">
                <a:solidFill>
                  <a:srgbClr val="FFFFFF"/>
                </a:solidFill>
                <a:latin typeface="Helvetica" charset="0"/>
              </a:rPr>
              <a:t>Equation</a:t>
            </a:r>
          </a:p>
          <a:p>
            <a:pPr marL="342900" indent="-342900">
              <a:spcBef>
                <a:spcPct val="20000"/>
              </a:spcBef>
              <a:buClr>
                <a:srgbClr val="FFFF66"/>
              </a:buClr>
              <a:buFontTx/>
              <a:buChar char="•"/>
            </a:pPr>
            <a:endParaRPr lang="en-US" sz="3200" dirty="0">
              <a:solidFill>
                <a:srgbClr val="FFFFFF"/>
              </a:solidFill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rgbClr val="FFFF66"/>
              </a:buClr>
              <a:buFontTx/>
              <a:buChar char="•"/>
            </a:pPr>
            <a:endParaRPr lang="en-US" sz="3200" dirty="0" smtClean="0">
              <a:solidFill>
                <a:srgbClr val="FFFFFF"/>
              </a:solidFill>
              <a:latin typeface="Helvetica" charset="0"/>
            </a:endParaRPr>
          </a:p>
          <a:p>
            <a:pPr>
              <a:spcBef>
                <a:spcPct val="20000"/>
              </a:spcBef>
              <a:buClr>
                <a:srgbClr val="FFFF66"/>
              </a:buClr>
            </a:pPr>
            <a:endParaRPr lang="en-US" sz="3200" dirty="0" smtClean="0">
              <a:solidFill>
                <a:srgbClr val="FFFFFF"/>
              </a:solidFill>
              <a:latin typeface="Helvetica" charset="0"/>
            </a:endParaRPr>
          </a:p>
          <a:p>
            <a:pPr marL="342900" lvl="1" indent="-342900">
              <a:spcBef>
                <a:spcPct val="20000"/>
              </a:spcBef>
              <a:buClr>
                <a:srgbClr val="FFFF66"/>
              </a:buClr>
              <a:buFontTx/>
              <a:buChar char="•"/>
            </a:pPr>
            <a:r>
              <a:rPr lang="en-US" dirty="0">
                <a:solidFill>
                  <a:srgbClr val="FFFFFF"/>
                </a:solidFill>
                <a:latin typeface="Tahoma" pitchFamily="34" charset="0"/>
              </a:rPr>
              <a:t>out = ad + </a:t>
            </a:r>
            <a:r>
              <a:rPr lang="en-US" dirty="0" err="1" smtClean="0">
                <a:solidFill>
                  <a:srgbClr val="FFFFFF"/>
                </a:solidFill>
                <a:latin typeface="Tahoma" pitchFamily="34" charset="0"/>
              </a:rPr>
              <a:t>bd</a:t>
            </a:r>
            <a:endParaRPr lang="en-US" sz="3200" dirty="0">
              <a:solidFill>
                <a:srgbClr val="FFFFFF"/>
              </a:solidFill>
              <a:latin typeface="Helvetica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FFFF66"/>
              </a:buClr>
            </a:pPr>
            <a:endParaRPr lang="en-US" sz="2800" dirty="0" smtClean="0">
              <a:solidFill>
                <a:srgbClr val="FFFFFF"/>
              </a:solidFill>
              <a:latin typeface="Helvetica" charset="0"/>
            </a:endParaRPr>
          </a:p>
        </p:txBody>
      </p:sp>
      <p:graphicFrame>
        <p:nvGraphicFramePr>
          <p:cNvPr id="62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73914"/>
              </p:ext>
            </p:extLst>
          </p:nvPr>
        </p:nvGraphicFramePr>
        <p:xfrm>
          <a:off x="5562600" y="3505200"/>
          <a:ext cx="2057400" cy="1066800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3" name="AutoShape 89"/>
          <p:cNvSpPr>
            <a:spLocks noChangeArrowheads="1"/>
          </p:cNvSpPr>
          <p:nvPr/>
        </p:nvSpPr>
        <p:spPr bwMode="auto">
          <a:xfrm>
            <a:off x="6096000" y="4114800"/>
            <a:ext cx="838200" cy="3810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4" name="AutoShape 90"/>
          <p:cNvSpPr>
            <a:spLocks noChangeArrowheads="1"/>
          </p:cNvSpPr>
          <p:nvPr/>
        </p:nvSpPr>
        <p:spPr bwMode="auto">
          <a:xfrm>
            <a:off x="6629400" y="3581400"/>
            <a:ext cx="838200" cy="3810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66" name="Group 3"/>
          <p:cNvGraphicFramePr>
            <a:graphicFrameLocks/>
          </p:cNvGraphicFramePr>
          <p:nvPr/>
        </p:nvGraphicFramePr>
        <p:xfrm>
          <a:off x="990600" y="3352800"/>
          <a:ext cx="2362200" cy="3017520"/>
        </p:xfrm>
        <a:graphic>
          <a:graphicData uri="http://schemas.openxmlformats.org/drawingml/2006/table">
            <a:tbl>
              <a:tblPr/>
              <a:tblGrid>
                <a:gridCol w="328613"/>
                <a:gridCol w="393700"/>
                <a:gridCol w="458787"/>
                <a:gridCol w="1181100"/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67" name="Group 56"/>
          <p:cNvGrpSpPr>
            <a:grpSpLocks/>
          </p:cNvGrpSpPr>
          <p:nvPr/>
        </p:nvGrpSpPr>
        <p:grpSpPr bwMode="auto">
          <a:xfrm>
            <a:off x="533400" y="1600200"/>
            <a:ext cx="1758950" cy="1541463"/>
            <a:chOff x="122" y="1147"/>
            <a:chExt cx="1654" cy="1804"/>
          </a:xfrm>
        </p:grpSpPr>
        <p:sp>
          <p:nvSpPr>
            <p:cNvPr id="68" name="Rectangle 57"/>
            <p:cNvSpPr>
              <a:spLocks noChangeArrowheads="1"/>
            </p:cNvSpPr>
            <p:nvPr/>
          </p:nvSpPr>
          <p:spPr bwMode="auto">
            <a:xfrm>
              <a:off x="624" y="1152"/>
              <a:ext cx="960" cy="100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69" name="Line 58"/>
            <p:cNvSpPr>
              <a:spLocks noChangeShapeType="1"/>
            </p:cNvSpPr>
            <p:nvPr/>
          </p:nvSpPr>
          <p:spPr bwMode="auto">
            <a:xfrm flipH="1">
              <a:off x="432" y="1344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70" name="Line 59"/>
            <p:cNvSpPr>
              <a:spLocks noChangeShapeType="1"/>
            </p:cNvSpPr>
            <p:nvPr/>
          </p:nvSpPr>
          <p:spPr bwMode="auto">
            <a:xfrm flipH="1">
              <a:off x="432" y="1920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71" name="Line 60"/>
            <p:cNvSpPr>
              <a:spLocks noChangeShapeType="1"/>
            </p:cNvSpPr>
            <p:nvPr/>
          </p:nvSpPr>
          <p:spPr bwMode="auto">
            <a:xfrm flipH="1">
              <a:off x="1584" y="1632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72" name="Line 61"/>
            <p:cNvSpPr>
              <a:spLocks noChangeShapeType="1"/>
            </p:cNvSpPr>
            <p:nvPr/>
          </p:nvSpPr>
          <p:spPr bwMode="auto">
            <a:xfrm flipH="1" flipV="1">
              <a:off x="1056" y="216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73" name="Text Box 62"/>
            <p:cNvSpPr txBox="1">
              <a:spLocks noChangeArrowheads="1"/>
            </p:cNvSpPr>
            <p:nvPr/>
          </p:nvSpPr>
          <p:spPr bwMode="auto">
            <a:xfrm>
              <a:off x="122" y="1147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74" name="Text Box 63"/>
            <p:cNvSpPr txBox="1">
              <a:spLocks noChangeArrowheads="1"/>
            </p:cNvSpPr>
            <p:nvPr/>
          </p:nvSpPr>
          <p:spPr bwMode="auto">
            <a:xfrm>
              <a:off x="122" y="1723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75" name="Text Box 64"/>
            <p:cNvSpPr txBox="1">
              <a:spLocks noChangeArrowheads="1"/>
            </p:cNvSpPr>
            <p:nvPr/>
          </p:nvSpPr>
          <p:spPr bwMode="auto">
            <a:xfrm>
              <a:off x="843" y="2347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939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How many logic gates and transistors did we </a:t>
            </a: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</a:rPr>
              <a:t>save</a:t>
            </a:r>
            <a:r>
              <a:rPr lang="en-US" sz="2800" dirty="0" smtClean="0"/>
              <a:t> with minimized circuit?</a:t>
            </a:r>
            <a:endParaRPr lang="en-US" sz="2800" dirty="0"/>
          </a:p>
          <a:p>
            <a:pPr lvl="1"/>
            <a:r>
              <a:rPr lang="en-US" sz="2400" dirty="0" smtClean="0"/>
              <a:t>(do not count inverters)</a:t>
            </a:r>
          </a:p>
          <a:p>
            <a:pPr lvl="1"/>
            <a:r>
              <a:rPr lang="en-US" sz="2400" dirty="0" smtClean="0">
                <a:solidFill>
                  <a:srgbClr val="FFFFFF"/>
                </a:solidFill>
                <a:latin typeface="Helvetica" charset="0"/>
              </a:rPr>
              <a:t>out = </a:t>
            </a:r>
            <a:r>
              <a:rPr lang="en-US" sz="2400" dirty="0" err="1" smtClean="0">
                <a:solidFill>
                  <a:srgbClr val="FFFFFF"/>
                </a:solidFill>
                <a:latin typeface="Helvetica" charset="0"/>
              </a:rPr>
              <a:t>abd</a:t>
            </a:r>
            <a:r>
              <a:rPr lang="en-US" sz="2400" dirty="0" smtClean="0">
                <a:solidFill>
                  <a:srgbClr val="FFFFFF"/>
                </a:solidFill>
                <a:latin typeface="Helvetica" charset="0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Helvetica" charset="0"/>
              </a:rPr>
              <a:t>+ </a:t>
            </a:r>
            <a:r>
              <a:rPr lang="en-US" sz="2400" dirty="0" err="1">
                <a:solidFill>
                  <a:srgbClr val="FFFFFF"/>
                </a:solidFill>
                <a:latin typeface="Helvetica" charset="0"/>
              </a:rPr>
              <a:t>abd</a:t>
            </a:r>
            <a:r>
              <a:rPr lang="en-US" sz="2400" dirty="0">
                <a:solidFill>
                  <a:srgbClr val="FFFFFF"/>
                </a:solidFill>
                <a:latin typeface="Helvetica" charset="0"/>
              </a:rPr>
              <a:t> + </a:t>
            </a:r>
            <a:r>
              <a:rPr lang="en-US" sz="2400" dirty="0" err="1" smtClean="0">
                <a:solidFill>
                  <a:srgbClr val="FFFFFF"/>
                </a:solidFill>
                <a:latin typeface="Helvetica" charset="0"/>
              </a:rPr>
              <a:t>abd</a:t>
            </a:r>
            <a:r>
              <a:rPr lang="en-US" sz="2400" dirty="0" smtClean="0">
                <a:solidFill>
                  <a:srgbClr val="FFFFFF"/>
                </a:solidFill>
                <a:latin typeface="Helvetica" charset="0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Helvetica" charset="0"/>
              </a:rPr>
              <a:t>+ </a:t>
            </a:r>
            <a:r>
              <a:rPr lang="en-US" sz="2400" dirty="0" err="1" smtClean="0">
                <a:solidFill>
                  <a:srgbClr val="FFFFFF"/>
                </a:solidFill>
                <a:latin typeface="Helvetica" charset="0"/>
              </a:rPr>
              <a:t>abd</a:t>
            </a:r>
            <a:endParaRPr lang="en-US" sz="2400" dirty="0" smtClean="0">
              <a:solidFill>
                <a:srgbClr val="FFFFFF"/>
              </a:solidFill>
              <a:latin typeface="Tahoma" pitchFamily="34" charset="0"/>
            </a:endParaRPr>
          </a:p>
          <a:p>
            <a:pPr lvl="1"/>
            <a:r>
              <a:rPr lang="en-US" sz="2400" dirty="0" smtClean="0">
                <a:solidFill>
                  <a:srgbClr val="FFFFFF"/>
                </a:solidFill>
                <a:latin typeface="Tahoma" pitchFamily="34" charset="0"/>
              </a:rPr>
              <a:t>out </a:t>
            </a:r>
            <a:r>
              <a:rPr lang="en-US" sz="2400" dirty="0">
                <a:solidFill>
                  <a:srgbClr val="FFFFFF"/>
                </a:solidFill>
                <a:latin typeface="Tahoma" pitchFamily="34" charset="0"/>
              </a:rPr>
              <a:t>= ad + </a:t>
            </a:r>
            <a:r>
              <a:rPr lang="en-US" sz="2400" dirty="0" err="1" smtClean="0">
                <a:solidFill>
                  <a:srgbClr val="FFFFFF"/>
                </a:solidFill>
                <a:latin typeface="Tahoma" pitchFamily="34" charset="0"/>
              </a:rPr>
              <a:t>bd</a:t>
            </a:r>
            <a:endParaRPr lang="en-US" sz="2400" dirty="0" smtClean="0"/>
          </a:p>
          <a:p>
            <a:pPr lvl="1"/>
            <a:endParaRPr lang="en-US" sz="2400" dirty="0" smtClean="0"/>
          </a:p>
          <a:p>
            <a:r>
              <a:rPr lang="en-US" dirty="0" smtClean="0"/>
              <a:t>(a) 2 gates and 16 transistors</a:t>
            </a:r>
          </a:p>
          <a:p>
            <a:r>
              <a:rPr lang="en-US" dirty="0" smtClean="0"/>
              <a:t>(b) 2 gates and 8 transistors</a:t>
            </a:r>
          </a:p>
          <a:p>
            <a:r>
              <a:rPr lang="en-US" dirty="0" smtClean="0"/>
              <a:t>(c) 4 gates and 8 transistors</a:t>
            </a:r>
          </a:p>
          <a:p>
            <a:r>
              <a:rPr lang="en-US" dirty="0" smtClean="0"/>
              <a:t>(d) 8 gates and 8 transistors</a:t>
            </a:r>
          </a:p>
          <a:p>
            <a:r>
              <a:rPr lang="en-US" dirty="0" smtClean="0"/>
              <a:t>(e) none of the above</a:t>
            </a:r>
            <a:endParaRPr lang="en-US" dirty="0"/>
          </a:p>
        </p:txBody>
      </p:sp>
      <p:sp>
        <p:nvSpPr>
          <p:cNvPr id="4" name="Line 67"/>
          <p:cNvSpPr>
            <a:spLocks noChangeShapeType="1"/>
          </p:cNvSpPr>
          <p:nvPr/>
        </p:nvSpPr>
        <p:spPr bwMode="auto">
          <a:xfrm>
            <a:off x="3276600" y="2511425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5" name="Line 67"/>
          <p:cNvSpPr>
            <a:spLocks noChangeShapeType="1"/>
          </p:cNvSpPr>
          <p:nvPr/>
        </p:nvSpPr>
        <p:spPr bwMode="auto">
          <a:xfrm>
            <a:off x="3810000" y="2511425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6" name="Line 67"/>
          <p:cNvSpPr>
            <a:spLocks noChangeShapeType="1"/>
          </p:cNvSpPr>
          <p:nvPr/>
        </p:nvSpPr>
        <p:spPr bwMode="auto">
          <a:xfrm>
            <a:off x="4800600" y="2511425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7" name="Line 67"/>
          <p:cNvSpPr>
            <a:spLocks noChangeShapeType="1"/>
          </p:cNvSpPr>
          <p:nvPr/>
        </p:nvSpPr>
        <p:spPr bwMode="auto">
          <a:xfrm>
            <a:off x="5029200" y="2511425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8" name="Line 67"/>
          <p:cNvSpPr>
            <a:spLocks noChangeShapeType="1"/>
          </p:cNvSpPr>
          <p:nvPr/>
        </p:nvSpPr>
        <p:spPr bwMode="auto">
          <a:xfrm>
            <a:off x="2362200" y="28956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pic>
        <p:nvPicPr>
          <p:cNvPr id="9218" name="CP3 Ink 0aab4c5c-cadf-45ac-a7a3-034d1e3cf61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00" y="1391520"/>
            <a:ext cx="8678400" cy="541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30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Logic Gates</a:t>
            </a:r>
          </a:p>
        </p:txBody>
      </p:sp>
      <p:sp>
        <p:nvSpPr>
          <p:cNvPr id="130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1038" y="1041400"/>
            <a:ext cx="4422775" cy="5445125"/>
          </a:xfrm>
        </p:spPr>
        <p:txBody>
          <a:bodyPr/>
          <a:lstStyle/>
          <a:p>
            <a:r>
              <a:rPr lang="en-US" sz="2800"/>
              <a:t>One can buy gates separately</a:t>
            </a:r>
          </a:p>
          <a:p>
            <a:pPr lvl="1"/>
            <a:r>
              <a:rPr lang="en-US" sz="2400"/>
              <a:t>ex. 74xxx series of integrated circuits</a:t>
            </a:r>
          </a:p>
          <a:p>
            <a:pPr lvl="1"/>
            <a:r>
              <a:rPr lang="en-US" sz="2400"/>
              <a:t>cost ~$1 per chip, mostly for packaging and testing</a:t>
            </a:r>
          </a:p>
          <a:p>
            <a:endParaRPr lang="en-US" sz="2800"/>
          </a:p>
          <a:p>
            <a:r>
              <a:rPr lang="en-US" sz="2800"/>
              <a:t>Cumbersome, but possible to build devices using gates put together manually</a:t>
            </a:r>
          </a:p>
        </p:txBody>
      </p:sp>
      <p:pic>
        <p:nvPicPr>
          <p:cNvPr id="1300484" name="Picture 4" descr="The image “http://upload.wikimedia.org/wikipedia/commons/thumb/2/26/7400.jpg/180px-7400.jpg” cannot be displayed, because it contains error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1487488"/>
            <a:ext cx="3459162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12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Integrated Circuits</a:t>
            </a:r>
          </a:p>
        </p:txBody>
      </p:sp>
      <p:sp>
        <p:nvSpPr>
          <p:cNvPr id="1302532" name="Rectangle 4"/>
          <p:cNvSpPr>
            <a:spLocks noChangeArrowheads="1"/>
          </p:cNvSpPr>
          <p:nvPr/>
        </p:nvSpPr>
        <p:spPr bwMode="auto">
          <a:xfrm>
            <a:off x="657225" y="4579938"/>
            <a:ext cx="8001000" cy="204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rgbClr val="FFFF66"/>
              </a:buClr>
              <a:buFontTx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Helvetica" charset="0"/>
              </a:rPr>
              <a:t>Or one can manufacture a complete design using a custom mask</a:t>
            </a:r>
          </a:p>
          <a:p>
            <a:pPr marL="342900" indent="-342900">
              <a:spcBef>
                <a:spcPct val="20000"/>
              </a:spcBef>
              <a:buClr>
                <a:srgbClr val="FFFF66"/>
              </a:buClr>
              <a:buFontTx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Helvetica" charset="0"/>
              </a:rPr>
              <a:t>Intel </a:t>
            </a:r>
            <a:r>
              <a:rPr lang="en-US" sz="3200" dirty="0" err="1" smtClean="0">
                <a:solidFill>
                  <a:srgbClr val="FFFFFF"/>
                </a:solidFill>
                <a:latin typeface="Helvetica" charset="0"/>
              </a:rPr>
              <a:t>Westmere</a:t>
            </a:r>
            <a:r>
              <a:rPr lang="en-US" sz="3200" dirty="0" smtClean="0">
                <a:solidFill>
                  <a:srgbClr val="FFFFFF"/>
                </a:solidFill>
                <a:latin typeface="Helvetica" charset="0"/>
              </a:rPr>
              <a:t> has approximately 1.17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Helvetica" charset="0"/>
              </a:rPr>
              <a:t>billion</a:t>
            </a:r>
            <a:r>
              <a:rPr lang="en-US" sz="3200" dirty="0" smtClean="0">
                <a:solidFill>
                  <a:srgbClr val="FFFFFF"/>
                </a:solidFill>
                <a:latin typeface="Helvetica" charset="0"/>
              </a:rPr>
              <a:t> transistors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450" y="1083506"/>
            <a:ext cx="5967813" cy="318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58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can now implement any logic circuit</a:t>
            </a:r>
          </a:p>
          <a:p>
            <a:pPr lvl="1"/>
            <a:r>
              <a:rPr lang="en-US"/>
              <a:t>Can do it efficiently, using Karnaugh maps to find the minimal terms required</a:t>
            </a:r>
          </a:p>
          <a:p>
            <a:pPr lvl="1"/>
            <a:r>
              <a:rPr lang="en-US"/>
              <a:t>Can use either NAND or NOR gates to implement the logic circuit</a:t>
            </a:r>
          </a:p>
          <a:p>
            <a:pPr lvl="1"/>
            <a:r>
              <a:rPr lang="en-US"/>
              <a:t>Can use P- and N-transistors to implement NAND or NOR gates</a:t>
            </a:r>
          </a:p>
        </p:txBody>
      </p:sp>
    </p:spTree>
    <p:extLst>
      <p:ext uri="{BB962C8B-B14F-4D97-AF65-F5344CB8AC3E}">
        <p14:creationId xmlns:p14="http://schemas.microsoft.com/office/powerpoint/2010/main" val="343239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Voting machine</a:t>
            </a:r>
          </a:p>
        </p:txBody>
      </p:sp>
      <p:sp>
        <p:nvSpPr>
          <p:cNvPr id="130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038" y="1055688"/>
            <a:ext cx="8613775" cy="5646737"/>
          </a:xfrm>
        </p:spPr>
        <p:txBody>
          <a:bodyPr/>
          <a:lstStyle/>
          <a:p>
            <a:pPr>
              <a:lnSpc>
                <a:spcPct val="82000"/>
              </a:lnSpc>
            </a:pPr>
            <a:r>
              <a:rPr lang="en-US" dirty="0" smtClean="0"/>
              <a:t>Lets build </a:t>
            </a:r>
            <a:r>
              <a:rPr lang="en-US" dirty="0"/>
              <a:t>something interesting</a:t>
            </a:r>
          </a:p>
          <a:p>
            <a:pPr>
              <a:lnSpc>
                <a:spcPct val="82000"/>
              </a:lnSpc>
            </a:pPr>
            <a:endParaRPr lang="en-US" dirty="0"/>
          </a:p>
          <a:p>
            <a:pPr>
              <a:lnSpc>
                <a:spcPct val="82000"/>
              </a:lnSpc>
            </a:pPr>
            <a:r>
              <a:rPr lang="en-US" dirty="0"/>
              <a:t>A voting machine</a:t>
            </a:r>
          </a:p>
          <a:p>
            <a:pPr lvl="1">
              <a:lnSpc>
                <a:spcPct val="82000"/>
              </a:lnSpc>
            </a:pPr>
            <a:endParaRPr lang="en-US" dirty="0"/>
          </a:p>
          <a:p>
            <a:pPr>
              <a:lnSpc>
                <a:spcPct val="82000"/>
              </a:lnSpc>
            </a:pPr>
            <a:r>
              <a:rPr lang="en-US" dirty="0"/>
              <a:t>Assume: </a:t>
            </a:r>
          </a:p>
          <a:p>
            <a:pPr lvl="1">
              <a:lnSpc>
                <a:spcPct val="82000"/>
              </a:lnSpc>
            </a:pPr>
            <a:r>
              <a:rPr lang="en-US" dirty="0"/>
              <a:t>A vote is recorded on a piece of paper,</a:t>
            </a:r>
          </a:p>
          <a:p>
            <a:pPr lvl="1">
              <a:lnSpc>
                <a:spcPct val="82000"/>
              </a:lnSpc>
            </a:pPr>
            <a:r>
              <a:rPr lang="en-US" dirty="0"/>
              <a:t>by punching out a hole,</a:t>
            </a:r>
          </a:p>
          <a:p>
            <a:pPr lvl="1">
              <a:lnSpc>
                <a:spcPct val="82000"/>
              </a:lnSpc>
            </a:pPr>
            <a:r>
              <a:rPr lang="en-US" dirty="0"/>
              <a:t>there are at most 7 choices</a:t>
            </a:r>
          </a:p>
          <a:p>
            <a:pPr lvl="1">
              <a:lnSpc>
                <a:spcPct val="82000"/>
              </a:lnSpc>
            </a:pPr>
            <a:r>
              <a:rPr lang="en-US" dirty="0"/>
              <a:t>we will not worry about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hanging chads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or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invalids</a:t>
            </a:r>
            <a:r>
              <a:rPr lang="ja-JP" altLang="en-US" dirty="0">
                <a:latin typeface="Arial"/>
              </a:rPr>
              <a:t>”</a:t>
            </a:r>
            <a:endParaRPr lang="en-US" dirty="0"/>
          </a:p>
          <a:p>
            <a:pPr lvl="1">
              <a:lnSpc>
                <a:spcPct val="82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67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Voting machine</a:t>
            </a:r>
          </a:p>
        </p:txBody>
      </p:sp>
      <p:sp>
        <p:nvSpPr>
          <p:cNvPr id="130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038" y="1055688"/>
            <a:ext cx="8613775" cy="5646737"/>
          </a:xfrm>
        </p:spPr>
        <p:txBody>
          <a:bodyPr/>
          <a:lstStyle/>
          <a:p>
            <a:pPr>
              <a:lnSpc>
                <a:spcPct val="82000"/>
              </a:lnSpc>
            </a:pPr>
            <a:r>
              <a:rPr lang="en-US" sz="2800"/>
              <a:t>For now, let</a:t>
            </a:r>
            <a:r>
              <a:rPr lang="ja-JP" altLang="en-US" sz="2800">
                <a:latin typeface="Arial"/>
              </a:rPr>
              <a:t>’</a:t>
            </a:r>
            <a:r>
              <a:rPr lang="en-US" sz="2800"/>
              <a:t>s just display the numerical identifier to the ballot supervisor</a:t>
            </a:r>
          </a:p>
          <a:p>
            <a:pPr lvl="1">
              <a:lnSpc>
                <a:spcPct val="82000"/>
              </a:lnSpc>
            </a:pPr>
            <a:r>
              <a:rPr lang="en-US"/>
              <a:t>we won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t do counting yet, just decoding</a:t>
            </a:r>
          </a:p>
          <a:p>
            <a:pPr lvl="1">
              <a:lnSpc>
                <a:spcPct val="82000"/>
              </a:lnSpc>
            </a:pPr>
            <a:r>
              <a:rPr lang="en-US"/>
              <a:t>we can use four photo-sensitive transistors to find out which hole is punched out</a:t>
            </a:r>
          </a:p>
        </p:txBody>
      </p:sp>
      <p:pic>
        <p:nvPicPr>
          <p:cNvPr id="1306628" name="Picture 4" descr="The image “http://www.eng.cam.ac.uk/DesignOffice/idp/components/seg_32/SFH313FA/images/imagel.jpg” cannot be displayed, because it contains error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3522663"/>
            <a:ext cx="261937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6629" name="Rectangle 5"/>
          <p:cNvSpPr>
            <a:spLocks noChangeArrowheads="1"/>
          </p:cNvSpPr>
          <p:nvPr/>
        </p:nvSpPr>
        <p:spPr bwMode="auto">
          <a:xfrm>
            <a:off x="3740150" y="3586163"/>
            <a:ext cx="4425950" cy="30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rgbClr val="FFFF66"/>
              </a:buClr>
              <a:buFontTx/>
              <a:buChar char="•"/>
            </a:pPr>
            <a:r>
              <a:rPr lang="en-US" sz="2800" smtClean="0">
                <a:solidFill>
                  <a:srgbClr val="FFFFFF"/>
                </a:solidFill>
                <a:latin typeface="Helvetica" charset="0"/>
              </a:rPr>
              <a:t>A photo-sensitive transistor detects the presence of light</a:t>
            </a:r>
          </a:p>
          <a:p>
            <a:pPr marL="342900" indent="-342900">
              <a:spcBef>
                <a:spcPct val="20000"/>
              </a:spcBef>
              <a:buClr>
                <a:srgbClr val="FFFF66"/>
              </a:buClr>
              <a:buFontTx/>
              <a:buChar char="•"/>
            </a:pPr>
            <a:r>
              <a:rPr lang="en-US" sz="2800" smtClean="0">
                <a:solidFill>
                  <a:srgbClr val="FFFFFF"/>
                </a:solidFill>
                <a:latin typeface="Helvetica" charset="0"/>
              </a:rPr>
              <a:t>Photo-sensitive material triggers the gate</a:t>
            </a:r>
          </a:p>
        </p:txBody>
      </p:sp>
    </p:spTree>
    <p:extLst>
      <p:ext uri="{BB962C8B-B14F-4D97-AF65-F5344CB8AC3E}">
        <p14:creationId xmlns:p14="http://schemas.microsoft.com/office/powerpoint/2010/main" val="380844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Ballot Reading</a:t>
            </a:r>
          </a:p>
        </p:txBody>
      </p:sp>
      <p:sp>
        <p:nvSpPr>
          <p:cNvPr id="130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3250" y="1011238"/>
            <a:ext cx="4349750" cy="5054600"/>
          </a:xfrm>
        </p:spPr>
        <p:txBody>
          <a:bodyPr/>
          <a:lstStyle/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Input:</a:t>
            </a:r>
            <a:r>
              <a:rPr lang="en-US" dirty="0"/>
              <a:t> paper with a hole in it</a:t>
            </a:r>
          </a:p>
          <a:p>
            <a:pPr lvl="1"/>
            <a:endParaRPr lang="en-US" dirty="0"/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Output:</a:t>
            </a:r>
            <a:r>
              <a:rPr lang="en-US" dirty="0" smtClean="0"/>
              <a:t> </a:t>
            </a:r>
            <a:r>
              <a:rPr lang="en-US" dirty="0"/>
              <a:t>number the ballot supervisor can record</a:t>
            </a:r>
          </a:p>
        </p:txBody>
      </p:sp>
      <p:sp>
        <p:nvSpPr>
          <p:cNvPr id="1308676" name="Rectangle 4"/>
          <p:cNvSpPr>
            <a:spLocks noChangeArrowheads="1"/>
          </p:cNvSpPr>
          <p:nvPr/>
        </p:nvSpPr>
        <p:spPr bwMode="auto">
          <a:xfrm>
            <a:off x="914400" y="1981200"/>
            <a:ext cx="1676400" cy="1828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08677" name="Oval 5"/>
          <p:cNvSpPr>
            <a:spLocks noChangeArrowheads="1"/>
          </p:cNvSpPr>
          <p:nvPr/>
        </p:nvSpPr>
        <p:spPr bwMode="auto">
          <a:xfrm>
            <a:off x="2133600" y="2209800"/>
            <a:ext cx="228600" cy="228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08678" name="Oval 6"/>
          <p:cNvSpPr>
            <a:spLocks noChangeArrowheads="1"/>
          </p:cNvSpPr>
          <p:nvPr/>
        </p:nvSpPr>
        <p:spPr bwMode="auto">
          <a:xfrm>
            <a:off x="2133600" y="2590800"/>
            <a:ext cx="228600" cy="228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08679" name="Oval 7"/>
          <p:cNvSpPr>
            <a:spLocks noChangeArrowheads="1"/>
          </p:cNvSpPr>
          <p:nvPr/>
        </p:nvSpPr>
        <p:spPr bwMode="auto">
          <a:xfrm>
            <a:off x="2133600" y="2971800"/>
            <a:ext cx="228600" cy="228600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08680" name="Oval 8"/>
          <p:cNvSpPr>
            <a:spLocks noChangeArrowheads="1"/>
          </p:cNvSpPr>
          <p:nvPr/>
        </p:nvSpPr>
        <p:spPr bwMode="auto">
          <a:xfrm>
            <a:off x="2133600" y="3352800"/>
            <a:ext cx="228600" cy="228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08681" name="Rectangle 9"/>
          <p:cNvSpPr>
            <a:spLocks noChangeArrowheads="1"/>
          </p:cNvSpPr>
          <p:nvPr/>
        </p:nvSpPr>
        <p:spPr bwMode="auto">
          <a:xfrm>
            <a:off x="457200" y="1676400"/>
            <a:ext cx="1676400" cy="1828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08682" name="Oval 10"/>
          <p:cNvSpPr>
            <a:spLocks noChangeArrowheads="1"/>
          </p:cNvSpPr>
          <p:nvPr/>
        </p:nvSpPr>
        <p:spPr bwMode="auto">
          <a:xfrm>
            <a:off x="1676400" y="1905000"/>
            <a:ext cx="228600" cy="228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08683" name="Oval 11"/>
          <p:cNvSpPr>
            <a:spLocks noChangeArrowheads="1"/>
          </p:cNvSpPr>
          <p:nvPr/>
        </p:nvSpPr>
        <p:spPr bwMode="auto">
          <a:xfrm>
            <a:off x="1676400" y="2286000"/>
            <a:ext cx="228600" cy="228600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08684" name="Oval 12"/>
          <p:cNvSpPr>
            <a:spLocks noChangeArrowheads="1"/>
          </p:cNvSpPr>
          <p:nvPr/>
        </p:nvSpPr>
        <p:spPr bwMode="auto">
          <a:xfrm>
            <a:off x="1676400" y="2667000"/>
            <a:ext cx="228600" cy="228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08685" name="Oval 13"/>
          <p:cNvSpPr>
            <a:spLocks noChangeArrowheads="1"/>
          </p:cNvSpPr>
          <p:nvPr/>
        </p:nvSpPr>
        <p:spPr bwMode="auto">
          <a:xfrm>
            <a:off x="1676400" y="3048000"/>
            <a:ext cx="228600" cy="228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08686" name="Rectangle 14"/>
          <p:cNvSpPr>
            <a:spLocks noChangeArrowheads="1"/>
          </p:cNvSpPr>
          <p:nvPr/>
        </p:nvSpPr>
        <p:spPr bwMode="auto">
          <a:xfrm>
            <a:off x="0" y="1447800"/>
            <a:ext cx="1676400" cy="1828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08687" name="Oval 15"/>
          <p:cNvSpPr>
            <a:spLocks noChangeArrowheads="1"/>
          </p:cNvSpPr>
          <p:nvPr/>
        </p:nvSpPr>
        <p:spPr bwMode="auto">
          <a:xfrm>
            <a:off x="1219200" y="1676400"/>
            <a:ext cx="228600" cy="2286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08688" name="Oval 16"/>
          <p:cNvSpPr>
            <a:spLocks noChangeArrowheads="1"/>
          </p:cNvSpPr>
          <p:nvPr/>
        </p:nvSpPr>
        <p:spPr bwMode="auto">
          <a:xfrm>
            <a:off x="1219200" y="2057400"/>
            <a:ext cx="228600" cy="228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08689" name="Oval 17"/>
          <p:cNvSpPr>
            <a:spLocks noChangeArrowheads="1"/>
          </p:cNvSpPr>
          <p:nvPr/>
        </p:nvSpPr>
        <p:spPr bwMode="auto">
          <a:xfrm>
            <a:off x="1219200" y="2438400"/>
            <a:ext cx="228600" cy="228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08690" name="Oval 18"/>
          <p:cNvSpPr>
            <a:spLocks noChangeArrowheads="1"/>
          </p:cNvSpPr>
          <p:nvPr/>
        </p:nvSpPr>
        <p:spPr bwMode="auto">
          <a:xfrm>
            <a:off x="1219200" y="2819400"/>
            <a:ext cx="228600" cy="228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pic>
        <p:nvPicPr>
          <p:cNvPr id="1308691" name="Picture 19" descr="MPj0400517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00200"/>
            <a:ext cx="1612900" cy="313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8692" name="Text Box 20"/>
          <p:cNvSpPr txBox="1">
            <a:spLocks noChangeArrowheads="1"/>
          </p:cNvSpPr>
          <p:nvPr/>
        </p:nvSpPr>
        <p:spPr bwMode="auto">
          <a:xfrm>
            <a:off x="685800" y="4876800"/>
            <a:ext cx="1100138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Ballots</a:t>
            </a:r>
          </a:p>
        </p:txBody>
      </p:sp>
      <p:sp>
        <p:nvSpPr>
          <p:cNvPr id="1308693" name="Text Box 21"/>
          <p:cNvSpPr txBox="1">
            <a:spLocks noChangeArrowheads="1"/>
          </p:cNvSpPr>
          <p:nvPr/>
        </p:nvSpPr>
        <p:spPr bwMode="auto">
          <a:xfrm>
            <a:off x="2157418" y="5029200"/>
            <a:ext cx="3249608" cy="1377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solidFill>
                  <a:srgbClr val="FFFFFF"/>
                </a:solidFill>
                <a:latin typeface="Arial" charset="0"/>
              </a:rPr>
              <a:t>The 3410 optical scan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solidFill>
                  <a:srgbClr val="FFFFFF"/>
                </a:solidFill>
                <a:latin typeface="Arial" charset="0"/>
              </a:rPr>
              <a:t>vote </a:t>
            </a:r>
            <a:r>
              <a:rPr lang="en-US" strike="sngStrike" dirty="0" smtClean="0">
                <a:solidFill>
                  <a:srgbClr val="FFFFFF"/>
                </a:solidFill>
                <a:latin typeface="Arial" charset="0"/>
              </a:rPr>
              <a:t>counter</a:t>
            </a:r>
            <a:r>
              <a:rPr lang="en-US" dirty="0" smtClean="0">
                <a:solidFill>
                  <a:srgbClr val="FFFFFF"/>
                </a:solidFill>
                <a:latin typeface="Arial" charset="0"/>
              </a:rPr>
              <a:t> reader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solidFill>
                  <a:srgbClr val="FFFFFF"/>
                </a:solidFill>
                <a:latin typeface="Arial" charset="0"/>
              </a:rPr>
              <a:t>machine</a:t>
            </a:r>
          </a:p>
        </p:txBody>
      </p:sp>
      <p:sp>
        <p:nvSpPr>
          <p:cNvPr id="1308694" name="AutoShape 22"/>
          <p:cNvSpPr>
            <a:spLocks noChangeArrowheads="1"/>
          </p:cNvSpPr>
          <p:nvPr/>
        </p:nvSpPr>
        <p:spPr bwMode="auto">
          <a:xfrm>
            <a:off x="2667000" y="2819400"/>
            <a:ext cx="381000" cy="609600"/>
          </a:xfrm>
          <a:prstGeom prst="rightArrow">
            <a:avLst>
              <a:gd name="adj1" fmla="val 50000"/>
              <a:gd name="adj2" fmla="val 25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03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2400" y="762000"/>
            <a:ext cx="4953000" cy="5715000"/>
          </a:xfrm>
          <a:ln/>
        </p:spPr>
        <p:txBody>
          <a:bodyPr/>
          <a:lstStyle/>
          <a:p>
            <a:pPr marL="284163" indent="-284163">
              <a:lnSpc>
                <a:spcPct val="82000"/>
              </a:lnSpc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>
                <a:solidFill>
                  <a:schemeClr val="accent1"/>
                </a:solidFill>
              </a:rPr>
              <a:t>Photo-sensitive transistor</a:t>
            </a:r>
          </a:p>
          <a:p>
            <a:pPr marL="514350" lvl="1" indent="-284163">
              <a:lnSpc>
                <a:spcPct val="82000"/>
              </a:lnSpc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photons replenish gate depletion region </a:t>
            </a:r>
          </a:p>
          <a:p>
            <a:pPr marL="514350" lvl="1" indent="-284163">
              <a:lnSpc>
                <a:spcPct val="82000"/>
              </a:lnSpc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can distinguish dark and light spots on paper</a:t>
            </a:r>
          </a:p>
          <a:p>
            <a:pPr marL="284163" indent="-284163">
              <a:lnSpc>
                <a:spcPct val="82000"/>
              </a:lnSpc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 smtClean="0"/>
          </a:p>
          <a:p>
            <a:pPr marL="284163" indent="-284163">
              <a:lnSpc>
                <a:spcPct val="82000"/>
              </a:lnSpc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 smtClean="0"/>
          </a:p>
          <a:p>
            <a:pPr marL="284163" indent="-284163">
              <a:lnSpc>
                <a:spcPct val="82000"/>
              </a:lnSpc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 smtClean="0"/>
          </a:p>
          <a:p>
            <a:pPr marL="284163" indent="-284163">
              <a:lnSpc>
                <a:spcPct val="82000"/>
              </a:lnSpc>
              <a:buClr>
                <a:srgbClr val="FFFF66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Use array of N sensors for voting machine input</a:t>
            </a:r>
            <a:endParaRPr lang="en-US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8" cstate="print"/>
          <a:srcRect/>
          <a:stretch>
            <a:fillRect/>
          </a:stretch>
        </p:blipFill>
        <p:spPr bwMode="auto">
          <a:xfrm>
            <a:off x="779463" y="762000"/>
            <a:ext cx="2619375" cy="2286000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grpSp>
        <p:nvGrpSpPr>
          <p:cNvPr id="2" name="Group 27"/>
          <p:cNvGrpSpPr/>
          <p:nvPr>
            <p:custDataLst>
              <p:tags r:id="rId4"/>
            </p:custDataLst>
          </p:nvPr>
        </p:nvGrpSpPr>
        <p:grpSpPr>
          <a:xfrm>
            <a:off x="228600" y="3712396"/>
            <a:ext cx="1682266" cy="2451831"/>
            <a:chOff x="304800" y="1371600"/>
            <a:chExt cx="1447800" cy="2247900"/>
          </a:xfrm>
        </p:grpSpPr>
        <p:sp>
          <p:nvSpPr>
            <p:cNvPr id="29" name="Rectangle 13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304800" y="1371600"/>
              <a:ext cx="1447800" cy="2247900"/>
            </a:xfrm>
            <a:custGeom>
              <a:avLst/>
              <a:gdLst>
                <a:gd name="connsiteX0" fmla="*/ 0 w 1447800"/>
                <a:gd name="connsiteY0" fmla="*/ 0 h 2209800"/>
                <a:gd name="connsiteX1" fmla="*/ 1447800 w 1447800"/>
                <a:gd name="connsiteY1" fmla="*/ 0 h 2209800"/>
                <a:gd name="connsiteX2" fmla="*/ 1447800 w 1447800"/>
                <a:gd name="connsiteY2" fmla="*/ 2209800 h 2209800"/>
                <a:gd name="connsiteX3" fmla="*/ 0 w 1447800"/>
                <a:gd name="connsiteY3" fmla="*/ 2209800 h 2209800"/>
                <a:gd name="connsiteX4" fmla="*/ 0 w 1447800"/>
                <a:gd name="connsiteY4" fmla="*/ 0 h 2209800"/>
                <a:gd name="connsiteX0" fmla="*/ 0 w 1447800"/>
                <a:gd name="connsiteY0" fmla="*/ 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0 h 2209800"/>
                <a:gd name="connsiteX0" fmla="*/ 0 w 1447800"/>
                <a:gd name="connsiteY0" fmla="*/ 1524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152400 h 2209800"/>
                <a:gd name="connsiteX0" fmla="*/ 0 w 1447800"/>
                <a:gd name="connsiteY0" fmla="*/ 2286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228600 h 2209800"/>
                <a:gd name="connsiteX0" fmla="*/ 0 w 1447800"/>
                <a:gd name="connsiteY0" fmla="*/ 3048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304800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7800" h="2209800">
                  <a:moveTo>
                    <a:pt x="0" y="304800"/>
                  </a:moveTo>
                  <a:lnTo>
                    <a:pt x="247650" y="0"/>
                  </a:lnTo>
                  <a:lnTo>
                    <a:pt x="1447800" y="0"/>
                  </a:lnTo>
                  <a:lnTo>
                    <a:pt x="1447800" y="2209800"/>
                  </a:lnTo>
                  <a:lnTo>
                    <a:pt x="0" y="220980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28575" cmpd="sng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0" name="Oval 14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1441934" y="2095500"/>
              <a:ext cx="228600" cy="228600"/>
            </a:xfrm>
            <a:prstGeom prst="ellipse">
              <a:avLst/>
            </a:prstGeom>
            <a:solidFill>
              <a:schemeClr val="tx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1" name="Oval 15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1441934" y="1790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2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441934" y="1485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3" name="Oval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441934" y="24003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" name="Oval 15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441934" y="27051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5" name="Oval 16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441934" y="3009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6" name="Oval 17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441934" y="3314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" name="Group 94"/>
          <p:cNvGrpSpPr/>
          <p:nvPr>
            <p:custDataLst>
              <p:tags r:id="rId5"/>
            </p:custDataLst>
          </p:nvPr>
        </p:nvGrpSpPr>
        <p:grpSpPr>
          <a:xfrm>
            <a:off x="2200588" y="3597432"/>
            <a:ext cx="1558173" cy="461665"/>
            <a:chOff x="2301240" y="3675986"/>
            <a:chExt cx="1558173" cy="461665"/>
          </a:xfrm>
        </p:grpSpPr>
        <p:sp>
          <p:nvSpPr>
            <p:cNvPr id="39" name="Arc 38"/>
            <p:cNvSpPr/>
            <p:nvPr>
              <p:custDataLst>
                <p:tags r:id="rId69"/>
              </p:custDataLst>
            </p:nvPr>
          </p:nvSpPr>
          <p:spPr>
            <a:xfrm>
              <a:off x="2499319" y="3790950"/>
              <a:ext cx="182961" cy="190500"/>
            </a:xfrm>
            <a:prstGeom prst="arc">
              <a:avLst>
                <a:gd name="adj1" fmla="val 4782261"/>
                <a:gd name="adj2" fmla="val 16659054"/>
              </a:avLst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>
              <p:custDataLst>
                <p:tags r:id="rId70"/>
              </p:custDataLst>
            </p:nvPr>
          </p:nvCxnSpPr>
          <p:spPr>
            <a:xfrm>
              <a:off x="2590800" y="3790950"/>
              <a:ext cx="122238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>
              <p:custDataLst>
                <p:tags r:id="rId71"/>
              </p:custDataLst>
            </p:nvPr>
          </p:nvCxnSpPr>
          <p:spPr>
            <a:xfrm>
              <a:off x="2590800" y="3981450"/>
              <a:ext cx="122238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>
              <p:custDataLst>
                <p:tags r:id="rId72"/>
              </p:custDataLst>
            </p:nvPr>
          </p:nvCxnSpPr>
          <p:spPr>
            <a:xfrm rot="5400000">
              <a:off x="2560638" y="3886200"/>
              <a:ext cx="304800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>
              <p:custDataLst>
                <p:tags r:id="rId73"/>
              </p:custDataLst>
            </p:nvPr>
          </p:nvCxnSpPr>
          <p:spPr>
            <a:xfrm>
              <a:off x="2709134" y="3833981"/>
              <a:ext cx="182562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>
              <p:custDataLst>
                <p:tags r:id="rId74"/>
              </p:custDataLst>
            </p:nvPr>
          </p:nvCxnSpPr>
          <p:spPr>
            <a:xfrm>
              <a:off x="2717203" y="3934835"/>
              <a:ext cx="731520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>
              <p:custDataLst>
                <p:tags r:id="rId75"/>
              </p:custDataLst>
            </p:nvPr>
          </p:nvCxnSpPr>
          <p:spPr>
            <a:xfrm flipV="1">
              <a:off x="2309786" y="3831593"/>
              <a:ext cx="152400" cy="100853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none" w="med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>
              <p:custDataLst>
                <p:tags r:id="rId76"/>
              </p:custDataLst>
            </p:nvPr>
          </p:nvCxnSpPr>
          <p:spPr>
            <a:xfrm flipV="1">
              <a:off x="2301240" y="3925869"/>
              <a:ext cx="152400" cy="100853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none" w="med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>
              <p:custDataLst>
                <p:tags r:id="rId77"/>
              </p:custDataLst>
            </p:nvPr>
          </p:nvSpPr>
          <p:spPr>
            <a:xfrm>
              <a:off x="3448723" y="3675986"/>
              <a:ext cx="4106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+mn-lt"/>
                </a:rPr>
                <a:t>i0</a:t>
              </a: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4" name="Group 131"/>
          <p:cNvGrpSpPr/>
          <p:nvPr>
            <p:custDataLst>
              <p:tags r:id="rId6"/>
            </p:custDataLst>
          </p:nvPr>
        </p:nvGrpSpPr>
        <p:grpSpPr>
          <a:xfrm>
            <a:off x="2200588" y="3955009"/>
            <a:ext cx="1558173" cy="461665"/>
            <a:chOff x="2301240" y="3675986"/>
            <a:chExt cx="1558173" cy="461665"/>
          </a:xfrm>
        </p:grpSpPr>
        <p:sp>
          <p:nvSpPr>
            <p:cNvPr id="133" name="Arc 132"/>
            <p:cNvSpPr/>
            <p:nvPr>
              <p:custDataLst>
                <p:tags r:id="rId60"/>
              </p:custDataLst>
            </p:nvPr>
          </p:nvSpPr>
          <p:spPr>
            <a:xfrm>
              <a:off x="2499319" y="3790950"/>
              <a:ext cx="182961" cy="190500"/>
            </a:xfrm>
            <a:prstGeom prst="arc">
              <a:avLst>
                <a:gd name="adj1" fmla="val 4782261"/>
                <a:gd name="adj2" fmla="val 16659054"/>
              </a:avLst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4" name="Straight Connector 133"/>
            <p:cNvCxnSpPr/>
            <p:nvPr>
              <p:custDataLst>
                <p:tags r:id="rId61"/>
              </p:custDataLst>
            </p:nvPr>
          </p:nvCxnSpPr>
          <p:spPr>
            <a:xfrm>
              <a:off x="2590800" y="3790950"/>
              <a:ext cx="122238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>
              <p:custDataLst>
                <p:tags r:id="rId62"/>
              </p:custDataLst>
            </p:nvPr>
          </p:nvCxnSpPr>
          <p:spPr>
            <a:xfrm>
              <a:off x="2590800" y="3981450"/>
              <a:ext cx="122238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>
              <p:custDataLst>
                <p:tags r:id="rId63"/>
              </p:custDataLst>
            </p:nvPr>
          </p:nvCxnSpPr>
          <p:spPr>
            <a:xfrm rot="5400000">
              <a:off x="2560638" y="3886200"/>
              <a:ext cx="304800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>
              <p:custDataLst>
                <p:tags r:id="rId64"/>
              </p:custDataLst>
            </p:nvPr>
          </p:nvCxnSpPr>
          <p:spPr>
            <a:xfrm>
              <a:off x="2709134" y="3833981"/>
              <a:ext cx="182562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>
              <p:custDataLst>
                <p:tags r:id="rId65"/>
              </p:custDataLst>
            </p:nvPr>
          </p:nvCxnSpPr>
          <p:spPr>
            <a:xfrm>
              <a:off x="2717203" y="3934835"/>
              <a:ext cx="731520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/>
            <p:nvPr>
              <p:custDataLst>
                <p:tags r:id="rId66"/>
              </p:custDataLst>
            </p:nvPr>
          </p:nvCxnSpPr>
          <p:spPr>
            <a:xfrm flipV="1">
              <a:off x="2309786" y="3831593"/>
              <a:ext cx="152400" cy="100853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none" w="med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/>
            <p:cNvCxnSpPr/>
            <p:nvPr>
              <p:custDataLst>
                <p:tags r:id="rId67"/>
              </p:custDataLst>
            </p:nvPr>
          </p:nvCxnSpPr>
          <p:spPr>
            <a:xfrm flipV="1">
              <a:off x="2301240" y="3925869"/>
              <a:ext cx="152400" cy="100853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none" w="med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TextBox 140"/>
            <p:cNvSpPr txBox="1"/>
            <p:nvPr>
              <p:custDataLst>
                <p:tags r:id="rId68"/>
              </p:custDataLst>
            </p:nvPr>
          </p:nvSpPr>
          <p:spPr>
            <a:xfrm>
              <a:off x="3448723" y="3675986"/>
              <a:ext cx="4106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+mn-lt"/>
                </a:rPr>
                <a:t>i1</a:t>
              </a: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5" name="Group 141"/>
          <p:cNvGrpSpPr/>
          <p:nvPr>
            <p:custDataLst>
              <p:tags r:id="rId7"/>
            </p:custDataLst>
          </p:nvPr>
        </p:nvGrpSpPr>
        <p:grpSpPr>
          <a:xfrm>
            <a:off x="2192042" y="4312586"/>
            <a:ext cx="1558173" cy="461665"/>
            <a:chOff x="2301240" y="3675986"/>
            <a:chExt cx="1558173" cy="461665"/>
          </a:xfrm>
        </p:grpSpPr>
        <p:sp>
          <p:nvSpPr>
            <p:cNvPr id="143" name="Arc 142"/>
            <p:cNvSpPr/>
            <p:nvPr>
              <p:custDataLst>
                <p:tags r:id="rId51"/>
              </p:custDataLst>
            </p:nvPr>
          </p:nvSpPr>
          <p:spPr>
            <a:xfrm>
              <a:off x="2499319" y="3790950"/>
              <a:ext cx="182961" cy="190500"/>
            </a:xfrm>
            <a:prstGeom prst="arc">
              <a:avLst>
                <a:gd name="adj1" fmla="val 4782261"/>
                <a:gd name="adj2" fmla="val 16659054"/>
              </a:avLst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4" name="Straight Connector 143"/>
            <p:cNvCxnSpPr/>
            <p:nvPr>
              <p:custDataLst>
                <p:tags r:id="rId52"/>
              </p:custDataLst>
            </p:nvPr>
          </p:nvCxnSpPr>
          <p:spPr>
            <a:xfrm>
              <a:off x="2590800" y="3790950"/>
              <a:ext cx="122238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>
              <p:custDataLst>
                <p:tags r:id="rId53"/>
              </p:custDataLst>
            </p:nvPr>
          </p:nvCxnSpPr>
          <p:spPr>
            <a:xfrm>
              <a:off x="2590800" y="3981450"/>
              <a:ext cx="122238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>
              <p:custDataLst>
                <p:tags r:id="rId54"/>
              </p:custDataLst>
            </p:nvPr>
          </p:nvCxnSpPr>
          <p:spPr>
            <a:xfrm rot="5400000">
              <a:off x="2560638" y="3886200"/>
              <a:ext cx="304800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>
              <p:custDataLst>
                <p:tags r:id="rId55"/>
              </p:custDataLst>
            </p:nvPr>
          </p:nvCxnSpPr>
          <p:spPr>
            <a:xfrm>
              <a:off x="2709134" y="3833981"/>
              <a:ext cx="182562" cy="0"/>
            </a:xfrm>
            <a:prstGeom prst="line">
              <a:avLst/>
            </a:prstGeom>
            <a:ln w="28575">
              <a:solidFill>
                <a:schemeClr val="accent1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>
              <p:custDataLst>
                <p:tags r:id="rId56"/>
              </p:custDataLst>
            </p:nvPr>
          </p:nvCxnSpPr>
          <p:spPr>
            <a:xfrm>
              <a:off x="2717203" y="3934835"/>
              <a:ext cx="731520" cy="0"/>
            </a:xfrm>
            <a:prstGeom prst="line">
              <a:avLst/>
            </a:prstGeom>
            <a:ln w="28575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/>
            <p:nvPr>
              <p:custDataLst>
                <p:tags r:id="rId57"/>
              </p:custDataLst>
            </p:nvPr>
          </p:nvCxnSpPr>
          <p:spPr>
            <a:xfrm flipV="1">
              <a:off x="2309786" y="3831593"/>
              <a:ext cx="152400" cy="100853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none" w="med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/>
            <p:nvPr>
              <p:custDataLst>
                <p:tags r:id="rId58"/>
              </p:custDataLst>
            </p:nvPr>
          </p:nvCxnSpPr>
          <p:spPr>
            <a:xfrm flipV="1">
              <a:off x="2301240" y="3925869"/>
              <a:ext cx="152400" cy="100853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none" w="med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TextBox 150"/>
            <p:cNvSpPr txBox="1"/>
            <p:nvPr>
              <p:custDataLst>
                <p:tags r:id="rId59"/>
              </p:custDataLst>
            </p:nvPr>
          </p:nvSpPr>
          <p:spPr>
            <a:xfrm>
              <a:off x="3448723" y="3675986"/>
              <a:ext cx="4106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+mn-lt"/>
                </a:rPr>
                <a:t>i2</a:t>
              </a: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6" name="Group 151"/>
          <p:cNvGrpSpPr/>
          <p:nvPr>
            <p:custDataLst>
              <p:tags r:id="rId8"/>
            </p:custDataLst>
          </p:nvPr>
        </p:nvGrpSpPr>
        <p:grpSpPr>
          <a:xfrm>
            <a:off x="2192042" y="4670163"/>
            <a:ext cx="1558173" cy="461665"/>
            <a:chOff x="2301240" y="3675986"/>
            <a:chExt cx="1558173" cy="461665"/>
          </a:xfrm>
        </p:grpSpPr>
        <p:sp>
          <p:nvSpPr>
            <p:cNvPr id="153" name="Arc 152"/>
            <p:cNvSpPr/>
            <p:nvPr>
              <p:custDataLst>
                <p:tags r:id="rId42"/>
              </p:custDataLst>
            </p:nvPr>
          </p:nvSpPr>
          <p:spPr>
            <a:xfrm>
              <a:off x="2499319" y="3790950"/>
              <a:ext cx="182961" cy="190500"/>
            </a:xfrm>
            <a:prstGeom prst="arc">
              <a:avLst>
                <a:gd name="adj1" fmla="val 4782261"/>
                <a:gd name="adj2" fmla="val 16659054"/>
              </a:avLst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4" name="Straight Connector 153"/>
            <p:cNvCxnSpPr/>
            <p:nvPr>
              <p:custDataLst>
                <p:tags r:id="rId43"/>
              </p:custDataLst>
            </p:nvPr>
          </p:nvCxnSpPr>
          <p:spPr>
            <a:xfrm>
              <a:off x="2590800" y="3790950"/>
              <a:ext cx="122238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>
              <p:custDataLst>
                <p:tags r:id="rId44"/>
              </p:custDataLst>
            </p:nvPr>
          </p:nvCxnSpPr>
          <p:spPr>
            <a:xfrm>
              <a:off x="2590800" y="3981450"/>
              <a:ext cx="122238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>
              <p:custDataLst>
                <p:tags r:id="rId45"/>
              </p:custDataLst>
            </p:nvPr>
          </p:nvCxnSpPr>
          <p:spPr>
            <a:xfrm rot="5400000">
              <a:off x="2560638" y="3886200"/>
              <a:ext cx="304800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>
              <p:custDataLst>
                <p:tags r:id="rId46"/>
              </p:custDataLst>
            </p:nvPr>
          </p:nvCxnSpPr>
          <p:spPr>
            <a:xfrm>
              <a:off x="2709134" y="3833981"/>
              <a:ext cx="182562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>
              <p:custDataLst>
                <p:tags r:id="rId47"/>
              </p:custDataLst>
            </p:nvPr>
          </p:nvCxnSpPr>
          <p:spPr>
            <a:xfrm>
              <a:off x="2717203" y="3934835"/>
              <a:ext cx="731520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/>
            <p:cNvCxnSpPr/>
            <p:nvPr>
              <p:custDataLst>
                <p:tags r:id="rId48"/>
              </p:custDataLst>
            </p:nvPr>
          </p:nvCxnSpPr>
          <p:spPr>
            <a:xfrm flipV="1">
              <a:off x="2309786" y="3831593"/>
              <a:ext cx="152400" cy="100853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none" w="med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/>
            <p:cNvCxnSpPr/>
            <p:nvPr>
              <p:custDataLst>
                <p:tags r:id="rId49"/>
              </p:custDataLst>
            </p:nvPr>
          </p:nvCxnSpPr>
          <p:spPr>
            <a:xfrm flipV="1">
              <a:off x="2301240" y="3925869"/>
              <a:ext cx="152400" cy="100853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none" w="med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TextBox 160"/>
            <p:cNvSpPr txBox="1"/>
            <p:nvPr>
              <p:custDataLst>
                <p:tags r:id="rId50"/>
              </p:custDataLst>
            </p:nvPr>
          </p:nvSpPr>
          <p:spPr>
            <a:xfrm>
              <a:off x="3448723" y="3675986"/>
              <a:ext cx="4106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+mn-lt"/>
                </a:rPr>
                <a:t>i3</a:t>
              </a: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7" name="Group 161"/>
          <p:cNvGrpSpPr/>
          <p:nvPr>
            <p:custDataLst>
              <p:tags r:id="rId9"/>
            </p:custDataLst>
          </p:nvPr>
        </p:nvGrpSpPr>
        <p:grpSpPr>
          <a:xfrm>
            <a:off x="2192042" y="5385317"/>
            <a:ext cx="1558173" cy="461665"/>
            <a:chOff x="2301240" y="3675986"/>
            <a:chExt cx="1558173" cy="461665"/>
          </a:xfrm>
        </p:grpSpPr>
        <p:sp>
          <p:nvSpPr>
            <p:cNvPr id="163" name="Arc 162"/>
            <p:cNvSpPr/>
            <p:nvPr>
              <p:custDataLst>
                <p:tags r:id="rId33"/>
              </p:custDataLst>
            </p:nvPr>
          </p:nvSpPr>
          <p:spPr>
            <a:xfrm>
              <a:off x="2499319" y="3790950"/>
              <a:ext cx="182961" cy="190500"/>
            </a:xfrm>
            <a:prstGeom prst="arc">
              <a:avLst>
                <a:gd name="adj1" fmla="val 4782261"/>
                <a:gd name="adj2" fmla="val 16659054"/>
              </a:avLst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4" name="Straight Connector 163"/>
            <p:cNvCxnSpPr/>
            <p:nvPr>
              <p:custDataLst>
                <p:tags r:id="rId34"/>
              </p:custDataLst>
            </p:nvPr>
          </p:nvCxnSpPr>
          <p:spPr>
            <a:xfrm>
              <a:off x="2590800" y="3790950"/>
              <a:ext cx="122238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>
              <p:custDataLst>
                <p:tags r:id="rId35"/>
              </p:custDataLst>
            </p:nvPr>
          </p:nvCxnSpPr>
          <p:spPr>
            <a:xfrm>
              <a:off x="2590800" y="3981450"/>
              <a:ext cx="122238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>
              <p:custDataLst>
                <p:tags r:id="rId36"/>
              </p:custDataLst>
            </p:nvPr>
          </p:nvCxnSpPr>
          <p:spPr>
            <a:xfrm rot="5400000">
              <a:off x="2560638" y="3886200"/>
              <a:ext cx="304800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>
              <p:custDataLst>
                <p:tags r:id="rId37"/>
              </p:custDataLst>
            </p:nvPr>
          </p:nvCxnSpPr>
          <p:spPr>
            <a:xfrm>
              <a:off x="2709134" y="3833981"/>
              <a:ext cx="182562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>
              <p:custDataLst>
                <p:tags r:id="rId38"/>
              </p:custDataLst>
            </p:nvPr>
          </p:nvCxnSpPr>
          <p:spPr>
            <a:xfrm>
              <a:off x="2717203" y="3934835"/>
              <a:ext cx="731520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Arrow Connector 168"/>
            <p:cNvCxnSpPr/>
            <p:nvPr>
              <p:custDataLst>
                <p:tags r:id="rId39"/>
              </p:custDataLst>
            </p:nvPr>
          </p:nvCxnSpPr>
          <p:spPr>
            <a:xfrm flipV="1">
              <a:off x="2309786" y="3831593"/>
              <a:ext cx="152400" cy="100853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none" w="med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Arrow Connector 169"/>
            <p:cNvCxnSpPr/>
            <p:nvPr>
              <p:custDataLst>
                <p:tags r:id="rId40"/>
              </p:custDataLst>
            </p:nvPr>
          </p:nvCxnSpPr>
          <p:spPr>
            <a:xfrm flipV="1">
              <a:off x="2301240" y="3925869"/>
              <a:ext cx="152400" cy="100853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none" w="med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TextBox 170"/>
            <p:cNvSpPr txBox="1"/>
            <p:nvPr>
              <p:custDataLst>
                <p:tags r:id="rId41"/>
              </p:custDataLst>
            </p:nvPr>
          </p:nvSpPr>
          <p:spPr>
            <a:xfrm>
              <a:off x="3448723" y="3675986"/>
              <a:ext cx="4106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+mn-lt"/>
                </a:rPr>
                <a:t>i5</a:t>
              </a: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9" name="Group 171"/>
          <p:cNvGrpSpPr/>
          <p:nvPr>
            <p:custDataLst>
              <p:tags r:id="rId10"/>
            </p:custDataLst>
          </p:nvPr>
        </p:nvGrpSpPr>
        <p:grpSpPr>
          <a:xfrm>
            <a:off x="2192042" y="5027740"/>
            <a:ext cx="1558173" cy="461665"/>
            <a:chOff x="2301240" y="3675986"/>
            <a:chExt cx="1558173" cy="461665"/>
          </a:xfrm>
        </p:grpSpPr>
        <p:sp>
          <p:nvSpPr>
            <p:cNvPr id="173" name="Arc 172"/>
            <p:cNvSpPr/>
            <p:nvPr>
              <p:custDataLst>
                <p:tags r:id="rId24"/>
              </p:custDataLst>
            </p:nvPr>
          </p:nvSpPr>
          <p:spPr>
            <a:xfrm>
              <a:off x="2499319" y="3790950"/>
              <a:ext cx="182961" cy="190500"/>
            </a:xfrm>
            <a:prstGeom prst="arc">
              <a:avLst>
                <a:gd name="adj1" fmla="val 4782261"/>
                <a:gd name="adj2" fmla="val 16659054"/>
              </a:avLst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4" name="Straight Connector 173"/>
            <p:cNvCxnSpPr/>
            <p:nvPr>
              <p:custDataLst>
                <p:tags r:id="rId25"/>
              </p:custDataLst>
            </p:nvPr>
          </p:nvCxnSpPr>
          <p:spPr>
            <a:xfrm>
              <a:off x="2590800" y="3790950"/>
              <a:ext cx="122238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>
              <p:custDataLst>
                <p:tags r:id="rId26"/>
              </p:custDataLst>
            </p:nvPr>
          </p:nvCxnSpPr>
          <p:spPr>
            <a:xfrm>
              <a:off x="2590800" y="3981450"/>
              <a:ext cx="122238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>
              <p:custDataLst>
                <p:tags r:id="rId27"/>
              </p:custDataLst>
            </p:nvPr>
          </p:nvCxnSpPr>
          <p:spPr>
            <a:xfrm rot="5400000">
              <a:off x="2560638" y="3886200"/>
              <a:ext cx="304800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>
              <p:custDataLst>
                <p:tags r:id="rId28"/>
              </p:custDataLst>
            </p:nvPr>
          </p:nvCxnSpPr>
          <p:spPr>
            <a:xfrm>
              <a:off x="2709134" y="3833981"/>
              <a:ext cx="182562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>
              <p:custDataLst>
                <p:tags r:id="rId29"/>
              </p:custDataLst>
            </p:nvPr>
          </p:nvCxnSpPr>
          <p:spPr>
            <a:xfrm>
              <a:off x="2717203" y="3934835"/>
              <a:ext cx="731520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Arrow Connector 178"/>
            <p:cNvCxnSpPr/>
            <p:nvPr>
              <p:custDataLst>
                <p:tags r:id="rId30"/>
              </p:custDataLst>
            </p:nvPr>
          </p:nvCxnSpPr>
          <p:spPr>
            <a:xfrm flipV="1">
              <a:off x="2309786" y="3831593"/>
              <a:ext cx="152400" cy="100853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none" w="med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Arrow Connector 179"/>
            <p:cNvCxnSpPr/>
            <p:nvPr>
              <p:custDataLst>
                <p:tags r:id="rId31"/>
              </p:custDataLst>
            </p:nvPr>
          </p:nvCxnSpPr>
          <p:spPr>
            <a:xfrm flipV="1">
              <a:off x="2301240" y="3925869"/>
              <a:ext cx="152400" cy="100853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none" w="med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TextBox 180"/>
            <p:cNvSpPr txBox="1"/>
            <p:nvPr>
              <p:custDataLst>
                <p:tags r:id="rId32"/>
              </p:custDataLst>
            </p:nvPr>
          </p:nvSpPr>
          <p:spPr>
            <a:xfrm>
              <a:off x="3448723" y="3675986"/>
              <a:ext cx="4106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+mn-lt"/>
                </a:rPr>
                <a:t>i4</a:t>
              </a: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10" name="Group 181"/>
          <p:cNvGrpSpPr/>
          <p:nvPr>
            <p:custDataLst>
              <p:tags r:id="rId11"/>
            </p:custDataLst>
          </p:nvPr>
        </p:nvGrpSpPr>
        <p:grpSpPr>
          <a:xfrm>
            <a:off x="2192042" y="5742895"/>
            <a:ext cx="1558173" cy="461665"/>
            <a:chOff x="2301240" y="3675986"/>
            <a:chExt cx="1558173" cy="461665"/>
          </a:xfrm>
        </p:grpSpPr>
        <p:sp>
          <p:nvSpPr>
            <p:cNvPr id="183" name="Arc 182"/>
            <p:cNvSpPr/>
            <p:nvPr>
              <p:custDataLst>
                <p:tags r:id="rId15"/>
              </p:custDataLst>
            </p:nvPr>
          </p:nvSpPr>
          <p:spPr>
            <a:xfrm>
              <a:off x="2499319" y="3790950"/>
              <a:ext cx="182961" cy="190500"/>
            </a:xfrm>
            <a:prstGeom prst="arc">
              <a:avLst>
                <a:gd name="adj1" fmla="val 4782261"/>
                <a:gd name="adj2" fmla="val 16659054"/>
              </a:avLst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4" name="Straight Connector 183"/>
            <p:cNvCxnSpPr/>
            <p:nvPr>
              <p:custDataLst>
                <p:tags r:id="rId16"/>
              </p:custDataLst>
            </p:nvPr>
          </p:nvCxnSpPr>
          <p:spPr>
            <a:xfrm>
              <a:off x="2590800" y="3790950"/>
              <a:ext cx="122238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>
              <p:custDataLst>
                <p:tags r:id="rId17"/>
              </p:custDataLst>
            </p:nvPr>
          </p:nvCxnSpPr>
          <p:spPr>
            <a:xfrm>
              <a:off x="2590800" y="3981450"/>
              <a:ext cx="122238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>
              <p:custDataLst>
                <p:tags r:id="rId18"/>
              </p:custDataLst>
            </p:nvPr>
          </p:nvCxnSpPr>
          <p:spPr>
            <a:xfrm rot="5400000">
              <a:off x="2560638" y="3886200"/>
              <a:ext cx="304800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>
              <p:custDataLst>
                <p:tags r:id="rId19"/>
              </p:custDataLst>
            </p:nvPr>
          </p:nvCxnSpPr>
          <p:spPr>
            <a:xfrm>
              <a:off x="2709134" y="3833981"/>
              <a:ext cx="182562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>
              <p:custDataLst>
                <p:tags r:id="rId20"/>
              </p:custDataLst>
            </p:nvPr>
          </p:nvCxnSpPr>
          <p:spPr>
            <a:xfrm>
              <a:off x="2717203" y="3934835"/>
              <a:ext cx="731520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/>
            <p:nvPr>
              <p:custDataLst>
                <p:tags r:id="rId21"/>
              </p:custDataLst>
            </p:nvPr>
          </p:nvCxnSpPr>
          <p:spPr>
            <a:xfrm flipV="1">
              <a:off x="2309786" y="3831593"/>
              <a:ext cx="152400" cy="100853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none" w="med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189"/>
            <p:cNvCxnSpPr/>
            <p:nvPr>
              <p:custDataLst>
                <p:tags r:id="rId22"/>
              </p:custDataLst>
            </p:nvPr>
          </p:nvCxnSpPr>
          <p:spPr>
            <a:xfrm flipV="1">
              <a:off x="2301240" y="3925869"/>
              <a:ext cx="152400" cy="100853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none" w="med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TextBox 190"/>
            <p:cNvSpPr txBox="1"/>
            <p:nvPr>
              <p:custDataLst>
                <p:tags r:id="rId23"/>
              </p:custDataLst>
            </p:nvPr>
          </p:nvSpPr>
          <p:spPr>
            <a:xfrm>
              <a:off x="3448723" y="3675986"/>
              <a:ext cx="4106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+mn-lt"/>
                </a:rPr>
                <a:t>i6</a:t>
              </a: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cxnSp>
        <p:nvCxnSpPr>
          <p:cNvPr id="193" name="Straight Connector 192"/>
          <p:cNvCxnSpPr/>
          <p:nvPr>
            <p:custDataLst>
              <p:tags r:id="rId12"/>
            </p:custDataLst>
          </p:nvPr>
        </p:nvCxnSpPr>
        <p:spPr>
          <a:xfrm rot="5400000">
            <a:off x="2271448" y="3948596"/>
            <a:ext cx="1039193" cy="0"/>
          </a:xfrm>
          <a:prstGeom prst="line">
            <a:avLst/>
          </a:prstGeom>
          <a:ln w="2857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TextBox 193"/>
          <p:cNvSpPr txBox="1"/>
          <p:nvPr>
            <p:custDataLst>
              <p:tags r:id="rId13"/>
            </p:custDataLst>
          </p:nvPr>
        </p:nvSpPr>
        <p:spPr>
          <a:xfrm>
            <a:off x="2490148" y="3048000"/>
            <a:ext cx="670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+mn-lt"/>
              </a:rPr>
              <a:t>Vdd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95" name="Straight Connector 194"/>
          <p:cNvCxnSpPr/>
          <p:nvPr>
            <p:custDataLst>
              <p:tags r:id="rId14"/>
            </p:custDataLst>
          </p:nvPr>
        </p:nvCxnSpPr>
        <p:spPr>
          <a:xfrm rot="16200000" flipH="1">
            <a:off x="2079696" y="5198602"/>
            <a:ext cx="1414151" cy="8546"/>
          </a:xfrm>
          <a:prstGeom prst="line">
            <a:avLst/>
          </a:prstGeom>
          <a:ln w="285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Today</a:t>
            </a:r>
          </a:p>
          <a:p>
            <a:pPr lvl="1"/>
            <a:r>
              <a:rPr lang="en-US" sz="2400" dirty="0" smtClean="0"/>
              <a:t>Review Logic Minimization</a:t>
            </a:r>
          </a:p>
          <a:p>
            <a:pPr lvl="1"/>
            <a:r>
              <a:rPr lang="en-US" sz="2400" dirty="0" smtClean="0"/>
              <a:t>Build a </a:t>
            </a:r>
            <a:r>
              <a:rPr lang="en-US" sz="2400" dirty="0"/>
              <a:t>c</a:t>
            </a:r>
            <a:r>
              <a:rPr lang="en-US" sz="2400" dirty="0" smtClean="0"/>
              <a:t>ircuit (e.g. voting machine)</a:t>
            </a:r>
          </a:p>
          <a:p>
            <a:pPr lvl="1"/>
            <a:r>
              <a:rPr lang="en-US" sz="2400" dirty="0" smtClean="0"/>
              <a:t>Number representations</a:t>
            </a:r>
          </a:p>
          <a:p>
            <a:pPr lvl="1"/>
            <a:r>
              <a:rPr lang="en-US" sz="2400" dirty="0" smtClean="0"/>
              <a:t>Building blocks (encoders, decoders, multiplexors)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sz="2800" dirty="0" smtClean="0"/>
              <a:t>Binary Operations</a:t>
            </a:r>
          </a:p>
          <a:p>
            <a:pPr lvl="1"/>
            <a:r>
              <a:rPr lang="en-US" sz="2400" dirty="0" smtClean="0"/>
              <a:t>One-bit and four-bit adders</a:t>
            </a:r>
          </a:p>
          <a:p>
            <a:pPr lvl="1"/>
            <a:r>
              <a:rPr lang="en-US" sz="2400" dirty="0" smtClean="0"/>
              <a:t>Negative numbers and two’s compliment</a:t>
            </a:r>
          </a:p>
          <a:p>
            <a:pPr lvl="1"/>
            <a:r>
              <a:rPr lang="en-US" sz="2400" dirty="0" smtClean="0"/>
              <a:t>Addition (two’s compliment)</a:t>
            </a:r>
          </a:p>
          <a:p>
            <a:pPr lvl="1"/>
            <a:r>
              <a:rPr lang="en-US" sz="2400" dirty="0" smtClean="0"/>
              <a:t>Subtraction (two’s compliment) </a:t>
            </a:r>
          </a:p>
          <a:p>
            <a:pPr lvl="1"/>
            <a:r>
              <a:rPr lang="en-US" sz="2400" dirty="0" smtClean="0"/>
              <a:t>Performance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923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85800"/>
            <a:ext cx="4267200" cy="57912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7-Segment LED</a:t>
            </a:r>
          </a:p>
          <a:p>
            <a:pPr lvl="1"/>
            <a:r>
              <a:rPr lang="en-US" dirty="0" smtClean="0"/>
              <a:t>photons emitted when electrons fall into holes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6019800" y="1447800"/>
            <a:ext cx="2227263" cy="2895600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cxnSp>
        <p:nvCxnSpPr>
          <p:cNvPr id="6" name="Straight Connector 5"/>
          <p:cNvCxnSpPr/>
          <p:nvPr>
            <p:custDataLst>
              <p:tags r:id="rId4"/>
            </p:custDataLst>
          </p:nvPr>
        </p:nvCxnSpPr>
        <p:spPr>
          <a:xfrm rot="5400000" flipH="1" flipV="1">
            <a:off x="6057900" y="1257300"/>
            <a:ext cx="381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>
            <p:custDataLst>
              <p:tags r:id="rId5"/>
            </p:custDataLst>
          </p:nvPr>
        </p:nvCxnSpPr>
        <p:spPr>
          <a:xfrm rot="5400000" flipH="1" flipV="1">
            <a:off x="6515100" y="1257300"/>
            <a:ext cx="381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>
            <p:custDataLst>
              <p:tags r:id="rId6"/>
            </p:custDataLst>
          </p:nvPr>
        </p:nvCxnSpPr>
        <p:spPr>
          <a:xfrm rot="5400000" flipH="1" flipV="1">
            <a:off x="7886700" y="1257300"/>
            <a:ext cx="381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>
            <p:custDataLst>
              <p:tags r:id="rId7"/>
            </p:custDataLst>
          </p:nvPr>
        </p:nvCxnSpPr>
        <p:spPr>
          <a:xfrm rot="5400000" flipH="1" flipV="1">
            <a:off x="7429500" y="1257300"/>
            <a:ext cx="381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>
            <p:custDataLst>
              <p:tags r:id="rId8"/>
            </p:custDataLst>
          </p:nvPr>
        </p:nvCxnSpPr>
        <p:spPr>
          <a:xfrm rot="5400000" flipH="1" flipV="1">
            <a:off x="6057900" y="4533900"/>
            <a:ext cx="381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>
            <p:custDataLst>
              <p:tags r:id="rId9"/>
            </p:custDataLst>
          </p:nvPr>
        </p:nvCxnSpPr>
        <p:spPr>
          <a:xfrm rot="5400000" flipH="1" flipV="1">
            <a:off x="6515100" y="4533900"/>
            <a:ext cx="381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>
            <p:custDataLst>
              <p:tags r:id="rId10"/>
            </p:custDataLst>
          </p:nvPr>
        </p:nvCxnSpPr>
        <p:spPr>
          <a:xfrm rot="5400000" flipH="1" flipV="1">
            <a:off x="7886699" y="4533900"/>
            <a:ext cx="381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>
            <p:custDataLst>
              <p:tags r:id="rId11"/>
            </p:custDataLst>
          </p:nvPr>
        </p:nvCxnSpPr>
        <p:spPr>
          <a:xfrm rot="5400000" flipH="1" flipV="1">
            <a:off x="7429499" y="4533900"/>
            <a:ext cx="381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>
            <p:custDataLst>
              <p:tags r:id="rId12"/>
            </p:custDataLst>
          </p:nvPr>
        </p:nvCxnSpPr>
        <p:spPr>
          <a:xfrm rot="5400000" flipH="1" flipV="1">
            <a:off x="6972300" y="4533900"/>
            <a:ext cx="381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>
            <p:custDataLst>
              <p:tags r:id="rId13"/>
            </p:custDataLst>
          </p:nvPr>
        </p:nvCxnSpPr>
        <p:spPr>
          <a:xfrm rot="5400000" flipH="1" flipV="1">
            <a:off x="6972300" y="1257300"/>
            <a:ext cx="381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>
            <p:custDataLst>
              <p:tags r:id="rId14"/>
            </p:custDataLst>
          </p:nvPr>
        </p:nvCxnSpPr>
        <p:spPr>
          <a:xfrm rot="10800000">
            <a:off x="7010400" y="1066800"/>
            <a:ext cx="304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>
            <p:custDataLst>
              <p:tags r:id="rId15"/>
            </p:custDataLst>
          </p:nvPr>
        </p:nvCxnSpPr>
        <p:spPr>
          <a:xfrm rot="10800000" flipV="1">
            <a:off x="7050384" y="990591"/>
            <a:ext cx="228600" cy="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>
            <p:custDataLst>
              <p:tags r:id="rId16"/>
            </p:custDataLst>
          </p:nvPr>
        </p:nvCxnSpPr>
        <p:spPr>
          <a:xfrm rot="10800000">
            <a:off x="7086600" y="914400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>
            <p:custDataLst>
              <p:tags r:id="rId17"/>
            </p:custDataLst>
          </p:nvPr>
        </p:nvCxnSpPr>
        <p:spPr>
          <a:xfrm rot="10800000">
            <a:off x="7010400" y="4724400"/>
            <a:ext cx="304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>
            <p:custDataLst>
              <p:tags r:id="rId18"/>
            </p:custDataLst>
          </p:nvPr>
        </p:nvCxnSpPr>
        <p:spPr>
          <a:xfrm rot="10800000" flipV="1">
            <a:off x="7050384" y="4800591"/>
            <a:ext cx="228600" cy="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>
            <p:custDataLst>
              <p:tags r:id="rId19"/>
            </p:custDataLst>
          </p:nvPr>
        </p:nvCxnSpPr>
        <p:spPr>
          <a:xfrm rot="10800000">
            <a:off x="7086600" y="4876800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>
            <p:custDataLst>
              <p:tags r:id="rId20"/>
            </p:custDataLst>
          </p:nvPr>
        </p:nvSpPr>
        <p:spPr bwMode="auto">
          <a:xfrm>
            <a:off x="5867400" y="511672"/>
            <a:ext cx="6096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d7</a:t>
            </a:r>
          </a:p>
        </p:txBody>
      </p:sp>
      <p:sp>
        <p:nvSpPr>
          <p:cNvPr id="25" name="TextBox 24"/>
          <p:cNvSpPr txBox="1"/>
          <p:nvPr>
            <p:custDataLst>
              <p:tags r:id="rId21"/>
            </p:custDataLst>
          </p:nvPr>
        </p:nvSpPr>
        <p:spPr bwMode="auto">
          <a:xfrm>
            <a:off x="6400800" y="511672"/>
            <a:ext cx="6096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d6</a:t>
            </a:r>
          </a:p>
        </p:txBody>
      </p:sp>
      <p:sp>
        <p:nvSpPr>
          <p:cNvPr id="26" name="TextBox 25"/>
          <p:cNvSpPr txBox="1"/>
          <p:nvPr>
            <p:custDataLst>
              <p:tags r:id="rId22"/>
            </p:custDataLst>
          </p:nvPr>
        </p:nvSpPr>
        <p:spPr bwMode="auto">
          <a:xfrm>
            <a:off x="7315200" y="533400"/>
            <a:ext cx="6096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d5</a:t>
            </a:r>
          </a:p>
        </p:txBody>
      </p:sp>
      <p:sp>
        <p:nvSpPr>
          <p:cNvPr id="28" name="TextBox 27"/>
          <p:cNvSpPr txBox="1"/>
          <p:nvPr>
            <p:custDataLst>
              <p:tags r:id="rId23"/>
            </p:custDataLst>
          </p:nvPr>
        </p:nvSpPr>
        <p:spPr bwMode="auto">
          <a:xfrm>
            <a:off x="7848600" y="533400"/>
            <a:ext cx="6096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d4</a:t>
            </a:r>
          </a:p>
        </p:txBody>
      </p:sp>
      <p:sp>
        <p:nvSpPr>
          <p:cNvPr id="29" name="TextBox 28"/>
          <p:cNvSpPr txBox="1"/>
          <p:nvPr>
            <p:custDataLst>
              <p:tags r:id="rId24"/>
            </p:custDataLst>
          </p:nvPr>
        </p:nvSpPr>
        <p:spPr bwMode="auto">
          <a:xfrm>
            <a:off x="5867400" y="4604744"/>
            <a:ext cx="6096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d3</a:t>
            </a:r>
          </a:p>
        </p:txBody>
      </p:sp>
      <p:sp>
        <p:nvSpPr>
          <p:cNvPr id="30" name="TextBox 29"/>
          <p:cNvSpPr txBox="1"/>
          <p:nvPr>
            <p:custDataLst>
              <p:tags r:id="rId25"/>
            </p:custDataLst>
          </p:nvPr>
        </p:nvSpPr>
        <p:spPr bwMode="auto">
          <a:xfrm>
            <a:off x="6400800" y="4604744"/>
            <a:ext cx="6096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d2</a:t>
            </a:r>
          </a:p>
        </p:txBody>
      </p:sp>
      <p:sp>
        <p:nvSpPr>
          <p:cNvPr id="31" name="TextBox 30"/>
          <p:cNvSpPr txBox="1"/>
          <p:nvPr>
            <p:custDataLst>
              <p:tags r:id="rId26"/>
            </p:custDataLst>
          </p:nvPr>
        </p:nvSpPr>
        <p:spPr bwMode="auto">
          <a:xfrm>
            <a:off x="7315200" y="4626472"/>
            <a:ext cx="6096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d1</a:t>
            </a:r>
          </a:p>
        </p:txBody>
      </p:sp>
      <p:sp>
        <p:nvSpPr>
          <p:cNvPr id="32" name="TextBox 31"/>
          <p:cNvSpPr txBox="1"/>
          <p:nvPr>
            <p:custDataLst>
              <p:tags r:id="rId27"/>
            </p:custDataLst>
          </p:nvPr>
        </p:nvSpPr>
        <p:spPr bwMode="auto">
          <a:xfrm>
            <a:off x="7848600" y="4626472"/>
            <a:ext cx="6096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d0</a:t>
            </a:r>
          </a:p>
        </p:txBody>
      </p:sp>
      <p:pic>
        <p:nvPicPr>
          <p:cNvPr id="10242" name="CP3 Ink c78445df-8dba-4deb-9123-0985c059a5d5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30" y="1287180"/>
            <a:ext cx="7559700" cy="431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Block Diagram</a:t>
            </a:r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 rot="16200000">
            <a:off x="228600" y="2514600"/>
            <a:ext cx="2133600" cy="45720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detect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Arc 4"/>
          <p:cNvSpPr/>
          <p:nvPr>
            <p:custDataLst>
              <p:tags r:id="rId3"/>
            </p:custDataLst>
          </p:nvPr>
        </p:nvSpPr>
        <p:spPr>
          <a:xfrm>
            <a:off x="914400" y="2628900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/>
          <p:cNvSpPr/>
          <p:nvPr>
            <p:custDataLst>
              <p:tags r:id="rId4"/>
            </p:custDataLst>
          </p:nvPr>
        </p:nvSpPr>
        <p:spPr>
          <a:xfrm>
            <a:off x="914400" y="2933700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>
            <p:custDataLst>
              <p:tags r:id="rId5"/>
            </p:custDataLst>
          </p:nvPr>
        </p:nvSpPr>
        <p:spPr>
          <a:xfrm>
            <a:off x="914400" y="3238500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>
            <p:custDataLst>
              <p:tags r:id="rId6"/>
            </p:custDataLst>
          </p:nvPr>
        </p:nvSpPr>
        <p:spPr>
          <a:xfrm>
            <a:off x="914400" y="3543300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>
            <p:custDataLst>
              <p:tags r:id="rId7"/>
            </p:custDataLst>
          </p:nvPr>
        </p:nvSpPr>
        <p:spPr>
          <a:xfrm>
            <a:off x="914400" y="1714500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>
            <p:custDataLst>
              <p:tags r:id="rId8"/>
            </p:custDataLst>
          </p:nvPr>
        </p:nvSpPr>
        <p:spPr>
          <a:xfrm>
            <a:off x="914400" y="2019300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>
            <p:custDataLst>
              <p:tags r:id="rId9"/>
            </p:custDataLst>
          </p:nvPr>
        </p:nvSpPr>
        <p:spPr>
          <a:xfrm>
            <a:off x="914400" y="2324100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467600" y="2247900"/>
            <a:ext cx="996408" cy="1295400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cxnSp>
        <p:nvCxnSpPr>
          <p:cNvPr id="35" name="Straight Connector 34"/>
          <p:cNvCxnSpPr>
            <a:stCxn id="33" idx="1"/>
          </p:cNvCxnSpPr>
          <p:nvPr>
            <p:custDataLst>
              <p:tags r:id="rId11"/>
            </p:custDataLst>
          </p:nvPr>
        </p:nvCxnSpPr>
        <p:spPr>
          <a:xfrm rot="10800000">
            <a:off x="6858000" y="2895600"/>
            <a:ext cx="609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>
            <p:custDataLst>
              <p:tags r:id="rId12"/>
            </p:custDataLst>
          </p:nvPr>
        </p:nvCxnSpPr>
        <p:spPr>
          <a:xfrm rot="5400000" flipH="1" flipV="1">
            <a:off x="7067550" y="2819400"/>
            <a:ext cx="190500" cy="1524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>
            <p:custDataLst>
              <p:tags r:id="rId13"/>
            </p:custDataLst>
          </p:nvPr>
        </p:nvSpPr>
        <p:spPr bwMode="auto">
          <a:xfrm>
            <a:off x="6951501" y="2286000"/>
            <a:ext cx="390149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8</a:t>
            </a:r>
          </a:p>
        </p:txBody>
      </p:sp>
      <p:cxnSp>
        <p:nvCxnSpPr>
          <p:cNvPr id="41" name="Straight Connector 40"/>
          <p:cNvCxnSpPr/>
          <p:nvPr>
            <p:custDataLst>
              <p:tags r:id="rId14"/>
            </p:custDataLst>
          </p:nvPr>
        </p:nvCxnSpPr>
        <p:spPr>
          <a:xfrm rot="10800000">
            <a:off x="1524000" y="2895600"/>
            <a:ext cx="609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>
            <p:custDataLst>
              <p:tags r:id="rId15"/>
            </p:custDataLst>
          </p:nvPr>
        </p:nvCxnSpPr>
        <p:spPr>
          <a:xfrm rot="5400000" flipH="1" flipV="1">
            <a:off x="1733550" y="2819400"/>
            <a:ext cx="190500" cy="1524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>
            <p:custDataLst>
              <p:tags r:id="rId16"/>
            </p:custDataLst>
          </p:nvPr>
        </p:nvSpPr>
        <p:spPr bwMode="auto">
          <a:xfrm>
            <a:off x="1589448" y="2286000"/>
            <a:ext cx="446254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N</a:t>
            </a:r>
          </a:p>
        </p:txBody>
      </p:sp>
      <p:pic>
        <p:nvPicPr>
          <p:cNvPr id="11266" name="CP3 Ink e750b1a8-8303-400c-9e96-77dc88911d19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035" y="1959840"/>
            <a:ext cx="4864651" cy="162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 anchor="ctr" anchorCtr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Encoders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191000" y="685800"/>
            <a:ext cx="4724399" cy="5791200"/>
          </a:xfrm>
          <a:ln/>
        </p:spPr>
        <p:txBody>
          <a:bodyPr>
            <a:normAutofit/>
          </a:bodyPr>
          <a:lstStyle/>
          <a:p>
            <a:pPr marL="341313" indent="-341313">
              <a:lnSpc>
                <a:spcPct val="82000"/>
              </a:lnSpc>
              <a:spcBef>
                <a:spcPts val="700"/>
              </a:spcBef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>
                <a:solidFill>
                  <a:schemeClr val="accent1"/>
                </a:solidFill>
              </a:rPr>
              <a:t>N might be large</a:t>
            </a:r>
          </a:p>
          <a:p>
            <a:pPr marL="341313" indent="-341313">
              <a:lnSpc>
                <a:spcPct val="82000"/>
              </a:lnSpc>
              <a:spcBef>
                <a:spcPts val="700"/>
              </a:spcBef>
              <a:buClr>
                <a:srgbClr val="FFFF66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/>
              <a:t>Routing wires is expensive</a:t>
            </a:r>
          </a:p>
          <a:p>
            <a:pPr marL="341313" indent="-341313">
              <a:lnSpc>
                <a:spcPct val="82000"/>
              </a:lnSpc>
              <a:spcBef>
                <a:spcPts val="700"/>
              </a:spcBef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 dirty="0" smtClean="0"/>
          </a:p>
          <a:p>
            <a:pPr marL="341313" indent="-341313">
              <a:lnSpc>
                <a:spcPct val="82000"/>
              </a:lnSpc>
              <a:spcBef>
                <a:spcPts val="700"/>
              </a:spcBef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>
                <a:solidFill>
                  <a:schemeClr val="accent1"/>
                </a:solidFill>
              </a:rPr>
              <a:t>More efficient encoding?</a:t>
            </a:r>
          </a:p>
        </p:txBody>
      </p:sp>
      <p:sp>
        <p:nvSpPr>
          <p:cNvPr id="28675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57313" y="1187450"/>
            <a:ext cx="1498600" cy="4832350"/>
          </a:xfrm>
          <a:prstGeom prst="rect">
            <a:avLst/>
          </a:prstGeom>
          <a:noFill/>
          <a:ln w="2556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676" name="Line 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1042272" y="1492250"/>
            <a:ext cx="307975" cy="158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677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1042272" y="1963965"/>
            <a:ext cx="307975" cy="158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678" name="Line 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2859088" y="2817812"/>
            <a:ext cx="307975" cy="158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682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11732" y="1704069"/>
            <a:ext cx="335663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8683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1042272" y="2435680"/>
            <a:ext cx="307975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685" name="Line 1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1042272" y="2907394"/>
            <a:ext cx="307975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687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411732" y="2175783"/>
            <a:ext cx="335663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28688" name="Text Box 1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411732" y="2647497"/>
            <a:ext cx="335663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28689" name="Text Box 1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411732" y="3119211"/>
            <a:ext cx="335663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28690" name="Line 18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2855913" y="3200400"/>
            <a:ext cx="307975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693" name="Line 2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2865438" y="4341813"/>
            <a:ext cx="307975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695" name="Line 2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1042272" y="3379108"/>
            <a:ext cx="307975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697" name="Text Box 2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411732" y="3590925"/>
            <a:ext cx="335663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0" name="Line 1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1042272" y="3850822"/>
            <a:ext cx="307975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2" name="Line 1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1042272" y="4322536"/>
            <a:ext cx="307975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4" name="Line 2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1042271" y="4794252"/>
            <a:ext cx="307975" cy="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6" name="Text Box 17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411732" y="4062639"/>
            <a:ext cx="335663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6</a:t>
            </a:r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411732" y="4534355"/>
            <a:ext cx="335663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7</a:t>
            </a:r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8" name="Text Box 10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411732" y="1232355"/>
            <a:ext cx="335663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40" name="TextBox 39"/>
          <p:cNvSpPr txBox="1"/>
          <p:nvPr>
            <p:custDataLst>
              <p:tags r:id="rId23"/>
            </p:custDataLst>
          </p:nvPr>
        </p:nvSpPr>
        <p:spPr bwMode="auto">
          <a:xfrm rot="16200000">
            <a:off x="1378300" y="3279002"/>
            <a:ext cx="155053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encoder</a:t>
            </a:r>
            <a:endParaRPr lang="en-US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4" name="Text Box 1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436260" y="5406119"/>
            <a:ext cx="335663" cy="49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N</a:t>
            </a:r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7" name="TextBox 46"/>
          <p:cNvSpPr txBox="1"/>
          <p:nvPr>
            <p:custDataLst>
              <p:tags r:id="rId25"/>
            </p:custDataLst>
          </p:nvPr>
        </p:nvSpPr>
        <p:spPr bwMode="auto">
          <a:xfrm rot="5400000">
            <a:off x="2719839" y="3467143"/>
            <a:ext cx="894446" cy="6657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b="1" dirty="0" smtClean="0">
                <a:solidFill>
                  <a:srgbClr val="FFFFFF"/>
                </a:solidFill>
                <a:latin typeface="Calibri" pitchFamily="34" charset="0"/>
              </a:rPr>
              <a:t>. . .</a:t>
            </a:r>
          </a:p>
        </p:txBody>
      </p:sp>
      <p:sp>
        <p:nvSpPr>
          <p:cNvPr id="31" name="Line 2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>
            <a:off x="1044575" y="5715000"/>
            <a:ext cx="307975" cy="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" name="TextBox 32"/>
          <p:cNvSpPr txBox="1"/>
          <p:nvPr>
            <p:custDataLst>
              <p:tags r:id="rId27"/>
            </p:custDataLst>
          </p:nvPr>
        </p:nvSpPr>
        <p:spPr bwMode="auto">
          <a:xfrm rot="5400000">
            <a:off x="800058" y="4934896"/>
            <a:ext cx="894446" cy="6657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b="1" dirty="0" smtClean="0">
                <a:solidFill>
                  <a:srgbClr val="FFFFFF"/>
                </a:solidFill>
                <a:latin typeface="Calibri" pitchFamily="34" charset="0"/>
              </a:rPr>
              <a:t>. . .</a:t>
            </a:r>
          </a:p>
        </p:txBody>
      </p:sp>
      <p:sp>
        <p:nvSpPr>
          <p:cNvPr id="35" name="Line 6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>
            <a:off x="2867025" y="2438400"/>
            <a:ext cx="307975" cy="158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pic>
        <p:nvPicPr>
          <p:cNvPr id="12290" name="CP3 Ink 02a1100e-f145-4893-ac12-6efaf715ab4b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560" y="3178320"/>
            <a:ext cx="2576400" cy="115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 anchor="ctr" anchorCtr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Number Representations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429000" y="838200"/>
            <a:ext cx="5486400" cy="5638800"/>
          </a:xfrm>
          <a:ln/>
        </p:spPr>
        <p:txBody>
          <a:bodyPr/>
          <a:lstStyle/>
          <a:p>
            <a:pPr marL="341313" indent="-341313">
              <a:lnSpc>
                <a:spcPct val="82000"/>
              </a:lnSpc>
              <a:spcBef>
                <a:spcPts val="700"/>
              </a:spcBef>
              <a:buClr>
                <a:srgbClr val="FFFF66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/>
              <a:t>Base 10 - </a:t>
            </a:r>
            <a:r>
              <a:rPr lang="en-US" sz="2800" dirty="0" smtClean="0">
                <a:solidFill>
                  <a:schemeClr val="accent1"/>
                </a:solidFill>
              </a:rPr>
              <a:t>Decimal</a:t>
            </a:r>
          </a:p>
          <a:p>
            <a:pPr marL="341313" indent="-341313">
              <a:lnSpc>
                <a:spcPct val="82000"/>
              </a:lnSpc>
              <a:spcBef>
                <a:spcPts val="700"/>
              </a:spcBef>
              <a:buClr>
                <a:srgbClr val="FFFF66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 smtClean="0"/>
          </a:p>
          <a:p>
            <a:pPr marL="341313" indent="-341313">
              <a:lnSpc>
                <a:spcPct val="82000"/>
              </a:lnSpc>
              <a:spcBef>
                <a:spcPts val="700"/>
              </a:spcBef>
              <a:buClr>
                <a:srgbClr val="FFFF66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82000"/>
              </a:lnSpc>
              <a:spcBef>
                <a:spcPts val="700"/>
              </a:spcBef>
              <a:buClr>
                <a:srgbClr val="FFFF66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/>
              <a:t>Just as easily use other bases</a:t>
            </a:r>
          </a:p>
          <a:p>
            <a:pPr marL="741363" lvl="1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/>
              <a:t>Base 2 - </a:t>
            </a:r>
            <a:r>
              <a:rPr lang="en-US" sz="2400" dirty="0" smtClean="0">
                <a:solidFill>
                  <a:schemeClr val="accent1"/>
                </a:solidFill>
              </a:rPr>
              <a:t>Binary</a:t>
            </a:r>
            <a:endParaRPr lang="en-US" sz="2400" dirty="0">
              <a:solidFill>
                <a:schemeClr val="accent1"/>
              </a:solidFill>
            </a:endParaRPr>
          </a:p>
          <a:p>
            <a:pPr marL="741363" lvl="1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/>
              <a:t>Base 8 - </a:t>
            </a:r>
            <a:r>
              <a:rPr lang="en-US" sz="2400" dirty="0" smtClean="0">
                <a:solidFill>
                  <a:schemeClr val="accent1"/>
                </a:solidFill>
              </a:rPr>
              <a:t>Octal</a:t>
            </a:r>
            <a:endParaRPr lang="en-US" sz="2400" dirty="0">
              <a:solidFill>
                <a:schemeClr val="accent1"/>
              </a:solidFill>
            </a:endParaRPr>
          </a:p>
          <a:p>
            <a:pPr marL="741363" lvl="1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/>
              <a:t>Base 16 - </a:t>
            </a:r>
            <a:r>
              <a:rPr lang="en-US" sz="2400" dirty="0" smtClean="0">
                <a:solidFill>
                  <a:schemeClr val="accent1"/>
                </a:solidFill>
              </a:rPr>
              <a:t>Hexadecimal</a:t>
            </a:r>
          </a:p>
          <a:p>
            <a:pPr marL="741363" lvl="1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 smtClean="0"/>
          </a:p>
          <a:p>
            <a:pPr marL="457201" lvl="1" indent="-341313">
              <a:lnSpc>
                <a:spcPct val="82000"/>
              </a:lnSpc>
              <a:spcBef>
                <a:spcPts val="700"/>
              </a:spcBef>
              <a:buClr>
                <a:srgbClr val="FFFF66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 smtClean="0"/>
          </a:p>
          <a:p>
            <a:pPr marL="741363" lvl="1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</p:txBody>
      </p:sp>
      <p:sp>
        <p:nvSpPr>
          <p:cNvPr id="29699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1092200"/>
            <a:ext cx="3048000" cy="1808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</a:tabLst>
            </a:pPr>
            <a:r>
              <a:rPr lang="en-US" sz="9600" dirty="0" smtClean="0">
                <a:solidFill>
                  <a:srgbClr val="FFFFFF"/>
                </a:solidFill>
                <a:latin typeface="Calibri" pitchFamily="34" charset="0"/>
              </a:rPr>
              <a:t>6 3 7</a:t>
            </a:r>
            <a:endParaRPr lang="en-US" sz="96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9700" name="Line 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33400" y="2768600"/>
            <a:ext cx="762000" cy="1588"/>
          </a:xfrm>
          <a:prstGeom prst="line">
            <a:avLst/>
          </a:prstGeom>
          <a:noFill/>
          <a:ln w="7632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9701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447800" y="2768600"/>
            <a:ext cx="762000" cy="1588"/>
          </a:xfrm>
          <a:prstGeom prst="line">
            <a:avLst/>
          </a:prstGeom>
          <a:noFill/>
          <a:ln w="7632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69888" y="2997200"/>
            <a:ext cx="3059112" cy="9513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4800" dirty="0" smtClean="0">
                <a:solidFill>
                  <a:srgbClr val="FFFFFF"/>
                </a:solidFill>
                <a:latin typeface="Calibri" pitchFamily="34" charset="0"/>
              </a:rPr>
              <a:t>10</a:t>
            </a:r>
            <a:r>
              <a:rPr lang="en-US" sz="4800" baseline="30000" dirty="0" smtClean="0">
                <a:solidFill>
                  <a:srgbClr val="FFFFFF"/>
                </a:solidFill>
                <a:latin typeface="Calibri" pitchFamily="34" charset="0"/>
              </a:rPr>
              <a:t>2 </a:t>
            </a:r>
            <a:r>
              <a:rPr lang="en-US" sz="4800" dirty="0" smtClean="0">
                <a:solidFill>
                  <a:srgbClr val="FFFFFF"/>
                </a:solidFill>
                <a:latin typeface="Calibri" pitchFamily="34" charset="0"/>
              </a:rPr>
              <a:t>10</a:t>
            </a:r>
            <a:r>
              <a:rPr lang="en-US" sz="4800" baseline="30000" dirty="0" smtClean="0">
                <a:solidFill>
                  <a:srgbClr val="FFFFFF"/>
                </a:solidFill>
                <a:latin typeface="Calibri" pitchFamily="34" charset="0"/>
              </a:rPr>
              <a:t>1</a:t>
            </a:r>
            <a:r>
              <a:rPr lang="en-US" sz="4800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4800" dirty="0">
                <a:solidFill>
                  <a:srgbClr val="FFFFFF"/>
                </a:solidFill>
                <a:latin typeface="Calibri" pitchFamily="34" charset="0"/>
              </a:rPr>
              <a:t>10</a:t>
            </a:r>
            <a:r>
              <a:rPr lang="en-US" sz="4800" baseline="30000" dirty="0">
                <a:solidFill>
                  <a:srgbClr val="FFFFFF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9" name="Line 5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362200" y="2771775"/>
            <a:ext cx="762000" cy="1588"/>
          </a:xfrm>
          <a:prstGeom prst="line">
            <a:avLst/>
          </a:prstGeom>
          <a:noFill/>
          <a:ln w="7632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Counting</a:t>
            </a:r>
            <a:endParaRPr lang="en-US" dirty="0"/>
          </a:p>
        </p:txBody>
      </p:sp>
      <p:pic>
        <p:nvPicPr>
          <p:cNvPr id="13314" name="CP3 Ink 48e9f239-e4e2-4f7e-a617-184678b715c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334" y="353459"/>
            <a:ext cx="2898451" cy="6514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 anchor="ctr" anchorCtr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/>
              <a:t>Base Conversion</a:t>
            </a:r>
            <a:endParaRPr lang="en-US" dirty="0"/>
          </a:p>
        </p:txBody>
      </p:sp>
      <p:sp>
        <p:nvSpPr>
          <p:cNvPr id="30722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 marL="341313" indent="-341313">
              <a:lnSpc>
                <a:spcPct val="82000"/>
              </a:lnSpc>
              <a:spcBef>
                <a:spcPts val="700"/>
              </a:spcBef>
              <a:buClr>
                <a:srgbClr val="FFFF66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/>
              <a:t>Base </a:t>
            </a:r>
            <a:r>
              <a:rPr lang="en-US" sz="2800" dirty="0" smtClean="0"/>
              <a:t>conversion </a:t>
            </a:r>
            <a:r>
              <a:rPr lang="en-US" sz="2800" dirty="0"/>
              <a:t>via repetitive division</a:t>
            </a:r>
          </a:p>
          <a:p>
            <a:pPr marL="741363" lvl="1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/>
              <a:t>Divide </a:t>
            </a:r>
            <a:r>
              <a:rPr lang="en-US" sz="2400" dirty="0"/>
              <a:t>by </a:t>
            </a:r>
            <a:r>
              <a:rPr lang="en-US" sz="2400" dirty="0" smtClean="0"/>
              <a:t>base, write remainder, move </a:t>
            </a:r>
            <a:r>
              <a:rPr lang="en-US" sz="2400" dirty="0"/>
              <a:t>left with </a:t>
            </a:r>
            <a:r>
              <a:rPr lang="en-US" sz="2400" dirty="0" smtClean="0"/>
              <a:t>quotient</a:t>
            </a:r>
            <a:endParaRPr lang="en-US" sz="2400" dirty="0"/>
          </a:p>
        </p:txBody>
      </p:sp>
      <p:pic>
        <p:nvPicPr>
          <p:cNvPr id="14338" name="CP3 Ink ef912230-40ee-42ac-acba-a5f27eb08ca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885" y="1167300"/>
            <a:ext cx="7610551" cy="34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 anchor="ctr" anchorCtr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/>
              <a:t>Base Conversion</a:t>
            </a:r>
            <a:endParaRPr lang="en-US" dirty="0"/>
          </a:p>
        </p:txBody>
      </p:sp>
      <p:sp>
        <p:nvSpPr>
          <p:cNvPr id="30722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 marL="341313" indent="-341313">
              <a:lnSpc>
                <a:spcPct val="82000"/>
              </a:lnSpc>
              <a:spcBef>
                <a:spcPts val="700"/>
              </a:spcBef>
              <a:buClr>
                <a:srgbClr val="FFFF66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/>
              <a:t>Base </a:t>
            </a:r>
            <a:r>
              <a:rPr lang="en-US" sz="2800" dirty="0" smtClean="0"/>
              <a:t>conversion </a:t>
            </a:r>
            <a:r>
              <a:rPr lang="en-US" sz="2800" dirty="0"/>
              <a:t>via repetitive division</a:t>
            </a:r>
          </a:p>
          <a:p>
            <a:pPr marL="741363" lvl="1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/>
              <a:t>Divide </a:t>
            </a:r>
            <a:r>
              <a:rPr lang="en-US" sz="2400" dirty="0"/>
              <a:t>by </a:t>
            </a:r>
            <a:r>
              <a:rPr lang="en-US" sz="2400" dirty="0" smtClean="0"/>
              <a:t>base, write remainder, move </a:t>
            </a:r>
            <a:r>
              <a:rPr lang="en-US" sz="2400" dirty="0"/>
              <a:t>left with </a:t>
            </a:r>
            <a:r>
              <a:rPr lang="en-US" sz="2400" dirty="0" smtClean="0"/>
              <a:t>quotient</a:t>
            </a:r>
            <a:endParaRPr lang="en-US" sz="2400" dirty="0"/>
          </a:p>
        </p:txBody>
      </p:sp>
      <p:pic>
        <p:nvPicPr>
          <p:cNvPr id="15362" name="CP3 Ink 582a3fa4-e9b3-4bdc-898e-def7112b57d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70" y="1443659"/>
            <a:ext cx="8847900" cy="539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 anchor="ctr" anchorCtr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/>
              <a:t>Base Conversion</a:t>
            </a:r>
            <a:endParaRPr lang="en-US" dirty="0"/>
          </a:p>
        </p:txBody>
      </p:sp>
      <p:sp>
        <p:nvSpPr>
          <p:cNvPr id="30722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 marL="341313" indent="-341313">
              <a:lnSpc>
                <a:spcPct val="82000"/>
              </a:lnSpc>
              <a:spcBef>
                <a:spcPts val="700"/>
              </a:spcBef>
              <a:buClr>
                <a:srgbClr val="FFFF66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/>
              <a:t>Base </a:t>
            </a:r>
            <a:r>
              <a:rPr lang="en-US" sz="2800" dirty="0" smtClean="0"/>
              <a:t>conversion </a:t>
            </a:r>
            <a:r>
              <a:rPr lang="en-US" sz="2800" dirty="0"/>
              <a:t>via repetitive division</a:t>
            </a:r>
          </a:p>
          <a:p>
            <a:pPr marL="741363" lvl="1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/>
              <a:t>Divide </a:t>
            </a:r>
            <a:r>
              <a:rPr lang="en-US" sz="2400" dirty="0"/>
              <a:t>by </a:t>
            </a:r>
            <a:r>
              <a:rPr lang="en-US" sz="2400" dirty="0" smtClean="0"/>
              <a:t>base, write remainder, move </a:t>
            </a:r>
            <a:r>
              <a:rPr lang="en-US" sz="2400" dirty="0"/>
              <a:t>left with </a:t>
            </a:r>
            <a:r>
              <a:rPr lang="en-US" sz="2400" dirty="0" smtClean="0"/>
              <a:t>quotient</a:t>
            </a:r>
            <a:endParaRPr lang="en-US" sz="2400" dirty="0"/>
          </a:p>
        </p:txBody>
      </p:sp>
      <p:pic>
        <p:nvPicPr>
          <p:cNvPr id="16386" name="CP3 Ink b7d06595-1e6a-42ba-b298-98b2944a83a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750" y="1810260"/>
            <a:ext cx="6474900" cy="3942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-76200" y="25400"/>
            <a:ext cx="9372600" cy="508000"/>
          </a:xfrm>
        </p:spPr>
        <p:txBody>
          <a:bodyPr/>
          <a:lstStyle/>
          <a:p>
            <a:r>
              <a:rPr lang="en-US" dirty="0" smtClean="0"/>
              <a:t>Hexadecimal, Binary, Octal Conversions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Encoder Truth Table</a:t>
            </a:r>
          </a:p>
        </p:txBody>
      </p:sp>
      <p:sp>
        <p:nvSpPr>
          <p:cNvPr id="1320963" name="Rectangle 3"/>
          <p:cNvSpPr>
            <a:spLocks noChangeArrowheads="1"/>
          </p:cNvSpPr>
          <p:nvPr/>
        </p:nvSpPr>
        <p:spPr bwMode="auto">
          <a:xfrm>
            <a:off x="1547813" y="1760538"/>
            <a:ext cx="1524000" cy="34210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0964" name="Line 4"/>
          <p:cNvSpPr>
            <a:spLocks noChangeShapeType="1"/>
          </p:cNvSpPr>
          <p:nvPr/>
        </p:nvSpPr>
        <p:spPr bwMode="auto">
          <a:xfrm flipH="1">
            <a:off x="1243013" y="2065338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0965" name="Line 5"/>
          <p:cNvSpPr>
            <a:spLocks noChangeShapeType="1"/>
          </p:cNvSpPr>
          <p:nvPr/>
        </p:nvSpPr>
        <p:spPr bwMode="auto">
          <a:xfrm flipH="1">
            <a:off x="1243013" y="2979738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0966" name="Text Box 6"/>
          <p:cNvSpPr txBox="1">
            <a:spLocks noChangeArrowheads="1"/>
          </p:cNvSpPr>
          <p:nvPr/>
        </p:nvSpPr>
        <p:spPr bwMode="auto">
          <a:xfrm>
            <a:off x="838200" y="17526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a</a:t>
            </a:r>
          </a:p>
        </p:txBody>
      </p:sp>
      <p:sp>
        <p:nvSpPr>
          <p:cNvPr id="1320967" name="Text Box 7"/>
          <p:cNvSpPr txBox="1">
            <a:spLocks noChangeArrowheads="1"/>
          </p:cNvSpPr>
          <p:nvPr/>
        </p:nvSpPr>
        <p:spPr bwMode="auto">
          <a:xfrm>
            <a:off x="838200" y="26670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b</a:t>
            </a:r>
          </a:p>
        </p:txBody>
      </p:sp>
      <p:sp>
        <p:nvSpPr>
          <p:cNvPr id="1320968" name="Text Box 8"/>
          <p:cNvSpPr txBox="1">
            <a:spLocks noChangeArrowheads="1"/>
          </p:cNvSpPr>
          <p:nvPr/>
        </p:nvSpPr>
        <p:spPr bwMode="auto">
          <a:xfrm>
            <a:off x="1600200" y="17526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1320969" name="Line 9"/>
          <p:cNvSpPr>
            <a:spLocks noChangeShapeType="1"/>
          </p:cNvSpPr>
          <p:nvPr/>
        </p:nvSpPr>
        <p:spPr bwMode="auto">
          <a:xfrm flipH="1">
            <a:off x="1219200" y="39624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0970" name="Text Box 10"/>
          <p:cNvSpPr txBox="1">
            <a:spLocks noChangeArrowheads="1"/>
          </p:cNvSpPr>
          <p:nvPr/>
        </p:nvSpPr>
        <p:spPr bwMode="auto">
          <a:xfrm>
            <a:off x="822325" y="3649663"/>
            <a:ext cx="336550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c</a:t>
            </a:r>
          </a:p>
        </p:txBody>
      </p:sp>
      <p:sp>
        <p:nvSpPr>
          <p:cNvPr id="1320971" name="Line 11"/>
          <p:cNvSpPr>
            <a:spLocks noChangeShapeType="1"/>
          </p:cNvSpPr>
          <p:nvPr/>
        </p:nvSpPr>
        <p:spPr bwMode="auto">
          <a:xfrm flipH="1">
            <a:off x="1219200" y="48768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0972" name="Text Box 12"/>
          <p:cNvSpPr txBox="1">
            <a:spLocks noChangeArrowheads="1"/>
          </p:cNvSpPr>
          <p:nvPr/>
        </p:nvSpPr>
        <p:spPr bwMode="auto">
          <a:xfrm>
            <a:off x="814388" y="4564063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d</a:t>
            </a:r>
          </a:p>
        </p:txBody>
      </p:sp>
      <p:sp>
        <p:nvSpPr>
          <p:cNvPr id="1320973" name="Text Box 13"/>
          <p:cNvSpPr txBox="1">
            <a:spLocks noChangeArrowheads="1"/>
          </p:cNvSpPr>
          <p:nvPr/>
        </p:nvSpPr>
        <p:spPr bwMode="auto">
          <a:xfrm>
            <a:off x="1600200" y="27432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1320974" name="Text Box 14"/>
          <p:cNvSpPr txBox="1">
            <a:spLocks noChangeArrowheads="1"/>
          </p:cNvSpPr>
          <p:nvPr/>
        </p:nvSpPr>
        <p:spPr bwMode="auto">
          <a:xfrm>
            <a:off x="1600200" y="37338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1320975" name="Text Box 15"/>
          <p:cNvSpPr txBox="1">
            <a:spLocks noChangeArrowheads="1"/>
          </p:cNvSpPr>
          <p:nvPr/>
        </p:nvSpPr>
        <p:spPr bwMode="auto">
          <a:xfrm>
            <a:off x="1600200" y="45720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1320976" name="Line 16"/>
          <p:cNvSpPr>
            <a:spLocks noChangeShapeType="1"/>
          </p:cNvSpPr>
          <p:nvPr/>
        </p:nvSpPr>
        <p:spPr bwMode="auto">
          <a:xfrm flipH="1">
            <a:off x="3048000" y="33528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0977" name="Text Box 17"/>
          <p:cNvSpPr txBox="1">
            <a:spLocks noChangeArrowheads="1"/>
          </p:cNvSpPr>
          <p:nvPr/>
        </p:nvSpPr>
        <p:spPr bwMode="auto">
          <a:xfrm>
            <a:off x="3429000" y="3124200"/>
            <a:ext cx="4667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o</a:t>
            </a:r>
            <a:r>
              <a:rPr lang="en-US" baseline="-25000" smtClean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1320978" name="Text Box 18"/>
          <p:cNvSpPr txBox="1">
            <a:spLocks noChangeArrowheads="1"/>
          </p:cNvSpPr>
          <p:nvPr/>
        </p:nvSpPr>
        <p:spPr bwMode="auto">
          <a:xfrm>
            <a:off x="1228725" y="5257800"/>
            <a:ext cx="2276475" cy="185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A 3-bit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encoder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1400" smtClean="0">
                <a:solidFill>
                  <a:srgbClr val="FFFFFF"/>
                </a:solidFill>
                <a:latin typeface="Arial" charset="0"/>
              </a:rPr>
              <a:t>with 4 inputs</a:t>
            </a:r>
            <a:br>
              <a:rPr lang="en-US" sz="1400" smtClean="0">
                <a:solidFill>
                  <a:srgbClr val="FFFFFF"/>
                </a:solidFill>
                <a:latin typeface="Arial" charset="0"/>
              </a:rPr>
            </a:br>
            <a:r>
              <a:rPr lang="en-US" sz="1400" smtClean="0">
                <a:solidFill>
                  <a:srgbClr val="FFFFFF"/>
                </a:solidFill>
                <a:latin typeface="Arial" charset="0"/>
              </a:rPr>
              <a:t>for simplicity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321044" name="Line 84"/>
          <p:cNvSpPr>
            <a:spLocks noChangeShapeType="1"/>
          </p:cNvSpPr>
          <p:nvPr/>
        </p:nvSpPr>
        <p:spPr bwMode="auto">
          <a:xfrm flipH="1">
            <a:off x="3051175" y="2751138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1045" name="Text Box 85"/>
          <p:cNvSpPr txBox="1">
            <a:spLocks noChangeArrowheads="1"/>
          </p:cNvSpPr>
          <p:nvPr/>
        </p:nvSpPr>
        <p:spPr bwMode="auto">
          <a:xfrm>
            <a:off x="3429000" y="2438400"/>
            <a:ext cx="4667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o</a:t>
            </a:r>
            <a:r>
              <a:rPr lang="en-US" baseline="-25000" smtClean="0">
                <a:solidFill>
                  <a:srgbClr val="FFFFFF"/>
                </a:solidFill>
                <a:latin typeface="Arial" charset="0"/>
              </a:rPr>
              <a:t>0</a:t>
            </a:r>
          </a:p>
        </p:txBody>
      </p:sp>
      <p:sp>
        <p:nvSpPr>
          <p:cNvPr id="1321046" name="Line 86"/>
          <p:cNvSpPr>
            <a:spLocks noChangeShapeType="1"/>
          </p:cNvSpPr>
          <p:nvPr/>
        </p:nvSpPr>
        <p:spPr bwMode="auto">
          <a:xfrm flipH="1">
            <a:off x="3048000" y="33528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1047" name="Text Box 87"/>
          <p:cNvSpPr txBox="1">
            <a:spLocks noChangeArrowheads="1"/>
          </p:cNvSpPr>
          <p:nvPr/>
        </p:nvSpPr>
        <p:spPr bwMode="auto">
          <a:xfrm>
            <a:off x="3429000" y="3124200"/>
            <a:ext cx="4667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o</a:t>
            </a:r>
            <a:r>
              <a:rPr lang="en-US" baseline="-25000" smtClean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1321048" name="Line 88"/>
          <p:cNvSpPr>
            <a:spLocks noChangeShapeType="1"/>
          </p:cNvSpPr>
          <p:nvPr/>
        </p:nvSpPr>
        <p:spPr bwMode="auto">
          <a:xfrm flipH="1">
            <a:off x="3048000" y="39624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1049" name="Text Box 89"/>
          <p:cNvSpPr txBox="1">
            <a:spLocks noChangeArrowheads="1"/>
          </p:cNvSpPr>
          <p:nvPr/>
        </p:nvSpPr>
        <p:spPr bwMode="auto">
          <a:xfrm>
            <a:off x="3429000" y="3733800"/>
            <a:ext cx="4667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o</a:t>
            </a:r>
            <a:r>
              <a:rPr lang="en-US" baseline="-25000" smtClean="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2" name="Table Placeholder 1"/>
          <p:cNvSpPr>
            <a:spLocks noGrp="1"/>
          </p:cNvSpPr>
          <p:nvPr>
            <p:ph type="tbl" idx="1"/>
          </p:nvPr>
        </p:nvSpPr>
        <p:spPr/>
      </p:sp>
      <p:pic>
        <p:nvPicPr>
          <p:cNvPr id="17410" name="CP3 Ink 1abaf72a-6107-4c05-99e1-40c87841594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000" y="666780"/>
            <a:ext cx="5017200" cy="3164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161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Logic Minimization</a:t>
            </a:r>
            <a:endParaRPr lang="en-US" dirty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93003"/>
            <a:ext cx="8686800" cy="685800"/>
          </a:xfrm>
          <a:ln/>
        </p:spPr>
        <p:txBody>
          <a:bodyPr/>
          <a:lstStyle/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>
                <a:solidFill>
                  <a:schemeClr val="accent1"/>
                </a:solidFill>
              </a:rPr>
              <a:t>How to </a:t>
            </a:r>
            <a:r>
              <a:rPr lang="en-US" sz="2800" dirty="0">
                <a:solidFill>
                  <a:schemeClr val="accent1"/>
                </a:solidFill>
              </a:rPr>
              <a:t>implement a desired </a:t>
            </a:r>
            <a:r>
              <a:rPr lang="en-US" sz="2800" dirty="0" smtClean="0">
                <a:solidFill>
                  <a:schemeClr val="accent1"/>
                </a:solidFill>
              </a:rPr>
              <a:t>function?</a:t>
            </a: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</p:txBody>
      </p:sp>
      <p:graphicFrame>
        <p:nvGraphicFramePr>
          <p:cNvPr id="19459" name="Group 3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48046675"/>
              </p:ext>
            </p:extLst>
          </p:nvPr>
        </p:nvGraphicFramePr>
        <p:xfrm>
          <a:off x="457200" y="1378803"/>
          <a:ext cx="1882774" cy="4038597"/>
        </p:xfrm>
        <a:graphic>
          <a:graphicData uri="http://schemas.openxmlformats.org/drawingml/2006/table">
            <a:tbl>
              <a:tblPr/>
              <a:tblGrid>
                <a:gridCol w="287109"/>
                <a:gridCol w="344531"/>
                <a:gridCol w="403149"/>
                <a:gridCol w="847985"/>
              </a:tblGrid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out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0" name="CP3 Ink b94a80b0-b3a9-4fcc-994a-8a5b344cb0f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24" y="390180"/>
            <a:ext cx="8763151" cy="5363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Encoder Truth Table</a:t>
            </a:r>
          </a:p>
        </p:txBody>
      </p:sp>
      <p:sp>
        <p:nvSpPr>
          <p:cNvPr id="1320963" name="Rectangle 3"/>
          <p:cNvSpPr>
            <a:spLocks noChangeArrowheads="1"/>
          </p:cNvSpPr>
          <p:nvPr/>
        </p:nvSpPr>
        <p:spPr bwMode="auto">
          <a:xfrm>
            <a:off x="1547813" y="1760538"/>
            <a:ext cx="1524000" cy="34210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0964" name="Line 4"/>
          <p:cNvSpPr>
            <a:spLocks noChangeShapeType="1"/>
          </p:cNvSpPr>
          <p:nvPr/>
        </p:nvSpPr>
        <p:spPr bwMode="auto">
          <a:xfrm flipH="1">
            <a:off x="1243013" y="2065338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0965" name="Line 5"/>
          <p:cNvSpPr>
            <a:spLocks noChangeShapeType="1"/>
          </p:cNvSpPr>
          <p:nvPr/>
        </p:nvSpPr>
        <p:spPr bwMode="auto">
          <a:xfrm flipH="1">
            <a:off x="1243013" y="2979738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0966" name="Text Box 6"/>
          <p:cNvSpPr txBox="1">
            <a:spLocks noChangeArrowheads="1"/>
          </p:cNvSpPr>
          <p:nvPr/>
        </p:nvSpPr>
        <p:spPr bwMode="auto">
          <a:xfrm>
            <a:off x="838200" y="17526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a</a:t>
            </a:r>
          </a:p>
        </p:txBody>
      </p:sp>
      <p:sp>
        <p:nvSpPr>
          <p:cNvPr id="1320967" name="Text Box 7"/>
          <p:cNvSpPr txBox="1">
            <a:spLocks noChangeArrowheads="1"/>
          </p:cNvSpPr>
          <p:nvPr/>
        </p:nvSpPr>
        <p:spPr bwMode="auto">
          <a:xfrm>
            <a:off x="838200" y="26670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b</a:t>
            </a:r>
          </a:p>
        </p:txBody>
      </p:sp>
      <p:sp>
        <p:nvSpPr>
          <p:cNvPr id="1320968" name="Text Box 8"/>
          <p:cNvSpPr txBox="1">
            <a:spLocks noChangeArrowheads="1"/>
          </p:cNvSpPr>
          <p:nvPr/>
        </p:nvSpPr>
        <p:spPr bwMode="auto">
          <a:xfrm>
            <a:off x="1600200" y="17526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1320969" name="Line 9"/>
          <p:cNvSpPr>
            <a:spLocks noChangeShapeType="1"/>
          </p:cNvSpPr>
          <p:nvPr/>
        </p:nvSpPr>
        <p:spPr bwMode="auto">
          <a:xfrm flipH="1">
            <a:off x="1219200" y="39624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0970" name="Text Box 10"/>
          <p:cNvSpPr txBox="1">
            <a:spLocks noChangeArrowheads="1"/>
          </p:cNvSpPr>
          <p:nvPr/>
        </p:nvSpPr>
        <p:spPr bwMode="auto">
          <a:xfrm>
            <a:off x="822325" y="3649663"/>
            <a:ext cx="336550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c</a:t>
            </a:r>
          </a:p>
        </p:txBody>
      </p:sp>
      <p:sp>
        <p:nvSpPr>
          <p:cNvPr id="1320971" name="Line 11"/>
          <p:cNvSpPr>
            <a:spLocks noChangeShapeType="1"/>
          </p:cNvSpPr>
          <p:nvPr/>
        </p:nvSpPr>
        <p:spPr bwMode="auto">
          <a:xfrm flipH="1">
            <a:off x="1219200" y="48768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0972" name="Text Box 12"/>
          <p:cNvSpPr txBox="1">
            <a:spLocks noChangeArrowheads="1"/>
          </p:cNvSpPr>
          <p:nvPr/>
        </p:nvSpPr>
        <p:spPr bwMode="auto">
          <a:xfrm>
            <a:off x="814388" y="4564063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d</a:t>
            </a:r>
          </a:p>
        </p:txBody>
      </p:sp>
      <p:sp>
        <p:nvSpPr>
          <p:cNvPr id="1320973" name="Text Box 13"/>
          <p:cNvSpPr txBox="1">
            <a:spLocks noChangeArrowheads="1"/>
          </p:cNvSpPr>
          <p:nvPr/>
        </p:nvSpPr>
        <p:spPr bwMode="auto">
          <a:xfrm>
            <a:off x="1600200" y="27432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1320974" name="Text Box 14"/>
          <p:cNvSpPr txBox="1">
            <a:spLocks noChangeArrowheads="1"/>
          </p:cNvSpPr>
          <p:nvPr/>
        </p:nvSpPr>
        <p:spPr bwMode="auto">
          <a:xfrm>
            <a:off x="1600200" y="37338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1320975" name="Text Box 15"/>
          <p:cNvSpPr txBox="1">
            <a:spLocks noChangeArrowheads="1"/>
          </p:cNvSpPr>
          <p:nvPr/>
        </p:nvSpPr>
        <p:spPr bwMode="auto">
          <a:xfrm>
            <a:off x="1600200" y="45720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1320976" name="Line 16"/>
          <p:cNvSpPr>
            <a:spLocks noChangeShapeType="1"/>
          </p:cNvSpPr>
          <p:nvPr/>
        </p:nvSpPr>
        <p:spPr bwMode="auto">
          <a:xfrm flipH="1">
            <a:off x="3048000" y="33528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0977" name="Text Box 17"/>
          <p:cNvSpPr txBox="1">
            <a:spLocks noChangeArrowheads="1"/>
          </p:cNvSpPr>
          <p:nvPr/>
        </p:nvSpPr>
        <p:spPr bwMode="auto">
          <a:xfrm>
            <a:off x="3429000" y="3124200"/>
            <a:ext cx="4667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o</a:t>
            </a:r>
            <a:r>
              <a:rPr lang="en-US" baseline="-25000" smtClean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1320978" name="Text Box 18"/>
          <p:cNvSpPr txBox="1">
            <a:spLocks noChangeArrowheads="1"/>
          </p:cNvSpPr>
          <p:nvPr/>
        </p:nvSpPr>
        <p:spPr bwMode="auto">
          <a:xfrm>
            <a:off x="1228725" y="5257800"/>
            <a:ext cx="2276475" cy="185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A 3-bit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encoder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1400" smtClean="0">
                <a:solidFill>
                  <a:srgbClr val="FFFFFF"/>
                </a:solidFill>
                <a:latin typeface="Arial" charset="0"/>
              </a:rPr>
              <a:t>with 4 inputs</a:t>
            </a:r>
            <a:br>
              <a:rPr lang="en-US" sz="1400" smtClean="0">
                <a:solidFill>
                  <a:srgbClr val="FFFFFF"/>
                </a:solidFill>
                <a:latin typeface="Arial" charset="0"/>
              </a:rPr>
            </a:br>
            <a:r>
              <a:rPr lang="en-US" sz="1400" smtClean="0">
                <a:solidFill>
                  <a:srgbClr val="FFFFFF"/>
                </a:solidFill>
                <a:latin typeface="Arial" charset="0"/>
              </a:rPr>
              <a:t>for simplicity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graphicFrame>
        <p:nvGraphicFramePr>
          <p:cNvPr id="1320979" name="Group 19"/>
          <p:cNvGraphicFramePr>
            <a:graphicFrameLocks noGrp="1"/>
          </p:cNvGraphicFramePr>
          <p:nvPr>
            <p:ph idx="1"/>
          </p:nvPr>
        </p:nvGraphicFramePr>
        <p:xfrm>
          <a:off x="4135438" y="1011238"/>
          <a:ext cx="4627562" cy="2819401"/>
        </p:xfrm>
        <a:graphic>
          <a:graphicData uri="http://schemas.openxmlformats.org/drawingml/2006/table">
            <a:tbl>
              <a:tblPr/>
              <a:tblGrid>
                <a:gridCol w="406400"/>
                <a:gridCol w="406400"/>
                <a:gridCol w="404812"/>
                <a:gridCol w="568325"/>
                <a:gridCol w="1057275"/>
                <a:gridCol w="649288"/>
                <a:gridCol w="568325"/>
                <a:gridCol w="566737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21044" name="Line 84"/>
          <p:cNvSpPr>
            <a:spLocks noChangeShapeType="1"/>
          </p:cNvSpPr>
          <p:nvPr/>
        </p:nvSpPr>
        <p:spPr bwMode="auto">
          <a:xfrm flipH="1">
            <a:off x="3051175" y="2751138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1045" name="Text Box 85"/>
          <p:cNvSpPr txBox="1">
            <a:spLocks noChangeArrowheads="1"/>
          </p:cNvSpPr>
          <p:nvPr/>
        </p:nvSpPr>
        <p:spPr bwMode="auto">
          <a:xfrm>
            <a:off x="3429000" y="2438400"/>
            <a:ext cx="4667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o</a:t>
            </a:r>
            <a:r>
              <a:rPr lang="en-US" baseline="-25000" smtClean="0">
                <a:solidFill>
                  <a:srgbClr val="FFFFFF"/>
                </a:solidFill>
                <a:latin typeface="Arial" charset="0"/>
              </a:rPr>
              <a:t>0</a:t>
            </a:r>
          </a:p>
        </p:txBody>
      </p:sp>
      <p:sp>
        <p:nvSpPr>
          <p:cNvPr id="1321046" name="Line 86"/>
          <p:cNvSpPr>
            <a:spLocks noChangeShapeType="1"/>
          </p:cNvSpPr>
          <p:nvPr/>
        </p:nvSpPr>
        <p:spPr bwMode="auto">
          <a:xfrm flipH="1">
            <a:off x="3048000" y="33528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1047" name="Text Box 87"/>
          <p:cNvSpPr txBox="1">
            <a:spLocks noChangeArrowheads="1"/>
          </p:cNvSpPr>
          <p:nvPr/>
        </p:nvSpPr>
        <p:spPr bwMode="auto">
          <a:xfrm>
            <a:off x="3429000" y="3124200"/>
            <a:ext cx="4667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o</a:t>
            </a:r>
            <a:r>
              <a:rPr lang="en-US" baseline="-25000" smtClean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1321048" name="Line 88"/>
          <p:cNvSpPr>
            <a:spLocks noChangeShapeType="1"/>
          </p:cNvSpPr>
          <p:nvPr/>
        </p:nvSpPr>
        <p:spPr bwMode="auto">
          <a:xfrm flipH="1">
            <a:off x="3048000" y="39624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1049" name="Text Box 89"/>
          <p:cNvSpPr txBox="1">
            <a:spLocks noChangeArrowheads="1"/>
          </p:cNvSpPr>
          <p:nvPr/>
        </p:nvSpPr>
        <p:spPr bwMode="auto">
          <a:xfrm>
            <a:off x="3429000" y="3733800"/>
            <a:ext cx="4667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o</a:t>
            </a:r>
            <a:r>
              <a:rPr lang="en-US" baseline="-25000" smtClean="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1321050" name="Text Box 90"/>
          <p:cNvSpPr txBox="1">
            <a:spLocks noChangeArrowheads="1"/>
          </p:cNvSpPr>
          <p:nvPr/>
        </p:nvSpPr>
        <p:spPr bwMode="auto">
          <a:xfrm>
            <a:off x="4800600" y="5029200"/>
            <a:ext cx="1841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321051" name="Rectangle 91"/>
          <p:cNvSpPr>
            <a:spLocks noChangeArrowheads="1"/>
          </p:cNvSpPr>
          <p:nvPr/>
        </p:nvSpPr>
        <p:spPr bwMode="auto">
          <a:xfrm>
            <a:off x="4343400" y="4876800"/>
            <a:ext cx="426561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rgbClr val="FFFF66"/>
              </a:buClr>
              <a:buFontTx/>
              <a:buChar char="•"/>
            </a:pPr>
            <a:r>
              <a:rPr lang="en-US" sz="2800" smtClean="0">
                <a:solidFill>
                  <a:srgbClr val="FFFFFF"/>
                </a:solidFill>
                <a:latin typeface="Helvetica" charset="0"/>
              </a:rPr>
              <a:t>o2 = abcd</a:t>
            </a:r>
          </a:p>
          <a:p>
            <a:pPr marL="342900" indent="-342900">
              <a:spcBef>
                <a:spcPct val="20000"/>
              </a:spcBef>
              <a:buClr>
                <a:srgbClr val="FFFF66"/>
              </a:buClr>
              <a:buFontTx/>
              <a:buChar char="•"/>
            </a:pPr>
            <a:r>
              <a:rPr lang="en-US" sz="2800" smtClean="0">
                <a:solidFill>
                  <a:srgbClr val="FFFFFF"/>
                </a:solidFill>
                <a:latin typeface="Helvetica" charset="0"/>
              </a:rPr>
              <a:t>o1 = abcd + abcd</a:t>
            </a:r>
          </a:p>
          <a:p>
            <a:pPr marL="342900" indent="-342900">
              <a:spcBef>
                <a:spcPct val="20000"/>
              </a:spcBef>
              <a:buClr>
                <a:srgbClr val="FFFF66"/>
              </a:buClr>
              <a:buFontTx/>
              <a:buChar char="•"/>
            </a:pPr>
            <a:r>
              <a:rPr lang="en-US" sz="2800" smtClean="0">
                <a:solidFill>
                  <a:srgbClr val="FFFFFF"/>
                </a:solidFill>
                <a:latin typeface="Helvetica" charset="0"/>
              </a:rPr>
              <a:t>o0 = abcd + abcd</a:t>
            </a:r>
          </a:p>
          <a:p>
            <a:pPr marL="1600200" lvl="3" indent="-228600">
              <a:spcBef>
                <a:spcPct val="20000"/>
              </a:spcBef>
              <a:buClr>
                <a:srgbClr val="FFFF66"/>
              </a:buClr>
              <a:buFontTx/>
              <a:buChar char="•"/>
            </a:pPr>
            <a:endParaRPr lang="en-US" sz="1800" smtClean="0">
              <a:solidFill>
                <a:srgbClr val="FFFFFF"/>
              </a:solidFill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rgbClr val="FFFF66"/>
              </a:buClr>
              <a:buFontTx/>
              <a:buChar char="•"/>
            </a:pPr>
            <a:endParaRPr lang="en-US" sz="2800" smtClean="0">
              <a:solidFill>
                <a:srgbClr val="FFFFFF"/>
              </a:solidFill>
              <a:latin typeface="Helvetica" charset="0"/>
            </a:endParaRPr>
          </a:p>
        </p:txBody>
      </p:sp>
      <p:sp>
        <p:nvSpPr>
          <p:cNvPr id="1321052" name="Line 92"/>
          <p:cNvSpPr>
            <a:spLocks noChangeShapeType="1"/>
          </p:cNvSpPr>
          <p:nvPr/>
        </p:nvSpPr>
        <p:spPr bwMode="auto">
          <a:xfrm flipH="1">
            <a:off x="5491163" y="4919663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1053" name="Line 93"/>
          <p:cNvSpPr>
            <a:spLocks noChangeShapeType="1"/>
          </p:cNvSpPr>
          <p:nvPr/>
        </p:nvSpPr>
        <p:spPr bwMode="auto">
          <a:xfrm flipH="1">
            <a:off x="5495925" y="5381625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1054" name="Line 94"/>
          <p:cNvSpPr>
            <a:spLocks noChangeShapeType="1"/>
          </p:cNvSpPr>
          <p:nvPr/>
        </p:nvSpPr>
        <p:spPr bwMode="auto">
          <a:xfrm flipH="1">
            <a:off x="5905500" y="5376863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1055" name="Line 95"/>
          <p:cNvSpPr>
            <a:spLocks noChangeShapeType="1"/>
          </p:cNvSpPr>
          <p:nvPr/>
        </p:nvSpPr>
        <p:spPr bwMode="auto">
          <a:xfrm flipH="1">
            <a:off x="6738938" y="5376863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1056" name="Line 96"/>
          <p:cNvSpPr>
            <a:spLocks noChangeShapeType="1"/>
          </p:cNvSpPr>
          <p:nvPr/>
        </p:nvSpPr>
        <p:spPr bwMode="auto">
          <a:xfrm flipH="1">
            <a:off x="7262813" y="5376863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1057" name="Line 97"/>
          <p:cNvSpPr>
            <a:spLocks noChangeShapeType="1"/>
          </p:cNvSpPr>
          <p:nvPr/>
        </p:nvSpPr>
        <p:spPr bwMode="auto">
          <a:xfrm flipH="1">
            <a:off x="5718175" y="5945188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1058" name="Line 98"/>
          <p:cNvSpPr>
            <a:spLocks noChangeShapeType="1"/>
          </p:cNvSpPr>
          <p:nvPr/>
        </p:nvSpPr>
        <p:spPr bwMode="auto">
          <a:xfrm flipH="1">
            <a:off x="6707188" y="5926138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1059" name="Line 99"/>
          <p:cNvSpPr>
            <a:spLocks noChangeShapeType="1"/>
          </p:cNvSpPr>
          <p:nvPr/>
        </p:nvSpPr>
        <p:spPr bwMode="auto">
          <a:xfrm flipH="1">
            <a:off x="7291388" y="5919788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86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 anchor="ctr" anchorCtr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Ballot Reading</a:t>
            </a:r>
          </a:p>
        </p:txBody>
      </p:sp>
      <p:pic>
        <p:nvPicPr>
          <p:cNvPr id="25" name="Picture 18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2" cstate="print">
            <a:lum bright="-66000"/>
          </a:blip>
          <a:srcRect/>
          <a:stretch>
            <a:fillRect/>
          </a:stretch>
        </p:blipFill>
        <p:spPr bwMode="auto">
          <a:xfrm>
            <a:off x="2546350" y="1973262"/>
            <a:ext cx="4356100" cy="3132138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grpSp>
        <p:nvGrpSpPr>
          <p:cNvPr id="29" name="Group 28"/>
          <p:cNvGrpSpPr/>
          <p:nvPr>
            <p:custDataLst>
              <p:tags r:id="rId3"/>
            </p:custDataLst>
          </p:nvPr>
        </p:nvGrpSpPr>
        <p:grpSpPr>
          <a:xfrm>
            <a:off x="304800" y="2053431"/>
            <a:ext cx="1447800" cy="2247900"/>
            <a:chOff x="304800" y="1371600"/>
            <a:chExt cx="1447800" cy="2247900"/>
          </a:xfrm>
        </p:grpSpPr>
        <p:sp>
          <p:nvSpPr>
            <p:cNvPr id="30" name="Rectangle 13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04800" y="1371600"/>
              <a:ext cx="1447800" cy="2247900"/>
            </a:xfrm>
            <a:custGeom>
              <a:avLst/>
              <a:gdLst>
                <a:gd name="connsiteX0" fmla="*/ 0 w 1447800"/>
                <a:gd name="connsiteY0" fmla="*/ 0 h 2209800"/>
                <a:gd name="connsiteX1" fmla="*/ 1447800 w 1447800"/>
                <a:gd name="connsiteY1" fmla="*/ 0 h 2209800"/>
                <a:gd name="connsiteX2" fmla="*/ 1447800 w 1447800"/>
                <a:gd name="connsiteY2" fmla="*/ 2209800 h 2209800"/>
                <a:gd name="connsiteX3" fmla="*/ 0 w 1447800"/>
                <a:gd name="connsiteY3" fmla="*/ 2209800 h 2209800"/>
                <a:gd name="connsiteX4" fmla="*/ 0 w 1447800"/>
                <a:gd name="connsiteY4" fmla="*/ 0 h 2209800"/>
                <a:gd name="connsiteX0" fmla="*/ 0 w 1447800"/>
                <a:gd name="connsiteY0" fmla="*/ 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0 h 2209800"/>
                <a:gd name="connsiteX0" fmla="*/ 0 w 1447800"/>
                <a:gd name="connsiteY0" fmla="*/ 1524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152400 h 2209800"/>
                <a:gd name="connsiteX0" fmla="*/ 0 w 1447800"/>
                <a:gd name="connsiteY0" fmla="*/ 2286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228600 h 2209800"/>
                <a:gd name="connsiteX0" fmla="*/ 0 w 1447800"/>
                <a:gd name="connsiteY0" fmla="*/ 3048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304800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7800" h="2209800">
                  <a:moveTo>
                    <a:pt x="0" y="304800"/>
                  </a:moveTo>
                  <a:lnTo>
                    <a:pt x="247650" y="0"/>
                  </a:lnTo>
                  <a:lnTo>
                    <a:pt x="1447800" y="0"/>
                  </a:lnTo>
                  <a:lnTo>
                    <a:pt x="1447800" y="2209800"/>
                  </a:lnTo>
                  <a:lnTo>
                    <a:pt x="0" y="220980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28575" cmpd="sng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1" name="Oval 14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1441934" y="2095500"/>
              <a:ext cx="228600" cy="228600"/>
            </a:xfrm>
            <a:prstGeom prst="ellipse">
              <a:avLst/>
            </a:prstGeom>
            <a:solidFill>
              <a:schemeClr val="tx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2" name="Oval 15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441934" y="1790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3" name="Oval 16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1441934" y="1485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" name="Oval 17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1441934" y="24003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5" name="Oval 15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1441934" y="27051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6" name="Oval 16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1441934" y="3009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7" name="Oval 17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1441934" y="3314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8" name="Group 37"/>
          <p:cNvGrpSpPr/>
          <p:nvPr>
            <p:custDataLst>
              <p:tags r:id="rId4"/>
            </p:custDataLst>
          </p:nvPr>
        </p:nvGrpSpPr>
        <p:grpSpPr>
          <a:xfrm>
            <a:off x="457200" y="2205831"/>
            <a:ext cx="1447800" cy="2247900"/>
            <a:chOff x="304800" y="1371600"/>
            <a:chExt cx="1447800" cy="2247900"/>
          </a:xfrm>
        </p:grpSpPr>
        <p:sp>
          <p:nvSpPr>
            <p:cNvPr id="39" name="Rectangle 13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04800" y="1371600"/>
              <a:ext cx="1447800" cy="2247900"/>
            </a:xfrm>
            <a:custGeom>
              <a:avLst/>
              <a:gdLst>
                <a:gd name="connsiteX0" fmla="*/ 0 w 1447800"/>
                <a:gd name="connsiteY0" fmla="*/ 0 h 2209800"/>
                <a:gd name="connsiteX1" fmla="*/ 1447800 w 1447800"/>
                <a:gd name="connsiteY1" fmla="*/ 0 h 2209800"/>
                <a:gd name="connsiteX2" fmla="*/ 1447800 w 1447800"/>
                <a:gd name="connsiteY2" fmla="*/ 2209800 h 2209800"/>
                <a:gd name="connsiteX3" fmla="*/ 0 w 1447800"/>
                <a:gd name="connsiteY3" fmla="*/ 2209800 h 2209800"/>
                <a:gd name="connsiteX4" fmla="*/ 0 w 1447800"/>
                <a:gd name="connsiteY4" fmla="*/ 0 h 2209800"/>
                <a:gd name="connsiteX0" fmla="*/ 0 w 1447800"/>
                <a:gd name="connsiteY0" fmla="*/ 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0 h 2209800"/>
                <a:gd name="connsiteX0" fmla="*/ 0 w 1447800"/>
                <a:gd name="connsiteY0" fmla="*/ 1524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152400 h 2209800"/>
                <a:gd name="connsiteX0" fmla="*/ 0 w 1447800"/>
                <a:gd name="connsiteY0" fmla="*/ 2286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228600 h 2209800"/>
                <a:gd name="connsiteX0" fmla="*/ 0 w 1447800"/>
                <a:gd name="connsiteY0" fmla="*/ 3048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304800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7800" h="2209800">
                  <a:moveTo>
                    <a:pt x="0" y="304800"/>
                  </a:moveTo>
                  <a:lnTo>
                    <a:pt x="247650" y="0"/>
                  </a:lnTo>
                  <a:lnTo>
                    <a:pt x="1447800" y="0"/>
                  </a:lnTo>
                  <a:lnTo>
                    <a:pt x="1447800" y="2209800"/>
                  </a:lnTo>
                  <a:lnTo>
                    <a:pt x="0" y="220980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28575" cmpd="sng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0" name="Oval 14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441934" y="2095500"/>
              <a:ext cx="228600" cy="228600"/>
            </a:xfrm>
            <a:prstGeom prst="ellipse">
              <a:avLst/>
            </a:prstGeom>
            <a:solidFill>
              <a:schemeClr val="tx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1" name="Oval 15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441934" y="1790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2" name="Oval 16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1441934" y="1485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3" name="Oval 17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1441934" y="24003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4" name="Oval 15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1441934" y="27051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5" name="Oval 16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1441934" y="3009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6" name="Oval 17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1441934" y="3314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47" name="Group 46"/>
          <p:cNvGrpSpPr/>
          <p:nvPr>
            <p:custDataLst>
              <p:tags r:id="rId5"/>
            </p:custDataLst>
          </p:nvPr>
        </p:nvGrpSpPr>
        <p:grpSpPr>
          <a:xfrm>
            <a:off x="609600" y="2358231"/>
            <a:ext cx="1447800" cy="2247900"/>
            <a:chOff x="304800" y="1371600"/>
            <a:chExt cx="1447800" cy="2247900"/>
          </a:xfrm>
        </p:grpSpPr>
        <p:sp>
          <p:nvSpPr>
            <p:cNvPr id="48" name="Rectangle 13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04800" y="1371600"/>
              <a:ext cx="1447800" cy="2247900"/>
            </a:xfrm>
            <a:custGeom>
              <a:avLst/>
              <a:gdLst>
                <a:gd name="connsiteX0" fmla="*/ 0 w 1447800"/>
                <a:gd name="connsiteY0" fmla="*/ 0 h 2209800"/>
                <a:gd name="connsiteX1" fmla="*/ 1447800 w 1447800"/>
                <a:gd name="connsiteY1" fmla="*/ 0 h 2209800"/>
                <a:gd name="connsiteX2" fmla="*/ 1447800 w 1447800"/>
                <a:gd name="connsiteY2" fmla="*/ 2209800 h 2209800"/>
                <a:gd name="connsiteX3" fmla="*/ 0 w 1447800"/>
                <a:gd name="connsiteY3" fmla="*/ 2209800 h 2209800"/>
                <a:gd name="connsiteX4" fmla="*/ 0 w 1447800"/>
                <a:gd name="connsiteY4" fmla="*/ 0 h 2209800"/>
                <a:gd name="connsiteX0" fmla="*/ 0 w 1447800"/>
                <a:gd name="connsiteY0" fmla="*/ 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0 h 2209800"/>
                <a:gd name="connsiteX0" fmla="*/ 0 w 1447800"/>
                <a:gd name="connsiteY0" fmla="*/ 1524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152400 h 2209800"/>
                <a:gd name="connsiteX0" fmla="*/ 0 w 1447800"/>
                <a:gd name="connsiteY0" fmla="*/ 2286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228600 h 2209800"/>
                <a:gd name="connsiteX0" fmla="*/ 0 w 1447800"/>
                <a:gd name="connsiteY0" fmla="*/ 3048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304800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7800" h="2209800">
                  <a:moveTo>
                    <a:pt x="0" y="304800"/>
                  </a:moveTo>
                  <a:lnTo>
                    <a:pt x="247650" y="0"/>
                  </a:lnTo>
                  <a:lnTo>
                    <a:pt x="1447800" y="0"/>
                  </a:lnTo>
                  <a:lnTo>
                    <a:pt x="1447800" y="2209800"/>
                  </a:lnTo>
                  <a:lnTo>
                    <a:pt x="0" y="220980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28575" cmpd="sng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9" name="Oval 14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441934" y="2095500"/>
              <a:ext cx="228600" cy="228600"/>
            </a:xfrm>
            <a:prstGeom prst="ellipse">
              <a:avLst/>
            </a:prstGeom>
            <a:solidFill>
              <a:schemeClr val="tx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0" name="Oval 15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1441934" y="1790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1" name="Oval 16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441934" y="1485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2" name="Oval 17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1441934" y="24003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3" name="Oval 15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1441934" y="27051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4" name="Oval 16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1441934" y="3009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5" name="Oval 17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1441934" y="3314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56" name="Rectangle 55"/>
          <p:cNvSpPr/>
          <p:nvPr>
            <p:custDataLst>
              <p:tags r:id="rId6"/>
            </p:custDataLst>
          </p:nvPr>
        </p:nvSpPr>
        <p:spPr>
          <a:xfrm rot="16200000">
            <a:off x="1524000" y="3234531"/>
            <a:ext cx="2133600" cy="45720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detect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7" name="Arc 56"/>
          <p:cNvSpPr/>
          <p:nvPr>
            <p:custDataLst>
              <p:tags r:id="rId7"/>
            </p:custDataLst>
          </p:nvPr>
        </p:nvSpPr>
        <p:spPr>
          <a:xfrm>
            <a:off x="2209800" y="3348831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Arc 57"/>
          <p:cNvSpPr/>
          <p:nvPr>
            <p:custDataLst>
              <p:tags r:id="rId8"/>
            </p:custDataLst>
          </p:nvPr>
        </p:nvSpPr>
        <p:spPr>
          <a:xfrm>
            <a:off x="2209800" y="3653631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Arc 58"/>
          <p:cNvSpPr/>
          <p:nvPr>
            <p:custDataLst>
              <p:tags r:id="rId9"/>
            </p:custDataLst>
          </p:nvPr>
        </p:nvSpPr>
        <p:spPr>
          <a:xfrm>
            <a:off x="2209800" y="3958431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c 59"/>
          <p:cNvSpPr/>
          <p:nvPr>
            <p:custDataLst>
              <p:tags r:id="rId10"/>
            </p:custDataLst>
          </p:nvPr>
        </p:nvSpPr>
        <p:spPr>
          <a:xfrm>
            <a:off x="2209800" y="4263231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Arc 61"/>
          <p:cNvSpPr/>
          <p:nvPr>
            <p:custDataLst>
              <p:tags r:id="rId11"/>
            </p:custDataLst>
          </p:nvPr>
        </p:nvSpPr>
        <p:spPr>
          <a:xfrm>
            <a:off x="2209800" y="2434431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Arc 62"/>
          <p:cNvSpPr/>
          <p:nvPr>
            <p:custDataLst>
              <p:tags r:id="rId12"/>
            </p:custDataLst>
          </p:nvPr>
        </p:nvSpPr>
        <p:spPr>
          <a:xfrm>
            <a:off x="2209800" y="2739231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Arc 63"/>
          <p:cNvSpPr/>
          <p:nvPr>
            <p:custDataLst>
              <p:tags r:id="rId13"/>
            </p:custDataLst>
          </p:nvPr>
        </p:nvSpPr>
        <p:spPr>
          <a:xfrm>
            <a:off x="2209800" y="3044031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/>
          <p:cNvCxnSpPr>
            <a:stCxn id="56" idx="2"/>
          </p:cNvCxnSpPr>
          <p:nvPr>
            <p:custDataLst>
              <p:tags r:id="rId14"/>
            </p:custDataLst>
          </p:nvPr>
        </p:nvCxnSpPr>
        <p:spPr>
          <a:xfrm>
            <a:off x="2819400" y="3463131"/>
            <a:ext cx="609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>
            <p:custDataLst>
              <p:tags r:id="rId15"/>
            </p:custDataLst>
          </p:nvPr>
        </p:nvSpPr>
        <p:spPr>
          <a:xfrm>
            <a:off x="3429000" y="2853531"/>
            <a:ext cx="990600" cy="125730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enc</a:t>
            </a:r>
            <a:endParaRPr lang="en-US" dirty="0"/>
          </a:p>
        </p:txBody>
      </p:sp>
      <p:cxnSp>
        <p:nvCxnSpPr>
          <p:cNvPr id="69" name="Straight Connector 68"/>
          <p:cNvCxnSpPr/>
          <p:nvPr>
            <p:custDataLst>
              <p:tags r:id="rId16"/>
            </p:custDataLst>
          </p:nvPr>
        </p:nvCxnSpPr>
        <p:spPr>
          <a:xfrm rot="5400000">
            <a:off x="3105150" y="3367881"/>
            <a:ext cx="190500" cy="1524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>
            <p:custDataLst>
              <p:tags r:id="rId17"/>
            </p:custDataLst>
          </p:nvPr>
        </p:nvSpPr>
        <p:spPr bwMode="auto">
          <a:xfrm>
            <a:off x="2971800" y="3435466"/>
            <a:ext cx="3048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8</a:t>
            </a:r>
          </a:p>
        </p:txBody>
      </p:sp>
      <p:cxnSp>
        <p:nvCxnSpPr>
          <p:cNvPr id="75" name="Straight Connector 74"/>
          <p:cNvCxnSpPr/>
          <p:nvPr>
            <p:custDataLst>
              <p:tags r:id="rId18"/>
            </p:custDataLst>
          </p:nvPr>
        </p:nvCxnSpPr>
        <p:spPr>
          <a:xfrm>
            <a:off x="4419600" y="3463131"/>
            <a:ext cx="609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>
            <p:custDataLst>
              <p:tags r:id="rId19"/>
            </p:custDataLst>
          </p:nvPr>
        </p:nvCxnSpPr>
        <p:spPr>
          <a:xfrm rot="5400000">
            <a:off x="4705350" y="3367881"/>
            <a:ext cx="190500" cy="1524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>
            <p:custDataLst>
              <p:tags r:id="rId20"/>
            </p:custDataLst>
          </p:nvPr>
        </p:nvSpPr>
        <p:spPr bwMode="auto">
          <a:xfrm>
            <a:off x="4572000" y="3435466"/>
            <a:ext cx="3048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3</a:t>
            </a:r>
          </a:p>
        </p:txBody>
      </p:sp>
      <p:pic>
        <p:nvPicPr>
          <p:cNvPr id="65" name="Picture 64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3" cstate="print"/>
          <a:srcRect/>
          <a:stretch>
            <a:fillRect/>
          </a:stretch>
        </p:blipFill>
        <p:spPr bwMode="auto">
          <a:xfrm>
            <a:off x="7537992" y="2815431"/>
            <a:ext cx="996408" cy="1295400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cxnSp>
        <p:nvCxnSpPr>
          <p:cNvPr id="68" name="Straight Connector 67"/>
          <p:cNvCxnSpPr>
            <a:stCxn id="65" idx="1"/>
          </p:cNvCxnSpPr>
          <p:nvPr>
            <p:custDataLst>
              <p:tags r:id="rId22"/>
            </p:custDataLst>
          </p:nvPr>
        </p:nvCxnSpPr>
        <p:spPr>
          <a:xfrm rot="10800000">
            <a:off x="6928392" y="3463131"/>
            <a:ext cx="609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>
            <p:custDataLst>
              <p:tags r:id="rId23"/>
            </p:custDataLst>
          </p:nvPr>
        </p:nvCxnSpPr>
        <p:spPr>
          <a:xfrm rot="5400000" flipH="1" flipV="1">
            <a:off x="7137942" y="3386931"/>
            <a:ext cx="190500" cy="1524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>
            <p:custDataLst>
              <p:tags r:id="rId24"/>
            </p:custDataLst>
          </p:nvPr>
        </p:nvSpPr>
        <p:spPr bwMode="auto">
          <a:xfrm>
            <a:off x="7021893" y="3441403"/>
            <a:ext cx="390149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8</a:t>
            </a:r>
          </a:p>
        </p:txBody>
      </p:sp>
      <p:pic>
        <p:nvPicPr>
          <p:cNvPr id="18434" name="CP3 Ink 7e58b923-4e28-4dbf-b78e-c58c40dd702d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825" y="655320"/>
            <a:ext cx="4017151" cy="3485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Ballot Reading</a:t>
            </a:r>
          </a:p>
        </p:txBody>
      </p:sp>
      <p:sp>
        <p:nvSpPr>
          <p:cNvPr id="132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72088" y="1011238"/>
            <a:ext cx="3490912" cy="5054600"/>
          </a:xfrm>
        </p:spPr>
        <p:txBody>
          <a:bodyPr/>
          <a:lstStyle/>
          <a:p>
            <a:r>
              <a:rPr lang="en-US" dirty="0"/>
              <a:t>Ok, we built</a:t>
            </a:r>
            <a:br>
              <a:rPr lang="en-US" dirty="0"/>
            </a:br>
            <a:r>
              <a:rPr lang="en-US" dirty="0"/>
              <a:t>first half of the machine</a:t>
            </a:r>
          </a:p>
          <a:p>
            <a:endParaRPr lang="en-US" dirty="0"/>
          </a:p>
          <a:p>
            <a:r>
              <a:rPr lang="en-US" dirty="0"/>
              <a:t>Need to display the result</a:t>
            </a:r>
          </a:p>
        </p:txBody>
      </p:sp>
      <p:sp>
        <p:nvSpPr>
          <p:cNvPr id="1323012" name="Rectangle 4"/>
          <p:cNvSpPr>
            <a:spLocks noChangeArrowheads="1"/>
          </p:cNvSpPr>
          <p:nvPr/>
        </p:nvSpPr>
        <p:spPr bwMode="auto">
          <a:xfrm>
            <a:off x="914400" y="1981200"/>
            <a:ext cx="1676400" cy="1828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23013" name="Oval 5"/>
          <p:cNvSpPr>
            <a:spLocks noChangeArrowheads="1"/>
          </p:cNvSpPr>
          <p:nvPr/>
        </p:nvSpPr>
        <p:spPr bwMode="auto">
          <a:xfrm>
            <a:off x="2133600" y="2209800"/>
            <a:ext cx="228600" cy="228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23014" name="Oval 6"/>
          <p:cNvSpPr>
            <a:spLocks noChangeArrowheads="1"/>
          </p:cNvSpPr>
          <p:nvPr/>
        </p:nvSpPr>
        <p:spPr bwMode="auto">
          <a:xfrm>
            <a:off x="2133600" y="2590800"/>
            <a:ext cx="228600" cy="228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23015" name="Oval 7"/>
          <p:cNvSpPr>
            <a:spLocks noChangeArrowheads="1"/>
          </p:cNvSpPr>
          <p:nvPr/>
        </p:nvSpPr>
        <p:spPr bwMode="auto">
          <a:xfrm>
            <a:off x="2133600" y="2971800"/>
            <a:ext cx="228600" cy="228600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23016" name="Oval 8"/>
          <p:cNvSpPr>
            <a:spLocks noChangeArrowheads="1"/>
          </p:cNvSpPr>
          <p:nvPr/>
        </p:nvSpPr>
        <p:spPr bwMode="auto">
          <a:xfrm>
            <a:off x="2133600" y="3352800"/>
            <a:ext cx="228600" cy="228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23017" name="Rectangle 9"/>
          <p:cNvSpPr>
            <a:spLocks noChangeArrowheads="1"/>
          </p:cNvSpPr>
          <p:nvPr/>
        </p:nvSpPr>
        <p:spPr bwMode="auto">
          <a:xfrm>
            <a:off x="457200" y="1676400"/>
            <a:ext cx="1676400" cy="1828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23018" name="Oval 10"/>
          <p:cNvSpPr>
            <a:spLocks noChangeArrowheads="1"/>
          </p:cNvSpPr>
          <p:nvPr/>
        </p:nvSpPr>
        <p:spPr bwMode="auto">
          <a:xfrm>
            <a:off x="1676400" y="1905000"/>
            <a:ext cx="228600" cy="228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23019" name="Oval 11"/>
          <p:cNvSpPr>
            <a:spLocks noChangeArrowheads="1"/>
          </p:cNvSpPr>
          <p:nvPr/>
        </p:nvSpPr>
        <p:spPr bwMode="auto">
          <a:xfrm>
            <a:off x="1676400" y="2286000"/>
            <a:ext cx="228600" cy="228600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23020" name="Oval 12"/>
          <p:cNvSpPr>
            <a:spLocks noChangeArrowheads="1"/>
          </p:cNvSpPr>
          <p:nvPr/>
        </p:nvSpPr>
        <p:spPr bwMode="auto">
          <a:xfrm>
            <a:off x="1676400" y="2667000"/>
            <a:ext cx="228600" cy="228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23021" name="Oval 13"/>
          <p:cNvSpPr>
            <a:spLocks noChangeArrowheads="1"/>
          </p:cNvSpPr>
          <p:nvPr/>
        </p:nvSpPr>
        <p:spPr bwMode="auto">
          <a:xfrm>
            <a:off x="1676400" y="3048000"/>
            <a:ext cx="228600" cy="228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23022" name="Rectangle 14"/>
          <p:cNvSpPr>
            <a:spLocks noChangeArrowheads="1"/>
          </p:cNvSpPr>
          <p:nvPr/>
        </p:nvSpPr>
        <p:spPr bwMode="auto">
          <a:xfrm>
            <a:off x="0" y="1447800"/>
            <a:ext cx="1676400" cy="1828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23023" name="Oval 15"/>
          <p:cNvSpPr>
            <a:spLocks noChangeArrowheads="1"/>
          </p:cNvSpPr>
          <p:nvPr/>
        </p:nvSpPr>
        <p:spPr bwMode="auto">
          <a:xfrm>
            <a:off x="1219200" y="1676400"/>
            <a:ext cx="228600" cy="2286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23024" name="Oval 16"/>
          <p:cNvSpPr>
            <a:spLocks noChangeArrowheads="1"/>
          </p:cNvSpPr>
          <p:nvPr/>
        </p:nvSpPr>
        <p:spPr bwMode="auto">
          <a:xfrm>
            <a:off x="1219200" y="2057400"/>
            <a:ext cx="228600" cy="228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23025" name="Oval 17"/>
          <p:cNvSpPr>
            <a:spLocks noChangeArrowheads="1"/>
          </p:cNvSpPr>
          <p:nvPr/>
        </p:nvSpPr>
        <p:spPr bwMode="auto">
          <a:xfrm>
            <a:off x="1219200" y="2438400"/>
            <a:ext cx="228600" cy="228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23026" name="Oval 18"/>
          <p:cNvSpPr>
            <a:spLocks noChangeArrowheads="1"/>
          </p:cNvSpPr>
          <p:nvPr/>
        </p:nvSpPr>
        <p:spPr bwMode="auto">
          <a:xfrm>
            <a:off x="1219200" y="2819400"/>
            <a:ext cx="228600" cy="228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pic>
        <p:nvPicPr>
          <p:cNvPr id="1323027" name="Picture 19" descr="MPj0400517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00200"/>
            <a:ext cx="1612900" cy="313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3028" name="Text Box 20"/>
          <p:cNvSpPr txBox="1">
            <a:spLocks noChangeArrowheads="1"/>
          </p:cNvSpPr>
          <p:nvPr/>
        </p:nvSpPr>
        <p:spPr bwMode="auto">
          <a:xfrm>
            <a:off x="685800" y="4876800"/>
            <a:ext cx="1100138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Ballots</a:t>
            </a:r>
          </a:p>
        </p:txBody>
      </p:sp>
      <p:sp>
        <p:nvSpPr>
          <p:cNvPr id="1323029" name="Text Box 21"/>
          <p:cNvSpPr txBox="1">
            <a:spLocks noChangeArrowheads="1"/>
          </p:cNvSpPr>
          <p:nvPr/>
        </p:nvSpPr>
        <p:spPr bwMode="auto">
          <a:xfrm>
            <a:off x="1728627" y="5029200"/>
            <a:ext cx="4105611" cy="949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The 3410 optical scan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vote </a:t>
            </a:r>
            <a:r>
              <a:rPr lang="en-US" strike="sngStrike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counter</a:t>
            </a:r>
            <a:r>
              <a:rPr lang="en-US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reader machine</a:t>
            </a:r>
          </a:p>
        </p:txBody>
      </p:sp>
      <p:sp>
        <p:nvSpPr>
          <p:cNvPr id="1323030" name="AutoShape 22"/>
          <p:cNvSpPr>
            <a:spLocks noChangeArrowheads="1"/>
          </p:cNvSpPr>
          <p:nvPr/>
        </p:nvSpPr>
        <p:spPr bwMode="auto">
          <a:xfrm>
            <a:off x="2667000" y="2819400"/>
            <a:ext cx="381000" cy="609600"/>
          </a:xfrm>
          <a:prstGeom prst="rightArrow">
            <a:avLst>
              <a:gd name="adj1" fmla="val 50000"/>
              <a:gd name="adj2" fmla="val 25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37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 anchor="ctr" anchorCtr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7-Segment LED Decoder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926012" y="1600200"/>
            <a:ext cx="3989387" cy="4876800"/>
          </a:xfrm>
          <a:ln/>
        </p:spPr>
        <p:txBody>
          <a:bodyPr/>
          <a:lstStyle/>
          <a:p>
            <a:pPr marL="341313" indent="-341313"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3 inputs </a:t>
            </a:r>
          </a:p>
          <a:p>
            <a:pPr marL="341313" indent="-341313">
              <a:buClr>
                <a:srgbClr val="FFFF66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encode 0 – 7 in binary</a:t>
            </a:r>
          </a:p>
          <a:p>
            <a:pPr marL="341313" indent="-341313">
              <a:buClr>
                <a:srgbClr val="FFFF66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/>
          </a:p>
          <a:p>
            <a:pPr marL="341313" indent="-341313"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7</a:t>
            </a:r>
            <a:r>
              <a:rPr lang="en-US" dirty="0" smtClean="0"/>
              <a:t> outputs</a:t>
            </a:r>
          </a:p>
          <a:p>
            <a:pPr marL="341313" indent="-341313">
              <a:buClr>
                <a:srgbClr val="FFFF66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one for each LED</a:t>
            </a:r>
            <a:endParaRPr lang="en-US" dirty="0"/>
          </a:p>
          <a:p>
            <a:pPr marL="341313" indent="-341313"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438400" y="1752600"/>
            <a:ext cx="2227263" cy="2895600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sp>
        <p:nvSpPr>
          <p:cNvPr id="35845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225425" y="2743200"/>
            <a:ext cx="384175" cy="158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584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225425" y="3048000"/>
            <a:ext cx="384175" cy="158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5847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225425" y="3352800"/>
            <a:ext cx="384175" cy="158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5849" name="Freeform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371600" y="1289757"/>
            <a:ext cx="3420872" cy="1485193"/>
          </a:xfrm>
          <a:custGeom>
            <a:avLst/>
            <a:gdLst>
              <a:gd name="connsiteX0" fmla="*/ 0 w 9472"/>
              <a:gd name="connsiteY0" fmla="*/ 8022 h 10372"/>
              <a:gd name="connsiteX1" fmla="*/ 1222 w 9472"/>
              <a:gd name="connsiteY1" fmla="*/ 1813 h 10372"/>
              <a:gd name="connsiteX2" fmla="*/ 5727 w 9472"/>
              <a:gd name="connsiteY2" fmla="*/ 516 h 10372"/>
              <a:gd name="connsiteX3" fmla="*/ 9107 w 9472"/>
              <a:gd name="connsiteY3" fmla="*/ 4910 h 10372"/>
              <a:gd name="connsiteX4" fmla="*/ 7916 w 9472"/>
              <a:gd name="connsiteY4" fmla="*/ 10372 h 1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72" h="10372">
                <a:moveTo>
                  <a:pt x="0" y="8022"/>
                </a:moveTo>
                <a:cubicBezTo>
                  <a:pt x="202" y="6991"/>
                  <a:pt x="268" y="3066"/>
                  <a:pt x="1222" y="1813"/>
                </a:cubicBezTo>
                <a:cubicBezTo>
                  <a:pt x="2176" y="560"/>
                  <a:pt x="4413" y="0"/>
                  <a:pt x="5727" y="516"/>
                </a:cubicBezTo>
                <a:cubicBezTo>
                  <a:pt x="7041" y="1032"/>
                  <a:pt x="8742" y="3269"/>
                  <a:pt x="9107" y="4910"/>
                </a:cubicBezTo>
                <a:cubicBezTo>
                  <a:pt x="9472" y="6551"/>
                  <a:pt x="8273" y="8776"/>
                  <a:pt x="7916" y="10372"/>
                </a:cubicBezTo>
              </a:path>
            </a:pathLst>
          </a:custGeom>
          <a:noFill/>
          <a:ln w="2556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5850" name="Freeform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363663" y="1463675"/>
            <a:ext cx="2262187" cy="1263650"/>
          </a:xfrm>
          <a:custGeom>
            <a:avLst/>
            <a:gdLst/>
            <a:ahLst/>
            <a:cxnLst>
              <a:cxn ang="0">
                <a:pos x="0" y="796"/>
              </a:cxn>
              <a:cxn ang="0">
                <a:pos x="400" y="123"/>
              </a:cxn>
              <a:cxn ang="0">
                <a:pos x="1200" y="59"/>
              </a:cxn>
              <a:cxn ang="0">
                <a:pos x="1425" y="435"/>
              </a:cxn>
            </a:cxnLst>
            <a:rect l="0" t="0" r="r" b="b"/>
            <a:pathLst>
              <a:path w="1425" h="796">
                <a:moveTo>
                  <a:pt x="0" y="796"/>
                </a:moveTo>
                <a:cubicBezTo>
                  <a:pt x="68" y="684"/>
                  <a:pt x="200" y="246"/>
                  <a:pt x="400" y="123"/>
                </a:cubicBezTo>
                <a:cubicBezTo>
                  <a:pt x="600" y="0"/>
                  <a:pt x="1029" y="7"/>
                  <a:pt x="1200" y="59"/>
                </a:cubicBezTo>
                <a:cubicBezTo>
                  <a:pt x="1371" y="111"/>
                  <a:pt x="1378" y="357"/>
                  <a:pt x="1425" y="435"/>
                </a:cubicBezTo>
              </a:path>
            </a:pathLst>
          </a:custGeom>
          <a:noFill/>
          <a:ln w="2556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5851" name="Freeform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363663" y="1922463"/>
            <a:ext cx="1736725" cy="960437"/>
          </a:xfrm>
          <a:custGeom>
            <a:avLst/>
            <a:gdLst/>
            <a:ahLst/>
            <a:cxnLst>
              <a:cxn ang="0">
                <a:pos x="0" y="605"/>
              </a:cxn>
              <a:cxn ang="0">
                <a:pos x="459" y="29"/>
              </a:cxn>
              <a:cxn ang="0">
                <a:pos x="1094" y="429"/>
              </a:cxn>
            </a:cxnLst>
            <a:rect l="0" t="0" r="r" b="b"/>
            <a:pathLst>
              <a:path w="1094" h="605">
                <a:moveTo>
                  <a:pt x="0" y="605"/>
                </a:moveTo>
                <a:cubicBezTo>
                  <a:pt x="76" y="509"/>
                  <a:pt x="277" y="58"/>
                  <a:pt x="459" y="29"/>
                </a:cubicBezTo>
                <a:cubicBezTo>
                  <a:pt x="641" y="0"/>
                  <a:pt x="962" y="346"/>
                  <a:pt x="1094" y="429"/>
                </a:cubicBezTo>
              </a:path>
            </a:pathLst>
          </a:custGeom>
          <a:noFill/>
          <a:ln w="2556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9" name="Freeform 18"/>
          <p:cNvSpPr/>
          <p:nvPr>
            <p:custDataLst>
              <p:tags r:id="rId10"/>
            </p:custDataLst>
          </p:nvPr>
        </p:nvSpPr>
        <p:spPr>
          <a:xfrm>
            <a:off x="1391234" y="2860463"/>
            <a:ext cx="2234616" cy="341525"/>
          </a:xfrm>
          <a:custGeom>
            <a:avLst/>
            <a:gdLst>
              <a:gd name="connsiteX0" fmla="*/ 2378562 w 2378562"/>
              <a:gd name="connsiteY0" fmla="*/ 524517 h 524517"/>
              <a:gd name="connsiteX1" fmla="*/ 1503431 w 2378562"/>
              <a:gd name="connsiteY1" fmla="*/ 25244 h 524517"/>
              <a:gd name="connsiteX2" fmla="*/ 0 w 2378562"/>
              <a:gd name="connsiteY2" fmla="*/ 373052 h 524517"/>
              <a:gd name="connsiteX0" fmla="*/ 2378562 w 2378562"/>
              <a:gd name="connsiteY0" fmla="*/ 300670 h 300670"/>
              <a:gd name="connsiteX1" fmla="*/ 1709154 w 2378562"/>
              <a:gd name="connsiteY1" fmla="*/ 25244 h 300670"/>
              <a:gd name="connsiteX2" fmla="*/ 0 w 2378562"/>
              <a:gd name="connsiteY2" fmla="*/ 149205 h 300670"/>
              <a:gd name="connsiteX0" fmla="*/ 2378562 w 2378562"/>
              <a:gd name="connsiteY0" fmla="*/ 297865 h 326939"/>
              <a:gd name="connsiteX1" fmla="*/ 2234616 w 2378562"/>
              <a:gd name="connsiteY1" fmla="*/ 281035 h 326939"/>
              <a:gd name="connsiteX2" fmla="*/ 1709154 w 2378562"/>
              <a:gd name="connsiteY2" fmla="*/ 22439 h 326939"/>
              <a:gd name="connsiteX3" fmla="*/ 0 w 2378562"/>
              <a:gd name="connsiteY3" fmla="*/ 146400 h 326939"/>
              <a:gd name="connsiteX0" fmla="*/ 2378562 w 2378562"/>
              <a:gd name="connsiteY0" fmla="*/ 297865 h 297865"/>
              <a:gd name="connsiteX1" fmla="*/ 1709154 w 2378562"/>
              <a:gd name="connsiteY1" fmla="*/ 22439 h 297865"/>
              <a:gd name="connsiteX2" fmla="*/ 0 w 2378562"/>
              <a:gd name="connsiteY2" fmla="*/ 146400 h 297865"/>
              <a:gd name="connsiteX0" fmla="*/ 2378562 w 2378562"/>
              <a:gd name="connsiteY0" fmla="*/ 297865 h 343769"/>
              <a:gd name="connsiteX1" fmla="*/ 2234616 w 2378562"/>
              <a:gd name="connsiteY1" fmla="*/ 297865 h 343769"/>
              <a:gd name="connsiteX2" fmla="*/ 1709154 w 2378562"/>
              <a:gd name="connsiteY2" fmla="*/ 22439 h 343769"/>
              <a:gd name="connsiteX3" fmla="*/ 0 w 2378562"/>
              <a:gd name="connsiteY3" fmla="*/ 146400 h 343769"/>
              <a:gd name="connsiteX0" fmla="*/ 2378562 w 2378562"/>
              <a:gd name="connsiteY0" fmla="*/ 297865 h 297865"/>
              <a:gd name="connsiteX1" fmla="*/ 1709154 w 2378562"/>
              <a:gd name="connsiteY1" fmla="*/ 22439 h 297865"/>
              <a:gd name="connsiteX2" fmla="*/ 0 w 2378562"/>
              <a:gd name="connsiteY2" fmla="*/ 146400 h 297865"/>
              <a:gd name="connsiteX0" fmla="*/ 2378562 w 2378562"/>
              <a:gd name="connsiteY0" fmla="*/ 297865 h 297865"/>
              <a:gd name="connsiteX1" fmla="*/ 2378562 w 2378562"/>
              <a:gd name="connsiteY1" fmla="*/ 297865 h 297865"/>
              <a:gd name="connsiteX2" fmla="*/ 1709154 w 2378562"/>
              <a:gd name="connsiteY2" fmla="*/ 22439 h 297865"/>
              <a:gd name="connsiteX3" fmla="*/ 0 w 2378562"/>
              <a:gd name="connsiteY3" fmla="*/ 146400 h 297865"/>
              <a:gd name="connsiteX0" fmla="*/ 2378562 w 2378562"/>
              <a:gd name="connsiteY0" fmla="*/ 297865 h 297865"/>
              <a:gd name="connsiteX1" fmla="*/ 2378562 w 2378562"/>
              <a:gd name="connsiteY1" fmla="*/ 297865 h 297865"/>
              <a:gd name="connsiteX2" fmla="*/ 1709154 w 2378562"/>
              <a:gd name="connsiteY2" fmla="*/ 22439 h 297865"/>
              <a:gd name="connsiteX3" fmla="*/ 0 w 2378562"/>
              <a:gd name="connsiteY3" fmla="*/ 146400 h 297865"/>
              <a:gd name="connsiteX0" fmla="*/ 2378562 w 2378562"/>
              <a:gd name="connsiteY0" fmla="*/ 297865 h 339938"/>
              <a:gd name="connsiteX1" fmla="*/ 2037766 w 2378562"/>
              <a:gd name="connsiteY1" fmla="*/ 339938 h 339938"/>
              <a:gd name="connsiteX2" fmla="*/ 1709154 w 2378562"/>
              <a:gd name="connsiteY2" fmla="*/ 22439 h 339938"/>
              <a:gd name="connsiteX3" fmla="*/ 0 w 2378562"/>
              <a:gd name="connsiteY3" fmla="*/ 146400 h 339938"/>
              <a:gd name="connsiteX0" fmla="*/ 2234616 w 2234616"/>
              <a:gd name="connsiteY0" fmla="*/ 341525 h 341525"/>
              <a:gd name="connsiteX1" fmla="*/ 2037766 w 2234616"/>
              <a:gd name="connsiteY1" fmla="*/ 339938 h 341525"/>
              <a:gd name="connsiteX2" fmla="*/ 1709154 w 2234616"/>
              <a:gd name="connsiteY2" fmla="*/ 22439 h 341525"/>
              <a:gd name="connsiteX3" fmla="*/ 0 w 2234616"/>
              <a:gd name="connsiteY3" fmla="*/ 146400 h 341525"/>
              <a:gd name="connsiteX0" fmla="*/ 2234616 w 2234616"/>
              <a:gd name="connsiteY0" fmla="*/ 341525 h 341525"/>
              <a:gd name="connsiteX1" fmla="*/ 1709154 w 2234616"/>
              <a:gd name="connsiteY1" fmla="*/ 22439 h 341525"/>
              <a:gd name="connsiteX2" fmla="*/ 0 w 2234616"/>
              <a:gd name="connsiteY2" fmla="*/ 146400 h 341525"/>
              <a:gd name="connsiteX0" fmla="*/ 2234616 w 2234616"/>
              <a:gd name="connsiteY0" fmla="*/ 341525 h 341525"/>
              <a:gd name="connsiteX1" fmla="*/ 1709154 w 2234616"/>
              <a:gd name="connsiteY1" fmla="*/ 22439 h 341525"/>
              <a:gd name="connsiteX2" fmla="*/ 0 w 2234616"/>
              <a:gd name="connsiteY2" fmla="*/ 146400 h 34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4616" h="341525">
                <a:moveTo>
                  <a:pt x="2234616" y="341525"/>
                </a:moveTo>
                <a:cubicBezTo>
                  <a:pt x="2059462" y="235163"/>
                  <a:pt x="1920429" y="46056"/>
                  <a:pt x="1709154" y="22439"/>
                </a:cubicBezTo>
                <a:cubicBezTo>
                  <a:pt x="1336718" y="0"/>
                  <a:pt x="248702" y="88432"/>
                  <a:pt x="0" y="146400"/>
                </a:cubicBezTo>
              </a:path>
            </a:pathLst>
          </a:custGeom>
          <a:ln w="285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>
            <p:custDataLst>
              <p:tags r:id="rId11"/>
            </p:custDataLst>
          </p:nvPr>
        </p:nvSpPr>
        <p:spPr>
          <a:xfrm>
            <a:off x="1391234" y="3141497"/>
            <a:ext cx="1475382" cy="482444"/>
          </a:xfrm>
          <a:custGeom>
            <a:avLst/>
            <a:gdLst>
              <a:gd name="connsiteX0" fmla="*/ 1475382 w 1475382"/>
              <a:gd name="connsiteY0" fmla="*/ 482444 h 482444"/>
              <a:gd name="connsiteX1" fmla="*/ 645129 w 1475382"/>
              <a:gd name="connsiteY1" fmla="*/ 61708 h 482444"/>
              <a:gd name="connsiteX2" fmla="*/ 129026 w 1475382"/>
              <a:gd name="connsiteY2" fmla="*/ 112196 h 482444"/>
              <a:gd name="connsiteX3" fmla="*/ 0 w 1475382"/>
              <a:gd name="connsiteY3" fmla="*/ 168294 h 48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5382" h="482444">
                <a:moveTo>
                  <a:pt x="1475382" y="482444"/>
                </a:moveTo>
                <a:cubicBezTo>
                  <a:pt x="1172452" y="302930"/>
                  <a:pt x="869522" y="123416"/>
                  <a:pt x="645129" y="61708"/>
                </a:cubicBezTo>
                <a:cubicBezTo>
                  <a:pt x="420736" y="0"/>
                  <a:pt x="236548" y="94432"/>
                  <a:pt x="129026" y="112196"/>
                </a:cubicBezTo>
                <a:cubicBezTo>
                  <a:pt x="21505" y="129960"/>
                  <a:pt x="0" y="168294"/>
                  <a:pt x="0" y="168294"/>
                </a:cubicBezTo>
              </a:path>
            </a:pathLst>
          </a:custGeom>
          <a:ln w="285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>
            <p:custDataLst>
              <p:tags r:id="rId12"/>
            </p:custDataLst>
          </p:nvPr>
        </p:nvSpPr>
        <p:spPr>
          <a:xfrm>
            <a:off x="1357108" y="3447077"/>
            <a:ext cx="2025611" cy="1243664"/>
          </a:xfrm>
          <a:custGeom>
            <a:avLst/>
            <a:gdLst>
              <a:gd name="connsiteX0" fmla="*/ 2023273 w 2023273"/>
              <a:gd name="connsiteY0" fmla="*/ 747040 h 1224809"/>
              <a:gd name="connsiteX1" fmla="*/ 1394974 w 2023273"/>
              <a:gd name="connsiteY1" fmla="*/ 1128507 h 1224809"/>
              <a:gd name="connsiteX2" fmla="*/ 228132 w 2023273"/>
              <a:gd name="connsiteY2" fmla="*/ 169229 h 1224809"/>
              <a:gd name="connsiteX3" fmla="*/ 26179 w 2023273"/>
              <a:gd name="connsiteY3" fmla="*/ 113131 h 1224809"/>
              <a:gd name="connsiteX0" fmla="*/ 2025611 w 2025611"/>
              <a:gd name="connsiteY0" fmla="*/ 765895 h 1243664"/>
              <a:gd name="connsiteX1" fmla="*/ 1397312 w 2025611"/>
              <a:gd name="connsiteY1" fmla="*/ 1147362 h 1243664"/>
              <a:gd name="connsiteX2" fmla="*/ 230470 w 2025611"/>
              <a:gd name="connsiteY2" fmla="*/ 188084 h 1243664"/>
              <a:gd name="connsiteX3" fmla="*/ 14492 w 2025611"/>
              <a:gd name="connsiteY3" fmla="*/ 18855 h 1243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5611" h="1243664">
                <a:moveTo>
                  <a:pt x="2025611" y="765895"/>
                </a:moveTo>
                <a:cubicBezTo>
                  <a:pt x="1861056" y="1004779"/>
                  <a:pt x="1696502" y="1243664"/>
                  <a:pt x="1397312" y="1147362"/>
                </a:cubicBezTo>
                <a:cubicBezTo>
                  <a:pt x="1098122" y="1051060"/>
                  <a:pt x="460940" y="376168"/>
                  <a:pt x="230470" y="188084"/>
                </a:cubicBezTo>
                <a:cubicBezTo>
                  <a:pt x="0" y="0"/>
                  <a:pt x="47216" y="27270"/>
                  <a:pt x="14492" y="18855"/>
                </a:cubicBezTo>
              </a:path>
            </a:pathLst>
          </a:custGeom>
          <a:ln w="285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>
            <p:custDataLst>
              <p:tags r:id="rId13"/>
            </p:custDataLst>
          </p:nvPr>
        </p:nvSpPr>
        <p:spPr>
          <a:xfrm>
            <a:off x="1396844" y="3724918"/>
            <a:ext cx="3263978" cy="1413674"/>
          </a:xfrm>
          <a:custGeom>
            <a:avLst/>
            <a:gdLst>
              <a:gd name="connsiteX0" fmla="*/ 2625394 w 3263978"/>
              <a:gd name="connsiteY0" fmla="*/ 0 h 1413674"/>
              <a:gd name="connsiteX1" fmla="*/ 3231254 w 3263978"/>
              <a:gd name="connsiteY1" fmla="*/ 319759 h 1413674"/>
              <a:gd name="connsiteX2" fmla="*/ 2429050 w 3263978"/>
              <a:gd name="connsiteY2" fmla="*/ 1234159 h 1413674"/>
              <a:gd name="connsiteX3" fmla="*/ 1312697 w 3263978"/>
              <a:gd name="connsiteY3" fmla="*/ 1222940 h 1413674"/>
              <a:gd name="connsiteX4" fmla="*/ 0 w 3263978"/>
              <a:gd name="connsiteY4" fmla="*/ 89757 h 141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3978" h="1413674">
                <a:moveTo>
                  <a:pt x="2625394" y="0"/>
                </a:moveTo>
                <a:cubicBezTo>
                  <a:pt x="2944686" y="57033"/>
                  <a:pt x="3263978" y="114066"/>
                  <a:pt x="3231254" y="319759"/>
                </a:cubicBezTo>
                <a:cubicBezTo>
                  <a:pt x="3198530" y="525452"/>
                  <a:pt x="2748809" y="1083629"/>
                  <a:pt x="2429050" y="1234159"/>
                </a:cubicBezTo>
                <a:cubicBezTo>
                  <a:pt x="2109291" y="1384689"/>
                  <a:pt x="1717539" y="1413674"/>
                  <a:pt x="1312697" y="1222940"/>
                </a:cubicBezTo>
                <a:cubicBezTo>
                  <a:pt x="907855" y="1032206"/>
                  <a:pt x="218783" y="278621"/>
                  <a:pt x="0" y="89757"/>
                </a:cubicBezTo>
              </a:path>
            </a:pathLst>
          </a:custGeom>
          <a:ln w="285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>
            <p:custDataLst>
              <p:tags r:id="rId14"/>
            </p:custDataLst>
          </p:nvPr>
        </p:nvSpPr>
        <p:spPr bwMode="auto">
          <a:xfrm rot="16200000">
            <a:off x="72326" y="2815526"/>
            <a:ext cx="1796623" cy="49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7LED decode</a:t>
            </a:r>
          </a:p>
        </p:txBody>
      </p:sp>
      <p:sp>
        <p:nvSpPr>
          <p:cNvPr id="24" name="Rectangle 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9600" y="2133600"/>
            <a:ext cx="762000" cy="1905000"/>
          </a:xfrm>
          <a:prstGeom prst="rect">
            <a:avLst/>
          </a:prstGeom>
          <a:noFill/>
          <a:ln w="25560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330200"/>
            <a:ext cx="9144000" cy="508000"/>
          </a:xfrm>
        </p:spPr>
        <p:txBody>
          <a:bodyPr/>
          <a:lstStyle/>
          <a:p>
            <a:r>
              <a:rPr lang="en-US" dirty="0" smtClean="0"/>
              <a:t>7  Segment  LED  Decoder Implementation</a:t>
            </a:r>
            <a:endParaRPr lang="en-US" dirty="0"/>
          </a:p>
        </p:txBody>
      </p:sp>
      <p:pic>
        <p:nvPicPr>
          <p:cNvPr id="5" name="Picture 42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lum bright="18000"/>
          </a:blip>
          <a:srcRect/>
          <a:stretch>
            <a:fillRect/>
          </a:stretch>
        </p:blipFill>
        <p:spPr bwMode="auto">
          <a:xfrm>
            <a:off x="6781800" y="2169195"/>
            <a:ext cx="2227263" cy="2895600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sp>
        <p:nvSpPr>
          <p:cNvPr id="6" name="Text Box 42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235077" y="27025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d0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7" name="Text Box 42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700090" y="23215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d1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8" name="Text Box 42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086600" y="27025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d2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" name="Text Box 42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549277" y="33121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d3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0" name="Text Box 42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934200" y="37693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d4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1" name="Text Box 42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471490" y="43027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d5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2" name="Text Box 42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082675" y="38455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d6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graphicFrame>
        <p:nvGraphicFramePr>
          <p:cNvPr id="13" name="Group 2"/>
          <p:cNvGraphicFramePr>
            <a:graphicFrameLocks noGrp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2443296972"/>
              </p:ext>
            </p:extLst>
          </p:nvPr>
        </p:nvGraphicFramePr>
        <p:xfrm>
          <a:off x="304800" y="1262553"/>
          <a:ext cx="6019804" cy="5214447"/>
        </p:xfrm>
        <a:graphic>
          <a:graphicData uri="http://schemas.openxmlformats.org/drawingml/2006/table">
            <a:tbl>
              <a:tblPr/>
              <a:tblGrid>
                <a:gridCol w="533400"/>
                <a:gridCol w="533400"/>
                <a:gridCol w="533400"/>
                <a:gridCol w="631372"/>
                <a:gridCol w="631372"/>
                <a:gridCol w="631372"/>
                <a:gridCol w="631372"/>
                <a:gridCol w="631372"/>
                <a:gridCol w="631372"/>
                <a:gridCol w="631372"/>
              </a:tblGrid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b2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b1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b0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d6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d5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d4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d3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d2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d1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d0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9458" name="CP3 Ink 20543f48-cf51-4e0f-bb47-100fca73c945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154" y="2525519"/>
            <a:ext cx="6356251" cy="385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212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330200"/>
            <a:ext cx="9144000" cy="508000"/>
          </a:xfrm>
        </p:spPr>
        <p:txBody>
          <a:bodyPr/>
          <a:lstStyle/>
          <a:p>
            <a:r>
              <a:rPr lang="en-US" dirty="0" smtClean="0"/>
              <a:t>7  Segment  LED  Decoder Implementation</a:t>
            </a:r>
            <a:endParaRPr lang="en-US" dirty="0"/>
          </a:p>
        </p:txBody>
      </p:sp>
      <p:pic>
        <p:nvPicPr>
          <p:cNvPr id="5" name="Picture 42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lum bright="18000"/>
          </a:blip>
          <a:srcRect/>
          <a:stretch>
            <a:fillRect/>
          </a:stretch>
        </p:blipFill>
        <p:spPr bwMode="auto">
          <a:xfrm>
            <a:off x="6781800" y="2169195"/>
            <a:ext cx="2227263" cy="2895600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sp>
        <p:nvSpPr>
          <p:cNvPr id="6" name="Text Box 42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235077" y="27025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d0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7" name="Text Box 42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700090" y="23215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d1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8" name="Text Box 42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086600" y="27025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d2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" name="Text Box 42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549277" y="33121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d3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0" name="Text Box 42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934200" y="37693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d4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1" name="Text Box 42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471490" y="43027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d5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2" name="Text Box 42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082675" y="38455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d6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graphicFrame>
        <p:nvGraphicFramePr>
          <p:cNvPr id="13" name="Group 2"/>
          <p:cNvGraphicFramePr>
            <a:graphicFrameLocks noGrp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3719338666"/>
              </p:ext>
            </p:extLst>
          </p:nvPr>
        </p:nvGraphicFramePr>
        <p:xfrm>
          <a:off x="304800" y="1262553"/>
          <a:ext cx="6019804" cy="5214447"/>
        </p:xfrm>
        <a:graphic>
          <a:graphicData uri="http://schemas.openxmlformats.org/drawingml/2006/table">
            <a:tbl>
              <a:tblPr/>
              <a:tblGrid>
                <a:gridCol w="533400"/>
                <a:gridCol w="533400"/>
                <a:gridCol w="533400"/>
                <a:gridCol w="631372"/>
                <a:gridCol w="631372"/>
                <a:gridCol w="631372"/>
                <a:gridCol w="631372"/>
                <a:gridCol w="631372"/>
                <a:gridCol w="631372"/>
                <a:gridCol w="631372"/>
              </a:tblGrid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b2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b1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b0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d6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d5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d4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d3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d2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d1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d0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Group 2"/>
          <p:cNvGraphicFramePr>
            <a:graphicFrameLocks noGrp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482038717"/>
              </p:ext>
            </p:extLst>
          </p:nvPr>
        </p:nvGraphicFramePr>
        <p:xfrm>
          <a:off x="1904999" y="1864391"/>
          <a:ext cx="4419604" cy="4612608"/>
        </p:xfrm>
        <a:graphic>
          <a:graphicData uri="http://schemas.openxmlformats.org/drawingml/2006/table">
            <a:tbl>
              <a:tblPr/>
              <a:tblGrid>
                <a:gridCol w="631372"/>
                <a:gridCol w="631372"/>
                <a:gridCol w="631372"/>
                <a:gridCol w="631372"/>
                <a:gridCol w="631372"/>
                <a:gridCol w="631372"/>
                <a:gridCol w="631372"/>
              </a:tblGrid>
              <a:tr h="5765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5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5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5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5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5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5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5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 anchor="ctr" anchorCtr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Ballot </a:t>
            </a:r>
            <a:r>
              <a:rPr lang="en-US" dirty="0" smtClean="0"/>
              <a:t>Reading and Display</a:t>
            </a:r>
            <a:endParaRPr lang="en-US" dirty="0"/>
          </a:p>
        </p:txBody>
      </p:sp>
      <p:sp>
        <p:nvSpPr>
          <p:cNvPr id="26" name="Text Box 1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48803" y="4175006"/>
            <a:ext cx="1021731" cy="49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</a:tabLst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Ballots</a:t>
            </a:r>
          </a:p>
        </p:txBody>
      </p:sp>
      <p:sp>
        <p:nvSpPr>
          <p:cNvPr id="27" name="Text Box 2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78462" y="4423569"/>
            <a:ext cx="2874738" cy="13798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The 3410 </a:t>
            </a: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optical scan</a:t>
            </a:r>
          </a:p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 vote </a:t>
            </a:r>
            <a:r>
              <a:rPr lang="en-US" strike="sngStrike" dirty="0" smtClean="0">
                <a:solidFill>
                  <a:srgbClr val="FFFFFF"/>
                </a:solidFill>
                <a:latin typeface="Calibri" pitchFamily="34" charset="0"/>
              </a:rPr>
              <a:t>counter</a:t>
            </a: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 reader</a:t>
            </a:r>
            <a:endParaRPr lang="en-US" dirty="0">
              <a:solidFill>
                <a:srgbClr val="FFFFFF"/>
              </a:solidFill>
              <a:latin typeface="Calibri" pitchFamily="34" charset="0"/>
            </a:endParaRPr>
          </a:p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machine</a:t>
            </a:r>
          </a:p>
        </p:txBody>
      </p:sp>
      <p:pic>
        <p:nvPicPr>
          <p:cNvPr id="125" name="Picture 18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5" cstate="print">
            <a:lum bright="-66000"/>
          </a:blip>
          <a:srcRect/>
          <a:stretch>
            <a:fillRect/>
          </a:stretch>
        </p:blipFill>
        <p:spPr bwMode="auto">
          <a:xfrm>
            <a:off x="2546350" y="1291431"/>
            <a:ext cx="4356100" cy="3132138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grpSp>
        <p:nvGrpSpPr>
          <p:cNvPr id="126" name="Group 125"/>
          <p:cNvGrpSpPr/>
          <p:nvPr>
            <p:custDataLst>
              <p:tags r:id="rId5"/>
            </p:custDataLst>
          </p:nvPr>
        </p:nvGrpSpPr>
        <p:grpSpPr>
          <a:xfrm>
            <a:off x="304800" y="1371600"/>
            <a:ext cx="1447800" cy="2247900"/>
            <a:chOff x="304800" y="1371600"/>
            <a:chExt cx="1447800" cy="2247900"/>
          </a:xfrm>
        </p:grpSpPr>
        <p:sp>
          <p:nvSpPr>
            <p:cNvPr id="127" name="Rectangle 13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304800" y="1371600"/>
              <a:ext cx="1447800" cy="2247900"/>
            </a:xfrm>
            <a:custGeom>
              <a:avLst/>
              <a:gdLst>
                <a:gd name="connsiteX0" fmla="*/ 0 w 1447800"/>
                <a:gd name="connsiteY0" fmla="*/ 0 h 2209800"/>
                <a:gd name="connsiteX1" fmla="*/ 1447800 w 1447800"/>
                <a:gd name="connsiteY1" fmla="*/ 0 h 2209800"/>
                <a:gd name="connsiteX2" fmla="*/ 1447800 w 1447800"/>
                <a:gd name="connsiteY2" fmla="*/ 2209800 h 2209800"/>
                <a:gd name="connsiteX3" fmla="*/ 0 w 1447800"/>
                <a:gd name="connsiteY3" fmla="*/ 2209800 h 2209800"/>
                <a:gd name="connsiteX4" fmla="*/ 0 w 1447800"/>
                <a:gd name="connsiteY4" fmla="*/ 0 h 2209800"/>
                <a:gd name="connsiteX0" fmla="*/ 0 w 1447800"/>
                <a:gd name="connsiteY0" fmla="*/ 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0 h 2209800"/>
                <a:gd name="connsiteX0" fmla="*/ 0 w 1447800"/>
                <a:gd name="connsiteY0" fmla="*/ 1524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152400 h 2209800"/>
                <a:gd name="connsiteX0" fmla="*/ 0 w 1447800"/>
                <a:gd name="connsiteY0" fmla="*/ 2286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228600 h 2209800"/>
                <a:gd name="connsiteX0" fmla="*/ 0 w 1447800"/>
                <a:gd name="connsiteY0" fmla="*/ 3048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304800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7800" h="2209800">
                  <a:moveTo>
                    <a:pt x="0" y="304800"/>
                  </a:moveTo>
                  <a:lnTo>
                    <a:pt x="247650" y="0"/>
                  </a:lnTo>
                  <a:lnTo>
                    <a:pt x="1447800" y="0"/>
                  </a:lnTo>
                  <a:lnTo>
                    <a:pt x="1447800" y="2209800"/>
                  </a:lnTo>
                  <a:lnTo>
                    <a:pt x="0" y="220980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28575" cmpd="sng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28" name="Oval 14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1441934" y="2095500"/>
              <a:ext cx="228600" cy="228600"/>
            </a:xfrm>
            <a:prstGeom prst="ellipse">
              <a:avLst/>
            </a:prstGeom>
            <a:solidFill>
              <a:schemeClr val="tx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29" name="Oval 15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1441934" y="1790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30" name="Oval 16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1441934" y="1485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31" name="Oval 17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1441934" y="24003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32" name="Oval 15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1441934" y="27051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33" name="Oval 16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1441934" y="3009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34" name="Oval 17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1441934" y="3314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35" name="Group 134"/>
          <p:cNvGrpSpPr/>
          <p:nvPr>
            <p:custDataLst>
              <p:tags r:id="rId6"/>
            </p:custDataLst>
          </p:nvPr>
        </p:nvGrpSpPr>
        <p:grpSpPr>
          <a:xfrm>
            <a:off x="457200" y="1524000"/>
            <a:ext cx="1447800" cy="2247900"/>
            <a:chOff x="304800" y="1371600"/>
            <a:chExt cx="1447800" cy="2247900"/>
          </a:xfrm>
        </p:grpSpPr>
        <p:sp>
          <p:nvSpPr>
            <p:cNvPr id="136" name="Rectangle 13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04800" y="1371600"/>
              <a:ext cx="1447800" cy="2247900"/>
            </a:xfrm>
            <a:custGeom>
              <a:avLst/>
              <a:gdLst>
                <a:gd name="connsiteX0" fmla="*/ 0 w 1447800"/>
                <a:gd name="connsiteY0" fmla="*/ 0 h 2209800"/>
                <a:gd name="connsiteX1" fmla="*/ 1447800 w 1447800"/>
                <a:gd name="connsiteY1" fmla="*/ 0 h 2209800"/>
                <a:gd name="connsiteX2" fmla="*/ 1447800 w 1447800"/>
                <a:gd name="connsiteY2" fmla="*/ 2209800 h 2209800"/>
                <a:gd name="connsiteX3" fmla="*/ 0 w 1447800"/>
                <a:gd name="connsiteY3" fmla="*/ 2209800 h 2209800"/>
                <a:gd name="connsiteX4" fmla="*/ 0 w 1447800"/>
                <a:gd name="connsiteY4" fmla="*/ 0 h 2209800"/>
                <a:gd name="connsiteX0" fmla="*/ 0 w 1447800"/>
                <a:gd name="connsiteY0" fmla="*/ 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0 h 2209800"/>
                <a:gd name="connsiteX0" fmla="*/ 0 w 1447800"/>
                <a:gd name="connsiteY0" fmla="*/ 1524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152400 h 2209800"/>
                <a:gd name="connsiteX0" fmla="*/ 0 w 1447800"/>
                <a:gd name="connsiteY0" fmla="*/ 2286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228600 h 2209800"/>
                <a:gd name="connsiteX0" fmla="*/ 0 w 1447800"/>
                <a:gd name="connsiteY0" fmla="*/ 3048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304800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7800" h="2209800">
                  <a:moveTo>
                    <a:pt x="0" y="304800"/>
                  </a:moveTo>
                  <a:lnTo>
                    <a:pt x="247650" y="0"/>
                  </a:lnTo>
                  <a:lnTo>
                    <a:pt x="1447800" y="0"/>
                  </a:lnTo>
                  <a:lnTo>
                    <a:pt x="1447800" y="2209800"/>
                  </a:lnTo>
                  <a:lnTo>
                    <a:pt x="0" y="220980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28575" cmpd="sng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37" name="Oval 14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1441934" y="2095500"/>
              <a:ext cx="228600" cy="228600"/>
            </a:xfrm>
            <a:prstGeom prst="ellipse">
              <a:avLst/>
            </a:prstGeom>
            <a:solidFill>
              <a:schemeClr val="tx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38" name="Oval 15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1441934" y="1790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39" name="Oval 16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1441934" y="1485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0" name="Oval 17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1441934" y="24003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1" name="Oval 15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1441934" y="27051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2" name="Oval 16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1441934" y="3009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3" name="Oval 17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441934" y="3314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44" name="Group 143"/>
          <p:cNvGrpSpPr/>
          <p:nvPr>
            <p:custDataLst>
              <p:tags r:id="rId7"/>
            </p:custDataLst>
          </p:nvPr>
        </p:nvGrpSpPr>
        <p:grpSpPr>
          <a:xfrm>
            <a:off x="609600" y="1676400"/>
            <a:ext cx="1447800" cy="2247900"/>
            <a:chOff x="304800" y="1371600"/>
            <a:chExt cx="1447800" cy="2247900"/>
          </a:xfrm>
        </p:grpSpPr>
        <p:sp>
          <p:nvSpPr>
            <p:cNvPr id="145" name="Rectangle 13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04800" y="1371600"/>
              <a:ext cx="1447800" cy="2247900"/>
            </a:xfrm>
            <a:custGeom>
              <a:avLst/>
              <a:gdLst>
                <a:gd name="connsiteX0" fmla="*/ 0 w 1447800"/>
                <a:gd name="connsiteY0" fmla="*/ 0 h 2209800"/>
                <a:gd name="connsiteX1" fmla="*/ 1447800 w 1447800"/>
                <a:gd name="connsiteY1" fmla="*/ 0 h 2209800"/>
                <a:gd name="connsiteX2" fmla="*/ 1447800 w 1447800"/>
                <a:gd name="connsiteY2" fmla="*/ 2209800 h 2209800"/>
                <a:gd name="connsiteX3" fmla="*/ 0 w 1447800"/>
                <a:gd name="connsiteY3" fmla="*/ 2209800 h 2209800"/>
                <a:gd name="connsiteX4" fmla="*/ 0 w 1447800"/>
                <a:gd name="connsiteY4" fmla="*/ 0 h 2209800"/>
                <a:gd name="connsiteX0" fmla="*/ 0 w 1447800"/>
                <a:gd name="connsiteY0" fmla="*/ 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0 h 2209800"/>
                <a:gd name="connsiteX0" fmla="*/ 0 w 1447800"/>
                <a:gd name="connsiteY0" fmla="*/ 1524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152400 h 2209800"/>
                <a:gd name="connsiteX0" fmla="*/ 0 w 1447800"/>
                <a:gd name="connsiteY0" fmla="*/ 2286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228600 h 2209800"/>
                <a:gd name="connsiteX0" fmla="*/ 0 w 1447800"/>
                <a:gd name="connsiteY0" fmla="*/ 3048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304800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7800" h="2209800">
                  <a:moveTo>
                    <a:pt x="0" y="304800"/>
                  </a:moveTo>
                  <a:lnTo>
                    <a:pt x="247650" y="0"/>
                  </a:lnTo>
                  <a:lnTo>
                    <a:pt x="1447800" y="0"/>
                  </a:lnTo>
                  <a:lnTo>
                    <a:pt x="1447800" y="2209800"/>
                  </a:lnTo>
                  <a:lnTo>
                    <a:pt x="0" y="220980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28575" cmpd="sng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6" name="Oval 14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1441934" y="2095500"/>
              <a:ext cx="228600" cy="228600"/>
            </a:xfrm>
            <a:prstGeom prst="ellipse">
              <a:avLst/>
            </a:prstGeom>
            <a:solidFill>
              <a:schemeClr val="tx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7" name="Oval 15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1441934" y="1790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8" name="Oval 16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1441934" y="1485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9" name="Oval 17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1441934" y="24003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50" name="Oval 15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441934" y="27051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51" name="Oval 16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441934" y="3009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52" name="Oval 17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441934" y="3314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53" name="Rectangle 152"/>
          <p:cNvSpPr/>
          <p:nvPr>
            <p:custDataLst>
              <p:tags r:id="rId8"/>
            </p:custDataLst>
          </p:nvPr>
        </p:nvSpPr>
        <p:spPr>
          <a:xfrm rot="16200000">
            <a:off x="1524000" y="2552700"/>
            <a:ext cx="2133600" cy="45720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detect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4" name="Arc 153"/>
          <p:cNvSpPr/>
          <p:nvPr>
            <p:custDataLst>
              <p:tags r:id="rId9"/>
            </p:custDataLst>
          </p:nvPr>
        </p:nvSpPr>
        <p:spPr>
          <a:xfrm>
            <a:off x="2209800" y="2667000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Arc 154"/>
          <p:cNvSpPr/>
          <p:nvPr>
            <p:custDataLst>
              <p:tags r:id="rId10"/>
            </p:custDataLst>
          </p:nvPr>
        </p:nvSpPr>
        <p:spPr>
          <a:xfrm>
            <a:off x="2209800" y="2971800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Arc 155"/>
          <p:cNvSpPr/>
          <p:nvPr>
            <p:custDataLst>
              <p:tags r:id="rId11"/>
            </p:custDataLst>
          </p:nvPr>
        </p:nvSpPr>
        <p:spPr>
          <a:xfrm>
            <a:off x="2209800" y="3276600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Arc 156"/>
          <p:cNvSpPr/>
          <p:nvPr>
            <p:custDataLst>
              <p:tags r:id="rId12"/>
            </p:custDataLst>
          </p:nvPr>
        </p:nvSpPr>
        <p:spPr>
          <a:xfrm>
            <a:off x="2209800" y="3581400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Arc 157"/>
          <p:cNvSpPr/>
          <p:nvPr>
            <p:custDataLst>
              <p:tags r:id="rId13"/>
            </p:custDataLst>
          </p:nvPr>
        </p:nvSpPr>
        <p:spPr>
          <a:xfrm>
            <a:off x="2209800" y="1752600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Arc 158"/>
          <p:cNvSpPr/>
          <p:nvPr>
            <p:custDataLst>
              <p:tags r:id="rId14"/>
            </p:custDataLst>
          </p:nvPr>
        </p:nvSpPr>
        <p:spPr>
          <a:xfrm>
            <a:off x="2209800" y="2057400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Arc 159"/>
          <p:cNvSpPr/>
          <p:nvPr>
            <p:custDataLst>
              <p:tags r:id="rId15"/>
            </p:custDataLst>
          </p:nvPr>
        </p:nvSpPr>
        <p:spPr>
          <a:xfrm>
            <a:off x="2209800" y="2362200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1" name="Straight Connector 160"/>
          <p:cNvCxnSpPr>
            <a:stCxn id="153" idx="2"/>
          </p:cNvCxnSpPr>
          <p:nvPr>
            <p:custDataLst>
              <p:tags r:id="rId16"/>
            </p:custDataLst>
          </p:nvPr>
        </p:nvCxnSpPr>
        <p:spPr>
          <a:xfrm>
            <a:off x="2819400" y="2781300"/>
            <a:ext cx="609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Rectangle 161"/>
          <p:cNvSpPr/>
          <p:nvPr>
            <p:custDataLst>
              <p:tags r:id="rId17"/>
            </p:custDataLst>
          </p:nvPr>
        </p:nvSpPr>
        <p:spPr>
          <a:xfrm>
            <a:off x="3429000" y="2171700"/>
            <a:ext cx="990600" cy="125730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enc</a:t>
            </a:r>
            <a:endParaRPr lang="en-US" dirty="0"/>
          </a:p>
        </p:txBody>
      </p:sp>
      <p:cxnSp>
        <p:nvCxnSpPr>
          <p:cNvPr id="163" name="Straight Connector 162"/>
          <p:cNvCxnSpPr/>
          <p:nvPr>
            <p:custDataLst>
              <p:tags r:id="rId18"/>
            </p:custDataLst>
          </p:nvPr>
        </p:nvCxnSpPr>
        <p:spPr>
          <a:xfrm rot="5400000">
            <a:off x="3105150" y="2686050"/>
            <a:ext cx="190500" cy="1524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>
            <p:custDataLst>
              <p:tags r:id="rId19"/>
            </p:custDataLst>
          </p:nvPr>
        </p:nvSpPr>
        <p:spPr bwMode="auto">
          <a:xfrm>
            <a:off x="2971800" y="2753635"/>
            <a:ext cx="3048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8</a:t>
            </a:r>
          </a:p>
        </p:txBody>
      </p:sp>
      <p:cxnSp>
        <p:nvCxnSpPr>
          <p:cNvPr id="165" name="Straight Connector 164"/>
          <p:cNvCxnSpPr/>
          <p:nvPr>
            <p:custDataLst>
              <p:tags r:id="rId20"/>
            </p:custDataLst>
          </p:nvPr>
        </p:nvCxnSpPr>
        <p:spPr>
          <a:xfrm>
            <a:off x="4419600" y="2781300"/>
            <a:ext cx="609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>
            <p:custDataLst>
              <p:tags r:id="rId21"/>
            </p:custDataLst>
          </p:nvPr>
        </p:nvCxnSpPr>
        <p:spPr>
          <a:xfrm rot="5400000">
            <a:off x="4705350" y="2686050"/>
            <a:ext cx="190500" cy="1524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TextBox 166"/>
          <p:cNvSpPr txBox="1"/>
          <p:nvPr>
            <p:custDataLst>
              <p:tags r:id="rId22"/>
            </p:custDataLst>
          </p:nvPr>
        </p:nvSpPr>
        <p:spPr bwMode="auto">
          <a:xfrm>
            <a:off x="4572000" y="2753635"/>
            <a:ext cx="3048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3</a:t>
            </a:r>
          </a:p>
        </p:txBody>
      </p:sp>
      <p:pic>
        <p:nvPicPr>
          <p:cNvPr id="168" name="Picture 167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6" cstate="print"/>
          <a:srcRect/>
          <a:stretch>
            <a:fillRect/>
          </a:stretch>
        </p:blipFill>
        <p:spPr bwMode="auto">
          <a:xfrm>
            <a:off x="7537992" y="2133600"/>
            <a:ext cx="996408" cy="1295400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cxnSp>
        <p:nvCxnSpPr>
          <p:cNvPr id="169" name="Straight Connector 168"/>
          <p:cNvCxnSpPr>
            <a:stCxn id="168" idx="1"/>
          </p:cNvCxnSpPr>
          <p:nvPr>
            <p:custDataLst>
              <p:tags r:id="rId24"/>
            </p:custDataLst>
          </p:nvPr>
        </p:nvCxnSpPr>
        <p:spPr>
          <a:xfrm rot="10800000">
            <a:off x="6928392" y="2781300"/>
            <a:ext cx="609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>
            <p:custDataLst>
              <p:tags r:id="rId25"/>
            </p:custDataLst>
          </p:nvPr>
        </p:nvCxnSpPr>
        <p:spPr>
          <a:xfrm rot="5400000" flipH="1" flipV="1">
            <a:off x="7137942" y="2705100"/>
            <a:ext cx="190500" cy="1524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>
            <p:custDataLst>
              <p:tags r:id="rId26"/>
            </p:custDataLst>
          </p:nvPr>
        </p:nvSpPr>
        <p:spPr bwMode="auto">
          <a:xfrm>
            <a:off x="7021893" y="2759572"/>
            <a:ext cx="390148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172" name="TextBox 171"/>
          <p:cNvSpPr txBox="1"/>
          <p:nvPr>
            <p:custDataLst>
              <p:tags r:id="rId27"/>
            </p:custDataLst>
          </p:nvPr>
        </p:nvSpPr>
        <p:spPr bwMode="auto">
          <a:xfrm>
            <a:off x="5300377" y="2325185"/>
            <a:ext cx="1252823" cy="9514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7LED </a:t>
            </a:r>
            <a:br>
              <a:rPr lang="en-US" dirty="0" smtClean="0">
                <a:solidFill>
                  <a:srgbClr val="FFFFFF"/>
                </a:solidFill>
                <a:latin typeface="Calibri" pitchFamily="34" charset="0"/>
              </a:rPr>
            </a:b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decode</a:t>
            </a:r>
          </a:p>
        </p:txBody>
      </p:sp>
      <p:sp>
        <p:nvSpPr>
          <p:cNvPr id="173" name="Rectangle 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029200" y="2133600"/>
            <a:ext cx="1873250" cy="1295400"/>
          </a:xfrm>
          <a:prstGeom prst="rect">
            <a:avLst/>
          </a:prstGeom>
          <a:noFill/>
          <a:ln w="25560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Building Blocks</a:t>
            </a:r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895350" y="1905000"/>
            <a:ext cx="1847850" cy="914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binary</a:t>
            </a:r>
          </a:p>
          <a:p>
            <a:pPr algn="ctr"/>
            <a:r>
              <a:rPr lang="en-US" sz="2800" dirty="0" smtClean="0"/>
              <a:t>encoder</a:t>
            </a:r>
            <a:endParaRPr lang="en-US" sz="2800" dirty="0"/>
          </a:p>
        </p:txBody>
      </p:sp>
      <p:cxnSp>
        <p:nvCxnSpPr>
          <p:cNvPr id="8" name="Straight Connector 7"/>
          <p:cNvCxnSpPr/>
          <p:nvPr>
            <p:custDataLst>
              <p:tags r:id="rId3"/>
            </p:custDataLst>
          </p:nvPr>
        </p:nvCxnSpPr>
        <p:spPr>
          <a:xfrm rot="16200000" flipH="1">
            <a:off x="1562097" y="1638300"/>
            <a:ext cx="533400" cy="1"/>
          </a:xfrm>
          <a:prstGeom prst="line">
            <a:avLst/>
          </a:prstGeom>
          <a:ln w="28575">
            <a:solidFill>
              <a:schemeClr val="bg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>
            <p:custDataLst>
              <p:tags r:id="rId4"/>
            </p:custDataLst>
          </p:nvPr>
        </p:nvSpPr>
        <p:spPr bwMode="auto">
          <a:xfrm>
            <a:off x="1905000" y="1273672"/>
            <a:ext cx="609599" cy="6657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2</a:t>
            </a:r>
            <a:r>
              <a:rPr lang="en-US" sz="3200" baseline="30000" dirty="0" smtClean="0">
                <a:solidFill>
                  <a:srgbClr val="FFFFFF"/>
                </a:solidFill>
                <a:latin typeface="Calibri" pitchFamily="34" charset="0"/>
              </a:rPr>
              <a:t>N</a:t>
            </a:r>
          </a:p>
        </p:txBody>
      </p:sp>
      <p:cxnSp>
        <p:nvCxnSpPr>
          <p:cNvPr id="26" name="Straight Connector 25"/>
          <p:cNvCxnSpPr/>
          <p:nvPr>
            <p:custDataLst>
              <p:tags r:id="rId5"/>
            </p:custDataLst>
          </p:nvPr>
        </p:nvCxnSpPr>
        <p:spPr>
          <a:xfrm rot="10800000" flipV="1">
            <a:off x="1714493" y="1600200"/>
            <a:ext cx="228606" cy="762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>
            <p:custDataLst>
              <p:tags r:id="rId6"/>
            </p:custDataLst>
          </p:nvPr>
        </p:nvCxnSpPr>
        <p:spPr>
          <a:xfrm rot="16200000" flipH="1">
            <a:off x="1562098" y="3086100"/>
            <a:ext cx="533400" cy="1"/>
          </a:xfrm>
          <a:prstGeom prst="line">
            <a:avLst/>
          </a:prstGeom>
          <a:ln w="28575">
            <a:solidFill>
              <a:schemeClr val="bg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>
            <p:custDataLst>
              <p:tags r:id="rId7"/>
            </p:custDataLst>
          </p:nvPr>
        </p:nvSpPr>
        <p:spPr bwMode="auto">
          <a:xfrm>
            <a:off x="1905001" y="2819400"/>
            <a:ext cx="609599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N</a:t>
            </a:r>
            <a:endParaRPr lang="en-US" sz="3200" baseline="3000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34" name="Straight Connector 33"/>
          <p:cNvCxnSpPr/>
          <p:nvPr>
            <p:custDataLst>
              <p:tags r:id="rId8"/>
            </p:custDataLst>
          </p:nvPr>
        </p:nvCxnSpPr>
        <p:spPr>
          <a:xfrm rot="10800000" flipV="1">
            <a:off x="1714494" y="3048000"/>
            <a:ext cx="228606" cy="762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>
            <p:custDataLst>
              <p:tags r:id="rId9"/>
            </p:custDataLst>
          </p:nvPr>
        </p:nvSpPr>
        <p:spPr>
          <a:xfrm>
            <a:off x="3095618" y="2981200"/>
            <a:ext cx="1847850" cy="914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binary</a:t>
            </a:r>
          </a:p>
          <a:p>
            <a:pPr algn="ctr"/>
            <a:r>
              <a:rPr lang="en-US" sz="2800" dirty="0" smtClean="0"/>
              <a:t>decoder</a:t>
            </a:r>
            <a:endParaRPr lang="en-US" sz="2800" dirty="0"/>
          </a:p>
        </p:txBody>
      </p:sp>
      <p:cxnSp>
        <p:nvCxnSpPr>
          <p:cNvPr id="36" name="Straight Connector 35"/>
          <p:cNvCxnSpPr/>
          <p:nvPr>
            <p:custDataLst>
              <p:tags r:id="rId10"/>
            </p:custDataLst>
          </p:nvPr>
        </p:nvCxnSpPr>
        <p:spPr>
          <a:xfrm rot="16200000" flipH="1">
            <a:off x="3762365" y="2714500"/>
            <a:ext cx="533400" cy="1"/>
          </a:xfrm>
          <a:prstGeom prst="line">
            <a:avLst/>
          </a:prstGeom>
          <a:ln w="28575">
            <a:solidFill>
              <a:schemeClr val="bg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>
            <p:custDataLst>
              <p:tags r:id="rId11"/>
            </p:custDataLst>
          </p:nvPr>
        </p:nvSpPr>
        <p:spPr bwMode="auto">
          <a:xfrm>
            <a:off x="4105268" y="2349872"/>
            <a:ext cx="609599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N</a:t>
            </a:r>
          </a:p>
        </p:txBody>
      </p:sp>
      <p:cxnSp>
        <p:nvCxnSpPr>
          <p:cNvPr id="38" name="Straight Connector 37"/>
          <p:cNvCxnSpPr/>
          <p:nvPr>
            <p:custDataLst>
              <p:tags r:id="rId12"/>
            </p:custDataLst>
          </p:nvPr>
        </p:nvCxnSpPr>
        <p:spPr>
          <a:xfrm rot="10800000" flipV="1">
            <a:off x="3914761" y="2676400"/>
            <a:ext cx="228606" cy="762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>
            <p:custDataLst>
              <p:tags r:id="rId13"/>
            </p:custDataLst>
          </p:nvPr>
        </p:nvCxnSpPr>
        <p:spPr>
          <a:xfrm rot="16200000" flipH="1">
            <a:off x="3762366" y="4162300"/>
            <a:ext cx="533400" cy="1"/>
          </a:xfrm>
          <a:prstGeom prst="line">
            <a:avLst/>
          </a:prstGeom>
          <a:ln w="28575">
            <a:solidFill>
              <a:schemeClr val="bg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>
            <p:custDataLst>
              <p:tags r:id="rId14"/>
            </p:custDataLst>
          </p:nvPr>
        </p:nvSpPr>
        <p:spPr bwMode="auto">
          <a:xfrm>
            <a:off x="4105269" y="3895600"/>
            <a:ext cx="609599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2</a:t>
            </a:r>
            <a:r>
              <a:rPr lang="en-US" sz="3200" baseline="30000" dirty="0" smtClean="0">
                <a:solidFill>
                  <a:srgbClr val="FFFFFF"/>
                </a:solidFill>
                <a:latin typeface="Calibri" pitchFamily="34" charset="0"/>
              </a:rPr>
              <a:t>N</a:t>
            </a:r>
          </a:p>
        </p:txBody>
      </p:sp>
      <p:cxnSp>
        <p:nvCxnSpPr>
          <p:cNvPr id="41" name="Straight Connector 40"/>
          <p:cNvCxnSpPr/>
          <p:nvPr>
            <p:custDataLst>
              <p:tags r:id="rId15"/>
            </p:custDataLst>
          </p:nvPr>
        </p:nvCxnSpPr>
        <p:spPr>
          <a:xfrm rot="10800000" flipV="1">
            <a:off x="3914762" y="4124200"/>
            <a:ext cx="228606" cy="762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reeform 41"/>
          <p:cNvSpPr/>
          <p:nvPr>
            <p:custDataLst>
              <p:tags r:id="rId16"/>
            </p:custDataLst>
          </p:nvPr>
        </p:nvSpPr>
        <p:spPr>
          <a:xfrm rot="16200000">
            <a:off x="5170737" y="2732335"/>
            <a:ext cx="3831727" cy="914401"/>
          </a:xfrm>
          <a:custGeom>
            <a:avLst/>
            <a:gdLst>
              <a:gd name="connsiteX0" fmla="*/ 0 w 3831727"/>
              <a:gd name="connsiteY0" fmla="*/ 0 h 914400"/>
              <a:gd name="connsiteX1" fmla="*/ 3831727 w 3831727"/>
              <a:gd name="connsiteY1" fmla="*/ 0 h 914400"/>
              <a:gd name="connsiteX2" fmla="*/ 3831727 w 3831727"/>
              <a:gd name="connsiteY2" fmla="*/ 914400 h 914400"/>
              <a:gd name="connsiteX3" fmla="*/ 0 w 3831727"/>
              <a:gd name="connsiteY3" fmla="*/ 914400 h 914400"/>
              <a:gd name="connsiteX4" fmla="*/ 0 w 3831727"/>
              <a:gd name="connsiteY4" fmla="*/ 0 h 914400"/>
              <a:gd name="connsiteX0" fmla="*/ 0 w 3831727"/>
              <a:gd name="connsiteY0" fmla="*/ 0 h 914401"/>
              <a:gd name="connsiteX1" fmla="*/ 3831727 w 3831727"/>
              <a:gd name="connsiteY1" fmla="*/ 0 h 914401"/>
              <a:gd name="connsiteX2" fmla="*/ 3559671 w 3831727"/>
              <a:gd name="connsiteY2" fmla="*/ 914401 h 914401"/>
              <a:gd name="connsiteX3" fmla="*/ 0 w 3831727"/>
              <a:gd name="connsiteY3" fmla="*/ 914400 h 914401"/>
              <a:gd name="connsiteX4" fmla="*/ 0 w 3831727"/>
              <a:gd name="connsiteY4" fmla="*/ 0 h 914401"/>
              <a:gd name="connsiteX0" fmla="*/ 0 w 3831727"/>
              <a:gd name="connsiteY0" fmla="*/ 0 h 914401"/>
              <a:gd name="connsiteX1" fmla="*/ 3831727 w 3831727"/>
              <a:gd name="connsiteY1" fmla="*/ 0 h 914401"/>
              <a:gd name="connsiteX2" fmla="*/ 3559671 w 3831727"/>
              <a:gd name="connsiteY2" fmla="*/ 914401 h 914401"/>
              <a:gd name="connsiteX3" fmla="*/ 380999 w 3831727"/>
              <a:gd name="connsiteY3" fmla="*/ 914401 h 914401"/>
              <a:gd name="connsiteX4" fmla="*/ 0 w 3831727"/>
              <a:gd name="connsiteY4" fmla="*/ 0 h 914401"/>
              <a:gd name="connsiteX0" fmla="*/ 0 w 3831727"/>
              <a:gd name="connsiteY0" fmla="*/ 0 h 914401"/>
              <a:gd name="connsiteX1" fmla="*/ 3831727 w 3831727"/>
              <a:gd name="connsiteY1" fmla="*/ 0 h 914401"/>
              <a:gd name="connsiteX2" fmla="*/ 3505198 w 3831727"/>
              <a:gd name="connsiteY2" fmla="*/ 914401 h 914401"/>
              <a:gd name="connsiteX3" fmla="*/ 380999 w 3831727"/>
              <a:gd name="connsiteY3" fmla="*/ 914401 h 914401"/>
              <a:gd name="connsiteX4" fmla="*/ 0 w 3831727"/>
              <a:gd name="connsiteY4" fmla="*/ 0 h 914401"/>
              <a:gd name="connsiteX0" fmla="*/ 0 w 3831727"/>
              <a:gd name="connsiteY0" fmla="*/ 0 h 914401"/>
              <a:gd name="connsiteX1" fmla="*/ 3831727 w 3831727"/>
              <a:gd name="connsiteY1" fmla="*/ 0 h 914401"/>
              <a:gd name="connsiteX2" fmla="*/ 3428998 w 3831727"/>
              <a:gd name="connsiteY2" fmla="*/ 914401 h 914401"/>
              <a:gd name="connsiteX3" fmla="*/ 380999 w 3831727"/>
              <a:gd name="connsiteY3" fmla="*/ 914401 h 914401"/>
              <a:gd name="connsiteX4" fmla="*/ 0 w 3831727"/>
              <a:gd name="connsiteY4" fmla="*/ 0 h 91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1727" h="914401">
                <a:moveTo>
                  <a:pt x="0" y="0"/>
                </a:moveTo>
                <a:lnTo>
                  <a:pt x="3831727" y="0"/>
                </a:lnTo>
                <a:lnTo>
                  <a:pt x="3428998" y="914401"/>
                </a:lnTo>
                <a:lnTo>
                  <a:pt x="380999" y="914401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Multiplexor</a:t>
            </a:r>
            <a:endParaRPr lang="en-US" sz="2800" dirty="0"/>
          </a:p>
        </p:txBody>
      </p:sp>
      <p:cxnSp>
        <p:nvCxnSpPr>
          <p:cNvPr id="43" name="Straight Connector 42"/>
          <p:cNvCxnSpPr/>
          <p:nvPr>
            <p:custDataLst>
              <p:tags r:id="rId17"/>
            </p:custDataLst>
          </p:nvPr>
        </p:nvCxnSpPr>
        <p:spPr>
          <a:xfrm>
            <a:off x="7562848" y="3219450"/>
            <a:ext cx="838200" cy="0"/>
          </a:xfrm>
          <a:prstGeom prst="line">
            <a:avLst/>
          </a:prstGeom>
          <a:ln w="28575">
            <a:solidFill>
              <a:schemeClr val="bg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>
            <p:custDataLst>
              <p:tags r:id="rId18"/>
            </p:custDataLst>
          </p:nvPr>
        </p:nvSpPr>
        <p:spPr bwMode="auto">
          <a:xfrm>
            <a:off x="7562848" y="2588123"/>
            <a:ext cx="609599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N</a:t>
            </a:r>
          </a:p>
        </p:txBody>
      </p:sp>
      <p:cxnSp>
        <p:nvCxnSpPr>
          <p:cNvPr id="45" name="Straight Connector 44"/>
          <p:cNvCxnSpPr/>
          <p:nvPr>
            <p:custDataLst>
              <p:tags r:id="rId19"/>
            </p:custDataLst>
          </p:nvPr>
        </p:nvCxnSpPr>
        <p:spPr>
          <a:xfrm rot="5400000">
            <a:off x="7677147" y="3143251"/>
            <a:ext cx="266698" cy="1524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>
            <p:custDataLst>
              <p:tags r:id="rId20"/>
            </p:custDataLst>
          </p:nvPr>
        </p:nvCxnSpPr>
        <p:spPr>
          <a:xfrm rot="16200000" flipV="1">
            <a:off x="6819900" y="5295899"/>
            <a:ext cx="685800" cy="3"/>
          </a:xfrm>
          <a:prstGeom prst="line">
            <a:avLst/>
          </a:prstGeom>
          <a:ln w="28575">
            <a:solidFill>
              <a:schemeClr val="bg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>
            <p:custDataLst>
              <p:tags r:id="rId21"/>
            </p:custDataLst>
          </p:nvPr>
        </p:nvSpPr>
        <p:spPr bwMode="auto">
          <a:xfrm>
            <a:off x="7239001" y="4953001"/>
            <a:ext cx="609599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M</a:t>
            </a:r>
            <a:endParaRPr lang="en-US" sz="3200" baseline="3000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48" name="Straight Connector 47"/>
          <p:cNvCxnSpPr/>
          <p:nvPr>
            <p:custDataLst>
              <p:tags r:id="rId22"/>
            </p:custDataLst>
          </p:nvPr>
        </p:nvCxnSpPr>
        <p:spPr>
          <a:xfrm rot="10800000" flipV="1">
            <a:off x="7048494" y="5181601"/>
            <a:ext cx="228606" cy="762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>
            <p:custDataLst>
              <p:tags r:id="rId23"/>
            </p:custDataLst>
          </p:nvPr>
        </p:nvCxnSpPr>
        <p:spPr>
          <a:xfrm>
            <a:off x="5810248" y="1545727"/>
            <a:ext cx="838200" cy="0"/>
          </a:xfrm>
          <a:prstGeom prst="line">
            <a:avLst/>
          </a:prstGeom>
          <a:ln w="28575">
            <a:solidFill>
              <a:schemeClr val="bg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>
            <p:custDataLst>
              <p:tags r:id="rId24"/>
            </p:custDataLst>
          </p:nvPr>
        </p:nvSpPr>
        <p:spPr bwMode="auto">
          <a:xfrm>
            <a:off x="5810248" y="914400"/>
            <a:ext cx="609599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N</a:t>
            </a:r>
          </a:p>
        </p:txBody>
      </p:sp>
      <p:cxnSp>
        <p:nvCxnSpPr>
          <p:cNvPr id="60" name="Straight Connector 59"/>
          <p:cNvCxnSpPr/>
          <p:nvPr>
            <p:custDataLst>
              <p:tags r:id="rId25"/>
            </p:custDataLst>
          </p:nvPr>
        </p:nvCxnSpPr>
        <p:spPr>
          <a:xfrm rot="5400000">
            <a:off x="5924547" y="1469528"/>
            <a:ext cx="266698" cy="1524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>
            <p:custDataLst>
              <p:tags r:id="rId26"/>
            </p:custDataLst>
          </p:nvPr>
        </p:nvCxnSpPr>
        <p:spPr>
          <a:xfrm>
            <a:off x="5791200" y="2174375"/>
            <a:ext cx="838200" cy="0"/>
          </a:xfrm>
          <a:prstGeom prst="line">
            <a:avLst/>
          </a:prstGeom>
          <a:ln w="28575">
            <a:solidFill>
              <a:schemeClr val="bg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>
            <p:custDataLst>
              <p:tags r:id="rId27"/>
            </p:custDataLst>
          </p:nvPr>
        </p:nvSpPr>
        <p:spPr bwMode="auto">
          <a:xfrm>
            <a:off x="5791200" y="1543048"/>
            <a:ext cx="609599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N</a:t>
            </a:r>
          </a:p>
        </p:txBody>
      </p:sp>
      <p:cxnSp>
        <p:nvCxnSpPr>
          <p:cNvPr id="63" name="Straight Connector 62"/>
          <p:cNvCxnSpPr/>
          <p:nvPr>
            <p:custDataLst>
              <p:tags r:id="rId28"/>
            </p:custDataLst>
          </p:nvPr>
        </p:nvCxnSpPr>
        <p:spPr>
          <a:xfrm rot="5400000">
            <a:off x="5905499" y="2098176"/>
            <a:ext cx="266698" cy="1524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>
            <p:custDataLst>
              <p:tags r:id="rId29"/>
            </p:custDataLst>
          </p:nvPr>
        </p:nvCxnSpPr>
        <p:spPr>
          <a:xfrm>
            <a:off x="5791200" y="2860175"/>
            <a:ext cx="838200" cy="0"/>
          </a:xfrm>
          <a:prstGeom prst="line">
            <a:avLst/>
          </a:prstGeom>
          <a:ln w="28575">
            <a:solidFill>
              <a:schemeClr val="bg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>
            <p:custDataLst>
              <p:tags r:id="rId30"/>
            </p:custDataLst>
          </p:nvPr>
        </p:nvSpPr>
        <p:spPr bwMode="auto">
          <a:xfrm>
            <a:off x="5791200" y="2228848"/>
            <a:ext cx="609599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N</a:t>
            </a:r>
          </a:p>
        </p:txBody>
      </p:sp>
      <p:cxnSp>
        <p:nvCxnSpPr>
          <p:cNvPr id="66" name="Straight Connector 65"/>
          <p:cNvCxnSpPr/>
          <p:nvPr>
            <p:custDataLst>
              <p:tags r:id="rId31"/>
            </p:custDataLst>
          </p:nvPr>
        </p:nvCxnSpPr>
        <p:spPr>
          <a:xfrm rot="5400000">
            <a:off x="5905499" y="2783976"/>
            <a:ext cx="266698" cy="1524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>
            <p:custDataLst>
              <p:tags r:id="rId32"/>
            </p:custDataLst>
          </p:nvPr>
        </p:nvCxnSpPr>
        <p:spPr>
          <a:xfrm>
            <a:off x="5791200" y="4591050"/>
            <a:ext cx="838200" cy="0"/>
          </a:xfrm>
          <a:prstGeom prst="line">
            <a:avLst/>
          </a:prstGeom>
          <a:ln w="28575">
            <a:solidFill>
              <a:schemeClr val="bg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>
            <p:custDataLst>
              <p:tags r:id="rId33"/>
            </p:custDataLst>
          </p:nvPr>
        </p:nvSpPr>
        <p:spPr bwMode="auto">
          <a:xfrm>
            <a:off x="5791200" y="3940672"/>
            <a:ext cx="609599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N</a:t>
            </a:r>
          </a:p>
        </p:txBody>
      </p:sp>
      <p:cxnSp>
        <p:nvCxnSpPr>
          <p:cNvPr id="69" name="Straight Connector 68"/>
          <p:cNvCxnSpPr/>
          <p:nvPr>
            <p:custDataLst>
              <p:tags r:id="rId34"/>
            </p:custDataLst>
          </p:nvPr>
        </p:nvCxnSpPr>
        <p:spPr>
          <a:xfrm rot="5400000">
            <a:off x="5905499" y="4514851"/>
            <a:ext cx="266698" cy="1524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>
            <p:custDataLst>
              <p:tags r:id="rId35"/>
            </p:custDataLst>
          </p:nvPr>
        </p:nvSpPr>
        <p:spPr bwMode="auto">
          <a:xfrm rot="16200000">
            <a:off x="5509725" y="3211128"/>
            <a:ext cx="804147" cy="698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600" b="1" dirty="0" smtClean="0">
                <a:solidFill>
                  <a:srgbClr val="FFFFFF"/>
                </a:solidFill>
                <a:latin typeface="Calibri" pitchFamily="34" charset="0"/>
              </a:rPr>
              <a:t>. . .</a:t>
            </a:r>
          </a:p>
        </p:txBody>
      </p:sp>
      <p:sp>
        <p:nvSpPr>
          <p:cNvPr id="50" name="TextBox 49"/>
          <p:cNvSpPr txBox="1"/>
          <p:nvPr>
            <p:custDataLst>
              <p:tags r:id="rId36"/>
            </p:custDataLst>
          </p:nvPr>
        </p:nvSpPr>
        <p:spPr bwMode="auto">
          <a:xfrm>
            <a:off x="6629400" y="1273672"/>
            <a:ext cx="1143000" cy="5641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51" name="TextBox 50"/>
          <p:cNvSpPr txBox="1"/>
          <p:nvPr>
            <p:custDataLst>
              <p:tags r:id="rId37"/>
            </p:custDataLst>
          </p:nvPr>
        </p:nvSpPr>
        <p:spPr bwMode="auto">
          <a:xfrm>
            <a:off x="6629400" y="1915435"/>
            <a:ext cx="1143000" cy="5641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2" name="TextBox 51"/>
          <p:cNvSpPr txBox="1"/>
          <p:nvPr>
            <p:custDataLst>
              <p:tags r:id="rId38"/>
            </p:custDataLst>
          </p:nvPr>
        </p:nvSpPr>
        <p:spPr bwMode="auto">
          <a:xfrm>
            <a:off x="6629400" y="2560006"/>
            <a:ext cx="1143000" cy="5641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53" name="TextBox 52"/>
          <p:cNvSpPr txBox="1"/>
          <p:nvPr>
            <p:custDataLst>
              <p:tags r:id="rId39"/>
            </p:custDataLst>
          </p:nvPr>
        </p:nvSpPr>
        <p:spPr bwMode="auto">
          <a:xfrm>
            <a:off x="6629400" y="4191000"/>
            <a:ext cx="1143000" cy="5641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</a:rPr>
              <a:t>2</a:t>
            </a:r>
            <a:r>
              <a:rPr lang="en-US" sz="2800" baseline="30000" dirty="0" smtClean="0">
                <a:solidFill>
                  <a:srgbClr val="FFFFFF"/>
                </a:solidFill>
                <a:latin typeface="Calibri" pitchFamily="34" charset="0"/>
              </a:rPr>
              <a:t>M</a:t>
            </a: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</a:rPr>
              <a:t>-1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762000"/>
            <a:ext cx="9144000" cy="5943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300" dirty="0" smtClean="0"/>
              <a:t>Make sure you are</a:t>
            </a:r>
            <a:endParaRPr lang="en-US" sz="3300" dirty="0"/>
          </a:p>
          <a:p>
            <a:r>
              <a:rPr lang="en-US" sz="2800" dirty="0" smtClean="0"/>
              <a:t>Registered for class, can access CMS</a:t>
            </a:r>
            <a:endParaRPr lang="en-US" sz="2800" dirty="0"/>
          </a:p>
          <a:p>
            <a:r>
              <a:rPr lang="en-US" sz="2800" dirty="0" smtClean="0"/>
              <a:t>Have a Section you can go to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Have project partner in same Lab Section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300" dirty="0" smtClean="0">
                <a:solidFill>
                  <a:srgbClr val="FFFF00"/>
                </a:solidFill>
              </a:rPr>
              <a:t>Lab1 and HW1 are out</a:t>
            </a:r>
            <a:endParaRPr lang="en-US" sz="3300" dirty="0"/>
          </a:p>
          <a:p>
            <a:r>
              <a:rPr lang="en-US" sz="2800" dirty="0" smtClean="0"/>
              <a:t>Both due in one week, next Monday, start early</a:t>
            </a:r>
          </a:p>
          <a:p>
            <a:r>
              <a:rPr lang="en-US" sz="2800" dirty="0" smtClean="0"/>
              <a:t>Work </a:t>
            </a:r>
            <a:r>
              <a:rPr lang="en-US" sz="2800" dirty="0" smtClean="0">
                <a:solidFill>
                  <a:srgbClr val="FFFF00"/>
                </a:solidFill>
              </a:rPr>
              <a:t>alone</a:t>
            </a:r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But</a:t>
            </a:r>
            <a:r>
              <a:rPr lang="en-US" sz="2800" dirty="0" smtClean="0"/>
              <a:t>, use your resources</a:t>
            </a:r>
          </a:p>
          <a:p>
            <a:pPr lvl="1"/>
            <a:r>
              <a:rPr lang="en-US" sz="2400" dirty="0" smtClean="0"/>
              <a:t>Lab Section, Piazza.com, Office Hours,  Homework Help Session,</a:t>
            </a:r>
          </a:p>
          <a:p>
            <a:pPr lvl="1"/>
            <a:r>
              <a:rPr lang="en-US" sz="2400" dirty="0" smtClean="0"/>
              <a:t>Class notes, book, Sections, </a:t>
            </a:r>
            <a:r>
              <a:rPr lang="en-US" sz="2400" dirty="0" err="1" smtClean="0"/>
              <a:t>CSUGLab</a:t>
            </a:r>
            <a:endParaRPr lang="en-US" sz="2400" dirty="0" smtClean="0"/>
          </a:p>
          <a:p>
            <a:pPr marL="0" indent="0">
              <a:buNone/>
            </a:pPr>
            <a:endParaRPr lang="en-US" sz="3300" dirty="0" smtClean="0"/>
          </a:p>
          <a:p>
            <a:pPr marL="0" indent="0">
              <a:buNone/>
            </a:pPr>
            <a:r>
              <a:rPr lang="en-US" sz="3300" dirty="0" smtClean="0"/>
              <a:t>Homework </a:t>
            </a:r>
            <a:r>
              <a:rPr lang="en-US" sz="3300" dirty="0"/>
              <a:t>Help Session </a:t>
            </a:r>
          </a:p>
          <a:p>
            <a:r>
              <a:rPr lang="en-US" sz="2800" dirty="0"/>
              <a:t>Wednesday and Friday from 3:30-5:30pm</a:t>
            </a:r>
          </a:p>
          <a:p>
            <a:r>
              <a:rPr lang="en-US" sz="2800" dirty="0"/>
              <a:t>Location: 203 Thurston </a:t>
            </a:r>
          </a:p>
        </p:txBody>
      </p:sp>
    </p:spTree>
    <p:extLst>
      <p:ext uri="{BB962C8B-B14F-4D97-AF65-F5344CB8AC3E}">
        <p14:creationId xmlns:p14="http://schemas.microsoft.com/office/powerpoint/2010/main" val="398991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762000"/>
            <a:ext cx="91440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Check online syllabus/schedule </a:t>
            </a:r>
            <a:endParaRPr lang="en-US" sz="2800" dirty="0"/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http</a:t>
            </a:r>
            <a:r>
              <a:rPr lang="en-US" sz="2400" dirty="0">
                <a:solidFill>
                  <a:srgbClr val="FFFF00"/>
                </a:solidFill>
              </a:rPr>
              <a:t>://www.cs.cornell.edu/Courses/CS3410/2012sp/schedule.html</a:t>
            </a:r>
            <a:endParaRPr lang="en-US" sz="2400" dirty="0"/>
          </a:p>
          <a:p>
            <a:r>
              <a:rPr lang="en-US" sz="2400" dirty="0" smtClean="0"/>
              <a:t>Slides and Reading for lectures</a:t>
            </a:r>
          </a:p>
          <a:p>
            <a:r>
              <a:rPr lang="en-US" sz="2400" dirty="0" smtClean="0"/>
              <a:t>Office Hours</a:t>
            </a:r>
          </a:p>
          <a:p>
            <a:r>
              <a:rPr lang="en-US" sz="2400" dirty="0" smtClean="0"/>
              <a:t>Homework and Programming Assignments</a:t>
            </a:r>
          </a:p>
          <a:p>
            <a:r>
              <a:rPr lang="en-US" sz="2400" dirty="0" smtClean="0"/>
              <a:t>Prelims (in evenings): 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Tuesday, February 28</a:t>
            </a:r>
            <a:r>
              <a:rPr lang="en-US" sz="2000" baseline="30000" dirty="0" smtClean="0">
                <a:solidFill>
                  <a:srgbClr val="FFFF00"/>
                </a:solidFill>
              </a:rPr>
              <a:t>th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Thursday, March 29</a:t>
            </a:r>
            <a:r>
              <a:rPr lang="en-US" sz="2000" baseline="30000" dirty="0" smtClean="0">
                <a:solidFill>
                  <a:srgbClr val="FFFF00"/>
                </a:solidFill>
              </a:rPr>
              <a:t>th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April 26</a:t>
            </a:r>
            <a:r>
              <a:rPr lang="en-US" sz="2000" baseline="30000" dirty="0" smtClean="0">
                <a:solidFill>
                  <a:srgbClr val="FFFF00"/>
                </a:solidFill>
              </a:rPr>
              <a:t>th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endParaRPr lang="en-US" sz="2000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2800" dirty="0" smtClean="0"/>
              <a:t>Schedule is subject to change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7038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Logic Minimization</a:t>
            </a:r>
            <a:endParaRPr lang="en-US" dirty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93003"/>
            <a:ext cx="8686800" cy="685800"/>
          </a:xfrm>
          <a:ln/>
        </p:spPr>
        <p:txBody>
          <a:bodyPr/>
          <a:lstStyle/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>
                <a:solidFill>
                  <a:schemeClr val="accent1"/>
                </a:solidFill>
              </a:rPr>
              <a:t>How to </a:t>
            </a:r>
            <a:r>
              <a:rPr lang="en-US" sz="2800" dirty="0">
                <a:solidFill>
                  <a:schemeClr val="accent1"/>
                </a:solidFill>
              </a:rPr>
              <a:t>implement a desired </a:t>
            </a:r>
            <a:r>
              <a:rPr lang="en-US" sz="2800" dirty="0" smtClean="0">
                <a:solidFill>
                  <a:schemeClr val="accent1"/>
                </a:solidFill>
              </a:rPr>
              <a:t>function?</a:t>
            </a: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</p:txBody>
      </p:sp>
      <p:graphicFrame>
        <p:nvGraphicFramePr>
          <p:cNvPr id="19459" name="Group 3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9773072"/>
              </p:ext>
            </p:extLst>
          </p:nvPr>
        </p:nvGraphicFramePr>
        <p:xfrm>
          <a:off x="457200" y="1378803"/>
          <a:ext cx="1882774" cy="4038597"/>
        </p:xfrm>
        <a:graphic>
          <a:graphicData uri="http://schemas.openxmlformats.org/drawingml/2006/table">
            <a:tbl>
              <a:tblPr/>
              <a:tblGrid>
                <a:gridCol w="287109"/>
                <a:gridCol w="344531"/>
                <a:gridCol w="403149"/>
                <a:gridCol w="847985"/>
              </a:tblGrid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out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>
            <p:custDataLst>
              <p:tags r:id="rId4"/>
            </p:custDataLst>
          </p:nvPr>
        </p:nvSpPr>
        <p:spPr bwMode="auto">
          <a:xfrm>
            <a:off x="3771900" y="1226403"/>
            <a:ext cx="5219700" cy="956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marL="341313" indent="-341313"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>
                <a:solidFill>
                  <a:schemeClr val="accent1"/>
                </a:solidFill>
                <a:latin typeface="+mj-lt"/>
              </a:rPr>
              <a:t>sum of products:</a:t>
            </a:r>
          </a:p>
          <a:p>
            <a:pPr marL="341313" indent="-341313">
              <a:buClr>
                <a:srgbClr val="FFFF66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OR of all minterms where out=1</a:t>
            </a:r>
            <a:endParaRPr lang="en-US" sz="2800" dirty="0" smtClean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" name="Rectangle 9"/>
          <p:cNvSpPr/>
          <p:nvPr>
            <p:custDataLst>
              <p:tags r:id="rId5"/>
            </p:custDataLst>
          </p:nvPr>
        </p:nvSpPr>
        <p:spPr>
          <a:xfrm>
            <a:off x="457200" y="5646003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indent="-341313"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corollary: </a:t>
            </a:r>
            <a:r>
              <a:rPr lang="en-US" i="1" dirty="0" smtClean="0">
                <a:solidFill>
                  <a:schemeClr val="accent1"/>
                </a:solidFill>
                <a:latin typeface="+mj-lt"/>
              </a:rPr>
              <a:t>any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+mj-lt"/>
              </a:rPr>
              <a:t>combinational circuit </a:t>
            </a:r>
            <a:r>
              <a:rPr lang="en-US" i="1" dirty="0" smtClean="0">
                <a:solidFill>
                  <a:schemeClr val="accent1"/>
                </a:solidFill>
                <a:latin typeface="+mj-lt"/>
              </a:rPr>
              <a:t>can be</a:t>
            </a:r>
            <a:r>
              <a:rPr lang="en-US" dirty="0" smtClean="0">
                <a:solidFill>
                  <a:srgbClr val="FFFFFF"/>
                </a:solidFill>
                <a:latin typeface="+mj-lt"/>
              </a:rPr>
              <a:t> implemented in two levels of logic (ignoring inverters)</a:t>
            </a:r>
          </a:p>
        </p:txBody>
      </p:sp>
      <p:graphicFrame>
        <p:nvGraphicFramePr>
          <p:cNvPr id="11" name="Group 3"/>
          <p:cNvGraphicFramePr>
            <a:graphicFrameLocks noGrp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908784214"/>
              </p:ext>
            </p:extLst>
          </p:nvPr>
        </p:nvGraphicFramePr>
        <p:xfrm>
          <a:off x="2339974" y="1378803"/>
          <a:ext cx="1329338" cy="4038597"/>
        </p:xfrm>
        <a:graphic>
          <a:graphicData uri="http://schemas.openxmlformats.org/drawingml/2006/table">
            <a:tbl>
              <a:tblPr/>
              <a:tblGrid>
                <a:gridCol w="1329338"/>
              </a:tblGrid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minterm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3" name="Straight Connector 12"/>
          <p:cNvCxnSpPr/>
          <p:nvPr>
            <p:custDataLst>
              <p:tags r:id="rId7"/>
            </p:custDataLst>
          </p:nvPr>
        </p:nvCxnSpPr>
        <p:spPr>
          <a:xfrm>
            <a:off x="2667000" y="1893153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>
            <p:custDataLst>
              <p:tags r:id="rId8"/>
            </p:custDataLst>
          </p:nvPr>
        </p:nvCxnSpPr>
        <p:spPr>
          <a:xfrm>
            <a:off x="2952750" y="1893153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>
            <p:custDataLst>
              <p:tags r:id="rId9"/>
            </p:custDataLst>
          </p:nvPr>
        </p:nvCxnSpPr>
        <p:spPr>
          <a:xfrm>
            <a:off x="3200400" y="1893153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>
            <p:custDataLst>
              <p:tags r:id="rId10"/>
            </p:custDataLst>
          </p:nvPr>
        </p:nvCxnSpPr>
        <p:spPr>
          <a:xfrm>
            <a:off x="2667000" y="2331303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>
            <p:custDataLst>
              <p:tags r:id="rId11"/>
            </p:custDataLst>
          </p:nvPr>
        </p:nvCxnSpPr>
        <p:spPr>
          <a:xfrm>
            <a:off x="2952750" y="2331303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>
            <p:custDataLst>
              <p:tags r:id="rId12"/>
            </p:custDataLst>
          </p:nvPr>
        </p:nvCxnSpPr>
        <p:spPr>
          <a:xfrm>
            <a:off x="2667000" y="2769453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>
            <p:custDataLst>
              <p:tags r:id="rId13"/>
            </p:custDataLst>
          </p:nvPr>
        </p:nvCxnSpPr>
        <p:spPr>
          <a:xfrm>
            <a:off x="3200400" y="2769453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4"/>
            </p:custDataLst>
          </p:nvPr>
        </p:nvCxnSpPr>
        <p:spPr>
          <a:xfrm>
            <a:off x="2667000" y="3207603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>
            <p:custDataLst>
              <p:tags r:id="rId15"/>
            </p:custDataLst>
          </p:nvPr>
        </p:nvCxnSpPr>
        <p:spPr>
          <a:xfrm>
            <a:off x="2952750" y="3683853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>
            <p:custDataLst>
              <p:tags r:id="rId16"/>
            </p:custDataLst>
          </p:nvPr>
        </p:nvCxnSpPr>
        <p:spPr>
          <a:xfrm>
            <a:off x="3200400" y="3683853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>
            <p:custDataLst>
              <p:tags r:id="rId17"/>
            </p:custDataLst>
          </p:nvPr>
        </p:nvCxnSpPr>
        <p:spPr>
          <a:xfrm>
            <a:off x="2952750" y="4122003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>
            <p:custDataLst>
              <p:tags r:id="rId18"/>
            </p:custDataLst>
          </p:nvPr>
        </p:nvCxnSpPr>
        <p:spPr>
          <a:xfrm>
            <a:off x="3200400" y="4588728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2131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2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Binary </a:t>
            </a:r>
            <a:r>
              <a:rPr lang="en-US" dirty="0" smtClean="0"/>
              <a:t>Addition</a:t>
            </a:r>
            <a:endParaRPr lang="en-US" dirty="0"/>
          </a:p>
        </p:txBody>
      </p:sp>
      <p:sp>
        <p:nvSpPr>
          <p:cNvPr id="175821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657600" y="838200"/>
            <a:ext cx="5257800" cy="3276600"/>
          </a:xfrm>
        </p:spPr>
        <p:txBody>
          <a:bodyPr>
            <a:noAutofit/>
          </a:bodyPr>
          <a:lstStyle/>
          <a:p>
            <a:r>
              <a:rPr lang="en-US" dirty="0" smtClean="0"/>
              <a:t>Addition works </a:t>
            </a:r>
            <a:r>
              <a:rPr lang="en-US" dirty="0"/>
              <a:t>the same way regardless of base</a:t>
            </a:r>
          </a:p>
          <a:p>
            <a:pPr lvl="1"/>
            <a:r>
              <a:rPr lang="en-US" dirty="0"/>
              <a:t>Add the digits in each position</a:t>
            </a:r>
          </a:p>
          <a:p>
            <a:pPr lvl="1"/>
            <a:r>
              <a:rPr lang="en-US" dirty="0"/>
              <a:t>Propagate the </a:t>
            </a:r>
            <a:r>
              <a:rPr lang="en-US" dirty="0" smtClean="0"/>
              <a:t>carry</a:t>
            </a:r>
            <a:endParaRPr lang="en-US" dirty="0"/>
          </a:p>
        </p:txBody>
      </p:sp>
      <p:sp>
        <p:nvSpPr>
          <p:cNvPr id="1758212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3675" y="1219200"/>
            <a:ext cx="2514600" cy="132343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4000" dirty="0">
                <a:solidFill>
                  <a:srgbClr val="FFFFFF"/>
                </a:solidFill>
                <a:latin typeface="Calibri"/>
              </a:rPr>
              <a:t>   </a:t>
            </a:r>
            <a:r>
              <a:rPr lang="en-US" sz="4000" dirty="0" smtClean="0">
                <a:solidFill>
                  <a:srgbClr val="FFFFFF"/>
                </a:solidFill>
                <a:latin typeface="Calibri"/>
              </a:rPr>
              <a:t>183</a:t>
            </a:r>
            <a:r>
              <a:rPr lang="en-US" sz="4000" dirty="0">
                <a:solidFill>
                  <a:srgbClr val="FFFFFF"/>
                </a:solidFill>
                <a:latin typeface="Calibri"/>
              </a:rPr>
              <a:t/>
            </a:r>
            <a:br>
              <a:rPr lang="en-US" sz="4000" dirty="0">
                <a:solidFill>
                  <a:srgbClr val="FFFFFF"/>
                </a:solidFill>
                <a:latin typeface="Calibri"/>
              </a:rPr>
            </a:br>
            <a:r>
              <a:rPr lang="en-US" sz="4000" dirty="0" smtClean="0">
                <a:solidFill>
                  <a:srgbClr val="FFFFFF"/>
                </a:solidFill>
                <a:latin typeface="Calibri"/>
              </a:rPr>
              <a:t>+ 254</a:t>
            </a:r>
          </a:p>
        </p:txBody>
      </p:sp>
      <p:sp>
        <p:nvSpPr>
          <p:cNvPr id="1758213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301750" y="4648200"/>
            <a:ext cx="18288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58214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955675" y="2489200"/>
            <a:ext cx="10668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55675" y="3429000"/>
            <a:ext cx="2514600" cy="133882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     </a:t>
            </a:r>
            <a:r>
              <a:rPr lang="en-US" sz="3600" dirty="0" smtClean="0">
                <a:solidFill>
                  <a:srgbClr val="FFFFFF"/>
                </a:solidFill>
                <a:latin typeface="Calibri"/>
              </a:rPr>
              <a:t>001110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600" dirty="0" smtClean="0">
                <a:solidFill>
                  <a:srgbClr val="FFFFFF"/>
                </a:solidFill>
                <a:latin typeface="Calibri"/>
              </a:rPr>
              <a:t>+ 011100   </a:t>
            </a:r>
            <a:endParaRPr lang="en-US" sz="360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0482" name="CP3 Ink b12fcc20-e944-4934-93f5-e46d1352ef41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10" y="976260"/>
            <a:ext cx="2271300" cy="414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12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1-bit  Adder</a:t>
            </a:r>
            <a:endParaRPr lang="en-US" dirty="0"/>
          </a:p>
        </p:txBody>
      </p:sp>
      <p:sp>
        <p:nvSpPr>
          <p:cNvPr id="1971243" name="Rectangle 4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114800" y="685800"/>
            <a:ext cx="4603750" cy="566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n-US" sz="3200" dirty="0" smtClean="0">
                <a:solidFill>
                  <a:schemeClr val="accent1"/>
                </a:solidFill>
                <a:latin typeface="Calibri"/>
              </a:rPr>
              <a:t>Half Adder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Adds </a:t>
            </a:r>
            <a:r>
              <a:rPr lang="en-US" sz="3200" dirty="0">
                <a:solidFill>
                  <a:srgbClr val="FFFFFF"/>
                </a:solidFill>
                <a:latin typeface="Calibri"/>
              </a:rPr>
              <a:t>two 1-bit </a:t>
            </a: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numbers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Computes 1-bit result and 1-bit carry </a:t>
            </a:r>
          </a:p>
        </p:txBody>
      </p:sp>
      <p:sp>
        <p:nvSpPr>
          <p:cNvPr id="14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47800" y="1447800"/>
            <a:ext cx="1219200" cy="990600"/>
          </a:xfrm>
          <a:prstGeom prst="rect">
            <a:avLst/>
          </a:prstGeom>
          <a:noFill/>
          <a:ln w="28575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752600" y="1066800"/>
            <a:ext cx="0" cy="381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438400" y="1066800"/>
            <a:ext cx="0" cy="381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990600" y="1981200"/>
            <a:ext cx="457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lg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057400" y="2438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lg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>
            <p:custDataLst>
              <p:tags r:id="rId8"/>
            </p:custDataLst>
          </p:nvPr>
        </p:nvSpPr>
        <p:spPr bwMode="auto">
          <a:xfrm>
            <a:off x="1600200" y="435472"/>
            <a:ext cx="3048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25" name="TextBox 24"/>
          <p:cNvSpPr txBox="1"/>
          <p:nvPr>
            <p:custDataLst>
              <p:tags r:id="rId9"/>
            </p:custDataLst>
          </p:nvPr>
        </p:nvSpPr>
        <p:spPr bwMode="auto">
          <a:xfrm>
            <a:off x="2286000" y="457200"/>
            <a:ext cx="3048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B</a:t>
            </a:r>
          </a:p>
        </p:txBody>
      </p:sp>
      <p:sp>
        <p:nvSpPr>
          <p:cNvPr id="26" name="TextBox 25"/>
          <p:cNvSpPr txBox="1"/>
          <p:nvPr>
            <p:custDataLst>
              <p:tags r:id="rId10"/>
            </p:custDataLst>
          </p:nvPr>
        </p:nvSpPr>
        <p:spPr bwMode="auto">
          <a:xfrm>
            <a:off x="1905000" y="2797672"/>
            <a:ext cx="3048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R</a:t>
            </a:r>
          </a:p>
        </p:txBody>
      </p:sp>
      <p:sp>
        <p:nvSpPr>
          <p:cNvPr id="27" name="TextBox 26"/>
          <p:cNvSpPr txBox="1"/>
          <p:nvPr>
            <p:custDataLst>
              <p:tags r:id="rId11"/>
            </p:custDataLst>
          </p:nvPr>
        </p:nvSpPr>
        <p:spPr bwMode="auto">
          <a:xfrm>
            <a:off x="304800" y="1620239"/>
            <a:ext cx="914400" cy="6657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rtlCol="0">
            <a:no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C</a:t>
            </a:r>
          </a:p>
        </p:txBody>
      </p:sp>
      <p:pic>
        <p:nvPicPr>
          <p:cNvPr id="21506" name="CP3 Ink 15c161bf-e3a3-4272-ae5c-0baedd66c878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485" y="3996960"/>
            <a:ext cx="2728951" cy="270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32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1-bit Adder with Carry</a:t>
            </a:r>
          </a:p>
        </p:txBody>
      </p:sp>
      <p:sp>
        <p:nvSpPr>
          <p:cNvPr id="15" name="Rectangle 4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114800" y="685800"/>
            <a:ext cx="4603750" cy="566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n-US" sz="3200" dirty="0" smtClean="0">
                <a:solidFill>
                  <a:schemeClr val="accent1"/>
                </a:solidFill>
                <a:latin typeface="Calibri"/>
              </a:rPr>
              <a:t>Full Adder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Adds three 1-bit numbers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Computes 1-bit result and 1-bit carry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Can be cascaded</a:t>
            </a:r>
          </a:p>
        </p:txBody>
      </p:sp>
      <p:sp>
        <p:nvSpPr>
          <p:cNvPr id="17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47800" y="1447800"/>
            <a:ext cx="1219200" cy="9906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752600" y="1066800"/>
            <a:ext cx="0" cy="381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438400" y="1066800"/>
            <a:ext cx="0" cy="381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990600" y="1981200"/>
            <a:ext cx="457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lg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057400" y="2438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lg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>
            <p:custDataLst>
              <p:tags r:id="rId8"/>
            </p:custDataLst>
          </p:nvPr>
        </p:nvSpPr>
        <p:spPr bwMode="auto">
          <a:xfrm>
            <a:off x="1600200" y="435472"/>
            <a:ext cx="3048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23" name="TextBox 22"/>
          <p:cNvSpPr txBox="1"/>
          <p:nvPr>
            <p:custDataLst>
              <p:tags r:id="rId9"/>
            </p:custDataLst>
          </p:nvPr>
        </p:nvSpPr>
        <p:spPr bwMode="auto">
          <a:xfrm>
            <a:off x="2286000" y="457200"/>
            <a:ext cx="3048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B</a:t>
            </a:r>
          </a:p>
        </p:txBody>
      </p:sp>
      <p:sp>
        <p:nvSpPr>
          <p:cNvPr id="24" name="TextBox 23"/>
          <p:cNvSpPr txBox="1"/>
          <p:nvPr>
            <p:custDataLst>
              <p:tags r:id="rId10"/>
            </p:custDataLst>
          </p:nvPr>
        </p:nvSpPr>
        <p:spPr bwMode="auto">
          <a:xfrm>
            <a:off x="1905000" y="2797672"/>
            <a:ext cx="3048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R</a:t>
            </a:r>
          </a:p>
        </p:txBody>
      </p:sp>
      <p:sp>
        <p:nvSpPr>
          <p:cNvPr id="25" name="TextBox 24"/>
          <p:cNvSpPr txBox="1"/>
          <p:nvPr>
            <p:custDataLst>
              <p:tags r:id="rId11"/>
            </p:custDataLst>
          </p:nvPr>
        </p:nvSpPr>
        <p:spPr bwMode="auto">
          <a:xfrm>
            <a:off x="76200" y="1600200"/>
            <a:ext cx="914400" cy="6657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rtlCol="0">
            <a:no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err="1" smtClean="0">
                <a:solidFill>
                  <a:srgbClr val="FFFFFF"/>
                </a:solidFill>
                <a:latin typeface="Calibri" pitchFamily="34" charset="0"/>
              </a:rPr>
              <a:t>Cout</a:t>
            </a:r>
            <a:endParaRPr lang="en-US" sz="320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6" name="Line 1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2667000" y="1981200"/>
            <a:ext cx="457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lg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>
            <p:custDataLst>
              <p:tags r:id="rId13"/>
            </p:custDataLst>
          </p:nvPr>
        </p:nvSpPr>
        <p:spPr bwMode="auto">
          <a:xfrm>
            <a:off x="2971800" y="1600200"/>
            <a:ext cx="914400" cy="6657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rtlCol="0">
            <a:no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err="1" smtClean="0">
                <a:solidFill>
                  <a:srgbClr val="FFFFFF"/>
                </a:solidFill>
                <a:latin typeface="Calibri" pitchFamily="34" charset="0"/>
              </a:rPr>
              <a:t>Cin</a:t>
            </a:r>
            <a:endParaRPr lang="en-US" sz="320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22530" name="CP3 Ink 45f3bae2-cedf-4186-8d83-7acec40753b6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45" y="3562620"/>
            <a:ext cx="4966351" cy="357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32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4-bit Adder</a:t>
            </a:r>
            <a:endParaRPr lang="en-US" dirty="0"/>
          </a:p>
        </p:txBody>
      </p:sp>
      <p:sp>
        <p:nvSpPr>
          <p:cNvPr id="15" name="Rectangle 4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114800" y="685800"/>
            <a:ext cx="4603750" cy="566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n-US" sz="3200" dirty="0" smtClean="0">
                <a:solidFill>
                  <a:schemeClr val="accent1"/>
                </a:solidFill>
                <a:latin typeface="Calibri"/>
              </a:rPr>
              <a:t>4-Bit Full Adder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Adds two 4-bit numbers and carry in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Computes 4-bit result and carry out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Can be cascaded</a:t>
            </a:r>
          </a:p>
        </p:txBody>
      </p:sp>
      <p:sp>
        <p:nvSpPr>
          <p:cNvPr id="17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47800" y="1447800"/>
            <a:ext cx="1219200" cy="990600"/>
          </a:xfrm>
          <a:prstGeom prst="rect">
            <a:avLst/>
          </a:prstGeom>
          <a:noFill/>
          <a:ln w="28575" algn="ctr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752600" y="1066800"/>
            <a:ext cx="0" cy="381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438400" y="1066800"/>
            <a:ext cx="0" cy="381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990600" y="1981200"/>
            <a:ext cx="457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lg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057400" y="2438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lg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>
            <p:custDataLst>
              <p:tags r:id="rId8"/>
            </p:custDataLst>
          </p:nvPr>
        </p:nvSpPr>
        <p:spPr bwMode="auto">
          <a:xfrm>
            <a:off x="1295400" y="435472"/>
            <a:ext cx="990600" cy="6657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A[4]</a:t>
            </a:r>
          </a:p>
        </p:txBody>
      </p:sp>
      <p:sp>
        <p:nvSpPr>
          <p:cNvPr id="23" name="TextBox 22"/>
          <p:cNvSpPr txBox="1"/>
          <p:nvPr>
            <p:custDataLst>
              <p:tags r:id="rId9"/>
            </p:custDataLst>
          </p:nvPr>
        </p:nvSpPr>
        <p:spPr bwMode="auto">
          <a:xfrm>
            <a:off x="1905000" y="457200"/>
            <a:ext cx="1435913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B[4]</a:t>
            </a:r>
          </a:p>
        </p:txBody>
      </p:sp>
      <p:sp>
        <p:nvSpPr>
          <p:cNvPr id="24" name="TextBox 23"/>
          <p:cNvSpPr txBox="1"/>
          <p:nvPr>
            <p:custDataLst>
              <p:tags r:id="rId10"/>
            </p:custDataLst>
          </p:nvPr>
        </p:nvSpPr>
        <p:spPr bwMode="auto">
          <a:xfrm>
            <a:off x="1447800" y="2797672"/>
            <a:ext cx="14478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R[4]</a:t>
            </a:r>
          </a:p>
        </p:txBody>
      </p:sp>
      <p:sp>
        <p:nvSpPr>
          <p:cNvPr id="25" name="TextBox 24"/>
          <p:cNvSpPr txBox="1"/>
          <p:nvPr>
            <p:custDataLst>
              <p:tags r:id="rId11"/>
            </p:custDataLst>
          </p:nvPr>
        </p:nvSpPr>
        <p:spPr bwMode="auto">
          <a:xfrm>
            <a:off x="76200" y="1600200"/>
            <a:ext cx="914400" cy="6657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rtlCol="0">
            <a:no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err="1" smtClean="0">
                <a:solidFill>
                  <a:srgbClr val="FFFFFF"/>
                </a:solidFill>
                <a:latin typeface="Calibri" pitchFamily="34" charset="0"/>
              </a:rPr>
              <a:t>Cout</a:t>
            </a:r>
            <a:endParaRPr lang="en-US" sz="320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6" name="Line 1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2667000" y="1981200"/>
            <a:ext cx="457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lg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>
            <p:custDataLst>
              <p:tags r:id="rId13"/>
            </p:custDataLst>
          </p:nvPr>
        </p:nvSpPr>
        <p:spPr bwMode="auto">
          <a:xfrm>
            <a:off x="2971800" y="1600200"/>
            <a:ext cx="914400" cy="6657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rtlCol="0">
            <a:no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err="1" smtClean="0">
                <a:solidFill>
                  <a:srgbClr val="FFFFFF"/>
                </a:solidFill>
                <a:latin typeface="Calibri" pitchFamily="34" charset="0"/>
              </a:rPr>
              <a:t>Cin</a:t>
            </a:r>
            <a:endParaRPr lang="en-US" sz="320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5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4-bit Adder</a:t>
            </a:r>
          </a:p>
        </p:txBody>
      </p:sp>
      <p:sp>
        <p:nvSpPr>
          <p:cNvPr id="1975299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553200" y="1838325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75300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19800" y="923925"/>
            <a:ext cx="2514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0</a:t>
            </a:r>
            <a:r>
              <a:rPr lang="en-US" sz="2800">
                <a:solidFill>
                  <a:srgbClr val="FFFFFF"/>
                </a:solidFill>
                <a:latin typeface="Calibri"/>
              </a:rPr>
              <a:t>   B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0</a:t>
            </a:r>
          </a:p>
        </p:txBody>
      </p:sp>
      <p:sp>
        <p:nvSpPr>
          <p:cNvPr id="1975301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858000" y="1457325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5302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7543800" y="1457325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5303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7772400" y="2371725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75304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6096000" y="2371725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75305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7162800" y="2828925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5306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781800" y="3209925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0</a:t>
            </a:r>
          </a:p>
        </p:txBody>
      </p:sp>
      <p:sp>
        <p:nvSpPr>
          <p:cNvPr id="1975308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876800" y="1838325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75309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343400" y="923925"/>
            <a:ext cx="2514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1</a:t>
            </a:r>
            <a:r>
              <a:rPr lang="en-US" sz="2800">
                <a:solidFill>
                  <a:srgbClr val="FFFFFF"/>
                </a:solidFill>
                <a:latin typeface="Calibri"/>
              </a:rPr>
              <a:t>   B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1975310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181600" y="1457325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5311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867400" y="1457325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5312" name="Line 1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4419600" y="2371725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75313" name="Line 1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5486400" y="2828925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5314" name="Text Box 18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105400" y="3209925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1975315" name="Rectangle 1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200400" y="1838325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75316" name="Text Box 20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667000" y="923925"/>
            <a:ext cx="2514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2</a:t>
            </a:r>
            <a:r>
              <a:rPr lang="en-US" sz="2800">
                <a:solidFill>
                  <a:srgbClr val="FFFFFF"/>
                </a:solidFill>
                <a:latin typeface="Calibri"/>
              </a:rPr>
              <a:t>   B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1975317" name="Line 2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505200" y="1457325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5318" name="Line 22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4191000" y="1457325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5319" name="Line 2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2743200" y="2371725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75320" name="Line 24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3810000" y="2828925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5321" name="Text Box 25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429000" y="3209925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1975322" name="Rectangle 2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524000" y="1838325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75323" name="Text Box 27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990600" y="923925"/>
            <a:ext cx="2514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3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   B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1975324" name="Line 28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1828800" y="1457325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5325" name="Line 29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2514600" y="1457325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5326" name="Line 30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>
            <a:off x="1066800" y="2371725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75327" name="Line 31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2133600" y="2828925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5328" name="Text Box 32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752600" y="3209925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1975329" name="Text Box 33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6200" y="2067580"/>
            <a:ext cx="1143000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 smtClean="0">
                <a:solidFill>
                  <a:srgbClr val="FFFFFF"/>
                </a:solidFill>
                <a:latin typeface="Calibri"/>
              </a:rPr>
              <a:t>Cout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75334" name="Text Box 38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8001000" y="2028787"/>
            <a:ext cx="11430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 smtClean="0">
                <a:solidFill>
                  <a:srgbClr val="FFFFFF"/>
                </a:solidFill>
                <a:latin typeface="Calibri"/>
              </a:rPr>
              <a:t>Cin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5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4-bit Adder</a:t>
            </a:r>
          </a:p>
        </p:txBody>
      </p:sp>
      <p:sp>
        <p:nvSpPr>
          <p:cNvPr id="1975307" name="Rectangle 1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6725" y="4035425"/>
            <a:ext cx="8075613" cy="1831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noAutofit/>
          </a:bodyPr>
          <a:lstStyle/>
          <a:p>
            <a:pPr marL="514350" indent="-51435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Adds two 4-bit numbers, along with </a:t>
            </a: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carry-in</a:t>
            </a: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C</a:t>
            </a: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omputes </a:t>
            </a:r>
            <a:r>
              <a:rPr lang="en-US" sz="3200" dirty="0">
                <a:solidFill>
                  <a:srgbClr val="FFFFFF"/>
                </a:solidFill>
                <a:latin typeface="Calibri"/>
              </a:rPr>
              <a:t>4-bit result and </a:t>
            </a: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carry out</a:t>
            </a:r>
          </a:p>
        </p:txBody>
      </p:sp>
      <p:sp>
        <p:nvSpPr>
          <p:cNvPr id="41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553200" y="1838325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2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19800" y="923925"/>
            <a:ext cx="2514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0</a:t>
            </a:r>
            <a:r>
              <a:rPr lang="en-US" sz="2800">
                <a:solidFill>
                  <a:srgbClr val="FFFFFF"/>
                </a:solidFill>
                <a:latin typeface="Calibri"/>
              </a:rPr>
              <a:t>   B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0</a:t>
            </a:r>
          </a:p>
        </p:txBody>
      </p:sp>
      <p:sp>
        <p:nvSpPr>
          <p:cNvPr id="43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6858000" y="1457325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" name="Line 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7543800" y="1457325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5" name="Line 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7772400" y="2371725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6" name="Line 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6096000" y="2371725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7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7162800" y="2828925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" name="Text Box 1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781800" y="3209925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0</a:t>
            </a:r>
          </a:p>
        </p:txBody>
      </p:sp>
      <p:sp>
        <p:nvSpPr>
          <p:cNvPr id="49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876800" y="1838325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0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343400" y="923925"/>
            <a:ext cx="2514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1</a:t>
            </a:r>
            <a:r>
              <a:rPr lang="en-US" sz="2800">
                <a:solidFill>
                  <a:srgbClr val="FFFFFF"/>
                </a:solidFill>
                <a:latin typeface="Calibri"/>
              </a:rPr>
              <a:t>   B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51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181600" y="1457325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867400" y="1457325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4419600" y="2371725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4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486400" y="2828925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5" name="Text Box 1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105400" y="3209925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56" name="Rectangle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200400" y="1838325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7" name="Text Box 2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667000" y="923925"/>
            <a:ext cx="2514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2</a:t>
            </a:r>
            <a:r>
              <a:rPr lang="en-US" sz="2800">
                <a:solidFill>
                  <a:srgbClr val="FFFFFF"/>
                </a:solidFill>
                <a:latin typeface="Calibri"/>
              </a:rPr>
              <a:t>   B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58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505200" y="1457325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191000" y="1457325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2743200" y="2371725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" name="Line 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3810000" y="2828925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" name="Text Box 2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429000" y="3209925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63" name="Rectangle 2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524000" y="1838325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" name="Text Box 2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990600" y="923925"/>
            <a:ext cx="2514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3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   B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65" name="Line 2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1828800" y="1457325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6" name="Line 2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514600" y="1457325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7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1066800" y="2371725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8" name="Line 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2133600" y="2828925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9" name="Text Box 32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752600" y="3209925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70" name="Text Box 33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6200" y="2067580"/>
            <a:ext cx="1143000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 smtClean="0">
                <a:solidFill>
                  <a:srgbClr val="FFFFFF"/>
                </a:solidFill>
                <a:latin typeface="Calibri"/>
              </a:rPr>
              <a:t>Cout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" name="Text Box 38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001000" y="2028787"/>
            <a:ext cx="11430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 smtClean="0">
                <a:solidFill>
                  <a:srgbClr val="FFFFFF"/>
                </a:solidFill>
                <a:latin typeface="Calibri"/>
              </a:rPr>
              <a:t>Cin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Arithmetic with Negative Numbers</a:t>
            </a:r>
            <a:endParaRPr lang="en-US" dirty="0"/>
          </a:p>
        </p:txBody>
      </p:sp>
      <p:sp>
        <p:nvSpPr>
          <p:cNvPr id="180736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>
              <a:lnSpc>
                <a:spcPct val="82000"/>
              </a:lnSpc>
            </a:pPr>
            <a:r>
              <a:rPr lang="en-US" sz="3600" dirty="0" smtClean="0"/>
              <a:t>Addition with negatives:</a:t>
            </a:r>
            <a:endParaRPr lang="en-US" sz="3600" dirty="0"/>
          </a:p>
          <a:p>
            <a:pPr lvl="1"/>
            <a:r>
              <a:rPr lang="en-US" sz="3200" dirty="0" smtClean="0">
                <a:sym typeface="Wingdings" pitchFamily="2" charset="2"/>
              </a:rPr>
              <a:t>pos + pos </a:t>
            </a:r>
            <a:r>
              <a:rPr lang="en-US" sz="3200" dirty="0" smtClean="0"/>
              <a:t> add magnitudes, </a:t>
            </a:r>
            <a:r>
              <a:rPr lang="en-US" sz="3200" dirty="0"/>
              <a:t>result positive</a:t>
            </a:r>
          </a:p>
          <a:p>
            <a:pPr lvl="1"/>
            <a:r>
              <a:rPr lang="en-US" sz="3200" dirty="0" err="1" smtClean="0"/>
              <a:t>neg</a:t>
            </a:r>
            <a:r>
              <a:rPr lang="en-US" sz="3200" dirty="0" smtClean="0"/>
              <a:t> + </a:t>
            </a:r>
            <a:r>
              <a:rPr lang="en-US" sz="3200" dirty="0" err="1" smtClean="0"/>
              <a:t>neg</a:t>
            </a:r>
            <a:r>
              <a:rPr lang="en-US" sz="3200" dirty="0" smtClean="0"/>
              <a:t> </a:t>
            </a:r>
            <a:r>
              <a:rPr lang="en-US" sz="3200" dirty="0" smtClean="0">
                <a:sym typeface="Wingdings" pitchFamily="2" charset="2"/>
              </a:rPr>
              <a:t> add magnitudes, result negative</a:t>
            </a:r>
          </a:p>
          <a:p>
            <a:pPr lvl="1"/>
            <a:r>
              <a:rPr lang="en-US" sz="3200" dirty="0" smtClean="0"/>
              <a:t>pos + </a:t>
            </a:r>
            <a:r>
              <a:rPr lang="en-US" sz="3200" dirty="0" err="1" smtClean="0"/>
              <a:t>neg</a:t>
            </a:r>
            <a:r>
              <a:rPr lang="en-US" sz="3200" dirty="0" smtClean="0"/>
              <a:t> </a:t>
            </a:r>
            <a:r>
              <a:rPr lang="en-US" sz="3200" dirty="0" smtClean="0">
                <a:sym typeface="Wingdings" pitchFamily="2" charset="2"/>
              </a:rPr>
              <a:t> subtract smaller magnitude, </a:t>
            </a:r>
            <a:br>
              <a:rPr lang="en-US" sz="3200" dirty="0" smtClean="0">
                <a:sym typeface="Wingdings" pitchFamily="2" charset="2"/>
              </a:rPr>
            </a:br>
            <a:r>
              <a:rPr lang="en-US" sz="3200" dirty="0" smtClean="0">
                <a:sym typeface="Wingdings" pitchFamily="2" charset="2"/>
              </a:rPr>
              <a:t>			keep sign of bigger magnitude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-609600" y="406400"/>
            <a:ext cx="10439400" cy="508000"/>
          </a:xfrm>
        </p:spPr>
        <p:txBody>
          <a:bodyPr/>
          <a:lstStyle/>
          <a:p>
            <a:r>
              <a:rPr lang="en-US" dirty="0" smtClean="0"/>
              <a:t>First Attempt: Sign/Magnitude </a:t>
            </a:r>
            <a:br>
              <a:rPr lang="en-US" dirty="0" smtClean="0"/>
            </a:br>
            <a:r>
              <a:rPr lang="en-US" dirty="0" smtClean="0"/>
              <a:t>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1676400"/>
            <a:ext cx="8686800" cy="4953000"/>
          </a:xfrm>
        </p:spPr>
        <p:txBody>
          <a:bodyPr/>
          <a:lstStyle/>
          <a:p>
            <a:r>
              <a:rPr lang="en-US" dirty="0" smtClean="0"/>
              <a:t>First Attempt: </a:t>
            </a:r>
            <a:r>
              <a:rPr lang="en-US" dirty="0" smtClean="0">
                <a:solidFill>
                  <a:schemeClr val="accent1"/>
                </a:solidFill>
              </a:rPr>
              <a:t>Sign/Magnitude Representation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1 bit for sign (0=positive, 1=negative)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N-1 bits for magnitude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Two’s Complement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Better: </a:t>
            </a:r>
            <a:r>
              <a:rPr lang="en-US" dirty="0" smtClean="0">
                <a:solidFill>
                  <a:schemeClr val="accent1"/>
                </a:solidFill>
              </a:rPr>
              <a:t>Two’s Complement Representation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Leading 1’s for negative numbers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To negate </a:t>
            </a:r>
            <a:r>
              <a:rPr lang="en-US" dirty="0" smtClean="0">
                <a:solidFill>
                  <a:schemeClr val="accent1"/>
                </a:solidFill>
              </a:rPr>
              <a:t>any</a:t>
            </a:r>
            <a:r>
              <a:rPr lang="en-US" dirty="0" smtClean="0"/>
              <a:t> number:</a:t>
            </a:r>
          </a:p>
          <a:p>
            <a:pPr lvl="2"/>
            <a:r>
              <a:rPr lang="en-US" sz="2800" dirty="0" smtClean="0"/>
              <a:t>complement </a:t>
            </a:r>
            <a:r>
              <a:rPr lang="en-US" sz="2800" i="1" dirty="0" smtClean="0"/>
              <a:t>all</a:t>
            </a:r>
            <a:r>
              <a:rPr lang="en-US" sz="2800" dirty="0" smtClean="0"/>
              <a:t> the bits</a:t>
            </a:r>
          </a:p>
          <a:p>
            <a:pPr lvl="2"/>
            <a:r>
              <a:rPr lang="en-US" sz="2800" dirty="0" smtClean="0"/>
              <a:t>then add 1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Two’s Complement</a:t>
            </a:r>
          </a:p>
        </p:txBody>
      </p:sp>
      <p:sp>
        <p:nvSpPr>
          <p:cNvPr id="178483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736777"/>
            <a:ext cx="3505200" cy="5486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accent1"/>
                </a:solidFill>
              </a:rPr>
              <a:t>Non-negatives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(as usual):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+0 </a:t>
            </a:r>
            <a:r>
              <a:rPr lang="en-US" dirty="0"/>
              <a:t>= </a:t>
            </a:r>
            <a:r>
              <a:rPr lang="en-US" dirty="0" smtClean="0"/>
              <a:t>0000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+1 </a:t>
            </a:r>
            <a:r>
              <a:rPr lang="en-US" dirty="0"/>
              <a:t>= </a:t>
            </a:r>
            <a:r>
              <a:rPr lang="en-US" dirty="0" smtClean="0"/>
              <a:t>0001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+2 = 0010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	+3 </a:t>
            </a:r>
            <a:r>
              <a:rPr lang="en-US" dirty="0"/>
              <a:t>= </a:t>
            </a:r>
            <a:r>
              <a:rPr lang="en-US" dirty="0" smtClean="0"/>
              <a:t>0011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+4 = 0100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+5 = 0101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+6 = 0110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+7 = 0111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+8 = 1000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2971800" y="736777"/>
            <a:ext cx="6019800" cy="563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Negatives</a:t>
            </a: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(two’s complement: flip then add 1):</a:t>
            </a:r>
          </a:p>
          <a:p>
            <a:pPr marL="342900" indent="-342900">
              <a:buSzPct val="80000"/>
            </a:pPr>
            <a:r>
              <a:rPr lang="en-US" sz="32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	</a:t>
            </a:r>
            <a:r>
              <a:rPr lang="en-US" sz="3200" dirty="0" smtClean="0">
                <a:solidFill>
                  <a:schemeClr val="bg1"/>
                </a:solidFill>
              </a:rPr>
              <a:t>~0 = 1111 	 -0 = 0000</a:t>
            </a:r>
          </a:p>
          <a:p>
            <a:pPr marL="342900" indent="-342900">
              <a:buSzPct val="80000"/>
            </a:pPr>
            <a:r>
              <a:rPr lang="en-US" sz="3200" dirty="0" smtClean="0">
                <a:solidFill>
                  <a:schemeClr val="bg1"/>
                </a:solidFill>
              </a:rPr>
              <a:t>	~1 =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 1110 	 -1 = 1111</a:t>
            </a:r>
          </a:p>
          <a:p>
            <a:pPr marL="342900" indent="-342900">
              <a:buSzPct val="80000"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	~2 =</a:t>
            </a:r>
            <a:r>
              <a:rPr lang="en-US" sz="3200" dirty="0" smtClean="0">
                <a:solidFill>
                  <a:schemeClr val="bg1"/>
                </a:solidFill>
              </a:rPr>
              <a:t> 1101 	 -2 = 1110</a:t>
            </a:r>
            <a:endParaRPr lang="en-US" sz="3200" dirty="0" smtClean="0">
              <a:solidFill>
                <a:schemeClr val="bg1"/>
              </a:solidFill>
              <a:latin typeface="+mj-lt"/>
            </a:endParaRP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	~3 = 1100 	 -3 = 1101</a:t>
            </a:r>
          </a:p>
          <a:p>
            <a:pPr marL="342900" indent="-342900">
              <a:buSzPct val="80000"/>
            </a:pPr>
            <a:r>
              <a:rPr lang="en-US" sz="3200" dirty="0" smtClean="0">
                <a:solidFill>
                  <a:schemeClr val="bg1"/>
                </a:solidFill>
              </a:rPr>
              <a:t>	~4 = 1011 	 -4 = 1100</a:t>
            </a:r>
          </a:p>
          <a:p>
            <a:pPr marL="342900" indent="-342900">
              <a:buSzPct val="80000"/>
            </a:pPr>
            <a:r>
              <a:rPr lang="en-US" sz="3200" dirty="0" smtClean="0">
                <a:solidFill>
                  <a:schemeClr val="bg1"/>
                </a:solidFill>
              </a:rPr>
              <a:t>	~5 = 1010 	 -5 = 1011</a:t>
            </a:r>
            <a:endParaRPr lang="en-US" sz="3200" dirty="0" smtClean="0">
              <a:solidFill>
                <a:schemeClr val="bg1"/>
              </a:solidFill>
              <a:latin typeface="+mj-lt"/>
            </a:endParaRPr>
          </a:p>
          <a:p>
            <a:pPr marL="342900" indent="-342900">
              <a:buSzPct val="80000"/>
            </a:pPr>
            <a:r>
              <a:rPr lang="en-US" sz="3200" dirty="0" smtClean="0">
                <a:solidFill>
                  <a:schemeClr val="bg1"/>
                </a:solidFill>
              </a:rPr>
              <a:t>	~3 = 1001 	 -6 = 1010</a:t>
            </a:r>
            <a:endParaRPr lang="en-US" sz="3200" dirty="0" smtClean="0">
              <a:solidFill>
                <a:schemeClr val="bg1"/>
              </a:solidFill>
              <a:latin typeface="+mj-lt"/>
            </a:endParaRP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	~7 = 1000 	 -7 = 1001</a:t>
            </a: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	~8 =</a:t>
            </a:r>
            <a:r>
              <a:rPr lang="en-US" sz="32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0111	 -8 = 1000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Karnaugh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990600"/>
            <a:ext cx="8686800" cy="5486400"/>
          </a:xfrm>
        </p:spPr>
        <p:txBody>
          <a:bodyPr>
            <a:normAutofit/>
          </a:bodyPr>
          <a:lstStyle/>
          <a:p>
            <a:pPr marL="284163" lvl="4" indent="-28416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None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dirty="0" smtClean="0">
                <a:solidFill>
                  <a:schemeClr val="accent1"/>
                </a:solidFill>
              </a:rPr>
              <a:t>How does one find the most efficient equation?</a:t>
            </a:r>
          </a:p>
          <a:p>
            <a:pPr marL="284163" lvl="5" indent="-284163">
              <a:lnSpc>
                <a:spcPct val="92000"/>
              </a:lnSpc>
              <a:spcBef>
                <a:spcPts val="500"/>
              </a:spcBef>
              <a:buClr>
                <a:srgbClr val="FFFF66"/>
              </a:buClr>
              <a:buFont typeface="Arial" pitchFamily="34" charset="0"/>
              <a:buChar char="–"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dirty="0" smtClean="0">
                <a:solidFill>
                  <a:schemeClr val="bg1"/>
                </a:solidFill>
              </a:rPr>
              <a:t>Manipulate algebraically until…?</a:t>
            </a:r>
          </a:p>
          <a:p>
            <a:pPr marL="284163" lvl="5" indent="-284163">
              <a:lnSpc>
                <a:spcPct val="92000"/>
              </a:lnSpc>
              <a:spcBef>
                <a:spcPts val="500"/>
              </a:spcBef>
              <a:buClr>
                <a:srgbClr val="FFFF66"/>
              </a:buClr>
              <a:buFont typeface="Arial" pitchFamily="34" charset="0"/>
              <a:buChar char="–"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dirty="0" smtClean="0">
                <a:solidFill>
                  <a:schemeClr val="bg1"/>
                </a:solidFill>
              </a:rPr>
              <a:t>Use Karnaugh maps (optimize visually)</a:t>
            </a:r>
          </a:p>
          <a:p>
            <a:pPr marL="284163" lvl="5" indent="-284163">
              <a:lnSpc>
                <a:spcPct val="92000"/>
              </a:lnSpc>
              <a:spcBef>
                <a:spcPts val="500"/>
              </a:spcBef>
              <a:buClr>
                <a:srgbClr val="FFFF66"/>
              </a:buClr>
              <a:buFont typeface="Arial" pitchFamily="34" charset="0"/>
              <a:buChar char="–"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dirty="0" smtClean="0">
                <a:solidFill>
                  <a:schemeClr val="bg1"/>
                </a:solidFill>
              </a:rPr>
              <a:t>Use a software optimizer</a:t>
            </a:r>
          </a:p>
          <a:p>
            <a:pPr marL="284163" lvl="5" indent="-284163">
              <a:lnSpc>
                <a:spcPct val="92000"/>
              </a:lnSpc>
              <a:spcBef>
                <a:spcPts val="500"/>
              </a:spcBef>
              <a:buClr>
                <a:srgbClr val="FFFF66"/>
              </a:buClr>
              <a:buNone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284163" lvl="5" indent="-284163">
              <a:lnSpc>
                <a:spcPct val="92000"/>
              </a:lnSpc>
              <a:spcBef>
                <a:spcPts val="500"/>
              </a:spcBef>
              <a:buClr>
                <a:srgbClr val="FFFF66"/>
              </a:buClr>
              <a:buNone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dirty="0" smtClean="0">
                <a:solidFill>
                  <a:schemeClr val="accent1"/>
                </a:solidFill>
              </a:rPr>
              <a:t>For large circuits</a:t>
            </a:r>
          </a:p>
          <a:p>
            <a:pPr marL="284163" lvl="5" indent="-284163">
              <a:lnSpc>
                <a:spcPct val="92000"/>
              </a:lnSpc>
              <a:spcBef>
                <a:spcPts val="500"/>
              </a:spcBef>
              <a:buClr>
                <a:srgbClr val="FFFF66"/>
              </a:buClr>
              <a:buFont typeface="Arial" pitchFamily="34" charset="0"/>
              <a:buChar char="–"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dirty="0" smtClean="0">
                <a:solidFill>
                  <a:schemeClr val="bg1"/>
                </a:solidFill>
              </a:rPr>
              <a:t>Decomposition &amp; reuse of building blocks</a:t>
            </a:r>
          </a:p>
          <a:p>
            <a:pPr marL="284163" lvl="5" indent="-284163">
              <a:lnSpc>
                <a:spcPct val="92000"/>
              </a:lnSpc>
              <a:spcBef>
                <a:spcPts val="500"/>
              </a:spcBef>
              <a:buClr>
                <a:srgbClr val="FFFF66"/>
              </a:buClr>
              <a:buNone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68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Two’s Complement Facts</a:t>
            </a:r>
          </a:p>
        </p:txBody>
      </p:sp>
      <p:sp>
        <p:nvSpPr>
          <p:cNvPr id="178688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>
              <a:lnSpc>
                <a:spcPct val="92000"/>
              </a:lnSpc>
            </a:pPr>
            <a:r>
              <a:rPr lang="en-US" dirty="0" smtClean="0"/>
              <a:t>Signed two’s complement</a:t>
            </a:r>
          </a:p>
          <a:p>
            <a:pPr lvl="1">
              <a:lnSpc>
                <a:spcPct val="92000"/>
              </a:lnSpc>
            </a:pPr>
            <a:r>
              <a:rPr lang="en-US" dirty="0" smtClean="0"/>
              <a:t>Negative </a:t>
            </a:r>
            <a:r>
              <a:rPr lang="en-US" dirty="0"/>
              <a:t>numbers </a:t>
            </a:r>
            <a:r>
              <a:rPr lang="en-US" dirty="0" smtClean="0"/>
              <a:t>have </a:t>
            </a:r>
            <a:r>
              <a:rPr lang="en-US" dirty="0"/>
              <a:t>leading </a:t>
            </a:r>
            <a:r>
              <a:rPr lang="en-US" dirty="0" smtClean="0"/>
              <a:t>1’s</a:t>
            </a:r>
            <a:endParaRPr lang="en-US" dirty="0"/>
          </a:p>
          <a:p>
            <a:pPr lvl="1">
              <a:lnSpc>
                <a:spcPct val="92000"/>
              </a:lnSpc>
            </a:pPr>
            <a:r>
              <a:rPr lang="en-US" dirty="0" smtClean="0"/>
              <a:t>zero is unique: +0 = - 0</a:t>
            </a:r>
          </a:p>
          <a:p>
            <a:pPr lvl="1">
              <a:lnSpc>
                <a:spcPct val="92000"/>
              </a:lnSpc>
            </a:pPr>
            <a:r>
              <a:rPr lang="en-US" dirty="0" smtClean="0"/>
              <a:t>wraps from largest positive to largest negative</a:t>
            </a:r>
            <a:endParaRPr lang="en-US" dirty="0"/>
          </a:p>
          <a:p>
            <a:pPr>
              <a:lnSpc>
                <a:spcPct val="92000"/>
              </a:lnSpc>
            </a:pPr>
            <a:r>
              <a:rPr lang="en-US" dirty="0" smtClean="0"/>
              <a:t>N </a:t>
            </a:r>
            <a:r>
              <a:rPr lang="en-US" dirty="0"/>
              <a:t>bits can be used to represent </a:t>
            </a:r>
          </a:p>
          <a:p>
            <a:pPr lvl="1">
              <a:lnSpc>
                <a:spcPct val="92000"/>
              </a:lnSpc>
            </a:pPr>
            <a:r>
              <a:rPr lang="en-US" dirty="0"/>
              <a:t>unsigned</a:t>
            </a:r>
            <a:r>
              <a:rPr lang="en-US" dirty="0" smtClean="0"/>
              <a:t>:</a:t>
            </a:r>
            <a:endParaRPr lang="en-US" dirty="0"/>
          </a:p>
          <a:p>
            <a:pPr lvl="2">
              <a:lnSpc>
                <a:spcPct val="92000"/>
              </a:lnSpc>
            </a:pPr>
            <a:r>
              <a:rPr lang="en-US" dirty="0" err="1" smtClean="0"/>
              <a:t>eg</a:t>
            </a:r>
            <a:r>
              <a:rPr lang="en-US" dirty="0" smtClean="0"/>
              <a:t>: </a:t>
            </a:r>
            <a:r>
              <a:rPr lang="en-US" dirty="0"/>
              <a:t>8 bits </a:t>
            </a:r>
            <a:r>
              <a:rPr lang="en-US" dirty="0" smtClean="0">
                <a:sym typeface="Symbol" pitchFamily="18" charset="2"/>
              </a:rPr>
              <a:t></a:t>
            </a:r>
            <a:endParaRPr lang="en-US" baseline="30000" dirty="0"/>
          </a:p>
          <a:p>
            <a:pPr lvl="1">
              <a:lnSpc>
                <a:spcPct val="92000"/>
              </a:lnSpc>
            </a:pPr>
            <a:r>
              <a:rPr lang="en-US" dirty="0" smtClean="0"/>
              <a:t>signed (two’s complement):</a:t>
            </a:r>
            <a:endParaRPr lang="en-US" dirty="0"/>
          </a:p>
          <a:p>
            <a:pPr lvl="2">
              <a:lnSpc>
                <a:spcPct val="92000"/>
              </a:lnSpc>
            </a:pPr>
            <a:r>
              <a:rPr lang="en-US" dirty="0"/>
              <a:t>ex: 8 bits </a:t>
            </a:r>
            <a:r>
              <a:rPr lang="en-US" dirty="0" smtClean="0">
                <a:sym typeface="Symbol" pitchFamily="18" charset="2"/>
              </a:rPr>
              <a:t>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Sign Extension &amp; Truncation</a:t>
            </a:r>
            <a:endParaRPr lang="en-US" dirty="0"/>
          </a:p>
        </p:txBody>
      </p:sp>
      <p:sp>
        <p:nvSpPr>
          <p:cNvPr id="178893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Extending</a:t>
            </a:r>
            <a:r>
              <a:rPr lang="en-US" dirty="0" smtClean="0"/>
              <a:t> to larger size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r>
              <a:rPr lang="en-US" sz="3200" dirty="0" smtClean="0">
                <a:solidFill>
                  <a:schemeClr val="accent1"/>
                </a:solidFill>
              </a:rPr>
              <a:t>Truncate</a:t>
            </a:r>
            <a:r>
              <a:rPr lang="en-US" sz="3200" dirty="0" smtClean="0"/>
              <a:t> to smaller </a:t>
            </a:r>
            <a:r>
              <a:rPr lang="en-US" dirty="0" smtClean="0"/>
              <a:t>size</a:t>
            </a:r>
          </a:p>
          <a:p>
            <a:pPr lvl="1"/>
            <a:endParaRPr lang="en-US" dirty="0" smtClean="0"/>
          </a:p>
        </p:txBody>
      </p:sp>
      <p:sp>
        <p:nvSpPr>
          <p:cNvPr id="6" name="Rectangle 3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228600" y="304800"/>
            <a:ext cx="8686800" cy="3352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Copy the leftmost bit into new leading bits</a:t>
            </a:r>
          </a:p>
          <a:p>
            <a:pPr marL="917575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Calibri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For positive number, put 0’s in new leading bits</a:t>
            </a:r>
          </a:p>
          <a:p>
            <a:pPr marL="917575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Calibri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For negative number, put 1’s in new leading bits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Drop leading bits so long as sign doesn’t change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89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Two’s Complement Addition</a:t>
            </a:r>
          </a:p>
        </p:txBody>
      </p:sp>
      <p:sp>
        <p:nvSpPr>
          <p:cNvPr id="195891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accent1"/>
                </a:solidFill>
              </a:rPr>
              <a:t>Addition with two’s complement signed numbers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Perform </a:t>
            </a:r>
            <a:r>
              <a:rPr lang="en-US" dirty="0"/>
              <a:t>addition as usual, regardless of </a:t>
            </a:r>
            <a:r>
              <a:rPr lang="en-US" dirty="0" smtClean="0"/>
              <a:t>sign</a:t>
            </a:r>
            <a:br>
              <a:rPr lang="en-US" dirty="0" smtClean="0"/>
            </a:br>
            <a:r>
              <a:rPr lang="en-US" dirty="0" smtClean="0"/>
              <a:t>(it just works)</a:t>
            </a:r>
          </a:p>
        </p:txBody>
      </p:sp>
      <p:sp>
        <p:nvSpPr>
          <p:cNvPr id="4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553200" y="3174983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19800" y="2260583"/>
            <a:ext cx="2514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0</a:t>
            </a:r>
            <a:r>
              <a:rPr lang="en-US" sz="2800">
                <a:solidFill>
                  <a:srgbClr val="FFFFFF"/>
                </a:solidFill>
                <a:latin typeface="Calibri"/>
              </a:rPr>
              <a:t>   B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0</a:t>
            </a:r>
          </a:p>
        </p:txBody>
      </p:sp>
      <p:sp>
        <p:nvSpPr>
          <p:cNvPr id="6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6858000" y="2793983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Line 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7543800" y="2793983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7772400" y="3708383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6096000" y="3708383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7162800" y="4165583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" name="Text Box 1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781800" y="4546583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0</a:t>
            </a:r>
          </a:p>
        </p:txBody>
      </p:sp>
      <p:sp>
        <p:nvSpPr>
          <p:cNvPr id="12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876800" y="3174983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343400" y="2260583"/>
            <a:ext cx="2514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1</a:t>
            </a:r>
            <a:r>
              <a:rPr lang="en-US" sz="2800">
                <a:solidFill>
                  <a:srgbClr val="FFFFFF"/>
                </a:solidFill>
                <a:latin typeface="Calibri"/>
              </a:rPr>
              <a:t>   B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14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181600" y="2793983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867400" y="2793983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4419600" y="3708383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486400" y="4165583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" name="Text Box 1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105400" y="4546583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19" name="Rectangle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200400" y="3174983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" name="Text Box 2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667000" y="2260583"/>
            <a:ext cx="2514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2</a:t>
            </a:r>
            <a:r>
              <a:rPr lang="en-US" sz="2800">
                <a:solidFill>
                  <a:srgbClr val="FFFFFF"/>
                </a:solidFill>
                <a:latin typeface="Calibri"/>
              </a:rPr>
              <a:t>   B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21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505200" y="2793983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191000" y="2793983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2743200" y="3708383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" name="Line 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3810000" y="4165583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" name="Text Box 2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429000" y="4546583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26" name="Rectangle 2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524000" y="3174983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" name="Text Box 2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990600" y="2260583"/>
            <a:ext cx="2514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3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   B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28" name="Line 2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1828800" y="2793983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" name="Line 2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514600" y="2793983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1066800" y="3708383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" name="Line 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2133600" y="4165583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" name="Text Box 32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752600" y="4546583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33" name="Text Box 33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6200" y="3404238"/>
            <a:ext cx="1143000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 smtClean="0">
                <a:solidFill>
                  <a:srgbClr val="FFFFFF"/>
                </a:solidFill>
                <a:latin typeface="Calibri"/>
              </a:rPr>
              <a:t>Cout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 animBg="1"/>
      <p:bldP spid="13" grpId="0"/>
      <p:bldP spid="14" grpId="0" animBg="1"/>
      <p:bldP spid="15" grpId="0" animBg="1"/>
      <p:bldP spid="16" grpId="0" animBg="1"/>
      <p:bldP spid="17" grpId="0" animBg="1"/>
      <p:bldP spid="18" grpId="0"/>
      <p:bldP spid="19" grpId="0" animBg="1"/>
      <p:bldP spid="20" grpId="0"/>
      <p:bldP spid="21" grpId="0" animBg="1"/>
      <p:bldP spid="22" grpId="0" animBg="1"/>
      <p:bldP spid="23" grpId="0" animBg="1"/>
      <p:bldP spid="24" grpId="0" animBg="1"/>
      <p:bldP spid="25" grpId="0"/>
      <p:bldP spid="26" grpId="0" animBg="1"/>
      <p:bldP spid="27" grpId="0"/>
      <p:bldP spid="28" grpId="0" animBg="1"/>
      <p:bldP spid="29" grpId="0" animBg="1"/>
      <p:bldP spid="30" grpId="0" animBg="1"/>
      <p:bldP spid="31" grpId="0" animBg="1"/>
      <p:bldP spid="32" grpId="0"/>
      <p:bldP spid="3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Diversion: 10’s Complement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How does that work?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600" y="1500561"/>
            <a:ext cx="1447800" cy="132343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rgbClr val="FFFFFF"/>
                </a:solidFill>
              </a:rPr>
              <a:t>-154 +283</a:t>
            </a:r>
            <a:endParaRPr lang="en-US" sz="4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955675" y="2745161"/>
            <a:ext cx="10668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9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Overflow</a:t>
            </a:r>
          </a:p>
        </p:txBody>
      </p:sp>
      <p:sp>
        <p:nvSpPr>
          <p:cNvPr id="196096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>
              <a:lnSpc>
                <a:spcPct val="92000"/>
              </a:lnSpc>
            </a:pPr>
            <a:r>
              <a:rPr lang="en-US" dirty="0" smtClean="0">
                <a:solidFill>
                  <a:schemeClr val="accent1"/>
                </a:solidFill>
              </a:rPr>
              <a:t>Overflow</a:t>
            </a:r>
            <a:endParaRPr lang="en-US" dirty="0">
              <a:solidFill>
                <a:schemeClr val="accent1"/>
              </a:solidFill>
            </a:endParaRPr>
          </a:p>
          <a:p>
            <a:pPr lvl="1">
              <a:lnSpc>
                <a:spcPct val="92000"/>
              </a:lnSpc>
            </a:pPr>
            <a:r>
              <a:rPr lang="en-US" dirty="0" smtClean="0"/>
              <a:t>adding a negative and a positive?</a:t>
            </a:r>
            <a:endParaRPr lang="en-US" dirty="0"/>
          </a:p>
          <a:p>
            <a:pPr lvl="1">
              <a:lnSpc>
                <a:spcPct val="92000"/>
              </a:lnSpc>
            </a:pPr>
            <a:endParaRPr lang="en-US" dirty="0" smtClean="0"/>
          </a:p>
          <a:p>
            <a:pPr lvl="1">
              <a:lnSpc>
                <a:spcPct val="92000"/>
              </a:lnSpc>
            </a:pPr>
            <a:r>
              <a:rPr lang="en-US" dirty="0" smtClean="0"/>
              <a:t>adding two positives?</a:t>
            </a:r>
            <a:endParaRPr lang="en-US" dirty="0"/>
          </a:p>
          <a:p>
            <a:pPr lvl="1">
              <a:lnSpc>
                <a:spcPct val="92000"/>
              </a:lnSpc>
            </a:pPr>
            <a:endParaRPr lang="en-US" dirty="0"/>
          </a:p>
          <a:p>
            <a:pPr lvl="1">
              <a:lnSpc>
                <a:spcPct val="92000"/>
              </a:lnSpc>
            </a:pPr>
            <a:r>
              <a:rPr lang="en-US" dirty="0" smtClean="0"/>
              <a:t>adding two negatives?</a:t>
            </a:r>
          </a:p>
          <a:p>
            <a:pPr lvl="1">
              <a:lnSpc>
                <a:spcPct val="92000"/>
              </a:lnSpc>
              <a:buNone/>
            </a:pPr>
            <a:endParaRPr lang="en-US" dirty="0" smtClean="0"/>
          </a:p>
          <a:p>
            <a:pPr>
              <a:lnSpc>
                <a:spcPct val="92000"/>
              </a:lnSpc>
            </a:pPr>
            <a:r>
              <a:rPr lang="en-US" dirty="0" smtClean="0">
                <a:solidFill>
                  <a:schemeClr val="accent1"/>
                </a:solidFill>
              </a:rPr>
              <a:t>Rule of thumb:</a:t>
            </a:r>
          </a:p>
          <a:p>
            <a:pPr>
              <a:lnSpc>
                <a:spcPct val="92000"/>
              </a:lnSpc>
            </a:pPr>
            <a:r>
              <a:rPr lang="en-US" dirty="0" smtClean="0"/>
              <a:t>	Overflow happened </a:t>
            </a:r>
            <a:r>
              <a:rPr lang="en-US" dirty="0" err="1" smtClean="0"/>
              <a:t>iff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carry </a:t>
            </a:r>
            <a:r>
              <a:rPr lang="en-US" dirty="0"/>
              <a:t>into </a:t>
            </a:r>
            <a:r>
              <a:rPr lang="en-US" dirty="0" err="1" smtClean="0"/>
              <a:t>msb</a:t>
            </a:r>
            <a:r>
              <a:rPr lang="en-US" dirty="0" smtClean="0"/>
              <a:t> != </a:t>
            </a:r>
            <a:r>
              <a:rPr lang="en-US" dirty="0"/>
              <a:t>carry out of </a:t>
            </a:r>
            <a:r>
              <a:rPr lang="en-US" dirty="0" err="1"/>
              <a:t>msb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30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Two’s Complement Adder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Calibri"/>
              </a:rPr>
              <a:t>Two’s Complement Adder with overflow detection</a:t>
            </a:r>
          </a:p>
          <a:p>
            <a:endParaRPr lang="en-US" dirty="0"/>
          </a:p>
        </p:txBody>
      </p:sp>
      <p:sp>
        <p:nvSpPr>
          <p:cNvPr id="1963011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10400" y="2743200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3012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477000" y="1828800"/>
            <a:ext cx="2514600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0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    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0</a:t>
            </a:r>
          </a:p>
        </p:txBody>
      </p:sp>
      <p:sp>
        <p:nvSpPr>
          <p:cNvPr id="1963013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7315200" y="236220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3014" name="Line 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8001000" y="236220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3015" name="Line 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8229600" y="3276600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3016" name="Line 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6553200" y="3276600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3017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7620000" y="373380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3018" name="Text Box 1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239000" y="4114800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0</a:t>
            </a:r>
          </a:p>
        </p:txBody>
      </p:sp>
      <p:sp>
        <p:nvSpPr>
          <p:cNvPr id="1963019" name="Rectangle 1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25475" y="533401"/>
            <a:ext cx="8075613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3200" dirty="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1963020" name="Rectangle 1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334000" y="2743200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3021" name="Text Box 1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800600" y="1828800"/>
            <a:ext cx="2514600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1  </a:t>
            </a: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   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1963022" name="Line 14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638800" y="236220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3023" name="Line 1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6324600" y="236220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3024" name="Line 16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4876800" y="3276600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3025" name="Line 17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943600" y="373380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3026" name="Text Box 18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562600" y="4114800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1963027" name="Rectangle 1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657600" y="2743200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3028" name="Text Box 20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124200" y="1828800"/>
            <a:ext cx="2514600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2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    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1963029" name="Line 21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3962400" y="236220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3030" name="Line 22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4648200" y="236220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3031" name="Line 2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3200400" y="3276600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3032" name="Line 24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4267200" y="373380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3033" name="Text Box 25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886200" y="4114800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1963034" name="Rectangle 2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981200" y="2743200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3035" name="Text Box 27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447800" y="1828800"/>
            <a:ext cx="2514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3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   </a:t>
            </a: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  B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3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63036" name="Line 28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286000" y="236220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3037" name="Line 29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2971800" y="236220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3038" name="Line 30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H="1">
            <a:off x="1371600" y="3276600"/>
            <a:ext cx="609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63039" name="Line 31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2590800" y="373380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3040" name="Text Box 32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2209800" y="4114800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1963041" name="Text Box 33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0" y="2819400"/>
            <a:ext cx="1143000" cy="1082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over</a:t>
            </a:r>
            <a:br>
              <a:rPr lang="en-US" sz="2800" dirty="0">
                <a:solidFill>
                  <a:srgbClr val="FFFFFF"/>
                </a:solidFill>
                <a:latin typeface="Calibri"/>
              </a:rPr>
            </a:br>
            <a:r>
              <a:rPr lang="en-US" sz="2800" dirty="0">
                <a:solidFill>
                  <a:srgbClr val="FFFFFF"/>
                </a:solidFill>
                <a:latin typeface="Calibri"/>
              </a:rPr>
              <a:t>flow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63042" name="Line 34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 flipV="1">
            <a:off x="8686800" y="3276600"/>
            <a:ext cx="0" cy="1524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3043" name="Line 35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 flipV="1">
            <a:off x="8458200" y="3429000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3044" name="Line 36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 flipV="1">
            <a:off x="8582025" y="3505200"/>
            <a:ext cx="228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3045" name="Line 37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H="1" flipV="1">
            <a:off x="8653463" y="3576638"/>
            <a:ext cx="76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3046" name="Text Box 38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8382000" y="2743200"/>
            <a:ext cx="609600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0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63047" name="Line 39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3429000" y="3276600"/>
            <a:ext cx="0" cy="609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3048" name="Line 40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1752600" y="3886200"/>
            <a:ext cx="16764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63049" name="Line 41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1752600" y="3482975"/>
            <a:ext cx="0" cy="38735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3051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1371600" y="3494088"/>
            <a:ext cx="381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arrow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63050" name="AutoShape 42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914400" y="3101975"/>
            <a:ext cx="447827" cy="546838"/>
          </a:xfrm>
          <a:prstGeom prst="moon">
            <a:avLst>
              <a:gd name="adj" fmla="val 76598"/>
            </a:avLst>
          </a:prstGeom>
          <a:noFill/>
          <a:ln w="381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6" name="AutoShape 42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1295559" y="3110763"/>
            <a:ext cx="169041" cy="546839"/>
          </a:xfrm>
          <a:custGeom>
            <a:avLst/>
            <a:gdLst>
              <a:gd name="connsiteX0" fmla="*/ 776287 w 776287"/>
              <a:gd name="connsiteY0" fmla="*/ 889000 h 889000"/>
              <a:gd name="connsiteX1" fmla="*/ 229642 w 776287"/>
              <a:gd name="connsiteY1" fmla="*/ 760105 h 889000"/>
              <a:gd name="connsiteX2" fmla="*/ 229643 w 776287"/>
              <a:gd name="connsiteY2" fmla="*/ 128894 h 889000"/>
              <a:gd name="connsiteX3" fmla="*/ 776287 w 776287"/>
              <a:gd name="connsiteY3" fmla="*/ 0 h 889000"/>
              <a:gd name="connsiteX4" fmla="*/ 776289 w 776287"/>
              <a:gd name="connsiteY4" fmla="*/ 889002 h 889000"/>
              <a:gd name="connsiteX5" fmla="*/ 776287 w 776287"/>
              <a:gd name="connsiteY5" fmla="*/ 889000 h 889000"/>
              <a:gd name="connsiteX0" fmla="*/ 306191 w 852837"/>
              <a:gd name="connsiteY0" fmla="*/ 128894 h 889002"/>
              <a:gd name="connsiteX1" fmla="*/ 852835 w 852837"/>
              <a:gd name="connsiteY1" fmla="*/ 0 h 889002"/>
              <a:gd name="connsiteX2" fmla="*/ 852837 w 852837"/>
              <a:gd name="connsiteY2" fmla="*/ 889002 h 889002"/>
              <a:gd name="connsiteX3" fmla="*/ 852835 w 852837"/>
              <a:gd name="connsiteY3" fmla="*/ 889000 h 889002"/>
              <a:gd name="connsiteX4" fmla="*/ 306190 w 852837"/>
              <a:gd name="connsiteY4" fmla="*/ 760105 h 889002"/>
              <a:gd name="connsiteX5" fmla="*/ 397631 w 852837"/>
              <a:gd name="connsiteY5" fmla="*/ 220334 h 889002"/>
              <a:gd name="connsiteX0" fmla="*/ 852835 w 852837"/>
              <a:gd name="connsiteY0" fmla="*/ 0 h 889002"/>
              <a:gd name="connsiteX1" fmla="*/ 852837 w 852837"/>
              <a:gd name="connsiteY1" fmla="*/ 889002 h 889002"/>
              <a:gd name="connsiteX2" fmla="*/ 852835 w 852837"/>
              <a:gd name="connsiteY2" fmla="*/ 889000 h 889002"/>
              <a:gd name="connsiteX3" fmla="*/ 306190 w 852837"/>
              <a:gd name="connsiteY3" fmla="*/ 760105 h 889002"/>
              <a:gd name="connsiteX4" fmla="*/ 397631 w 852837"/>
              <a:gd name="connsiteY4" fmla="*/ 220334 h 889002"/>
              <a:gd name="connsiteX0" fmla="*/ 546645 w 546647"/>
              <a:gd name="connsiteY0" fmla="*/ 0 h 889002"/>
              <a:gd name="connsiteX1" fmla="*/ 546647 w 546647"/>
              <a:gd name="connsiteY1" fmla="*/ 889002 h 889002"/>
              <a:gd name="connsiteX2" fmla="*/ 546645 w 546647"/>
              <a:gd name="connsiteY2" fmla="*/ 889000 h 889002"/>
              <a:gd name="connsiteX3" fmla="*/ 0 w 546647"/>
              <a:gd name="connsiteY3" fmla="*/ 760105 h 889002"/>
              <a:gd name="connsiteX0" fmla="*/ 293023 w 293025"/>
              <a:gd name="connsiteY0" fmla="*/ 0 h 889002"/>
              <a:gd name="connsiteX1" fmla="*/ 293025 w 293025"/>
              <a:gd name="connsiteY1" fmla="*/ 889002 h 889002"/>
              <a:gd name="connsiteX2" fmla="*/ 293023 w 293025"/>
              <a:gd name="connsiteY2" fmla="*/ 889000 h 889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3025" h="889002">
                <a:moveTo>
                  <a:pt x="293023" y="0"/>
                </a:moveTo>
                <a:cubicBezTo>
                  <a:pt x="0" y="272584"/>
                  <a:pt x="0" y="616418"/>
                  <a:pt x="293025" y="889002"/>
                </a:cubicBezTo>
                <a:lnTo>
                  <a:pt x="293023" y="889000"/>
                </a:lnTo>
              </a:path>
            </a:pathLst>
          </a:custGeom>
          <a:noFill/>
          <a:ln w="381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8" name="Line 2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>
            <a:off x="685800" y="3368675"/>
            <a:ext cx="228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Binary Subtraction</a:t>
            </a:r>
            <a:endParaRPr lang="en-US" dirty="0"/>
          </a:p>
        </p:txBody>
      </p:sp>
      <p:sp>
        <p:nvSpPr>
          <p:cNvPr id="207769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Two’s Complement Subtraction</a:t>
            </a:r>
          </a:p>
          <a:p>
            <a:r>
              <a:rPr lang="en-US" dirty="0" smtClean="0"/>
              <a:t>	Lazy approach</a:t>
            </a:r>
          </a:p>
          <a:p>
            <a:r>
              <a:rPr lang="en-US" dirty="0" smtClean="0"/>
              <a:t>	A – B = A + (-B) = A + (B + 1)</a:t>
            </a:r>
            <a:endParaRPr lang="en-US" dirty="0"/>
          </a:p>
        </p:txBody>
      </p:sp>
      <p:cxnSp>
        <p:nvCxnSpPr>
          <p:cNvPr id="8" name="Straight Connector 7"/>
          <p:cNvCxnSpPr/>
          <p:nvPr>
            <p:custDataLst>
              <p:tags r:id="rId3"/>
            </p:custDataLst>
          </p:nvPr>
        </p:nvCxnSpPr>
        <p:spPr>
          <a:xfrm>
            <a:off x="4229100" y="1724025"/>
            <a:ext cx="228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10400" y="3857587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7315200" y="34765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" name="Line 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8001000" y="34765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" name="Line 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8229600" y="4390987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" name="Line 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6553200" y="4390987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7620000" y="48481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" name="Text Box 1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239000" y="5229187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0</a:t>
            </a:r>
          </a:p>
        </p:txBody>
      </p:sp>
      <p:sp>
        <p:nvSpPr>
          <p:cNvPr id="18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334000" y="3857587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638800" y="34765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6324600" y="34765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" name="Line 1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4876800" y="4390987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" name="Line 1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5943600" y="48481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" name="Text Box 18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562600" y="5229187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24" name="Rectangle 1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657600" y="3857587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" name="Line 2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962400" y="34765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" name="Line 22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648200" y="34765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" name="Line 2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3200400" y="4390987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" name="Line 2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267200" y="48481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886200" y="5229187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30" name="Rectangle 26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981200" y="3857587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2286000" y="34765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" name="Line 2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971800" y="34765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" name="Line 30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>
            <a:off x="1371600" y="4390987"/>
            <a:ext cx="609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4" name="Line 3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2590800" y="48481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" name="Text Box 32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209800" y="5229187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36" name="Text Box 33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0" y="3933787"/>
            <a:ext cx="1143000" cy="1082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over</a:t>
            </a:r>
            <a:br>
              <a:rPr lang="en-US" sz="2800" dirty="0">
                <a:solidFill>
                  <a:srgbClr val="FFFFFF"/>
                </a:solidFill>
                <a:latin typeface="Calibri"/>
              </a:rPr>
            </a:br>
            <a:r>
              <a:rPr lang="en-US" sz="2800" dirty="0">
                <a:solidFill>
                  <a:srgbClr val="FFFFFF"/>
                </a:solidFill>
                <a:latin typeface="Calibri"/>
              </a:rPr>
              <a:t>flow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1" name="Text Box 38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382000" y="3857587"/>
            <a:ext cx="609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1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" name="Line 39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3429000" y="4390987"/>
            <a:ext cx="0" cy="609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" name="Line 40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>
            <a:off x="1752600" y="5000587"/>
            <a:ext cx="16764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4" name="Line 41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1752600" y="4597362"/>
            <a:ext cx="0" cy="38735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5" name="Line 43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1371600" y="4608475"/>
            <a:ext cx="381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arrow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" name="AutoShape 42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914400" y="4216362"/>
            <a:ext cx="447827" cy="546838"/>
          </a:xfrm>
          <a:prstGeom prst="moon">
            <a:avLst>
              <a:gd name="adj" fmla="val 76598"/>
            </a:avLst>
          </a:prstGeom>
          <a:noFill/>
          <a:ln w="381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7" name="AutoShape 42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1295559" y="4225150"/>
            <a:ext cx="169041" cy="546839"/>
          </a:xfrm>
          <a:custGeom>
            <a:avLst/>
            <a:gdLst>
              <a:gd name="connsiteX0" fmla="*/ 776287 w 776287"/>
              <a:gd name="connsiteY0" fmla="*/ 889000 h 889000"/>
              <a:gd name="connsiteX1" fmla="*/ 229642 w 776287"/>
              <a:gd name="connsiteY1" fmla="*/ 760105 h 889000"/>
              <a:gd name="connsiteX2" fmla="*/ 229643 w 776287"/>
              <a:gd name="connsiteY2" fmla="*/ 128894 h 889000"/>
              <a:gd name="connsiteX3" fmla="*/ 776287 w 776287"/>
              <a:gd name="connsiteY3" fmla="*/ 0 h 889000"/>
              <a:gd name="connsiteX4" fmla="*/ 776289 w 776287"/>
              <a:gd name="connsiteY4" fmla="*/ 889002 h 889000"/>
              <a:gd name="connsiteX5" fmla="*/ 776287 w 776287"/>
              <a:gd name="connsiteY5" fmla="*/ 889000 h 889000"/>
              <a:gd name="connsiteX0" fmla="*/ 306191 w 852837"/>
              <a:gd name="connsiteY0" fmla="*/ 128894 h 889002"/>
              <a:gd name="connsiteX1" fmla="*/ 852835 w 852837"/>
              <a:gd name="connsiteY1" fmla="*/ 0 h 889002"/>
              <a:gd name="connsiteX2" fmla="*/ 852837 w 852837"/>
              <a:gd name="connsiteY2" fmla="*/ 889002 h 889002"/>
              <a:gd name="connsiteX3" fmla="*/ 852835 w 852837"/>
              <a:gd name="connsiteY3" fmla="*/ 889000 h 889002"/>
              <a:gd name="connsiteX4" fmla="*/ 306190 w 852837"/>
              <a:gd name="connsiteY4" fmla="*/ 760105 h 889002"/>
              <a:gd name="connsiteX5" fmla="*/ 397631 w 852837"/>
              <a:gd name="connsiteY5" fmla="*/ 220334 h 889002"/>
              <a:gd name="connsiteX0" fmla="*/ 852835 w 852837"/>
              <a:gd name="connsiteY0" fmla="*/ 0 h 889002"/>
              <a:gd name="connsiteX1" fmla="*/ 852837 w 852837"/>
              <a:gd name="connsiteY1" fmla="*/ 889002 h 889002"/>
              <a:gd name="connsiteX2" fmla="*/ 852835 w 852837"/>
              <a:gd name="connsiteY2" fmla="*/ 889000 h 889002"/>
              <a:gd name="connsiteX3" fmla="*/ 306190 w 852837"/>
              <a:gd name="connsiteY3" fmla="*/ 760105 h 889002"/>
              <a:gd name="connsiteX4" fmla="*/ 397631 w 852837"/>
              <a:gd name="connsiteY4" fmla="*/ 220334 h 889002"/>
              <a:gd name="connsiteX0" fmla="*/ 546645 w 546647"/>
              <a:gd name="connsiteY0" fmla="*/ 0 h 889002"/>
              <a:gd name="connsiteX1" fmla="*/ 546647 w 546647"/>
              <a:gd name="connsiteY1" fmla="*/ 889002 h 889002"/>
              <a:gd name="connsiteX2" fmla="*/ 546645 w 546647"/>
              <a:gd name="connsiteY2" fmla="*/ 889000 h 889002"/>
              <a:gd name="connsiteX3" fmla="*/ 0 w 546647"/>
              <a:gd name="connsiteY3" fmla="*/ 760105 h 889002"/>
              <a:gd name="connsiteX0" fmla="*/ 293023 w 293025"/>
              <a:gd name="connsiteY0" fmla="*/ 0 h 889002"/>
              <a:gd name="connsiteX1" fmla="*/ 293025 w 293025"/>
              <a:gd name="connsiteY1" fmla="*/ 889002 h 889002"/>
              <a:gd name="connsiteX2" fmla="*/ 293023 w 293025"/>
              <a:gd name="connsiteY2" fmla="*/ 889000 h 889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3025" h="889002">
                <a:moveTo>
                  <a:pt x="293023" y="0"/>
                </a:moveTo>
                <a:cubicBezTo>
                  <a:pt x="0" y="272584"/>
                  <a:pt x="0" y="616418"/>
                  <a:pt x="293025" y="889002"/>
                </a:cubicBezTo>
                <a:lnTo>
                  <a:pt x="293023" y="889000"/>
                </a:lnTo>
              </a:path>
            </a:pathLst>
          </a:custGeom>
          <a:noFill/>
          <a:ln w="381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8" name="Line 2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H="1">
            <a:off x="685800" y="4483062"/>
            <a:ext cx="228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3" name="Text Box 3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010400" y="2949575"/>
            <a:ext cx="609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0</a:t>
            </a:r>
          </a:p>
        </p:txBody>
      </p:sp>
      <p:sp>
        <p:nvSpPr>
          <p:cNvPr id="54" name="Text Box 32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7620000" y="2286000"/>
            <a:ext cx="9144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0</a:t>
            </a:r>
          </a:p>
        </p:txBody>
      </p:sp>
      <p:grpSp>
        <p:nvGrpSpPr>
          <p:cNvPr id="55" name="Group 33"/>
          <p:cNvGrpSpPr>
            <a:grpSpLocks/>
          </p:cNvGrpSpPr>
          <p:nvPr>
            <p:custDataLst>
              <p:tags r:id="rId40"/>
            </p:custDataLst>
          </p:nvPr>
        </p:nvGrpSpPr>
        <p:grpSpPr bwMode="auto">
          <a:xfrm rot="5400000">
            <a:off x="7648575" y="3025775"/>
            <a:ext cx="703263" cy="246063"/>
            <a:chOff x="3654" y="1680"/>
            <a:chExt cx="934" cy="336"/>
          </a:xfrm>
        </p:grpSpPr>
        <p:sp>
          <p:nvSpPr>
            <p:cNvPr id="56" name="AutoShape 34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7" name="Oval 35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8" name="Line 36"/>
            <p:cNvSpPr>
              <a:spLocks noChangeShapeType="1"/>
            </p:cNvSpPr>
            <p:nvPr>
              <p:custDataLst>
                <p:tags r:id="rId65"/>
              </p:custDataLst>
            </p:nvPr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9" name="Line 37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0" name="Text Box 38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5334000" y="2949575"/>
            <a:ext cx="609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61" name="Text Box 39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5943600" y="2286000"/>
            <a:ext cx="9144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grpSp>
        <p:nvGrpSpPr>
          <p:cNvPr id="62" name="Group 40"/>
          <p:cNvGrpSpPr>
            <a:grpSpLocks/>
          </p:cNvGrpSpPr>
          <p:nvPr>
            <p:custDataLst>
              <p:tags r:id="rId43"/>
            </p:custDataLst>
          </p:nvPr>
        </p:nvGrpSpPr>
        <p:grpSpPr bwMode="auto">
          <a:xfrm rot="5400000">
            <a:off x="5972175" y="3025775"/>
            <a:ext cx="703263" cy="246063"/>
            <a:chOff x="3654" y="1680"/>
            <a:chExt cx="934" cy="336"/>
          </a:xfrm>
        </p:grpSpPr>
        <p:sp>
          <p:nvSpPr>
            <p:cNvPr id="63" name="AutoShape 41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4" name="Oval 42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5" name="Line 43"/>
            <p:cNvSpPr>
              <a:spLocks noChangeShapeType="1"/>
            </p:cNvSpPr>
            <p:nvPr>
              <p:custDataLst>
                <p:tags r:id="rId61"/>
              </p:custDataLst>
            </p:nvPr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6" name="Line 44"/>
            <p:cNvSpPr>
              <a:spLocks noChangeShapeType="1"/>
            </p:cNvSpPr>
            <p:nvPr>
              <p:custDataLst>
                <p:tags r:id="rId62"/>
              </p:custDataLst>
            </p:nvPr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7" name="Text Box 45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657600" y="2949575"/>
            <a:ext cx="609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68" name="Text Box 46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4267200" y="2286000"/>
            <a:ext cx="9144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grpSp>
        <p:nvGrpSpPr>
          <p:cNvPr id="69" name="Group 47"/>
          <p:cNvGrpSpPr>
            <a:grpSpLocks/>
          </p:cNvGrpSpPr>
          <p:nvPr>
            <p:custDataLst>
              <p:tags r:id="rId46"/>
            </p:custDataLst>
          </p:nvPr>
        </p:nvGrpSpPr>
        <p:grpSpPr bwMode="auto">
          <a:xfrm rot="5400000">
            <a:off x="4295775" y="3025775"/>
            <a:ext cx="703263" cy="246063"/>
            <a:chOff x="3654" y="1680"/>
            <a:chExt cx="934" cy="336"/>
          </a:xfrm>
        </p:grpSpPr>
        <p:sp>
          <p:nvSpPr>
            <p:cNvPr id="70" name="AutoShape 48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1" name="Oval 49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2" name="Line 50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3" name="Line 51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74" name="Text Box 52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1981200" y="2949575"/>
            <a:ext cx="609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75" name="Text Box 53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2590800" y="2286000"/>
            <a:ext cx="9144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grpSp>
        <p:nvGrpSpPr>
          <p:cNvPr id="76" name="Group 54"/>
          <p:cNvGrpSpPr>
            <a:grpSpLocks/>
          </p:cNvGrpSpPr>
          <p:nvPr>
            <p:custDataLst>
              <p:tags r:id="rId49"/>
            </p:custDataLst>
          </p:nvPr>
        </p:nvGrpSpPr>
        <p:grpSpPr bwMode="auto">
          <a:xfrm rot="5400000">
            <a:off x="2619375" y="3025775"/>
            <a:ext cx="703263" cy="246063"/>
            <a:chOff x="3654" y="1680"/>
            <a:chExt cx="934" cy="336"/>
          </a:xfrm>
        </p:grpSpPr>
        <p:sp>
          <p:nvSpPr>
            <p:cNvPr id="77" name="AutoShape 55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8" name="Oval 56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9" name="Line 57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0" name="Line 58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81" name="TextBox 80"/>
          <p:cNvSpPr txBox="1"/>
          <p:nvPr>
            <p:custDataLst>
              <p:tags r:id="rId50"/>
            </p:custDataLst>
          </p:nvPr>
        </p:nvSpPr>
        <p:spPr>
          <a:xfrm>
            <a:off x="1066800" y="6172200"/>
            <a:ext cx="2662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Q:  What if (-B) overflows?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41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3" grpId="0"/>
      <p:bldP spid="54" grpId="0"/>
      <p:bldP spid="60" grpId="0"/>
      <p:bldP spid="61" grpId="0"/>
      <p:bldP spid="67" grpId="0"/>
      <p:bldP spid="68" grpId="0"/>
      <p:bldP spid="74" grpId="0"/>
      <p:bldP spid="75" grpId="0"/>
      <p:bldP spid="81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107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A Calculator</a:t>
            </a:r>
          </a:p>
        </p:txBody>
      </p:sp>
      <p:sp>
        <p:nvSpPr>
          <p:cNvPr id="1967111" name="Line 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008063" y="2133600"/>
            <a:ext cx="779463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67112" name="Line 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990600" y="3352800"/>
            <a:ext cx="7620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67131" name="Line 2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990599" y="4724400"/>
            <a:ext cx="779463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67142" name="Text Box 3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6620676" y="3843549"/>
            <a:ext cx="1523999" cy="59215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decoder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67143" name="Line 3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1236663" y="1994475"/>
            <a:ext cx="7620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7144" name="Text Box 4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41227" y="1562456"/>
            <a:ext cx="340158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8</a:t>
            </a:r>
          </a:p>
        </p:txBody>
      </p:sp>
      <p:sp>
        <p:nvSpPr>
          <p:cNvPr id="1967151" name="Line 4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6459551" y="3987224"/>
            <a:ext cx="7620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7152" name="Text Box 4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367229" y="3606224"/>
            <a:ext cx="340158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8</a:t>
            </a:r>
          </a:p>
        </p:txBody>
      </p:sp>
      <p:sp>
        <p:nvSpPr>
          <p:cNvPr id="1967153" name="Line 49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6154751" y="4131686"/>
            <a:ext cx="9144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pic>
        <p:nvPicPr>
          <p:cNvPr id="1967154" name="Picture 50" descr="8-segment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069137" y="863025"/>
            <a:ext cx="703263" cy="914400"/>
          </a:xfrm>
          <a:prstGeom prst="rect">
            <a:avLst/>
          </a:prstGeom>
          <a:noFill/>
        </p:spPr>
      </p:pic>
      <p:pic>
        <p:nvPicPr>
          <p:cNvPr id="1967155" name="Picture 51" descr="8-segment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754937" y="863025"/>
            <a:ext cx="703263" cy="914400"/>
          </a:xfrm>
          <a:prstGeom prst="rect">
            <a:avLst/>
          </a:prstGeom>
          <a:noFill/>
        </p:spPr>
      </p:pic>
      <p:pic>
        <p:nvPicPr>
          <p:cNvPr id="1967156" name="Picture 52" descr="8-segment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383337" y="863025"/>
            <a:ext cx="703263" cy="914400"/>
          </a:xfrm>
          <a:prstGeom prst="rect">
            <a:avLst/>
          </a:prstGeom>
          <a:noFill/>
        </p:spPr>
      </p:pic>
      <p:sp>
        <p:nvSpPr>
          <p:cNvPr id="1967158" name="Line 54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7373937" y="1777425"/>
            <a:ext cx="0" cy="16002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67160" name="Text Box 5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27063" y="4373940"/>
            <a:ext cx="1228221" cy="156966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S</a:t>
            </a:r>
            <a:br>
              <a:rPr lang="en-US" sz="3200" dirty="0" smtClean="0">
                <a:solidFill>
                  <a:srgbClr val="FFFFFF"/>
                </a:solidFill>
                <a:latin typeface="Calibri"/>
              </a:rPr>
            </a:b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0=add</a:t>
            </a:r>
          </a:p>
          <a:p>
            <a:pPr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1=sub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3" name="Line 54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697537" y="1777425"/>
            <a:ext cx="0" cy="4572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pic>
        <p:nvPicPr>
          <p:cNvPr id="94" name="Picture 51" descr="8-segment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5316537" y="863025"/>
            <a:ext cx="703263" cy="914400"/>
          </a:xfrm>
          <a:prstGeom prst="rect">
            <a:avLst/>
          </a:prstGeom>
          <a:noFill/>
        </p:spPr>
      </p:pic>
      <p:sp>
        <p:nvSpPr>
          <p:cNvPr id="57" name="TextBox 56"/>
          <p:cNvSpPr txBox="1"/>
          <p:nvPr>
            <p:custDataLst>
              <p:tags r:id="rId18"/>
            </p:custDataLst>
          </p:nvPr>
        </p:nvSpPr>
        <p:spPr>
          <a:xfrm>
            <a:off x="609600" y="1828800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8" name="TextBox 57"/>
          <p:cNvSpPr txBox="1"/>
          <p:nvPr>
            <p:custDataLst>
              <p:tags r:id="rId19"/>
            </p:custDataLst>
          </p:nvPr>
        </p:nvSpPr>
        <p:spPr>
          <a:xfrm>
            <a:off x="609600" y="3072825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60" name="Line 3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1255899" y="3200400"/>
            <a:ext cx="7620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" name="Text Box 40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160463" y="2768381"/>
            <a:ext cx="340158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8</a:t>
            </a:r>
          </a:p>
        </p:txBody>
      </p:sp>
      <p:sp>
        <p:nvSpPr>
          <p:cNvPr id="2055" name="Comment 7"/>
          <p:cNvSpPr>
            <a:spLocks noRot="1" noChangeAspect="1" noEditPoints="1" noChangeArrowheads="1" noChangeShapeType="1" noTextEdit="1"/>
          </p:cNvSpPr>
          <p:nvPr>
            <p:custDataLst>
              <p:tags r:id="rId22"/>
            </p:custDataLst>
          </p:nvPr>
        </p:nvSpPr>
        <p:spPr bwMode="auto">
          <a:xfrm>
            <a:off x="5410200" y="939225"/>
            <a:ext cx="411163" cy="679450"/>
          </a:xfrm>
          <a:custGeom>
            <a:avLst/>
            <a:gdLst>
              <a:gd name="T0" fmla="+- 0 8014 7714"/>
              <a:gd name="T1" fmla="*/ T0 w 1142"/>
              <a:gd name="T2" fmla="+- 0 4816 4121"/>
              <a:gd name="T3" fmla="*/ 4816 h 1891"/>
              <a:gd name="T4" fmla="+- 0 8003 7714"/>
              <a:gd name="T5" fmla="*/ T4 w 1142"/>
              <a:gd name="T6" fmla="+- 0 4743 4121"/>
              <a:gd name="T7" fmla="*/ 4743 h 1891"/>
              <a:gd name="T8" fmla="+- 0 8041 7714"/>
              <a:gd name="T9" fmla="*/ T8 w 1142"/>
              <a:gd name="T10" fmla="+- 0 4442 4121"/>
              <a:gd name="T11" fmla="*/ 4442 h 1891"/>
              <a:gd name="T12" fmla="+- 0 7985 7714"/>
              <a:gd name="T13" fmla="*/ T12 w 1142"/>
              <a:gd name="T14" fmla="+- 0 4715 4121"/>
              <a:gd name="T15" fmla="*/ 4715 h 1891"/>
              <a:gd name="T16" fmla="+- 0 7919 7714"/>
              <a:gd name="T17" fmla="*/ T16 w 1142"/>
              <a:gd name="T18" fmla="+- 0 4829 4121"/>
              <a:gd name="T19" fmla="*/ 4829 h 1891"/>
              <a:gd name="T20" fmla="+- 0 7901 7714"/>
              <a:gd name="T21" fmla="*/ T20 w 1142"/>
              <a:gd name="T22" fmla="+- 0 4718 4121"/>
              <a:gd name="T23" fmla="*/ 4718 h 1891"/>
              <a:gd name="T24" fmla="+- 0 7984 7714"/>
              <a:gd name="T25" fmla="*/ T24 w 1142"/>
              <a:gd name="T26" fmla="+- 0 4353 4121"/>
              <a:gd name="T27" fmla="*/ 4353 h 1891"/>
              <a:gd name="T28" fmla="+- 0 8011 7714"/>
              <a:gd name="T29" fmla="*/ T28 w 1142"/>
              <a:gd name="T30" fmla="+- 0 4267 4121"/>
              <a:gd name="T31" fmla="*/ 4267 h 1891"/>
              <a:gd name="T32" fmla="+- 0 7905 7714"/>
              <a:gd name="T33" fmla="*/ T32 w 1142"/>
              <a:gd name="T34" fmla="+- 0 4850 4121"/>
              <a:gd name="T35" fmla="*/ 4850 h 1891"/>
              <a:gd name="T36" fmla="+- 0 7904 7714"/>
              <a:gd name="T37" fmla="*/ T36 w 1142"/>
              <a:gd name="T38" fmla="+- 0 4722 4121"/>
              <a:gd name="T39" fmla="*/ 4722 h 1891"/>
              <a:gd name="T40" fmla="+- 0 7946 7714"/>
              <a:gd name="T41" fmla="*/ T40 w 1142"/>
              <a:gd name="T42" fmla="+- 0 4562 4121"/>
              <a:gd name="T43" fmla="*/ 4562 h 1891"/>
              <a:gd name="T44" fmla="+- 0 7932 7714"/>
              <a:gd name="T45" fmla="*/ T44 w 1142"/>
              <a:gd name="T46" fmla="+- 0 4740 4121"/>
              <a:gd name="T47" fmla="*/ 4740 h 1891"/>
              <a:gd name="T48" fmla="+- 0 7913 7714"/>
              <a:gd name="T49" fmla="*/ T48 w 1142"/>
              <a:gd name="T50" fmla="+- 0 4856 4121"/>
              <a:gd name="T51" fmla="*/ 4856 h 1891"/>
              <a:gd name="T52" fmla="+- 0 7895 7714"/>
              <a:gd name="T53" fmla="*/ T52 w 1142"/>
              <a:gd name="T54" fmla="+- 0 5251 4121"/>
              <a:gd name="T55" fmla="*/ 5251 h 1891"/>
              <a:gd name="T56" fmla="+- 0 7860 7714"/>
              <a:gd name="T57" fmla="*/ T56 w 1142"/>
              <a:gd name="T58" fmla="+- 0 5397 4121"/>
              <a:gd name="T59" fmla="*/ 5397 h 1891"/>
              <a:gd name="T60" fmla="+- 0 7801 7714"/>
              <a:gd name="T61" fmla="*/ T60 w 1142"/>
              <a:gd name="T62" fmla="+- 0 5664 4121"/>
              <a:gd name="T63" fmla="*/ 5664 h 1891"/>
              <a:gd name="T64" fmla="+- 0 7715 7714"/>
              <a:gd name="T65" fmla="*/ T64 w 1142"/>
              <a:gd name="T66" fmla="+- 0 5791 4121"/>
              <a:gd name="T67" fmla="*/ 5791 h 1891"/>
              <a:gd name="T68" fmla="+- 0 7760 7714"/>
              <a:gd name="T69" fmla="*/ T68 w 1142"/>
              <a:gd name="T70" fmla="+- 0 5753 4121"/>
              <a:gd name="T71" fmla="*/ 5753 h 1891"/>
              <a:gd name="T72" fmla="+- 0 7789 7714"/>
              <a:gd name="T73" fmla="*/ T72 w 1142"/>
              <a:gd name="T74" fmla="+- 0 5639 4121"/>
              <a:gd name="T75" fmla="*/ 5639 h 1891"/>
              <a:gd name="T76" fmla="+- 0 7836 7714"/>
              <a:gd name="T77" fmla="*/ T76 w 1142"/>
              <a:gd name="T78" fmla="+- 0 5518 4121"/>
              <a:gd name="T79" fmla="*/ 5518 h 1891"/>
              <a:gd name="T80" fmla="+- 0 7899 7714"/>
              <a:gd name="T81" fmla="*/ T80 w 1142"/>
              <a:gd name="T82" fmla="+- 0 5381 4121"/>
              <a:gd name="T83" fmla="*/ 5381 h 1891"/>
              <a:gd name="T84" fmla="+- 0 7875 7714"/>
              <a:gd name="T85" fmla="*/ T84 w 1142"/>
              <a:gd name="T86" fmla="+- 0 5391 4121"/>
              <a:gd name="T87" fmla="*/ 5391 h 1891"/>
              <a:gd name="T88" fmla="+- 0 7804 7714"/>
              <a:gd name="T89" fmla="*/ T88 w 1142"/>
              <a:gd name="T90" fmla="+- 0 5783 4121"/>
              <a:gd name="T91" fmla="*/ 5783 h 1891"/>
              <a:gd name="T92" fmla="+- 0 7798 7714"/>
              <a:gd name="T93" fmla="*/ T92 w 1142"/>
              <a:gd name="T94" fmla="+- 0 5917 4121"/>
              <a:gd name="T95" fmla="*/ 5917 h 1891"/>
              <a:gd name="T96" fmla="+- 0 8005 7714"/>
              <a:gd name="T97" fmla="*/ T96 w 1142"/>
              <a:gd name="T98" fmla="+- 0 5197 4121"/>
              <a:gd name="T99" fmla="*/ 5197 h 1891"/>
              <a:gd name="T100" fmla="+- 0 8264 7714"/>
              <a:gd name="T101" fmla="*/ T100 w 1142"/>
              <a:gd name="T102" fmla="+- 0 4256 4121"/>
              <a:gd name="T103" fmla="*/ 4256 h 1891"/>
              <a:gd name="T104" fmla="+- 0 8635 7714"/>
              <a:gd name="T105" fmla="*/ T104 w 1142"/>
              <a:gd name="T106" fmla="+- 0 4247 4121"/>
              <a:gd name="T107" fmla="*/ 4247 h 1891"/>
              <a:gd name="T108" fmla="+- 0 8229 7714"/>
              <a:gd name="T109" fmla="*/ T108 w 1142"/>
              <a:gd name="T110" fmla="+- 0 4223 4121"/>
              <a:gd name="T111" fmla="*/ 4223 h 1891"/>
              <a:gd name="T112" fmla="+- 0 8748 7714"/>
              <a:gd name="T113" fmla="*/ T112 w 1142"/>
              <a:gd name="T114" fmla="+- 0 4237 4121"/>
              <a:gd name="T115" fmla="*/ 4237 h 1891"/>
              <a:gd name="T116" fmla="+- 0 8680 7714"/>
              <a:gd name="T117" fmla="*/ T116 w 1142"/>
              <a:gd name="T118" fmla="+- 0 4223 4121"/>
              <a:gd name="T119" fmla="*/ 4223 h 1891"/>
              <a:gd name="T120" fmla="+- 0 8151 7714"/>
              <a:gd name="T121" fmla="*/ T120 w 1142"/>
              <a:gd name="T122" fmla="+- 0 4195 4121"/>
              <a:gd name="T123" fmla="*/ 4195 h 1891"/>
              <a:gd name="T124" fmla="+- 0 8571 7714"/>
              <a:gd name="T125" fmla="*/ T124 w 1142"/>
              <a:gd name="T126" fmla="+- 0 4167 4121"/>
              <a:gd name="T127" fmla="*/ 4167 h 1891"/>
              <a:gd name="T128" fmla="+- 0 8630 7714"/>
              <a:gd name="T129" fmla="*/ T128 w 1142"/>
              <a:gd name="T130" fmla="+- 0 4157 4121"/>
              <a:gd name="T131" fmla="*/ 4157 h 1891"/>
              <a:gd name="T132" fmla="+- 0 8118 7714"/>
              <a:gd name="T133" fmla="*/ T132 w 1142"/>
              <a:gd name="T134" fmla="+- 0 4175 4121"/>
              <a:gd name="T135" fmla="*/ 4175 h 1891"/>
              <a:gd name="T136" fmla="+- 0 8508 7714"/>
              <a:gd name="T137" fmla="*/ T136 w 1142"/>
              <a:gd name="T138" fmla="+- 0 4164 4121"/>
              <a:gd name="T139" fmla="*/ 4164 h 1891"/>
              <a:gd name="T140" fmla="+- 0 8567 7714"/>
              <a:gd name="T141" fmla="*/ T140 w 1142"/>
              <a:gd name="T142" fmla="+- 0 4142 4121"/>
              <a:gd name="T143" fmla="*/ 4142 h 1891"/>
              <a:gd name="T144" fmla="+- 0 8513 7714"/>
              <a:gd name="T145" fmla="*/ T144 w 1142"/>
              <a:gd name="T146" fmla="+- 0 5135 4121"/>
              <a:gd name="T147" fmla="*/ 5135 h 1891"/>
              <a:gd name="T148" fmla="+- 0 8030 7714"/>
              <a:gd name="T149" fmla="*/ T148 w 1142"/>
              <a:gd name="T150" fmla="+- 0 5078 4121"/>
              <a:gd name="T151" fmla="*/ 5078 h 1891"/>
              <a:gd name="T152" fmla="+- 0 8559 7714"/>
              <a:gd name="T153" fmla="*/ T152 w 1142"/>
              <a:gd name="T154" fmla="+- 0 5063 4121"/>
              <a:gd name="T155" fmla="*/ 5063 h 1891"/>
              <a:gd name="T156" fmla="+- 0 8398 7714"/>
              <a:gd name="T157" fmla="*/ T156 w 1142"/>
              <a:gd name="T158" fmla="+- 0 5027 4121"/>
              <a:gd name="T159" fmla="*/ 5027 h 1891"/>
              <a:gd name="T160" fmla="+- 0 8422 7714"/>
              <a:gd name="T161" fmla="*/ T160 w 1142"/>
              <a:gd name="T162" fmla="+- 0 5078 4121"/>
              <a:gd name="T163" fmla="*/ 5078 h 1891"/>
              <a:gd name="T164" fmla="+- 0 8488 7714"/>
              <a:gd name="T165" fmla="*/ T164 w 1142"/>
              <a:gd name="T166" fmla="+- 0 5013 4121"/>
              <a:gd name="T167" fmla="*/ 5013 h 1891"/>
              <a:gd name="T168" fmla="+- 0 8264 7714"/>
              <a:gd name="T169" fmla="*/ T168 w 1142"/>
              <a:gd name="T170" fmla="+- 0 5094 4121"/>
              <a:gd name="T171" fmla="*/ 5094 h 1891"/>
              <a:gd name="T172" fmla="+- 0 8543 7714"/>
              <a:gd name="T173" fmla="*/ T172 w 1142"/>
              <a:gd name="T174" fmla="+- 0 5075 4121"/>
              <a:gd name="T175" fmla="*/ 5075 h 1891"/>
              <a:gd name="T176" fmla="+- 0 7944 7714"/>
              <a:gd name="T177" fmla="*/ T176 w 1142"/>
              <a:gd name="T178" fmla="+- 0 5149 4121"/>
              <a:gd name="T179" fmla="*/ 5149 h 1891"/>
              <a:gd name="T180" fmla="+- 0 8699 7714"/>
              <a:gd name="T181" fmla="*/ T180 w 1142"/>
              <a:gd name="T182" fmla="+- 0 5143 4121"/>
              <a:gd name="T183" fmla="*/ 5143 h 1891"/>
              <a:gd name="T184" fmla="+- 0 8390 7714"/>
              <a:gd name="T185" fmla="*/ T184 w 1142"/>
              <a:gd name="T186" fmla="+- 0 5141 4121"/>
              <a:gd name="T187" fmla="*/ 5141 h 1891"/>
              <a:gd name="T188" fmla="+- 0 8020 7714"/>
              <a:gd name="T189" fmla="*/ T188 w 1142"/>
              <a:gd name="T190" fmla="+- 0 5898 4121"/>
              <a:gd name="T191" fmla="*/ 5898 h 1891"/>
              <a:gd name="T192" fmla="+- 0 8648 7714"/>
              <a:gd name="T193" fmla="*/ T192 w 1142"/>
              <a:gd name="T194" fmla="+- 0 5878 4121"/>
              <a:gd name="T195" fmla="*/ 5878 h 1891"/>
              <a:gd name="T196" fmla="+- 0 7943 7714"/>
              <a:gd name="T197" fmla="*/ T196 w 1142"/>
              <a:gd name="T198" fmla="+- 0 5916 4121"/>
              <a:gd name="T199" fmla="*/ 5916 h 1891"/>
              <a:gd name="T200" fmla="+- 0 8173 7714"/>
              <a:gd name="T201" fmla="*/ T200 w 1142"/>
              <a:gd name="T202" fmla="+- 0 5966 4121"/>
              <a:gd name="T203" fmla="*/ 5966 h 1891"/>
              <a:gd name="T204" fmla="+- 0 8508 7714"/>
              <a:gd name="T205" fmla="*/ T204 w 1142"/>
              <a:gd name="T206" fmla="+- 0 5916 4121"/>
              <a:gd name="T207" fmla="*/ 5916 h 1891"/>
              <a:gd name="T208" fmla="+- 0 8109 7714"/>
              <a:gd name="T209" fmla="*/ T208 w 1142"/>
              <a:gd name="T210" fmla="+- 0 5969 4121"/>
              <a:gd name="T211" fmla="*/ 5969 h 1891"/>
              <a:gd name="T212" fmla="+- 0 8082 7714"/>
              <a:gd name="T213" fmla="*/ T212 w 1142"/>
              <a:gd name="T214" fmla="+- 0 5993 4121"/>
              <a:gd name="T215" fmla="*/ 5993 h 1891"/>
              <a:gd name="T216" fmla="+- 0 8321 7714"/>
              <a:gd name="T217" fmla="*/ T216 w 1142"/>
              <a:gd name="T218" fmla="+- 0 5960 4121"/>
              <a:gd name="T219" fmla="*/ 5960 h 1891"/>
              <a:gd name="T220" fmla="+- 0 7911 7714"/>
              <a:gd name="T221" fmla="*/ T220 w 1142"/>
              <a:gd name="T222" fmla="+- 0 5940 4121"/>
              <a:gd name="T223" fmla="*/ 5940 h 1891"/>
              <a:gd name="T224" fmla="+- 0 7978 7714"/>
              <a:gd name="T225" fmla="*/ T224 w 1142"/>
              <a:gd name="T226" fmla="+- 0 5128 4121"/>
              <a:gd name="T227" fmla="*/ 5128 h 1891"/>
              <a:gd name="T228" fmla="+- 0 7978 7714"/>
              <a:gd name="T229" fmla="*/ T228 w 1142"/>
              <a:gd name="T230" fmla="+- 0 5002 4121"/>
              <a:gd name="T231" fmla="*/ 5002 h 1891"/>
              <a:gd name="T232" fmla="+- 0 8222 7714"/>
              <a:gd name="T233" fmla="*/ T232 w 1142"/>
              <a:gd name="T234" fmla="+- 0 4145 4121"/>
              <a:gd name="T235" fmla="*/ 4145 h 1891"/>
              <a:gd name="T236" fmla="+- 0 8811 7714"/>
              <a:gd name="T237" fmla="*/ T236 w 1142"/>
              <a:gd name="T238" fmla="+- 0 4192 4121"/>
              <a:gd name="T239" fmla="*/ 4192 h 1891"/>
              <a:gd name="T240" fmla="+- 0 8267 7714"/>
              <a:gd name="T241" fmla="*/ T240 w 1142"/>
              <a:gd name="T242" fmla="+- 0 4283 4121"/>
              <a:gd name="T243" fmla="*/ 4283 h 1891"/>
              <a:gd name="T244" fmla="+- 0 8816 7714"/>
              <a:gd name="T245" fmla="*/ T244 w 1142"/>
              <a:gd name="T246" fmla="+- 0 4293 4121"/>
              <a:gd name="T247" fmla="*/ 4293 h 189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  <a:cxn ang="0">
                <a:pos x="T237" y="T239"/>
              </a:cxn>
              <a:cxn ang="0">
                <a:pos x="T241" y="T243"/>
              </a:cxn>
              <a:cxn ang="0">
                <a:pos x="T245" y="T247"/>
              </a:cxn>
            </a:cxnLst>
            <a:rect l="0" t="0" r="r" b="b"/>
            <a:pathLst>
              <a:path w="1142" h="1891" extrusionOk="0">
                <a:moveTo>
                  <a:pt x="372" y="200"/>
                </a:moveTo>
                <a:cubicBezTo>
                  <a:pt x="375" y="185"/>
                  <a:pt x="382" y="116"/>
                  <a:pt x="378" y="181"/>
                </a:cubicBezTo>
                <a:cubicBezTo>
                  <a:pt x="375" y="226"/>
                  <a:pt x="371" y="273"/>
                  <a:pt x="364" y="318"/>
                </a:cubicBezTo>
                <a:cubicBezTo>
                  <a:pt x="354" y="387"/>
                  <a:pt x="344" y="455"/>
                  <a:pt x="331" y="524"/>
                </a:cubicBezTo>
                <a:cubicBezTo>
                  <a:pt x="320" y="581"/>
                  <a:pt x="311" y="638"/>
                  <a:pt x="300" y="695"/>
                </a:cubicBezTo>
                <a:cubicBezTo>
                  <a:pt x="292" y="734"/>
                  <a:pt x="285" y="774"/>
                  <a:pt x="282" y="814"/>
                </a:cubicBezTo>
                <a:cubicBezTo>
                  <a:pt x="295" y="750"/>
                  <a:pt x="311" y="686"/>
                  <a:pt x="325" y="622"/>
                </a:cubicBezTo>
                <a:cubicBezTo>
                  <a:pt x="338" y="562"/>
                  <a:pt x="353" y="499"/>
                  <a:pt x="360" y="438"/>
                </a:cubicBezTo>
                <a:cubicBezTo>
                  <a:pt x="361" y="426"/>
                  <a:pt x="366" y="324"/>
                  <a:pt x="360" y="364"/>
                </a:cubicBezTo>
                <a:cubicBezTo>
                  <a:pt x="346" y="453"/>
                  <a:pt x="318" y="537"/>
                  <a:pt x="289" y="622"/>
                </a:cubicBezTo>
                <a:cubicBezTo>
                  <a:pt x="275" y="662"/>
                  <a:pt x="261" y="702"/>
                  <a:pt x="245" y="741"/>
                </a:cubicBezTo>
                <a:cubicBezTo>
                  <a:pt x="241" y="753"/>
                  <a:pt x="209" y="852"/>
                  <a:pt x="239" y="776"/>
                </a:cubicBezTo>
                <a:cubicBezTo>
                  <a:pt x="264" y="712"/>
                  <a:pt x="276" y="641"/>
                  <a:pt x="291" y="574"/>
                </a:cubicBezTo>
                <a:cubicBezTo>
                  <a:pt x="306" y="509"/>
                  <a:pt x="322" y="444"/>
                  <a:pt x="333" y="378"/>
                </a:cubicBezTo>
                <a:cubicBezTo>
                  <a:pt x="335" y="366"/>
                  <a:pt x="355" y="278"/>
                  <a:pt x="327" y="321"/>
                </a:cubicBezTo>
                <a:cubicBezTo>
                  <a:pt x="311" y="346"/>
                  <a:pt x="308" y="386"/>
                  <a:pt x="304" y="414"/>
                </a:cubicBezTo>
                <a:cubicBezTo>
                  <a:pt x="296" y="463"/>
                  <a:pt x="288" y="512"/>
                  <a:pt x="279" y="560"/>
                </a:cubicBezTo>
                <a:cubicBezTo>
                  <a:pt x="268" y="617"/>
                  <a:pt x="253" y="673"/>
                  <a:pt x="236" y="728"/>
                </a:cubicBezTo>
                <a:cubicBezTo>
                  <a:pt x="235" y="732"/>
                  <a:pt x="233" y="737"/>
                  <a:pt x="232" y="741"/>
                </a:cubicBezTo>
                <a:cubicBezTo>
                  <a:pt x="245" y="692"/>
                  <a:pt x="260" y="644"/>
                  <a:pt x="271" y="594"/>
                </a:cubicBezTo>
                <a:cubicBezTo>
                  <a:pt x="291" y="500"/>
                  <a:pt x="312" y="404"/>
                  <a:pt x="324" y="309"/>
                </a:cubicBezTo>
                <a:cubicBezTo>
                  <a:pt x="329" y="270"/>
                  <a:pt x="326" y="206"/>
                  <a:pt x="301" y="279"/>
                </a:cubicBezTo>
                <a:cubicBezTo>
                  <a:pt x="282" y="336"/>
                  <a:pt x="270" y="396"/>
                  <a:pt x="256" y="455"/>
                </a:cubicBezTo>
                <a:cubicBezTo>
                  <a:pt x="242" y="515"/>
                  <a:pt x="230" y="576"/>
                  <a:pt x="218" y="637"/>
                </a:cubicBezTo>
                <a:cubicBezTo>
                  <a:pt x="213" y="661"/>
                  <a:pt x="209" y="684"/>
                  <a:pt x="205" y="708"/>
                </a:cubicBezTo>
                <a:cubicBezTo>
                  <a:pt x="214" y="666"/>
                  <a:pt x="222" y="625"/>
                  <a:pt x="229" y="583"/>
                </a:cubicBezTo>
                <a:cubicBezTo>
                  <a:pt x="243" y="501"/>
                  <a:pt x="258" y="419"/>
                  <a:pt x="270" y="337"/>
                </a:cubicBezTo>
                <a:cubicBezTo>
                  <a:pt x="272" y="322"/>
                  <a:pt x="296" y="167"/>
                  <a:pt x="277" y="211"/>
                </a:cubicBezTo>
                <a:cubicBezTo>
                  <a:pt x="256" y="260"/>
                  <a:pt x="245" y="316"/>
                  <a:pt x="233" y="367"/>
                </a:cubicBezTo>
                <a:cubicBezTo>
                  <a:pt x="216" y="443"/>
                  <a:pt x="199" y="520"/>
                  <a:pt x="187" y="597"/>
                </a:cubicBezTo>
                <a:cubicBezTo>
                  <a:pt x="182" y="627"/>
                  <a:pt x="181" y="636"/>
                  <a:pt x="179" y="655"/>
                </a:cubicBezTo>
                <a:cubicBezTo>
                  <a:pt x="179" y="699"/>
                  <a:pt x="180" y="682"/>
                  <a:pt x="187" y="645"/>
                </a:cubicBezTo>
                <a:cubicBezTo>
                  <a:pt x="201" y="576"/>
                  <a:pt x="216" y="507"/>
                  <a:pt x="232" y="438"/>
                </a:cubicBezTo>
                <a:cubicBezTo>
                  <a:pt x="247" y="373"/>
                  <a:pt x="261" y="307"/>
                  <a:pt x="274" y="241"/>
                </a:cubicBezTo>
                <a:cubicBezTo>
                  <a:pt x="279" y="217"/>
                  <a:pt x="281" y="207"/>
                  <a:pt x="270" y="232"/>
                </a:cubicBezTo>
                <a:cubicBezTo>
                  <a:pt x="250" y="311"/>
                  <a:pt x="234" y="391"/>
                  <a:pt x="217" y="471"/>
                </a:cubicBezTo>
                <a:cubicBezTo>
                  <a:pt x="204" y="534"/>
                  <a:pt x="191" y="598"/>
                  <a:pt x="179" y="661"/>
                </a:cubicBezTo>
                <a:cubicBezTo>
                  <a:pt x="176" y="674"/>
                  <a:pt x="152" y="780"/>
                  <a:pt x="182" y="713"/>
                </a:cubicBezTo>
                <a:cubicBezTo>
                  <a:pt x="210" y="651"/>
                  <a:pt x="220" y="577"/>
                  <a:pt x="235" y="511"/>
                </a:cubicBezTo>
                <a:cubicBezTo>
                  <a:pt x="262" y="390"/>
                  <a:pt x="281" y="269"/>
                  <a:pt x="297" y="146"/>
                </a:cubicBezTo>
                <a:cubicBezTo>
                  <a:pt x="298" y="138"/>
                  <a:pt x="299" y="131"/>
                  <a:pt x="300" y="123"/>
                </a:cubicBezTo>
                <a:cubicBezTo>
                  <a:pt x="280" y="174"/>
                  <a:pt x="275" y="224"/>
                  <a:pt x="264" y="277"/>
                </a:cubicBezTo>
                <a:cubicBezTo>
                  <a:pt x="247" y="360"/>
                  <a:pt x="235" y="444"/>
                  <a:pt x="221" y="527"/>
                </a:cubicBezTo>
                <a:cubicBezTo>
                  <a:pt x="211" y="587"/>
                  <a:pt x="203" y="647"/>
                  <a:pt x="194" y="707"/>
                </a:cubicBezTo>
                <a:cubicBezTo>
                  <a:pt x="193" y="714"/>
                  <a:pt x="192" y="722"/>
                  <a:pt x="191" y="729"/>
                </a:cubicBezTo>
                <a:cubicBezTo>
                  <a:pt x="209" y="682"/>
                  <a:pt x="215" y="630"/>
                  <a:pt x="224" y="580"/>
                </a:cubicBezTo>
                <a:cubicBezTo>
                  <a:pt x="241" y="487"/>
                  <a:pt x="260" y="394"/>
                  <a:pt x="277" y="300"/>
                </a:cubicBezTo>
                <a:cubicBezTo>
                  <a:pt x="278" y="295"/>
                  <a:pt x="310" y="143"/>
                  <a:pt x="304" y="140"/>
                </a:cubicBezTo>
                <a:cubicBezTo>
                  <a:pt x="243" y="110"/>
                  <a:pt x="266" y="270"/>
                  <a:pt x="250" y="336"/>
                </a:cubicBezTo>
                <a:cubicBezTo>
                  <a:pt x="228" y="424"/>
                  <a:pt x="209" y="512"/>
                  <a:pt x="190" y="601"/>
                </a:cubicBezTo>
                <a:cubicBezTo>
                  <a:pt x="190" y="603"/>
                  <a:pt x="162" y="732"/>
                  <a:pt x="170" y="734"/>
                </a:cubicBezTo>
                <a:cubicBezTo>
                  <a:pt x="175" y="729"/>
                  <a:pt x="179" y="725"/>
                  <a:pt x="184" y="720"/>
                </a:cubicBezTo>
                <a:cubicBezTo>
                  <a:pt x="200" y="675"/>
                  <a:pt x="213" y="630"/>
                  <a:pt x="223" y="583"/>
                </a:cubicBezTo>
                <a:cubicBezTo>
                  <a:pt x="232" y="537"/>
                  <a:pt x="239" y="490"/>
                  <a:pt x="247" y="444"/>
                </a:cubicBezTo>
                <a:cubicBezTo>
                  <a:pt x="255" y="383"/>
                  <a:pt x="252" y="383"/>
                  <a:pt x="232" y="441"/>
                </a:cubicBezTo>
                <a:cubicBezTo>
                  <a:pt x="212" y="500"/>
                  <a:pt x="199" y="560"/>
                  <a:pt x="184" y="621"/>
                </a:cubicBezTo>
                <a:cubicBezTo>
                  <a:pt x="176" y="652"/>
                  <a:pt x="147" y="713"/>
                  <a:pt x="156" y="746"/>
                </a:cubicBezTo>
                <a:cubicBezTo>
                  <a:pt x="164" y="775"/>
                  <a:pt x="177" y="707"/>
                  <a:pt x="182" y="690"/>
                </a:cubicBezTo>
                <a:cubicBezTo>
                  <a:pt x="197" y="643"/>
                  <a:pt x="211" y="597"/>
                  <a:pt x="226" y="550"/>
                </a:cubicBezTo>
                <a:cubicBezTo>
                  <a:pt x="245" y="492"/>
                  <a:pt x="219" y="613"/>
                  <a:pt x="218" y="619"/>
                </a:cubicBezTo>
                <a:cubicBezTo>
                  <a:pt x="200" y="692"/>
                  <a:pt x="180" y="765"/>
                  <a:pt x="169" y="839"/>
                </a:cubicBezTo>
                <a:cubicBezTo>
                  <a:pt x="168" y="844"/>
                  <a:pt x="168" y="848"/>
                  <a:pt x="167" y="853"/>
                </a:cubicBezTo>
                <a:cubicBezTo>
                  <a:pt x="194" y="820"/>
                  <a:pt x="207" y="788"/>
                  <a:pt x="221" y="747"/>
                </a:cubicBezTo>
                <a:cubicBezTo>
                  <a:pt x="223" y="742"/>
                  <a:pt x="250" y="646"/>
                  <a:pt x="247" y="646"/>
                </a:cubicBezTo>
                <a:cubicBezTo>
                  <a:pt x="222" y="646"/>
                  <a:pt x="204" y="719"/>
                  <a:pt x="199" y="735"/>
                </a:cubicBezTo>
                <a:cubicBezTo>
                  <a:pt x="196" y="745"/>
                  <a:pt x="169" y="819"/>
                  <a:pt x="182" y="830"/>
                </a:cubicBezTo>
                <a:cubicBezTo>
                  <a:pt x="205" y="848"/>
                  <a:pt x="246" y="776"/>
                  <a:pt x="256" y="762"/>
                </a:cubicBezTo>
                <a:cubicBezTo>
                  <a:pt x="276" y="731"/>
                  <a:pt x="283" y="720"/>
                  <a:pt x="294" y="698"/>
                </a:cubicBezTo>
              </a:path>
              <a:path w="1142" h="1891" extrusionOk="0">
                <a:moveTo>
                  <a:pt x="193" y="1102"/>
                </a:moveTo>
                <a:cubicBezTo>
                  <a:pt x="185" y="1040"/>
                  <a:pt x="191" y="1095"/>
                  <a:pt x="181" y="1130"/>
                </a:cubicBezTo>
                <a:cubicBezTo>
                  <a:pt x="161" y="1197"/>
                  <a:pt x="147" y="1266"/>
                  <a:pt x="128" y="1334"/>
                </a:cubicBezTo>
                <a:cubicBezTo>
                  <a:pt x="109" y="1400"/>
                  <a:pt x="90" y="1466"/>
                  <a:pt x="74" y="1533"/>
                </a:cubicBezTo>
                <a:cubicBezTo>
                  <a:pt x="68" y="1559"/>
                  <a:pt x="62" y="1584"/>
                  <a:pt x="56" y="1610"/>
                </a:cubicBezTo>
                <a:cubicBezTo>
                  <a:pt x="80" y="1567"/>
                  <a:pt x="91" y="1523"/>
                  <a:pt x="102" y="1474"/>
                </a:cubicBezTo>
                <a:cubicBezTo>
                  <a:pt x="117" y="1408"/>
                  <a:pt x="133" y="1342"/>
                  <a:pt x="146" y="1276"/>
                </a:cubicBezTo>
                <a:cubicBezTo>
                  <a:pt x="149" y="1258"/>
                  <a:pt x="179" y="1147"/>
                  <a:pt x="143" y="1233"/>
                </a:cubicBezTo>
                <a:cubicBezTo>
                  <a:pt x="124" y="1278"/>
                  <a:pt x="111" y="1332"/>
                  <a:pt x="99" y="1379"/>
                </a:cubicBezTo>
                <a:cubicBezTo>
                  <a:pt x="86" y="1429"/>
                  <a:pt x="81" y="1480"/>
                  <a:pt x="72" y="1531"/>
                </a:cubicBezTo>
                <a:cubicBezTo>
                  <a:pt x="70" y="1540"/>
                  <a:pt x="68" y="1548"/>
                  <a:pt x="66" y="1557"/>
                </a:cubicBezTo>
                <a:cubicBezTo>
                  <a:pt x="77" y="1601"/>
                  <a:pt x="75" y="1587"/>
                  <a:pt x="87" y="1543"/>
                </a:cubicBezTo>
                <a:cubicBezTo>
                  <a:pt x="111" y="1456"/>
                  <a:pt x="119" y="1365"/>
                  <a:pt x="129" y="1276"/>
                </a:cubicBezTo>
                <a:cubicBezTo>
                  <a:pt x="135" y="1223"/>
                  <a:pt x="140" y="1172"/>
                  <a:pt x="135" y="1120"/>
                </a:cubicBezTo>
                <a:cubicBezTo>
                  <a:pt x="105" y="1174"/>
                  <a:pt x="95" y="1231"/>
                  <a:pt x="80" y="1291"/>
                </a:cubicBezTo>
                <a:cubicBezTo>
                  <a:pt x="58" y="1376"/>
                  <a:pt x="41" y="1461"/>
                  <a:pt x="21" y="1546"/>
                </a:cubicBezTo>
                <a:cubicBezTo>
                  <a:pt x="15" y="1571"/>
                  <a:pt x="-13" y="1642"/>
                  <a:pt x="1" y="1670"/>
                </a:cubicBezTo>
                <a:cubicBezTo>
                  <a:pt x="7" y="1683"/>
                  <a:pt x="51" y="1574"/>
                  <a:pt x="51" y="1573"/>
                </a:cubicBezTo>
                <a:cubicBezTo>
                  <a:pt x="77" y="1483"/>
                  <a:pt x="90" y="1389"/>
                  <a:pt x="96" y="1296"/>
                </a:cubicBezTo>
                <a:cubicBezTo>
                  <a:pt x="74" y="1271"/>
                  <a:pt x="67" y="1345"/>
                  <a:pt x="60" y="1379"/>
                </a:cubicBezTo>
                <a:cubicBezTo>
                  <a:pt x="49" y="1434"/>
                  <a:pt x="43" y="1488"/>
                  <a:pt x="39" y="1543"/>
                </a:cubicBezTo>
                <a:cubicBezTo>
                  <a:pt x="39" y="1545"/>
                  <a:pt x="32" y="1639"/>
                  <a:pt x="46" y="1632"/>
                </a:cubicBezTo>
                <a:cubicBezTo>
                  <a:pt x="75" y="1617"/>
                  <a:pt x="94" y="1527"/>
                  <a:pt x="101" y="1501"/>
                </a:cubicBezTo>
                <a:cubicBezTo>
                  <a:pt x="128" y="1402"/>
                  <a:pt x="157" y="1300"/>
                  <a:pt x="169" y="1198"/>
                </a:cubicBezTo>
                <a:cubicBezTo>
                  <a:pt x="169" y="1190"/>
                  <a:pt x="170" y="1183"/>
                  <a:pt x="170" y="1175"/>
                </a:cubicBezTo>
                <a:cubicBezTo>
                  <a:pt x="142" y="1216"/>
                  <a:pt x="134" y="1258"/>
                  <a:pt x="122" y="1307"/>
                </a:cubicBezTo>
                <a:cubicBezTo>
                  <a:pt x="105" y="1377"/>
                  <a:pt x="87" y="1447"/>
                  <a:pt x="75" y="1518"/>
                </a:cubicBezTo>
                <a:cubicBezTo>
                  <a:pt x="71" y="1541"/>
                  <a:pt x="43" y="1643"/>
                  <a:pt x="59" y="1665"/>
                </a:cubicBezTo>
                <a:cubicBezTo>
                  <a:pt x="80" y="1694"/>
                  <a:pt x="94" y="1632"/>
                  <a:pt x="102" y="1608"/>
                </a:cubicBezTo>
                <a:cubicBezTo>
                  <a:pt x="126" y="1535"/>
                  <a:pt x="136" y="1458"/>
                  <a:pt x="150" y="1382"/>
                </a:cubicBezTo>
                <a:cubicBezTo>
                  <a:pt x="160" y="1329"/>
                  <a:pt x="165" y="1278"/>
                  <a:pt x="167" y="1225"/>
                </a:cubicBezTo>
                <a:cubicBezTo>
                  <a:pt x="144" y="1281"/>
                  <a:pt x="134" y="1337"/>
                  <a:pt x="122" y="1397"/>
                </a:cubicBezTo>
                <a:cubicBezTo>
                  <a:pt x="106" y="1478"/>
                  <a:pt x="98" y="1561"/>
                  <a:pt x="89" y="1643"/>
                </a:cubicBezTo>
                <a:cubicBezTo>
                  <a:pt x="83" y="1696"/>
                  <a:pt x="95" y="1694"/>
                  <a:pt x="111" y="1646"/>
                </a:cubicBezTo>
                <a:cubicBezTo>
                  <a:pt x="130" y="1587"/>
                  <a:pt x="140" y="1524"/>
                  <a:pt x="153" y="1463"/>
                </a:cubicBezTo>
                <a:cubicBezTo>
                  <a:pt x="163" y="1413"/>
                  <a:pt x="172" y="1364"/>
                  <a:pt x="179" y="1314"/>
                </a:cubicBezTo>
                <a:cubicBezTo>
                  <a:pt x="184" y="1284"/>
                  <a:pt x="186" y="1278"/>
                  <a:pt x="185" y="1260"/>
                </a:cubicBezTo>
                <a:cubicBezTo>
                  <a:pt x="160" y="1314"/>
                  <a:pt x="145" y="1368"/>
                  <a:pt x="132" y="1427"/>
                </a:cubicBezTo>
                <a:cubicBezTo>
                  <a:pt x="119" y="1488"/>
                  <a:pt x="106" y="1551"/>
                  <a:pt x="102" y="1614"/>
                </a:cubicBezTo>
                <a:cubicBezTo>
                  <a:pt x="100" y="1643"/>
                  <a:pt x="101" y="1654"/>
                  <a:pt x="113" y="1677"/>
                </a:cubicBezTo>
                <a:cubicBezTo>
                  <a:pt x="139" y="1630"/>
                  <a:pt x="158" y="1584"/>
                  <a:pt x="167" y="1530"/>
                </a:cubicBezTo>
                <a:cubicBezTo>
                  <a:pt x="176" y="1475"/>
                  <a:pt x="207" y="1318"/>
                  <a:pt x="161" y="1270"/>
                </a:cubicBezTo>
                <a:cubicBezTo>
                  <a:pt x="128" y="1236"/>
                  <a:pt x="111" y="1346"/>
                  <a:pt x="108" y="1358"/>
                </a:cubicBezTo>
                <a:cubicBezTo>
                  <a:pt x="88" y="1442"/>
                  <a:pt x="81" y="1535"/>
                  <a:pt x="84" y="1622"/>
                </a:cubicBezTo>
                <a:cubicBezTo>
                  <a:pt x="84" y="1632"/>
                  <a:pt x="86" y="1707"/>
                  <a:pt x="98" y="1658"/>
                </a:cubicBezTo>
                <a:cubicBezTo>
                  <a:pt x="104" y="1634"/>
                  <a:pt x="130" y="1468"/>
                  <a:pt x="117" y="1554"/>
                </a:cubicBezTo>
                <a:cubicBezTo>
                  <a:pt x="111" y="1590"/>
                  <a:pt x="95" y="1626"/>
                  <a:pt x="90" y="1662"/>
                </a:cubicBezTo>
                <a:cubicBezTo>
                  <a:pt x="86" y="1688"/>
                  <a:pt x="85" y="1713"/>
                  <a:pt x="84" y="1738"/>
                </a:cubicBezTo>
                <a:cubicBezTo>
                  <a:pt x="83" y="1789"/>
                  <a:pt x="86" y="1750"/>
                  <a:pt x="95" y="1721"/>
                </a:cubicBezTo>
                <a:cubicBezTo>
                  <a:pt x="103" y="1695"/>
                  <a:pt x="144" y="1639"/>
                  <a:pt x="117" y="1643"/>
                </a:cubicBezTo>
                <a:cubicBezTo>
                  <a:pt x="94" y="1646"/>
                  <a:pt x="92" y="1661"/>
                  <a:pt x="93" y="1685"/>
                </a:cubicBezTo>
                <a:cubicBezTo>
                  <a:pt x="94" y="1723"/>
                  <a:pt x="90" y="1759"/>
                  <a:pt x="84" y="1796"/>
                </a:cubicBezTo>
                <a:cubicBezTo>
                  <a:pt x="83" y="1802"/>
                  <a:pt x="82" y="1809"/>
                  <a:pt x="81" y="1815"/>
                </a:cubicBezTo>
                <a:cubicBezTo>
                  <a:pt x="111" y="1763"/>
                  <a:pt x="132" y="1706"/>
                  <a:pt x="152" y="1649"/>
                </a:cubicBezTo>
                <a:cubicBezTo>
                  <a:pt x="185" y="1554"/>
                  <a:pt x="223" y="1457"/>
                  <a:pt x="245" y="1359"/>
                </a:cubicBezTo>
                <a:cubicBezTo>
                  <a:pt x="263" y="1278"/>
                  <a:pt x="278" y="1202"/>
                  <a:pt x="286" y="1120"/>
                </a:cubicBezTo>
                <a:cubicBezTo>
                  <a:pt x="288" y="1105"/>
                  <a:pt x="289" y="1091"/>
                  <a:pt x="291" y="1076"/>
                </a:cubicBezTo>
              </a:path>
              <a:path w="1142" h="1891" extrusionOk="0">
                <a:moveTo>
                  <a:pt x="907" y="90"/>
                </a:moveTo>
                <a:cubicBezTo>
                  <a:pt x="875" y="87"/>
                  <a:pt x="848" y="99"/>
                  <a:pt x="817" y="110"/>
                </a:cubicBezTo>
                <a:cubicBezTo>
                  <a:pt x="791" y="119"/>
                  <a:pt x="761" y="127"/>
                  <a:pt x="734" y="131"/>
                </a:cubicBezTo>
                <a:cubicBezTo>
                  <a:pt x="699" y="136"/>
                  <a:pt x="662" y="136"/>
                  <a:pt x="627" y="138"/>
                </a:cubicBezTo>
                <a:cubicBezTo>
                  <a:pt x="602" y="140"/>
                  <a:pt x="575" y="141"/>
                  <a:pt x="550" y="135"/>
                </a:cubicBezTo>
                <a:cubicBezTo>
                  <a:pt x="501" y="122"/>
                  <a:pt x="527" y="132"/>
                  <a:pt x="560" y="129"/>
                </a:cubicBezTo>
                <a:cubicBezTo>
                  <a:pt x="631" y="122"/>
                  <a:pt x="701" y="106"/>
                  <a:pt x="771" y="96"/>
                </a:cubicBezTo>
                <a:cubicBezTo>
                  <a:pt x="833" y="87"/>
                  <a:pt x="895" y="80"/>
                  <a:pt x="957" y="77"/>
                </a:cubicBezTo>
                <a:cubicBezTo>
                  <a:pt x="996" y="75"/>
                  <a:pt x="1021" y="74"/>
                  <a:pt x="979" y="107"/>
                </a:cubicBezTo>
                <a:cubicBezTo>
                  <a:pt x="963" y="120"/>
                  <a:pt x="941" y="124"/>
                  <a:pt x="921" y="126"/>
                </a:cubicBezTo>
                <a:cubicBezTo>
                  <a:pt x="902" y="128"/>
                  <a:pt x="880" y="117"/>
                  <a:pt x="862" y="110"/>
                </a:cubicBezTo>
                <a:cubicBezTo>
                  <a:pt x="826" y="97"/>
                  <a:pt x="794" y="90"/>
                  <a:pt x="756" y="89"/>
                </a:cubicBezTo>
                <a:cubicBezTo>
                  <a:pt x="687" y="87"/>
                  <a:pt x="619" y="95"/>
                  <a:pt x="551" y="104"/>
                </a:cubicBezTo>
                <a:cubicBezTo>
                  <a:pt x="519" y="109"/>
                  <a:pt x="442" y="147"/>
                  <a:pt x="455" y="117"/>
                </a:cubicBezTo>
                <a:cubicBezTo>
                  <a:pt x="462" y="100"/>
                  <a:pt x="501" y="104"/>
                  <a:pt x="515" y="102"/>
                </a:cubicBezTo>
                <a:cubicBezTo>
                  <a:pt x="567" y="104"/>
                  <a:pt x="620" y="99"/>
                  <a:pt x="672" y="99"/>
                </a:cubicBezTo>
                <a:cubicBezTo>
                  <a:pt x="758" y="99"/>
                  <a:pt x="845" y="97"/>
                  <a:pt x="931" y="96"/>
                </a:cubicBezTo>
                <a:cubicBezTo>
                  <a:pt x="987" y="95"/>
                  <a:pt x="1045" y="88"/>
                  <a:pt x="1100" y="89"/>
                </a:cubicBezTo>
                <a:cubicBezTo>
                  <a:pt x="1105" y="90"/>
                  <a:pt x="1110" y="91"/>
                  <a:pt x="1115" y="92"/>
                </a:cubicBezTo>
                <a:cubicBezTo>
                  <a:pt x="1088" y="101"/>
                  <a:pt x="1062" y="111"/>
                  <a:pt x="1034" y="116"/>
                </a:cubicBezTo>
                <a:cubicBezTo>
                  <a:pt x="956" y="129"/>
                  <a:pt x="876" y="129"/>
                  <a:pt x="797" y="132"/>
                </a:cubicBezTo>
                <a:cubicBezTo>
                  <a:pt x="717" y="135"/>
                  <a:pt x="636" y="133"/>
                  <a:pt x="556" y="132"/>
                </a:cubicBezTo>
                <a:cubicBezTo>
                  <a:pt x="507" y="131"/>
                  <a:pt x="460" y="132"/>
                  <a:pt x="414" y="116"/>
                </a:cubicBezTo>
                <a:cubicBezTo>
                  <a:pt x="460" y="117"/>
                  <a:pt x="505" y="117"/>
                  <a:pt x="551" y="117"/>
                </a:cubicBezTo>
                <a:cubicBezTo>
                  <a:pt x="690" y="116"/>
                  <a:pt x="827" y="113"/>
                  <a:pt x="966" y="102"/>
                </a:cubicBezTo>
                <a:cubicBezTo>
                  <a:pt x="991" y="100"/>
                  <a:pt x="1014" y="97"/>
                  <a:pt x="1038" y="93"/>
                </a:cubicBezTo>
                <a:cubicBezTo>
                  <a:pt x="1006" y="92"/>
                  <a:pt x="975" y="95"/>
                  <a:pt x="943" y="98"/>
                </a:cubicBezTo>
                <a:cubicBezTo>
                  <a:pt x="882" y="104"/>
                  <a:pt x="820" y="105"/>
                  <a:pt x="758" y="107"/>
                </a:cubicBezTo>
                <a:cubicBezTo>
                  <a:pt x="672" y="109"/>
                  <a:pt x="586" y="105"/>
                  <a:pt x="500" y="96"/>
                </a:cubicBezTo>
                <a:cubicBezTo>
                  <a:pt x="490" y="95"/>
                  <a:pt x="397" y="91"/>
                  <a:pt x="437" y="74"/>
                </a:cubicBezTo>
                <a:cubicBezTo>
                  <a:pt x="468" y="61"/>
                  <a:pt x="526" y="69"/>
                  <a:pt x="559" y="69"/>
                </a:cubicBezTo>
                <a:cubicBezTo>
                  <a:pt x="627" y="69"/>
                  <a:pt x="694" y="64"/>
                  <a:pt x="762" y="63"/>
                </a:cubicBezTo>
                <a:cubicBezTo>
                  <a:pt x="818" y="62"/>
                  <a:pt x="874" y="60"/>
                  <a:pt x="930" y="57"/>
                </a:cubicBezTo>
                <a:cubicBezTo>
                  <a:pt x="958" y="53"/>
                  <a:pt x="987" y="50"/>
                  <a:pt x="1014" y="43"/>
                </a:cubicBezTo>
                <a:cubicBezTo>
                  <a:pt x="961" y="37"/>
                  <a:pt x="911" y="41"/>
                  <a:pt x="857" y="46"/>
                </a:cubicBezTo>
                <a:cubicBezTo>
                  <a:pt x="770" y="54"/>
                  <a:pt x="684" y="72"/>
                  <a:pt x="597" y="75"/>
                </a:cubicBezTo>
                <a:cubicBezTo>
                  <a:pt x="560" y="76"/>
                  <a:pt x="523" y="72"/>
                  <a:pt x="487" y="66"/>
                </a:cubicBezTo>
                <a:cubicBezTo>
                  <a:pt x="476" y="64"/>
                  <a:pt x="390" y="55"/>
                  <a:pt x="438" y="49"/>
                </a:cubicBezTo>
                <a:cubicBezTo>
                  <a:pt x="584" y="31"/>
                  <a:pt x="737" y="50"/>
                  <a:pt x="884" y="39"/>
                </a:cubicBezTo>
                <a:cubicBezTo>
                  <a:pt x="895" y="38"/>
                  <a:pt x="905" y="37"/>
                  <a:pt x="916" y="36"/>
                </a:cubicBezTo>
                <a:cubicBezTo>
                  <a:pt x="963" y="29"/>
                  <a:pt x="949" y="33"/>
                  <a:pt x="913" y="36"/>
                </a:cubicBezTo>
                <a:cubicBezTo>
                  <a:pt x="835" y="42"/>
                  <a:pt x="756" y="45"/>
                  <a:pt x="678" y="51"/>
                </a:cubicBezTo>
                <a:cubicBezTo>
                  <a:pt x="585" y="58"/>
                  <a:pt x="493" y="69"/>
                  <a:pt x="401" y="78"/>
                </a:cubicBezTo>
                <a:cubicBezTo>
                  <a:pt x="378" y="80"/>
                  <a:pt x="356" y="80"/>
                  <a:pt x="333" y="80"/>
                </a:cubicBezTo>
                <a:cubicBezTo>
                  <a:pt x="343" y="51"/>
                  <a:pt x="371" y="55"/>
                  <a:pt x="404" y="54"/>
                </a:cubicBezTo>
                <a:cubicBezTo>
                  <a:pt x="480" y="51"/>
                  <a:pt x="555" y="45"/>
                  <a:pt x="630" y="40"/>
                </a:cubicBezTo>
                <a:cubicBezTo>
                  <a:pt x="712" y="35"/>
                  <a:pt x="793" y="30"/>
                  <a:pt x="875" y="24"/>
                </a:cubicBezTo>
                <a:cubicBezTo>
                  <a:pt x="921" y="21"/>
                  <a:pt x="967" y="18"/>
                  <a:pt x="1013" y="15"/>
                </a:cubicBezTo>
                <a:cubicBezTo>
                  <a:pt x="988" y="32"/>
                  <a:pt x="971" y="39"/>
                  <a:pt x="940" y="40"/>
                </a:cubicBezTo>
                <a:cubicBezTo>
                  <a:pt x="891" y="41"/>
                  <a:pt x="842" y="40"/>
                  <a:pt x="794" y="43"/>
                </a:cubicBezTo>
                <a:cubicBezTo>
                  <a:pt x="715" y="48"/>
                  <a:pt x="635" y="58"/>
                  <a:pt x="556" y="69"/>
                </a:cubicBezTo>
                <a:cubicBezTo>
                  <a:pt x="493" y="78"/>
                  <a:pt x="306" y="101"/>
                  <a:pt x="369" y="107"/>
                </a:cubicBezTo>
                <a:cubicBezTo>
                  <a:pt x="380" y="106"/>
                  <a:pt x="390" y="106"/>
                  <a:pt x="401" y="105"/>
                </a:cubicBezTo>
                <a:cubicBezTo>
                  <a:pt x="457" y="92"/>
                  <a:pt x="513" y="77"/>
                  <a:pt x="569" y="66"/>
                </a:cubicBezTo>
                <a:cubicBezTo>
                  <a:pt x="663" y="47"/>
                  <a:pt x="758" y="33"/>
                  <a:pt x="853" y="21"/>
                </a:cubicBezTo>
                <a:cubicBezTo>
                  <a:pt x="914" y="13"/>
                  <a:pt x="999" y="-11"/>
                  <a:pt x="1061" y="0"/>
                </a:cubicBezTo>
                <a:cubicBezTo>
                  <a:pt x="1091" y="5"/>
                  <a:pt x="996" y="21"/>
                  <a:pt x="984" y="24"/>
                </a:cubicBezTo>
                <a:cubicBezTo>
                  <a:pt x="922" y="40"/>
                  <a:pt x="866" y="63"/>
                  <a:pt x="808" y="84"/>
                </a:cubicBezTo>
                <a:cubicBezTo>
                  <a:pt x="770" y="98"/>
                  <a:pt x="745" y="106"/>
                  <a:pt x="790" y="129"/>
                </a:cubicBezTo>
              </a:path>
              <a:path w="1142" h="1891" extrusionOk="0">
                <a:moveTo>
                  <a:pt x="799" y="1014"/>
                </a:moveTo>
                <a:cubicBezTo>
                  <a:pt x="805" y="1011"/>
                  <a:pt x="890" y="976"/>
                  <a:pt x="880" y="964"/>
                </a:cubicBezTo>
                <a:cubicBezTo>
                  <a:pt x="866" y="948"/>
                  <a:pt x="785" y="961"/>
                  <a:pt x="768" y="961"/>
                </a:cubicBezTo>
                <a:cubicBezTo>
                  <a:pt x="706" y="961"/>
                  <a:pt x="644" y="966"/>
                  <a:pt x="582" y="967"/>
                </a:cubicBezTo>
                <a:cubicBezTo>
                  <a:pt x="518" y="968"/>
                  <a:pt x="454" y="964"/>
                  <a:pt x="390" y="964"/>
                </a:cubicBezTo>
                <a:cubicBezTo>
                  <a:pt x="364" y="964"/>
                  <a:pt x="342" y="960"/>
                  <a:pt x="316" y="957"/>
                </a:cubicBezTo>
                <a:cubicBezTo>
                  <a:pt x="344" y="942"/>
                  <a:pt x="363" y="935"/>
                  <a:pt x="396" y="931"/>
                </a:cubicBezTo>
                <a:cubicBezTo>
                  <a:pt x="483" y="919"/>
                  <a:pt x="570" y="928"/>
                  <a:pt x="657" y="930"/>
                </a:cubicBezTo>
                <a:cubicBezTo>
                  <a:pt x="735" y="932"/>
                  <a:pt x="813" y="934"/>
                  <a:pt x="891" y="934"/>
                </a:cubicBezTo>
                <a:cubicBezTo>
                  <a:pt x="901" y="934"/>
                  <a:pt x="1040" y="936"/>
                  <a:pt x="963" y="930"/>
                </a:cubicBezTo>
                <a:cubicBezTo>
                  <a:pt x="923" y="932"/>
                  <a:pt x="884" y="938"/>
                  <a:pt x="845" y="942"/>
                </a:cubicBezTo>
                <a:cubicBezTo>
                  <a:pt x="794" y="948"/>
                  <a:pt x="741" y="951"/>
                  <a:pt x="690" y="952"/>
                </a:cubicBezTo>
                <a:cubicBezTo>
                  <a:pt x="623" y="953"/>
                  <a:pt x="558" y="949"/>
                  <a:pt x="491" y="946"/>
                </a:cubicBezTo>
                <a:cubicBezTo>
                  <a:pt x="453" y="944"/>
                  <a:pt x="420" y="939"/>
                  <a:pt x="383" y="931"/>
                </a:cubicBezTo>
                <a:cubicBezTo>
                  <a:pt x="410" y="917"/>
                  <a:pt x="434" y="914"/>
                  <a:pt x="465" y="910"/>
                </a:cubicBezTo>
                <a:cubicBezTo>
                  <a:pt x="537" y="902"/>
                  <a:pt x="612" y="903"/>
                  <a:pt x="684" y="906"/>
                </a:cubicBezTo>
                <a:cubicBezTo>
                  <a:pt x="747" y="909"/>
                  <a:pt x="809" y="910"/>
                  <a:pt x="872" y="913"/>
                </a:cubicBezTo>
                <a:cubicBezTo>
                  <a:pt x="919" y="915"/>
                  <a:pt x="967" y="916"/>
                  <a:pt x="1014" y="918"/>
                </a:cubicBezTo>
                <a:cubicBezTo>
                  <a:pt x="1033" y="919"/>
                  <a:pt x="1041" y="919"/>
                  <a:pt x="1019" y="927"/>
                </a:cubicBezTo>
                <a:cubicBezTo>
                  <a:pt x="983" y="933"/>
                  <a:pt x="946" y="941"/>
                  <a:pt x="909" y="945"/>
                </a:cubicBezTo>
                <a:cubicBezTo>
                  <a:pt x="843" y="952"/>
                  <a:pt x="775" y="956"/>
                  <a:pt x="708" y="957"/>
                </a:cubicBezTo>
                <a:cubicBezTo>
                  <a:pt x="623" y="959"/>
                  <a:pt x="537" y="959"/>
                  <a:pt x="452" y="960"/>
                </a:cubicBezTo>
                <a:cubicBezTo>
                  <a:pt x="396" y="961"/>
                  <a:pt x="340" y="963"/>
                  <a:pt x="285" y="964"/>
                </a:cubicBezTo>
                <a:cubicBezTo>
                  <a:pt x="311" y="942"/>
                  <a:pt x="330" y="938"/>
                  <a:pt x="363" y="930"/>
                </a:cubicBezTo>
                <a:cubicBezTo>
                  <a:pt x="409" y="919"/>
                  <a:pt x="457" y="914"/>
                  <a:pt x="505" y="910"/>
                </a:cubicBezTo>
                <a:cubicBezTo>
                  <a:pt x="594" y="902"/>
                  <a:pt x="684" y="897"/>
                  <a:pt x="774" y="892"/>
                </a:cubicBezTo>
                <a:cubicBezTo>
                  <a:pt x="866" y="886"/>
                  <a:pt x="958" y="879"/>
                  <a:pt x="1050" y="872"/>
                </a:cubicBezTo>
                <a:cubicBezTo>
                  <a:pt x="1081" y="870"/>
                  <a:pt x="1111" y="869"/>
                  <a:pt x="1141" y="868"/>
                </a:cubicBezTo>
                <a:cubicBezTo>
                  <a:pt x="1093" y="893"/>
                  <a:pt x="1047" y="909"/>
                  <a:pt x="995" y="925"/>
                </a:cubicBezTo>
                <a:cubicBezTo>
                  <a:pt x="934" y="944"/>
                  <a:pt x="873" y="961"/>
                  <a:pt x="809" y="969"/>
                </a:cubicBezTo>
                <a:cubicBezTo>
                  <a:pt x="723" y="980"/>
                  <a:pt x="636" y="976"/>
                  <a:pt x="550" y="973"/>
                </a:cubicBezTo>
                <a:cubicBezTo>
                  <a:pt x="512" y="972"/>
                  <a:pt x="475" y="973"/>
                  <a:pt x="437" y="970"/>
                </a:cubicBezTo>
                <a:cubicBezTo>
                  <a:pt x="422" y="970"/>
                  <a:pt x="416" y="970"/>
                  <a:pt x="405" y="967"/>
                </a:cubicBezTo>
                <a:cubicBezTo>
                  <a:pt x="429" y="965"/>
                  <a:pt x="454" y="963"/>
                  <a:pt x="478" y="961"/>
                </a:cubicBezTo>
                <a:cubicBezTo>
                  <a:pt x="530" y="956"/>
                  <a:pt x="584" y="954"/>
                  <a:pt x="636" y="952"/>
                </a:cubicBezTo>
                <a:cubicBezTo>
                  <a:pt x="700" y="950"/>
                  <a:pt x="765" y="953"/>
                  <a:pt x="829" y="954"/>
                </a:cubicBezTo>
                <a:cubicBezTo>
                  <a:pt x="866" y="955"/>
                  <a:pt x="902" y="954"/>
                  <a:pt x="939" y="955"/>
                </a:cubicBezTo>
                <a:cubicBezTo>
                  <a:pt x="901" y="967"/>
                  <a:pt x="865" y="974"/>
                  <a:pt x="826" y="981"/>
                </a:cubicBezTo>
                <a:cubicBezTo>
                  <a:pt x="751" y="994"/>
                  <a:pt x="676" y="1005"/>
                  <a:pt x="600" y="1014"/>
                </a:cubicBezTo>
                <a:cubicBezTo>
                  <a:pt x="518" y="1024"/>
                  <a:pt x="436" y="1031"/>
                  <a:pt x="354" y="1034"/>
                </a:cubicBezTo>
                <a:cubicBezTo>
                  <a:pt x="311" y="1036"/>
                  <a:pt x="272" y="1033"/>
                  <a:pt x="230" y="1028"/>
                </a:cubicBezTo>
                <a:cubicBezTo>
                  <a:pt x="262" y="1015"/>
                  <a:pt x="286" y="1017"/>
                  <a:pt x="321" y="1017"/>
                </a:cubicBezTo>
                <a:cubicBezTo>
                  <a:pt x="373" y="1018"/>
                  <a:pt x="424" y="1022"/>
                  <a:pt x="475" y="1025"/>
                </a:cubicBezTo>
                <a:cubicBezTo>
                  <a:pt x="561" y="1029"/>
                  <a:pt x="648" y="1033"/>
                  <a:pt x="735" y="1031"/>
                </a:cubicBezTo>
                <a:cubicBezTo>
                  <a:pt x="803" y="1030"/>
                  <a:pt x="871" y="1028"/>
                  <a:pt x="939" y="1025"/>
                </a:cubicBezTo>
                <a:cubicBezTo>
                  <a:pt x="964" y="1023"/>
                  <a:pt x="970" y="1023"/>
                  <a:pt x="985" y="1022"/>
                </a:cubicBezTo>
                <a:cubicBezTo>
                  <a:pt x="918" y="1031"/>
                  <a:pt x="851" y="1038"/>
                  <a:pt x="784" y="1047"/>
                </a:cubicBezTo>
                <a:cubicBezTo>
                  <a:pt x="649" y="1064"/>
                  <a:pt x="491" y="1098"/>
                  <a:pt x="355" y="1073"/>
                </a:cubicBezTo>
                <a:cubicBezTo>
                  <a:pt x="309" y="1065"/>
                  <a:pt x="323" y="1053"/>
                  <a:pt x="357" y="1052"/>
                </a:cubicBezTo>
                <a:cubicBezTo>
                  <a:pt x="403" y="1050"/>
                  <a:pt x="444" y="1045"/>
                  <a:pt x="491" y="1041"/>
                </a:cubicBezTo>
                <a:cubicBezTo>
                  <a:pt x="553" y="1036"/>
                  <a:pt x="614" y="1029"/>
                  <a:pt x="676" y="1020"/>
                </a:cubicBezTo>
              </a:path>
              <a:path w="1142" h="1891" extrusionOk="0">
                <a:moveTo>
                  <a:pt x="814" y="1857"/>
                </a:moveTo>
                <a:cubicBezTo>
                  <a:pt x="821" y="1853"/>
                  <a:pt x="887" y="1822"/>
                  <a:pt x="884" y="1811"/>
                </a:cubicBezTo>
                <a:cubicBezTo>
                  <a:pt x="877" y="1788"/>
                  <a:pt x="806" y="1785"/>
                  <a:pt x="790" y="1784"/>
                </a:cubicBezTo>
                <a:cubicBezTo>
                  <a:pt x="729" y="1781"/>
                  <a:pt x="667" y="1785"/>
                  <a:pt x="606" y="1786"/>
                </a:cubicBezTo>
                <a:cubicBezTo>
                  <a:pt x="506" y="1787"/>
                  <a:pt x="406" y="1784"/>
                  <a:pt x="306" y="1777"/>
                </a:cubicBezTo>
                <a:cubicBezTo>
                  <a:pt x="265" y="1774"/>
                  <a:pt x="225" y="1769"/>
                  <a:pt x="184" y="1763"/>
                </a:cubicBezTo>
                <a:cubicBezTo>
                  <a:pt x="144" y="1753"/>
                  <a:pt x="136" y="1756"/>
                  <a:pt x="179" y="1763"/>
                </a:cubicBezTo>
                <a:cubicBezTo>
                  <a:pt x="229" y="1771"/>
                  <a:pt x="282" y="1778"/>
                  <a:pt x="333" y="1780"/>
                </a:cubicBezTo>
                <a:cubicBezTo>
                  <a:pt x="436" y="1785"/>
                  <a:pt x="540" y="1783"/>
                  <a:pt x="643" y="1781"/>
                </a:cubicBezTo>
                <a:cubicBezTo>
                  <a:pt x="740" y="1779"/>
                  <a:pt x="838" y="1770"/>
                  <a:pt x="934" y="1757"/>
                </a:cubicBezTo>
                <a:cubicBezTo>
                  <a:pt x="939" y="1756"/>
                  <a:pt x="1066" y="1737"/>
                  <a:pt x="975" y="1747"/>
                </a:cubicBezTo>
                <a:cubicBezTo>
                  <a:pt x="913" y="1759"/>
                  <a:pt x="852" y="1773"/>
                  <a:pt x="790" y="1784"/>
                </a:cubicBezTo>
                <a:cubicBezTo>
                  <a:pt x="630" y="1813"/>
                  <a:pt x="468" y="1822"/>
                  <a:pt x="306" y="1819"/>
                </a:cubicBezTo>
                <a:cubicBezTo>
                  <a:pt x="262" y="1818"/>
                  <a:pt x="219" y="1816"/>
                  <a:pt x="175" y="1813"/>
                </a:cubicBezTo>
                <a:cubicBezTo>
                  <a:pt x="127" y="1792"/>
                  <a:pt x="207" y="1796"/>
                  <a:pt x="229" y="1795"/>
                </a:cubicBezTo>
                <a:cubicBezTo>
                  <a:pt x="312" y="1789"/>
                  <a:pt x="396" y="1797"/>
                  <a:pt x="479" y="1798"/>
                </a:cubicBezTo>
                <a:cubicBezTo>
                  <a:pt x="549" y="1799"/>
                  <a:pt x="620" y="1799"/>
                  <a:pt x="690" y="1799"/>
                </a:cubicBezTo>
                <a:cubicBezTo>
                  <a:pt x="719" y="1799"/>
                  <a:pt x="725" y="1799"/>
                  <a:pt x="743" y="1798"/>
                </a:cubicBezTo>
                <a:cubicBezTo>
                  <a:pt x="700" y="1814"/>
                  <a:pt x="660" y="1822"/>
                  <a:pt x="615" y="1830"/>
                </a:cubicBezTo>
                <a:cubicBezTo>
                  <a:pt x="564" y="1839"/>
                  <a:pt x="511" y="1843"/>
                  <a:pt x="459" y="1845"/>
                </a:cubicBezTo>
                <a:cubicBezTo>
                  <a:pt x="389" y="1848"/>
                  <a:pt x="317" y="1847"/>
                  <a:pt x="247" y="1848"/>
                </a:cubicBezTo>
                <a:cubicBezTo>
                  <a:pt x="241" y="1848"/>
                  <a:pt x="235" y="1848"/>
                  <a:pt x="229" y="1848"/>
                </a:cubicBezTo>
                <a:cubicBezTo>
                  <a:pt x="271" y="1826"/>
                  <a:pt x="321" y="1824"/>
                  <a:pt x="369" y="1819"/>
                </a:cubicBezTo>
                <a:cubicBezTo>
                  <a:pt x="449" y="1811"/>
                  <a:pt x="530" y="1808"/>
                  <a:pt x="610" y="1804"/>
                </a:cubicBezTo>
                <a:cubicBezTo>
                  <a:pt x="671" y="1801"/>
                  <a:pt x="733" y="1795"/>
                  <a:pt x="794" y="1795"/>
                </a:cubicBezTo>
                <a:cubicBezTo>
                  <a:pt x="801" y="1795"/>
                  <a:pt x="807" y="1796"/>
                  <a:pt x="814" y="1796"/>
                </a:cubicBezTo>
                <a:cubicBezTo>
                  <a:pt x="774" y="1812"/>
                  <a:pt x="731" y="1817"/>
                  <a:pt x="689" y="1825"/>
                </a:cubicBezTo>
                <a:cubicBezTo>
                  <a:pt x="554" y="1850"/>
                  <a:pt x="419" y="1863"/>
                  <a:pt x="282" y="1848"/>
                </a:cubicBezTo>
                <a:cubicBezTo>
                  <a:pt x="277" y="1847"/>
                  <a:pt x="189" y="1825"/>
                  <a:pt x="242" y="1831"/>
                </a:cubicBezTo>
                <a:cubicBezTo>
                  <a:pt x="293" y="1837"/>
                  <a:pt x="343" y="1846"/>
                  <a:pt x="395" y="1848"/>
                </a:cubicBezTo>
                <a:cubicBezTo>
                  <a:pt x="485" y="1851"/>
                  <a:pt x="577" y="1850"/>
                  <a:pt x="667" y="1846"/>
                </a:cubicBezTo>
                <a:cubicBezTo>
                  <a:pt x="735" y="1843"/>
                  <a:pt x="803" y="1837"/>
                  <a:pt x="871" y="1830"/>
                </a:cubicBezTo>
                <a:cubicBezTo>
                  <a:pt x="877" y="1829"/>
                  <a:pt x="883" y="1829"/>
                  <a:pt x="889" y="1828"/>
                </a:cubicBezTo>
                <a:cubicBezTo>
                  <a:pt x="807" y="1837"/>
                  <a:pt x="725" y="1849"/>
                  <a:pt x="643" y="1858"/>
                </a:cubicBezTo>
                <a:cubicBezTo>
                  <a:pt x="553" y="1868"/>
                  <a:pt x="459" y="1879"/>
                  <a:pt x="368" y="1872"/>
                </a:cubicBezTo>
                <a:cubicBezTo>
                  <a:pt x="308" y="1868"/>
                  <a:pt x="249" y="1856"/>
                  <a:pt x="191" y="1839"/>
                </a:cubicBezTo>
                <a:cubicBezTo>
                  <a:pt x="221" y="1829"/>
                  <a:pt x="241" y="1837"/>
                  <a:pt x="273" y="1839"/>
                </a:cubicBezTo>
                <a:cubicBezTo>
                  <a:pt x="327" y="1842"/>
                  <a:pt x="381" y="1841"/>
                  <a:pt x="435" y="1842"/>
                </a:cubicBezTo>
                <a:cubicBezTo>
                  <a:pt x="485" y="1843"/>
                  <a:pt x="536" y="1839"/>
                  <a:pt x="586" y="1839"/>
                </a:cubicBezTo>
                <a:cubicBezTo>
                  <a:pt x="593" y="1839"/>
                  <a:pt x="600" y="1839"/>
                  <a:pt x="607" y="1839"/>
                </a:cubicBezTo>
                <a:cubicBezTo>
                  <a:pt x="568" y="1856"/>
                  <a:pt x="525" y="1861"/>
                  <a:pt x="482" y="1867"/>
                </a:cubicBezTo>
                <a:cubicBezTo>
                  <a:pt x="410" y="1877"/>
                  <a:pt x="338" y="1884"/>
                  <a:pt x="265" y="1888"/>
                </a:cubicBezTo>
                <a:cubicBezTo>
                  <a:pt x="220" y="1890"/>
                  <a:pt x="111" y="1908"/>
                  <a:pt x="71" y="1879"/>
                </a:cubicBezTo>
                <a:cubicBezTo>
                  <a:pt x="61" y="1859"/>
                  <a:pt x="62" y="1852"/>
                  <a:pt x="89" y="1848"/>
                </a:cubicBezTo>
                <a:cubicBezTo>
                  <a:pt x="123" y="1836"/>
                  <a:pt x="162" y="1822"/>
                  <a:pt x="197" y="1819"/>
                </a:cubicBezTo>
                <a:cubicBezTo>
                  <a:pt x="215" y="1818"/>
                  <a:pt x="258" y="1822"/>
                  <a:pt x="245" y="1855"/>
                </a:cubicBezTo>
                <a:cubicBezTo>
                  <a:pt x="236" y="1876"/>
                  <a:pt x="226" y="1882"/>
                  <a:pt x="197" y="1881"/>
                </a:cubicBezTo>
                <a:cubicBezTo>
                  <a:pt x="169" y="1880"/>
                  <a:pt x="151" y="1863"/>
                  <a:pt x="161" y="1834"/>
                </a:cubicBezTo>
                <a:cubicBezTo>
                  <a:pt x="167" y="1817"/>
                  <a:pt x="198" y="1793"/>
                  <a:pt x="211" y="1778"/>
                </a:cubicBezTo>
              </a:path>
              <a:path w="1142" h="1891" extrusionOk="0">
                <a:moveTo>
                  <a:pt x="264" y="1007"/>
                </a:moveTo>
                <a:cubicBezTo>
                  <a:pt x="254" y="1043"/>
                  <a:pt x="238" y="1062"/>
                  <a:pt x="220" y="1096"/>
                </a:cubicBezTo>
                <a:cubicBezTo>
                  <a:pt x="211" y="1116"/>
                  <a:pt x="207" y="1124"/>
                  <a:pt x="196" y="1135"/>
                </a:cubicBezTo>
                <a:cubicBezTo>
                  <a:pt x="204" y="1099"/>
                  <a:pt x="222" y="1061"/>
                  <a:pt x="235" y="1026"/>
                </a:cubicBezTo>
                <a:cubicBezTo>
                  <a:pt x="249" y="989"/>
                  <a:pt x="253" y="954"/>
                  <a:pt x="260" y="915"/>
                </a:cubicBezTo>
                <a:cubicBezTo>
                  <a:pt x="265" y="898"/>
                  <a:pt x="266" y="893"/>
                  <a:pt x="264" y="881"/>
                </a:cubicBezTo>
                <a:cubicBezTo>
                  <a:pt x="259" y="904"/>
                  <a:pt x="254" y="930"/>
                  <a:pt x="253" y="954"/>
                </a:cubicBezTo>
                <a:cubicBezTo>
                  <a:pt x="252" y="974"/>
                  <a:pt x="253" y="992"/>
                  <a:pt x="256" y="1011"/>
                </a:cubicBezTo>
                <a:cubicBezTo>
                  <a:pt x="283" y="1002"/>
                  <a:pt x="292" y="993"/>
                  <a:pt x="315" y="973"/>
                </a:cubicBezTo>
              </a:path>
              <a:path w="1142" h="1891" extrusionOk="0">
                <a:moveTo>
                  <a:pt x="592" y="12"/>
                </a:moveTo>
                <a:cubicBezTo>
                  <a:pt x="569" y="10"/>
                  <a:pt x="527" y="6"/>
                  <a:pt x="508" y="24"/>
                </a:cubicBezTo>
                <a:cubicBezTo>
                  <a:pt x="506" y="29"/>
                  <a:pt x="505" y="34"/>
                  <a:pt x="503" y="39"/>
                </a:cubicBezTo>
                <a:cubicBezTo>
                  <a:pt x="537" y="47"/>
                  <a:pt x="568" y="53"/>
                  <a:pt x="603" y="55"/>
                </a:cubicBezTo>
                <a:cubicBezTo>
                  <a:pt x="663" y="59"/>
                  <a:pt x="724" y="61"/>
                  <a:pt x="784" y="63"/>
                </a:cubicBezTo>
                <a:cubicBezTo>
                  <a:pt x="857" y="66"/>
                  <a:pt x="929" y="66"/>
                  <a:pt x="1002" y="69"/>
                </a:cubicBezTo>
                <a:cubicBezTo>
                  <a:pt x="1034" y="70"/>
                  <a:pt x="1065" y="70"/>
                  <a:pt x="1097" y="71"/>
                </a:cubicBezTo>
                <a:cubicBezTo>
                  <a:pt x="1104" y="71"/>
                  <a:pt x="1111" y="72"/>
                  <a:pt x="1118" y="72"/>
                </a:cubicBezTo>
                <a:cubicBezTo>
                  <a:pt x="1092" y="85"/>
                  <a:pt x="1065" y="93"/>
                  <a:pt x="1037" y="101"/>
                </a:cubicBezTo>
                <a:cubicBezTo>
                  <a:pt x="993" y="113"/>
                  <a:pt x="948" y="121"/>
                  <a:pt x="903" y="129"/>
                </a:cubicBezTo>
                <a:cubicBezTo>
                  <a:pt x="839" y="141"/>
                  <a:pt x="775" y="147"/>
                  <a:pt x="711" y="153"/>
                </a:cubicBezTo>
                <a:cubicBezTo>
                  <a:pt x="658" y="158"/>
                  <a:pt x="606" y="164"/>
                  <a:pt x="553" y="162"/>
                </a:cubicBezTo>
                <a:cubicBezTo>
                  <a:pt x="535" y="161"/>
                  <a:pt x="531" y="161"/>
                  <a:pt x="520" y="159"/>
                </a:cubicBezTo>
                <a:cubicBezTo>
                  <a:pt x="553" y="149"/>
                  <a:pt x="581" y="157"/>
                  <a:pt x="616" y="159"/>
                </a:cubicBezTo>
                <a:cubicBezTo>
                  <a:pt x="686" y="163"/>
                  <a:pt x="756" y="171"/>
                  <a:pt x="826" y="173"/>
                </a:cubicBezTo>
                <a:cubicBezTo>
                  <a:pt x="910" y="175"/>
                  <a:pt x="995" y="175"/>
                  <a:pt x="1079" y="173"/>
                </a:cubicBezTo>
                <a:cubicBezTo>
                  <a:pt x="1087" y="173"/>
                  <a:pt x="1094" y="172"/>
                  <a:pt x="1102" y="172"/>
                </a:cubicBezTo>
                <a:cubicBezTo>
                  <a:pt x="1049" y="189"/>
                  <a:pt x="997" y="198"/>
                  <a:pt x="943" y="211"/>
                </a:cubicBezTo>
                <a:cubicBezTo>
                  <a:pt x="899" y="221"/>
                  <a:pt x="817" y="197"/>
                  <a:pt x="812" y="242"/>
                </a:cubicBezTo>
                <a:cubicBezTo>
                  <a:pt x="819" y="246"/>
                  <a:pt x="825" y="250"/>
                  <a:pt x="832" y="254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107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A Calculator</a:t>
            </a:r>
          </a:p>
        </p:txBody>
      </p:sp>
      <p:sp>
        <p:nvSpPr>
          <p:cNvPr id="1967111" name="Line 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63737" y="2286000"/>
            <a:ext cx="2133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67112" name="Line 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887537" y="3505200"/>
            <a:ext cx="7620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649537" y="3581400"/>
            <a:ext cx="762000" cy="304800"/>
            <a:chOff x="3654" y="1680"/>
            <a:chExt cx="934" cy="336"/>
          </a:xfrm>
        </p:grpSpPr>
        <p:sp>
          <p:nvSpPr>
            <p:cNvPr id="1967114" name="AutoShape 10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67115" name="Oval 11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67116" name="Line 12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67117" name="Line 13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967118" name="Rectangle 1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411537" y="3124200"/>
            <a:ext cx="381000" cy="762000"/>
          </a:xfrm>
          <a:custGeom>
            <a:avLst/>
            <a:gdLst>
              <a:gd name="connsiteX0" fmla="*/ 0 w 381000"/>
              <a:gd name="connsiteY0" fmla="*/ 0 h 762000"/>
              <a:gd name="connsiteX1" fmla="*/ 381000 w 381000"/>
              <a:gd name="connsiteY1" fmla="*/ 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685800 h 762000"/>
              <a:gd name="connsiteX3" fmla="*/ 0 w 381000"/>
              <a:gd name="connsiteY3" fmla="*/ 762000 h 762000"/>
              <a:gd name="connsiteX4" fmla="*/ 0 w 3810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" h="762000">
                <a:moveTo>
                  <a:pt x="0" y="0"/>
                </a:moveTo>
                <a:lnTo>
                  <a:pt x="381000" y="76200"/>
                </a:lnTo>
                <a:lnTo>
                  <a:pt x="381000" y="6858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noFill/>
          <a:ln w="25400" algn="ctr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19" name="Line 1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649537" y="3200400"/>
            <a:ext cx="7620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20" name="Line 1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649537" y="3200400"/>
            <a:ext cx="0" cy="5334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21" name="Line 1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792537" y="3505200"/>
            <a:ext cx="3048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22" name="Line 1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097337" y="2971800"/>
            <a:ext cx="228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23" name="Line 19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097337" y="2971800"/>
            <a:ext cx="0" cy="5334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24" name="Line 2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097337" y="2819400"/>
            <a:ext cx="228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25" name="Line 2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097337" y="2286000"/>
            <a:ext cx="0" cy="5334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26" name="Rectangle 2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325937" y="2438400"/>
            <a:ext cx="457200" cy="914400"/>
          </a:xfrm>
          <a:prstGeom prst="rect">
            <a:avLst/>
          </a:prstGeom>
          <a:noFill/>
          <a:ln w="2540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29" name="Line 2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640137" y="3810000"/>
            <a:ext cx="0" cy="10668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67130" name="Line 2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4487465" y="3366075"/>
            <a:ext cx="9128" cy="151072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67131" name="Line 2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1887537" y="4876800"/>
            <a:ext cx="2609056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67136" name="Text Box 3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6200000">
            <a:off x="3939381" y="2703225"/>
            <a:ext cx="1114425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>
                <a:solidFill>
                  <a:srgbClr val="FFFFFF"/>
                </a:solidFill>
                <a:latin typeface="Calibri"/>
              </a:rPr>
              <a:t>adder</a:t>
            </a:r>
          </a:p>
        </p:txBody>
      </p:sp>
      <p:sp>
        <p:nvSpPr>
          <p:cNvPr id="1967138" name="Text Box 34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16200000">
            <a:off x="3055937" y="3283456"/>
            <a:ext cx="960438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>
                <a:solidFill>
                  <a:srgbClr val="FFFFFF"/>
                </a:solidFill>
                <a:latin typeface="Calibri"/>
              </a:rPr>
              <a:t>mux</a:t>
            </a:r>
          </a:p>
        </p:txBody>
      </p:sp>
      <p:sp>
        <p:nvSpPr>
          <p:cNvPr id="1967141" name="Rectangle 37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773737" y="2362200"/>
            <a:ext cx="381000" cy="1143000"/>
          </a:xfrm>
          <a:prstGeom prst="rect">
            <a:avLst/>
          </a:prstGeom>
          <a:noFill/>
          <a:ln w="25400" algn="ctr">
            <a:solidFill>
              <a:srgbClr val="CC0099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7142" name="Text Box 38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 rot="16200000">
            <a:off x="5345112" y="2699256"/>
            <a:ext cx="1220788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decoder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67143" name="Line 39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2133600" y="2146875"/>
            <a:ext cx="7620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7144" name="Text Box 40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038164" y="1714856"/>
            <a:ext cx="340158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8</a:t>
            </a:r>
          </a:p>
        </p:txBody>
      </p:sp>
      <p:sp>
        <p:nvSpPr>
          <p:cNvPr id="1967145" name="Line 4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2978150" y="3132138"/>
            <a:ext cx="7620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7146" name="Text Box 42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878137" y="2806125"/>
            <a:ext cx="301686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8</a:t>
            </a:r>
          </a:p>
        </p:txBody>
      </p:sp>
      <p:sp>
        <p:nvSpPr>
          <p:cNvPr id="1967147" name="Line 43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3892550" y="3360738"/>
            <a:ext cx="7620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7148" name="Text Box 44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742500" y="2971800"/>
            <a:ext cx="301686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>
                <a:solidFill>
                  <a:srgbClr val="FFFFFF"/>
                </a:solidFill>
                <a:latin typeface="Calibri"/>
              </a:rPr>
              <a:t>8</a:t>
            </a:r>
          </a:p>
        </p:txBody>
      </p:sp>
      <p:sp>
        <p:nvSpPr>
          <p:cNvPr id="1967149" name="Line 45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2673350" y="3665538"/>
            <a:ext cx="7620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7150" name="Text Box 46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523300" y="3810000"/>
            <a:ext cx="301686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>
                <a:solidFill>
                  <a:srgbClr val="FFFFFF"/>
                </a:solidFill>
                <a:latin typeface="Calibri"/>
              </a:rPr>
              <a:t>8</a:t>
            </a:r>
          </a:p>
        </p:txBody>
      </p:sp>
      <p:sp>
        <p:nvSpPr>
          <p:cNvPr id="1967151" name="Line 47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5164137" y="2751138"/>
            <a:ext cx="7620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7152" name="Text Box 48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091051" y="2425125"/>
            <a:ext cx="301686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8</a:t>
            </a:r>
          </a:p>
        </p:txBody>
      </p:sp>
      <p:sp>
        <p:nvSpPr>
          <p:cNvPr id="1967153" name="Line 49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4859337" y="2895600"/>
            <a:ext cx="9144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pic>
        <p:nvPicPr>
          <p:cNvPr id="1967154" name="Picture 50" descr="8-segment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51" cstate="print"/>
          <a:srcRect/>
          <a:stretch>
            <a:fillRect/>
          </a:stretch>
        </p:blipFill>
        <p:spPr bwMode="auto">
          <a:xfrm>
            <a:off x="5697537" y="1066800"/>
            <a:ext cx="703263" cy="914400"/>
          </a:xfrm>
          <a:prstGeom prst="rect">
            <a:avLst/>
          </a:prstGeom>
          <a:noFill/>
        </p:spPr>
      </p:pic>
      <p:pic>
        <p:nvPicPr>
          <p:cNvPr id="1967155" name="Picture 51" descr="8-segment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51" cstate="print"/>
          <a:srcRect/>
          <a:stretch>
            <a:fillRect/>
          </a:stretch>
        </p:blipFill>
        <p:spPr bwMode="auto">
          <a:xfrm>
            <a:off x="6383337" y="1066800"/>
            <a:ext cx="703263" cy="914400"/>
          </a:xfrm>
          <a:prstGeom prst="rect">
            <a:avLst/>
          </a:prstGeom>
          <a:noFill/>
        </p:spPr>
      </p:pic>
      <p:pic>
        <p:nvPicPr>
          <p:cNvPr id="1967156" name="Picture 52" descr="8-segment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51" cstate="print"/>
          <a:srcRect/>
          <a:stretch>
            <a:fillRect/>
          </a:stretch>
        </p:blipFill>
        <p:spPr bwMode="auto">
          <a:xfrm>
            <a:off x="5011737" y="1066800"/>
            <a:ext cx="703263" cy="914400"/>
          </a:xfrm>
          <a:prstGeom prst="rect">
            <a:avLst/>
          </a:prstGeom>
          <a:noFill/>
        </p:spPr>
      </p:pic>
      <p:sp>
        <p:nvSpPr>
          <p:cNvPr id="1967158" name="Line 54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6002337" y="198120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67160" name="Text Box 56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1524000" y="4526340"/>
            <a:ext cx="373820" cy="5847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S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3" name="Line 54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4554537" y="1981200"/>
            <a:ext cx="0" cy="4572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pic>
        <p:nvPicPr>
          <p:cNvPr id="94" name="Picture 51" descr="8-segment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51" cstate="print"/>
          <a:srcRect/>
          <a:stretch>
            <a:fillRect/>
          </a:stretch>
        </p:blipFill>
        <p:spPr bwMode="auto">
          <a:xfrm>
            <a:off x="4173537" y="1066800"/>
            <a:ext cx="703263" cy="914400"/>
          </a:xfrm>
          <a:prstGeom prst="rect">
            <a:avLst/>
          </a:prstGeom>
          <a:noFill/>
        </p:spPr>
      </p:pic>
      <p:sp>
        <p:nvSpPr>
          <p:cNvPr id="57" name="TextBox 56"/>
          <p:cNvSpPr txBox="1"/>
          <p:nvPr>
            <p:custDataLst>
              <p:tags r:id="rId39"/>
            </p:custDataLst>
          </p:nvPr>
        </p:nvSpPr>
        <p:spPr>
          <a:xfrm>
            <a:off x="1506537" y="1981200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8" name="TextBox 57"/>
          <p:cNvSpPr txBox="1"/>
          <p:nvPr>
            <p:custDataLst>
              <p:tags r:id="rId40"/>
            </p:custDataLst>
          </p:nvPr>
        </p:nvSpPr>
        <p:spPr>
          <a:xfrm>
            <a:off x="1506537" y="3225225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60" name="Line 39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2152836" y="3352800"/>
            <a:ext cx="7620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" name="Text Box 40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057400" y="2920781"/>
            <a:ext cx="340158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8</a:t>
            </a:r>
          </a:p>
        </p:txBody>
      </p:sp>
      <p:sp>
        <p:nvSpPr>
          <p:cNvPr id="44034" name="Comment 2"/>
          <p:cNvSpPr>
            <a:spLocks noRot="1" noChangeAspect="1" noEditPoints="1" noChangeArrowheads="1" noChangeShapeType="1" noTextEdit="1"/>
          </p:cNvSpPr>
          <p:nvPr>
            <p:custDataLst>
              <p:tags r:id="rId43"/>
            </p:custDataLst>
          </p:nvPr>
        </p:nvSpPr>
        <p:spPr bwMode="auto">
          <a:xfrm>
            <a:off x="4343400" y="1143000"/>
            <a:ext cx="411163" cy="679450"/>
          </a:xfrm>
          <a:custGeom>
            <a:avLst/>
            <a:gdLst>
              <a:gd name="T0" fmla="+- 0 8014 7714"/>
              <a:gd name="T1" fmla="*/ T0 w 1142"/>
              <a:gd name="T2" fmla="+- 0 4816 4121"/>
              <a:gd name="T3" fmla="*/ 4816 h 1891"/>
              <a:gd name="T4" fmla="+- 0 8003 7714"/>
              <a:gd name="T5" fmla="*/ T4 w 1142"/>
              <a:gd name="T6" fmla="+- 0 4743 4121"/>
              <a:gd name="T7" fmla="*/ 4743 h 1891"/>
              <a:gd name="T8" fmla="+- 0 8041 7714"/>
              <a:gd name="T9" fmla="*/ T8 w 1142"/>
              <a:gd name="T10" fmla="+- 0 4442 4121"/>
              <a:gd name="T11" fmla="*/ 4442 h 1891"/>
              <a:gd name="T12" fmla="+- 0 7985 7714"/>
              <a:gd name="T13" fmla="*/ T12 w 1142"/>
              <a:gd name="T14" fmla="+- 0 4715 4121"/>
              <a:gd name="T15" fmla="*/ 4715 h 1891"/>
              <a:gd name="T16" fmla="+- 0 7919 7714"/>
              <a:gd name="T17" fmla="*/ T16 w 1142"/>
              <a:gd name="T18" fmla="+- 0 4829 4121"/>
              <a:gd name="T19" fmla="*/ 4829 h 1891"/>
              <a:gd name="T20" fmla="+- 0 7901 7714"/>
              <a:gd name="T21" fmla="*/ T20 w 1142"/>
              <a:gd name="T22" fmla="+- 0 4718 4121"/>
              <a:gd name="T23" fmla="*/ 4718 h 1891"/>
              <a:gd name="T24" fmla="+- 0 7984 7714"/>
              <a:gd name="T25" fmla="*/ T24 w 1142"/>
              <a:gd name="T26" fmla="+- 0 4353 4121"/>
              <a:gd name="T27" fmla="*/ 4353 h 1891"/>
              <a:gd name="T28" fmla="+- 0 8011 7714"/>
              <a:gd name="T29" fmla="*/ T28 w 1142"/>
              <a:gd name="T30" fmla="+- 0 4267 4121"/>
              <a:gd name="T31" fmla="*/ 4267 h 1891"/>
              <a:gd name="T32" fmla="+- 0 7905 7714"/>
              <a:gd name="T33" fmla="*/ T32 w 1142"/>
              <a:gd name="T34" fmla="+- 0 4850 4121"/>
              <a:gd name="T35" fmla="*/ 4850 h 1891"/>
              <a:gd name="T36" fmla="+- 0 7904 7714"/>
              <a:gd name="T37" fmla="*/ T36 w 1142"/>
              <a:gd name="T38" fmla="+- 0 4722 4121"/>
              <a:gd name="T39" fmla="*/ 4722 h 1891"/>
              <a:gd name="T40" fmla="+- 0 7946 7714"/>
              <a:gd name="T41" fmla="*/ T40 w 1142"/>
              <a:gd name="T42" fmla="+- 0 4562 4121"/>
              <a:gd name="T43" fmla="*/ 4562 h 1891"/>
              <a:gd name="T44" fmla="+- 0 7932 7714"/>
              <a:gd name="T45" fmla="*/ T44 w 1142"/>
              <a:gd name="T46" fmla="+- 0 4740 4121"/>
              <a:gd name="T47" fmla="*/ 4740 h 1891"/>
              <a:gd name="T48" fmla="+- 0 7913 7714"/>
              <a:gd name="T49" fmla="*/ T48 w 1142"/>
              <a:gd name="T50" fmla="+- 0 4856 4121"/>
              <a:gd name="T51" fmla="*/ 4856 h 1891"/>
              <a:gd name="T52" fmla="+- 0 7895 7714"/>
              <a:gd name="T53" fmla="*/ T52 w 1142"/>
              <a:gd name="T54" fmla="+- 0 5251 4121"/>
              <a:gd name="T55" fmla="*/ 5251 h 1891"/>
              <a:gd name="T56" fmla="+- 0 7860 7714"/>
              <a:gd name="T57" fmla="*/ T56 w 1142"/>
              <a:gd name="T58" fmla="+- 0 5397 4121"/>
              <a:gd name="T59" fmla="*/ 5397 h 1891"/>
              <a:gd name="T60" fmla="+- 0 7801 7714"/>
              <a:gd name="T61" fmla="*/ T60 w 1142"/>
              <a:gd name="T62" fmla="+- 0 5664 4121"/>
              <a:gd name="T63" fmla="*/ 5664 h 1891"/>
              <a:gd name="T64" fmla="+- 0 7715 7714"/>
              <a:gd name="T65" fmla="*/ T64 w 1142"/>
              <a:gd name="T66" fmla="+- 0 5791 4121"/>
              <a:gd name="T67" fmla="*/ 5791 h 1891"/>
              <a:gd name="T68" fmla="+- 0 7760 7714"/>
              <a:gd name="T69" fmla="*/ T68 w 1142"/>
              <a:gd name="T70" fmla="+- 0 5753 4121"/>
              <a:gd name="T71" fmla="*/ 5753 h 1891"/>
              <a:gd name="T72" fmla="+- 0 7789 7714"/>
              <a:gd name="T73" fmla="*/ T72 w 1142"/>
              <a:gd name="T74" fmla="+- 0 5639 4121"/>
              <a:gd name="T75" fmla="*/ 5639 h 1891"/>
              <a:gd name="T76" fmla="+- 0 7836 7714"/>
              <a:gd name="T77" fmla="*/ T76 w 1142"/>
              <a:gd name="T78" fmla="+- 0 5518 4121"/>
              <a:gd name="T79" fmla="*/ 5518 h 1891"/>
              <a:gd name="T80" fmla="+- 0 7899 7714"/>
              <a:gd name="T81" fmla="*/ T80 w 1142"/>
              <a:gd name="T82" fmla="+- 0 5381 4121"/>
              <a:gd name="T83" fmla="*/ 5381 h 1891"/>
              <a:gd name="T84" fmla="+- 0 7875 7714"/>
              <a:gd name="T85" fmla="*/ T84 w 1142"/>
              <a:gd name="T86" fmla="+- 0 5391 4121"/>
              <a:gd name="T87" fmla="*/ 5391 h 1891"/>
              <a:gd name="T88" fmla="+- 0 7804 7714"/>
              <a:gd name="T89" fmla="*/ T88 w 1142"/>
              <a:gd name="T90" fmla="+- 0 5783 4121"/>
              <a:gd name="T91" fmla="*/ 5783 h 1891"/>
              <a:gd name="T92" fmla="+- 0 7798 7714"/>
              <a:gd name="T93" fmla="*/ T92 w 1142"/>
              <a:gd name="T94" fmla="+- 0 5917 4121"/>
              <a:gd name="T95" fmla="*/ 5917 h 1891"/>
              <a:gd name="T96" fmla="+- 0 8005 7714"/>
              <a:gd name="T97" fmla="*/ T96 w 1142"/>
              <a:gd name="T98" fmla="+- 0 5197 4121"/>
              <a:gd name="T99" fmla="*/ 5197 h 1891"/>
              <a:gd name="T100" fmla="+- 0 8264 7714"/>
              <a:gd name="T101" fmla="*/ T100 w 1142"/>
              <a:gd name="T102" fmla="+- 0 4256 4121"/>
              <a:gd name="T103" fmla="*/ 4256 h 1891"/>
              <a:gd name="T104" fmla="+- 0 8635 7714"/>
              <a:gd name="T105" fmla="*/ T104 w 1142"/>
              <a:gd name="T106" fmla="+- 0 4247 4121"/>
              <a:gd name="T107" fmla="*/ 4247 h 1891"/>
              <a:gd name="T108" fmla="+- 0 8229 7714"/>
              <a:gd name="T109" fmla="*/ T108 w 1142"/>
              <a:gd name="T110" fmla="+- 0 4223 4121"/>
              <a:gd name="T111" fmla="*/ 4223 h 1891"/>
              <a:gd name="T112" fmla="+- 0 8748 7714"/>
              <a:gd name="T113" fmla="*/ T112 w 1142"/>
              <a:gd name="T114" fmla="+- 0 4237 4121"/>
              <a:gd name="T115" fmla="*/ 4237 h 1891"/>
              <a:gd name="T116" fmla="+- 0 8680 7714"/>
              <a:gd name="T117" fmla="*/ T116 w 1142"/>
              <a:gd name="T118" fmla="+- 0 4223 4121"/>
              <a:gd name="T119" fmla="*/ 4223 h 1891"/>
              <a:gd name="T120" fmla="+- 0 8151 7714"/>
              <a:gd name="T121" fmla="*/ T120 w 1142"/>
              <a:gd name="T122" fmla="+- 0 4195 4121"/>
              <a:gd name="T123" fmla="*/ 4195 h 1891"/>
              <a:gd name="T124" fmla="+- 0 8571 7714"/>
              <a:gd name="T125" fmla="*/ T124 w 1142"/>
              <a:gd name="T126" fmla="+- 0 4167 4121"/>
              <a:gd name="T127" fmla="*/ 4167 h 1891"/>
              <a:gd name="T128" fmla="+- 0 8630 7714"/>
              <a:gd name="T129" fmla="*/ T128 w 1142"/>
              <a:gd name="T130" fmla="+- 0 4157 4121"/>
              <a:gd name="T131" fmla="*/ 4157 h 1891"/>
              <a:gd name="T132" fmla="+- 0 8118 7714"/>
              <a:gd name="T133" fmla="*/ T132 w 1142"/>
              <a:gd name="T134" fmla="+- 0 4175 4121"/>
              <a:gd name="T135" fmla="*/ 4175 h 1891"/>
              <a:gd name="T136" fmla="+- 0 8508 7714"/>
              <a:gd name="T137" fmla="*/ T136 w 1142"/>
              <a:gd name="T138" fmla="+- 0 4164 4121"/>
              <a:gd name="T139" fmla="*/ 4164 h 1891"/>
              <a:gd name="T140" fmla="+- 0 8567 7714"/>
              <a:gd name="T141" fmla="*/ T140 w 1142"/>
              <a:gd name="T142" fmla="+- 0 4142 4121"/>
              <a:gd name="T143" fmla="*/ 4142 h 1891"/>
              <a:gd name="T144" fmla="+- 0 8513 7714"/>
              <a:gd name="T145" fmla="*/ T144 w 1142"/>
              <a:gd name="T146" fmla="+- 0 5135 4121"/>
              <a:gd name="T147" fmla="*/ 5135 h 1891"/>
              <a:gd name="T148" fmla="+- 0 8030 7714"/>
              <a:gd name="T149" fmla="*/ T148 w 1142"/>
              <a:gd name="T150" fmla="+- 0 5078 4121"/>
              <a:gd name="T151" fmla="*/ 5078 h 1891"/>
              <a:gd name="T152" fmla="+- 0 8559 7714"/>
              <a:gd name="T153" fmla="*/ T152 w 1142"/>
              <a:gd name="T154" fmla="+- 0 5063 4121"/>
              <a:gd name="T155" fmla="*/ 5063 h 1891"/>
              <a:gd name="T156" fmla="+- 0 8398 7714"/>
              <a:gd name="T157" fmla="*/ T156 w 1142"/>
              <a:gd name="T158" fmla="+- 0 5027 4121"/>
              <a:gd name="T159" fmla="*/ 5027 h 1891"/>
              <a:gd name="T160" fmla="+- 0 8422 7714"/>
              <a:gd name="T161" fmla="*/ T160 w 1142"/>
              <a:gd name="T162" fmla="+- 0 5078 4121"/>
              <a:gd name="T163" fmla="*/ 5078 h 1891"/>
              <a:gd name="T164" fmla="+- 0 8488 7714"/>
              <a:gd name="T165" fmla="*/ T164 w 1142"/>
              <a:gd name="T166" fmla="+- 0 5013 4121"/>
              <a:gd name="T167" fmla="*/ 5013 h 1891"/>
              <a:gd name="T168" fmla="+- 0 8264 7714"/>
              <a:gd name="T169" fmla="*/ T168 w 1142"/>
              <a:gd name="T170" fmla="+- 0 5094 4121"/>
              <a:gd name="T171" fmla="*/ 5094 h 1891"/>
              <a:gd name="T172" fmla="+- 0 8543 7714"/>
              <a:gd name="T173" fmla="*/ T172 w 1142"/>
              <a:gd name="T174" fmla="+- 0 5075 4121"/>
              <a:gd name="T175" fmla="*/ 5075 h 1891"/>
              <a:gd name="T176" fmla="+- 0 7944 7714"/>
              <a:gd name="T177" fmla="*/ T176 w 1142"/>
              <a:gd name="T178" fmla="+- 0 5149 4121"/>
              <a:gd name="T179" fmla="*/ 5149 h 1891"/>
              <a:gd name="T180" fmla="+- 0 8699 7714"/>
              <a:gd name="T181" fmla="*/ T180 w 1142"/>
              <a:gd name="T182" fmla="+- 0 5143 4121"/>
              <a:gd name="T183" fmla="*/ 5143 h 1891"/>
              <a:gd name="T184" fmla="+- 0 8390 7714"/>
              <a:gd name="T185" fmla="*/ T184 w 1142"/>
              <a:gd name="T186" fmla="+- 0 5141 4121"/>
              <a:gd name="T187" fmla="*/ 5141 h 1891"/>
              <a:gd name="T188" fmla="+- 0 8020 7714"/>
              <a:gd name="T189" fmla="*/ T188 w 1142"/>
              <a:gd name="T190" fmla="+- 0 5898 4121"/>
              <a:gd name="T191" fmla="*/ 5898 h 1891"/>
              <a:gd name="T192" fmla="+- 0 8648 7714"/>
              <a:gd name="T193" fmla="*/ T192 w 1142"/>
              <a:gd name="T194" fmla="+- 0 5878 4121"/>
              <a:gd name="T195" fmla="*/ 5878 h 1891"/>
              <a:gd name="T196" fmla="+- 0 7943 7714"/>
              <a:gd name="T197" fmla="*/ T196 w 1142"/>
              <a:gd name="T198" fmla="+- 0 5916 4121"/>
              <a:gd name="T199" fmla="*/ 5916 h 1891"/>
              <a:gd name="T200" fmla="+- 0 8173 7714"/>
              <a:gd name="T201" fmla="*/ T200 w 1142"/>
              <a:gd name="T202" fmla="+- 0 5966 4121"/>
              <a:gd name="T203" fmla="*/ 5966 h 1891"/>
              <a:gd name="T204" fmla="+- 0 8508 7714"/>
              <a:gd name="T205" fmla="*/ T204 w 1142"/>
              <a:gd name="T206" fmla="+- 0 5916 4121"/>
              <a:gd name="T207" fmla="*/ 5916 h 1891"/>
              <a:gd name="T208" fmla="+- 0 8109 7714"/>
              <a:gd name="T209" fmla="*/ T208 w 1142"/>
              <a:gd name="T210" fmla="+- 0 5969 4121"/>
              <a:gd name="T211" fmla="*/ 5969 h 1891"/>
              <a:gd name="T212" fmla="+- 0 8082 7714"/>
              <a:gd name="T213" fmla="*/ T212 w 1142"/>
              <a:gd name="T214" fmla="+- 0 5993 4121"/>
              <a:gd name="T215" fmla="*/ 5993 h 1891"/>
              <a:gd name="T216" fmla="+- 0 8321 7714"/>
              <a:gd name="T217" fmla="*/ T216 w 1142"/>
              <a:gd name="T218" fmla="+- 0 5960 4121"/>
              <a:gd name="T219" fmla="*/ 5960 h 1891"/>
              <a:gd name="T220" fmla="+- 0 7911 7714"/>
              <a:gd name="T221" fmla="*/ T220 w 1142"/>
              <a:gd name="T222" fmla="+- 0 5940 4121"/>
              <a:gd name="T223" fmla="*/ 5940 h 1891"/>
              <a:gd name="T224" fmla="+- 0 7978 7714"/>
              <a:gd name="T225" fmla="*/ T224 w 1142"/>
              <a:gd name="T226" fmla="+- 0 5128 4121"/>
              <a:gd name="T227" fmla="*/ 5128 h 1891"/>
              <a:gd name="T228" fmla="+- 0 7978 7714"/>
              <a:gd name="T229" fmla="*/ T228 w 1142"/>
              <a:gd name="T230" fmla="+- 0 5002 4121"/>
              <a:gd name="T231" fmla="*/ 5002 h 1891"/>
              <a:gd name="T232" fmla="+- 0 8222 7714"/>
              <a:gd name="T233" fmla="*/ T232 w 1142"/>
              <a:gd name="T234" fmla="+- 0 4145 4121"/>
              <a:gd name="T235" fmla="*/ 4145 h 1891"/>
              <a:gd name="T236" fmla="+- 0 8811 7714"/>
              <a:gd name="T237" fmla="*/ T236 w 1142"/>
              <a:gd name="T238" fmla="+- 0 4192 4121"/>
              <a:gd name="T239" fmla="*/ 4192 h 1891"/>
              <a:gd name="T240" fmla="+- 0 8267 7714"/>
              <a:gd name="T241" fmla="*/ T240 w 1142"/>
              <a:gd name="T242" fmla="+- 0 4283 4121"/>
              <a:gd name="T243" fmla="*/ 4283 h 1891"/>
              <a:gd name="T244" fmla="+- 0 8816 7714"/>
              <a:gd name="T245" fmla="*/ T244 w 1142"/>
              <a:gd name="T246" fmla="+- 0 4293 4121"/>
              <a:gd name="T247" fmla="*/ 4293 h 189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  <a:cxn ang="0">
                <a:pos x="T237" y="T239"/>
              </a:cxn>
              <a:cxn ang="0">
                <a:pos x="T241" y="T243"/>
              </a:cxn>
              <a:cxn ang="0">
                <a:pos x="T245" y="T247"/>
              </a:cxn>
            </a:cxnLst>
            <a:rect l="0" t="0" r="r" b="b"/>
            <a:pathLst>
              <a:path w="1142" h="1891" extrusionOk="0">
                <a:moveTo>
                  <a:pt x="372" y="200"/>
                </a:moveTo>
                <a:cubicBezTo>
                  <a:pt x="375" y="185"/>
                  <a:pt x="382" y="116"/>
                  <a:pt x="378" y="181"/>
                </a:cubicBezTo>
                <a:cubicBezTo>
                  <a:pt x="375" y="226"/>
                  <a:pt x="371" y="273"/>
                  <a:pt x="364" y="318"/>
                </a:cubicBezTo>
                <a:cubicBezTo>
                  <a:pt x="354" y="387"/>
                  <a:pt x="344" y="455"/>
                  <a:pt x="331" y="524"/>
                </a:cubicBezTo>
                <a:cubicBezTo>
                  <a:pt x="320" y="581"/>
                  <a:pt x="311" y="638"/>
                  <a:pt x="300" y="695"/>
                </a:cubicBezTo>
                <a:cubicBezTo>
                  <a:pt x="292" y="734"/>
                  <a:pt x="285" y="774"/>
                  <a:pt x="282" y="814"/>
                </a:cubicBezTo>
                <a:cubicBezTo>
                  <a:pt x="295" y="750"/>
                  <a:pt x="311" y="686"/>
                  <a:pt x="325" y="622"/>
                </a:cubicBezTo>
                <a:cubicBezTo>
                  <a:pt x="338" y="562"/>
                  <a:pt x="353" y="499"/>
                  <a:pt x="360" y="438"/>
                </a:cubicBezTo>
                <a:cubicBezTo>
                  <a:pt x="361" y="426"/>
                  <a:pt x="366" y="324"/>
                  <a:pt x="360" y="364"/>
                </a:cubicBezTo>
                <a:cubicBezTo>
                  <a:pt x="346" y="453"/>
                  <a:pt x="318" y="537"/>
                  <a:pt x="289" y="622"/>
                </a:cubicBezTo>
                <a:cubicBezTo>
                  <a:pt x="275" y="662"/>
                  <a:pt x="261" y="702"/>
                  <a:pt x="245" y="741"/>
                </a:cubicBezTo>
                <a:cubicBezTo>
                  <a:pt x="241" y="753"/>
                  <a:pt x="209" y="852"/>
                  <a:pt x="239" y="776"/>
                </a:cubicBezTo>
                <a:cubicBezTo>
                  <a:pt x="264" y="712"/>
                  <a:pt x="276" y="641"/>
                  <a:pt x="291" y="574"/>
                </a:cubicBezTo>
                <a:cubicBezTo>
                  <a:pt x="306" y="509"/>
                  <a:pt x="322" y="444"/>
                  <a:pt x="333" y="378"/>
                </a:cubicBezTo>
                <a:cubicBezTo>
                  <a:pt x="335" y="366"/>
                  <a:pt x="355" y="278"/>
                  <a:pt x="327" y="321"/>
                </a:cubicBezTo>
                <a:cubicBezTo>
                  <a:pt x="311" y="346"/>
                  <a:pt x="308" y="386"/>
                  <a:pt x="304" y="414"/>
                </a:cubicBezTo>
                <a:cubicBezTo>
                  <a:pt x="296" y="463"/>
                  <a:pt x="288" y="512"/>
                  <a:pt x="279" y="560"/>
                </a:cubicBezTo>
                <a:cubicBezTo>
                  <a:pt x="268" y="617"/>
                  <a:pt x="253" y="673"/>
                  <a:pt x="236" y="728"/>
                </a:cubicBezTo>
                <a:cubicBezTo>
                  <a:pt x="235" y="732"/>
                  <a:pt x="233" y="737"/>
                  <a:pt x="232" y="741"/>
                </a:cubicBezTo>
                <a:cubicBezTo>
                  <a:pt x="245" y="692"/>
                  <a:pt x="260" y="644"/>
                  <a:pt x="271" y="594"/>
                </a:cubicBezTo>
                <a:cubicBezTo>
                  <a:pt x="291" y="500"/>
                  <a:pt x="312" y="404"/>
                  <a:pt x="324" y="309"/>
                </a:cubicBezTo>
                <a:cubicBezTo>
                  <a:pt x="329" y="270"/>
                  <a:pt x="326" y="206"/>
                  <a:pt x="301" y="279"/>
                </a:cubicBezTo>
                <a:cubicBezTo>
                  <a:pt x="282" y="336"/>
                  <a:pt x="270" y="396"/>
                  <a:pt x="256" y="455"/>
                </a:cubicBezTo>
                <a:cubicBezTo>
                  <a:pt x="242" y="515"/>
                  <a:pt x="230" y="576"/>
                  <a:pt x="218" y="637"/>
                </a:cubicBezTo>
                <a:cubicBezTo>
                  <a:pt x="213" y="661"/>
                  <a:pt x="209" y="684"/>
                  <a:pt x="205" y="708"/>
                </a:cubicBezTo>
                <a:cubicBezTo>
                  <a:pt x="214" y="666"/>
                  <a:pt x="222" y="625"/>
                  <a:pt x="229" y="583"/>
                </a:cubicBezTo>
                <a:cubicBezTo>
                  <a:pt x="243" y="501"/>
                  <a:pt x="258" y="419"/>
                  <a:pt x="270" y="337"/>
                </a:cubicBezTo>
                <a:cubicBezTo>
                  <a:pt x="272" y="322"/>
                  <a:pt x="296" y="167"/>
                  <a:pt x="277" y="211"/>
                </a:cubicBezTo>
                <a:cubicBezTo>
                  <a:pt x="256" y="260"/>
                  <a:pt x="245" y="316"/>
                  <a:pt x="233" y="367"/>
                </a:cubicBezTo>
                <a:cubicBezTo>
                  <a:pt x="216" y="443"/>
                  <a:pt x="199" y="520"/>
                  <a:pt x="187" y="597"/>
                </a:cubicBezTo>
                <a:cubicBezTo>
                  <a:pt x="182" y="627"/>
                  <a:pt x="181" y="636"/>
                  <a:pt x="179" y="655"/>
                </a:cubicBezTo>
                <a:cubicBezTo>
                  <a:pt x="179" y="699"/>
                  <a:pt x="180" y="682"/>
                  <a:pt x="187" y="645"/>
                </a:cubicBezTo>
                <a:cubicBezTo>
                  <a:pt x="201" y="576"/>
                  <a:pt x="216" y="507"/>
                  <a:pt x="232" y="438"/>
                </a:cubicBezTo>
                <a:cubicBezTo>
                  <a:pt x="247" y="373"/>
                  <a:pt x="261" y="307"/>
                  <a:pt x="274" y="241"/>
                </a:cubicBezTo>
                <a:cubicBezTo>
                  <a:pt x="279" y="217"/>
                  <a:pt x="281" y="207"/>
                  <a:pt x="270" y="232"/>
                </a:cubicBezTo>
                <a:cubicBezTo>
                  <a:pt x="250" y="311"/>
                  <a:pt x="234" y="391"/>
                  <a:pt x="217" y="471"/>
                </a:cubicBezTo>
                <a:cubicBezTo>
                  <a:pt x="204" y="534"/>
                  <a:pt x="191" y="598"/>
                  <a:pt x="179" y="661"/>
                </a:cubicBezTo>
                <a:cubicBezTo>
                  <a:pt x="176" y="674"/>
                  <a:pt x="152" y="780"/>
                  <a:pt x="182" y="713"/>
                </a:cubicBezTo>
                <a:cubicBezTo>
                  <a:pt x="210" y="651"/>
                  <a:pt x="220" y="577"/>
                  <a:pt x="235" y="511"/>
                </a:cubicBezTo>
                <a:cubicBezTo>
                  <a:pt x="262" y="390"/>
                  <a:pt x="281" y="269"/>
                  <a:pt x="297" y="146"/>
                </a:cubicBezTo>
                <a:cubicBezTo>
                  <a:pt x="298" y="138"/>
                  <a:pt x="299" y="131"/>
                  <a:pt x="300" y="123"/>
                </a:cubicBezTo>
                <a:cubicBezTo>
                  <a:pt x="280" y="174"/>
                  <a:pt x="275" y="224"/>
                  <a:pt x="264" y="277"/>
                </a:cubicBezTo>
                <a:cubicBezTo>
                  <a:pt x="247" y="360"/>
                  <a:pt x="235" y="444"/>
                  <a:pt x="221" y="527"/>
                </a:cubicBezTo>
                <a:cubicBezTo>
                  <a:pt x="211" y="587"/>
                  <a:pt x="203" y="647"/>
                  <a:pt x="194" y="707"/>
                </a:cubicBezTo>
                <a:cubicBezTo>
                  <a:pt x="193" y="714"/>
                  <a:pt x="192" y="722"/>
                  <a:pt x="191" y="729"/>
                </a:cubicBezTo>
                <a:cubicBezTo>
                  <a:pt x="209" y="682"/>
                  <a:pt x="215" y="630"/>
                  <a:pt x="224" y="580"/>
                </a:cubicBezTo>
                <a:cubicBezTo>
                  <a:pt x="241" y="487"/>
                  <a:pt x="260" y="394"/>
                  <a:pt x="277" y="300"/>
                </a:cubicBezTo>
                <a:cubicBezTo>
                  <a:pt x="278" y="295"/>
                  <a:pt x="310" y="143"/>
                  <a:pt x="304" y="140"/>
                </a:cubicBezTo>
                <a:cubicBezTo>
                  <a:pt x="243" y="110"/>
                  <a:pt x="266" y="270"/>
                  <a:pt x="250" y="336"/>
                </a:cubicBezTo>
                <a:cubicBezTo>
                  <a:pt x="228" y="424"/>
                  <a:pt x="209" y="512"/>
                  <a:pt x="190" y="601"/>
                </a:cubicBezTo>
                <a:cubicBezTo>
                  <a:pt x="190" y="603"/>
                  <a:pt x="162" y="732"/>
                  <a:pt x="170" y="734"/>
                </a:cubicBezTo>
                <a:cubicBezTo>
                  <a:pt x="175" y="729"/>
                  <a:pt x="179" y="725"/>
                  <a:pt x="184" y="720"/>
                </a:cubicBezTo>
                <a:cubicBezTo>
                  <a:pt x="200" y="675"/>
                  <a:pt x="213" y="630"/>
                  <a:pt x="223" y="583"/>
                </a:cubicBezTo>
                <a:cubicBezTo>
                  <a:pt x="232" y="537"/>
                  <a:pt x="239" y="490"/>
                  <a:pt x="247" y="444"/>
                </a:cubicBezTo>
                <a:cubicBezTo>
                  <a:pt x="255" y="383"/>
                  <a:pt x="252" y="383"/>
                  <a:pt x="232" y="441"/>
                </a:cubicBezTo>
                <a:cubicBezTo>
                  <a:pt x="212" y="500"/>
                  <a:pt x="199" y="560"/>
                  <a:pt x="184" y="621"/>
                </a:cubicBezTo>
                <a:cubicBezTo>
                  <a:pt x="176" y="652"/>
                  <a:pt x="147" y="713"/>
                  <a:pt x="156" y="746"/>
                </a:cubicBezTo>
                <a:cubicBezTo>
                  <a:pt x="164" y="775"/>
                  <a:pt x="177" y="707"/>
                  <a:pt x="182" y="690"/>
                </a:cubicBezTo>
                <a:cubicBezTo>
                  <a:pt x="197" y="643"/>
                  <a:pt x="211" y="597"/>
                  <a:pt x="226" y="550"/>
                </a:cubicBezTo>
                <a:cubicBezTo>
                  <a:pt x="245" y="492"/>
                  <a:pt x="219" y="613"/>
                  <a:pt x="218" y="619"/>
                </a:cubicBezTo>
                <a:cubicBezTo>
                  <a:pt x="200" y="692"/>
                  <a:pt x="180" y="765"/>
                  <a:pt x="169" y="839"/>
                </a:cubicBezTo>
                <a:cubicBezTo>
                  <a:pt x="168" y="844"/>
                  <a:pt x="168" y="848"/>
                  <a:pt x="167" y="853"/>
                </a:cubicBezTo>
                <a:cubicBezTo>
                  <a:pt x="194" y="820"/>
                  <a:pt x="207" y="788"/>
                  <a:pt x="221" y="747"/>
                </a:cubicBezTo>
                <a:cubicBezTo>
                  <a:pt x="223" y="742"/>
                  <a:pt x="250" y="646"/>
                  <a:pt x="247" y="646"/>
                </a:cubicBezTo>
                <a:cubicBezTo>
                  <a:pt x="222" y="646"/>
                  <a:pt x="204" y="719"/>
                  <a:pt x="199" y="735"/>
                </a:cubicBezTo>
                <a:cubicBezTo>
                  <a:pt x="196" y="745"/>
                  <a:pt x="169" y="819"/>
                  <a:pt x="182" y="830"/>
                </a:cubicBezTo>
                <a:cubicBezTo>
                  <a:pt x="205" y="848"/>
                  <a:pt x="246" y="776"/>
                  <a:pt x="256" y="762"/>
                </a:cubicBezTo>
                <a:cubicBezTo>
                  <a:pt x="276" y="731"/>
                  <a:pt x="283" y="720"/>
                  <a:pt x="294" y="698"/>
                </a:cubicBezTo>
              </a:path>
              <a:path w="1142" h="1891" extrusionOk="0">
                <a:moveTo>
                  <a:pt x="193" y="1102"/>
                </a:moveTo>
                <a:cubicBezTo>
                  <a:pt x="185" y="1040"/>
                  <a:pt x="191" y="1095"/>
                  <a:pt x="181" y="1130"/>
                </a:cubicBezTo>
                <a:cubicBezTo>
                  <a:pt x="161" y="1197"/>
                  <a:pt x="147" y="1266"/>
                  <a:pt x="128" y="1334"/>
                </a:cubicBezTo>
                <a:cubicBezTo>
                  <a:pt x="109" y="1400"/>
                  <a:pt x="90" y="1466"/>
                  <a:pt x="74" y="1533"/>
                </a:cubicBezTo>
                <a:cubicBezTo>
                  <a:pt x="68" y="1559"/>
                  <a:pt x="62" y="1584"/>
                  <a:pt x="56" y="1610"/>
                </a:cubicBezTo>
                <a:cubicBezTo>
                  <a:pt x="80" y="1567"/>
                  <a:pt x="91" y="1523"/>
                  <a:pt x="102" y="1474"/>
                </a:cubicBezTo>
                <a:cubicBezTo>
                  <a:pt x="117" y="1408"/>
                  <a:pt x="133" y="1342"/>
                  <a:pt x="146" y="1276"/>
                </a:cubicBezTo>
                <a:cubicBezTo>
                  <a:pt x="149" y="1258"/>
                  <a:pt x="179" y="1147"/>
                  <a:pt x="143" y="1233"/>
                </a:cubicBezTo>
                <a:cubicBezTo>
                  <a:pt x="124" y="1278"/>
                  <a:pt x="111" y="1332"/>
                  <a:pt x="99" y="1379"/>
                </a:cubicBezTo>
                <a:cubicBezTo>
                  <a:pt x="86" y="1429"/>
                  <a:pt x="81" y="1480"/>
                  <a:pt x="72" y="1531"/>
                </a:cubicBezTo>
                <a:cubicBezTo>
                  <a:pt x="70" y="1540"/>
                  <a:pt x="68" y="1548"/>
                  <a:pt x="66" y="1557"/>
                </a:cubicBezTo>
                <a:cubicBezTo>
                  <a:pt x="77" y="1601"/>
                  <a:pt x="75" y="1587"/>
                  <a:pt x="87" y="1543"/>
                </a:cubicBezTo>
                <a:cubicBezTo>
                  <a:pt x="111" y="1456"/>
                  <a:pt x="119" y="1365"/>
                  <a:pt x="129" y="1276"/>
                </a:cubicBezTo>
                <a:cubicBezTo>
                  <a:pt x="135" y="1223"/>
                  <a:pt x="140" y="1172"/>
                  <a:pt x="135" y="1120"/>
                </a:cubicBezTo>
                <a:cubicBezTo>
                  <a:pt x="105" y="1174"/>
                  <a:pt x="95" y="1231"/>
                  <a:pt x="80" y="1291"/>
                </a:cubicBezTo>
                <a:cubicBezTo>
                  <a:pt x="58" y="1376"/>
                  <a:pt x="41" y="1461"/>
                  <a:pt x="21" y="1546"/>
                </a:cubicBezTo>
                <a:cubicBezTo>
                  <a:pt x="15" y="1571"/>
                  <a:pt x="-13" y="1642"/>
                  <a:pt x="1" y="1670"/>
                </a:cubicBezTo>
                <a:cubicBezTo>
                  <a:pt x="7" y="1683"/>
                  <a:pt x="51" y="1574"/>
                  <a:pt x="51" y="1573"/>
                </a:cubicBezTo>
                <a:cubicBezTo>
                  <a:pt x="77" y="1483"/>
                  <a:pt x="90" y="1389"/>
                  <a:pt x="96" y="1296"/>
                </a:cubicBezTo>
                <a:cubicBezTo>
                  <a:pt x="74" y="1271"/>
                  <a:pt x="67" y="1345"/>
                  <a:pt x="60" y="1379"/>
                </a:cubicBezTo>
                <a:cubicBezTo>
                  <a:pt x="49" y="1434"/>
                  <a:pt x="43" y="1488"/>
                  <a:pt x="39" y="1543"/>
                </a:cubicBezTo>
                <a:cubicBezTo>
                  <a:pt x="39" y="1545"/>
                  <a:pt x="32" y="1639"/>
                  <a:pt x="46" y="1632"/>
                </a:cubicBezTo>
                <a:cubicBezTo>
                  <a:pt x="75" y="1617"/>
                  <a:pt x="94" y="1527"/>
                  <a:pt x="101" y="1501"/>
                </a:cubicBezTo>
                <a:cubicBezTo>
                  <a:pt x="128" y="1402"/>
                  <a:pt x="157" y="1300"/>
                  <a:pt x="169" y="1198"/>
                </a:cubicBezTo>
                <a:cubicBezTo>
                  <a:pt x="169" y="1190"/>
                  <a:pt x="170" y="1183"/>
                  <a:pt x="170" y="1175"/>
                </a:cubicBezTo>
                <a:cubicBezTo>
                  <a:pt x="142" y="1216"/>
                  <a:pt x="134" y="1258"/>
                  <a:pt x="122" y="1307"/>
                </a:cubicBezTo>
                <a:cubicBezTo>
                  <a:pt x="105" y="1377"/>
                  <a:pt x="87" y="1447"/>
                  <a:pt x="75" y="1518"/>
                </a:cubicBezTo>
                <a:cubicBezTo>
                  <a:pt x="71" y="1541"/>
                  <a:pt x="43" y="1643"/>
                  <a:pt x="59" y="1665"/>
                </a:cubicBezTo>
                <a:cubicBezTo>
                  <a:pt x="80" y="1694"/>
                  <a:pt x="94" y="1632"/>
                  <a:pt x="102" y="1608"/>
                </a:cubicBezTo>
                <a:cubicBezTo>
                  <a:pt x="126" y="1535"/>
                  <a:pt x="136" y="1458"/>
                  <a:pt x="150" y="1382"/>
                </a:cubicBezTo>
                <a:cubicBezTo>
                  <a:pt x="160" y="1329"/>
                  <a:pt x="165" y="1278"/>
                  <a:pt x="167" y="1225"/>
                </a:cubicBezTo>
                <a:cubicBezTo>
                  <a:pt x="144" y="1281"/>
                  <a:pt x="134" y="1337"/>
                  <a:pt x="122" y="1397"/>
                </a:cubicBezTo>
                <a:cubicBezTo>
                  <a:pt x="106" y="1478"/>
                  <a:pt x="98" y="1561"/>
                  <a:pt x="89" y="1643"/>
                </a:cubicBezTo>
                <a:cubicBezTo>
                  <a:pt x="83" y="1696"/>
                  <a:pt x="95" y="1694"/>
                  <a:pt x="111" y="1646"/>
                </a:cubicBezTo>
                <a:cubicBezTo>
                  <a:pt x="130" y="1587"/>
                  <a:pt x="140" y="1524"/>
                  <a:pt x="153" y="1463"/>
                </a:cubicBezTo>
                <a:cubicBezTo>
                  <a:pt x="163" y="1413"/>
                  <a:pt x="172" y="1364"/>
                  <a:pt x="179" y="1314"/>
                </a:cubicBezTo>
                <a:cubicBezTo>
                  <a:pt x="184" y="1284"/>
                  <a:pt x="186" y="1278"/>
                  <a:pt x="185" y="1260"/>
                </a:cubicBezTo>
                <a:cubicBezTo>
                  <a:pt x="160" y="1314"/>
                  <a:pt x="145" y="1368"/>
                  <a:pt x="132" y="1427"/>
                </a:cubicBezTo>
                <a:cubicBezTo>
                  <a:pt x="119" y="1488"/>
                  <a:pt x="106" y="1551"/>
                  <a:pt x="102" y="1614"/>
                </a:cubicBezTo>
                <a:cubicBezTo>
                  <a:pt x="100" y="1643"/>
                  <a:pt x="101" y="1654"/>
                  <a:pt x="113" y="1677"/>
                </a:cubicBezTo>
                <a:cubicBezTo>
                  <a:pt x="139" y="1630"/>
                  <a:pt x="158" y="1584"/>
                  <a:pt x="167" y="1530"/>
                </a:cubicBezTo>
                <a:cubicBezTo>
                  <a:pt x="176" y="1475"/>
                  <a:pt x="207" y="1318"/>
                  <a:pt x="161" y="1270"/>
                </a:cubicBezTo>
                <a:cubicBezTo>
                  <a:pt x="128" y="1236"/>
                  <a:pt x="111" y="1346"/>
                  <a:pt x="108" y="1358"/>
                </a:cubicBezTo>
                <a:cubicBezTo>
                  <a:pt x="88" y="1442"/>
                  <a:pt x="81" y="1535"/>
                  <a:pt x="84" y="1622"/>
                </a:cubicBezTo>
                <a:cubicBezTo>
                  <a:pt x="84" y="1632"/>
                  <a:pt x="86" y="1707"/>
                  <a:pt x="98" y="1658"/>
                </a:cubicBezTo>
                <a:cubicBezTo>
                  <a:pt x="104" y="1634"/>
                  <a:pt x="130" y="1468"/>
                  <a:pt x="117" y="1554"/>
                </a:cubicBezTo>
                <a:cubicBezTo>
                  <a:pt x="111" y="1590"/>
                  <a:pt x="95" y="1626"/>
                  <a:pt x="90" y="1662"/>
                </a:cubicBezTo>
                <a:cubicBezTo>
                  <a:pt x="86" y="1688"/>
                  <a:pt x="85" y="1713"/>
                  <a:pt x="84" y="1738"/>
                </a:cubicBezTo>
                <a:cubicBezTo>
                  <a:pt x="83" y="1789"/>
                  <a:pt x="86" y="1750"/>
                  <a:pt x="95" y="1721"/>
                </a:cubicBezTo>
                <a:cubicBezTo>
                  <a:pt x="103" y="1695"/>
                  <a:pt x="144" y="1639"/>
                  <a:pt x="117" y="1643"/>
                </a:cubicBezTo>
                <a:cubicBezTo>
                  <a:pt x="94" y="1646"/>
                  <a:pt x="92" y="1661"/>
                  <a:pt x="93" y="1685"/>
                </a:cubicBezTo>
                <a:cubicBezTo>
                  <a:pt x="94" y="1723"/>
                  <a:pt x="90" y="1759"/>
                  <a:pt x="84" y="1796"/>
                </a:cubicBezTo>
                <a:cubicBezTo>
                  <a:pt x="83" y="1802"/>
                  <a:pt x="82" y="1809"/>
                  <a:pt x="81" y="1815"/>
                </a:cubicBezTo>
                <a:cubicBezTo>
                  <a:pt x="111" y="1763"/>
                  <a:pt x="132" y="1706"/>
                  <a:pt x="152" y="1649"/>
                </a:cubicBezTo>
                <a:cubicBezTo>
                  <a:pt x="185" y="1554"/>
                  <a:pt x="223" y="1457"/>
                  <a:pt x="245" y="1359"/>
                </a:cubicBezTo>
                <a:cubicBezTo>
                  <a:pt x="263" y="1278"/>
                  <a:pt x="278" y="1202"/>
                  <a:pt x="286" y="1120"/>
                </a:cubicBezTo>
                <a:cubicBezTo>
                  <a:pt x="288" y="1105"/>
                  <a:pt x="289" y="1091"/>
                  <a:pt x="291" y="1076"/>
                </a:cubicBezTo>
              </a:path>
              <a:path w="1142" h="1891" extrusionOk="0">
                <a:moveTo>
                  <a:pt x="907" y="90"/>
                </a:moveTo>
                <a:cubicBezTo>
                  <a:pt x="875" y="87"/>
                  <a:pt x="848" y="99"/>
                  <a:pt x="817" y="110"/>
                </a:cubicBezTo>
                <a:cubicBezTo>
                  <a:pt x="791" y="119"/>
                  <a:pt x="761" y="127"/>
                  <a:pt x="734" y="131"/>
                </a:cubicBezTo>
                <a:cubicBezTo>
                  <a:pt x="699" y="136"/>
                  <a:pt x="662" y="136"/>
                  <a:pt x="627" y="138"/>
                </a:cubicBezTo>
                <a:cubicBezTo>
                  <a:pt x="602" y="140"/>
                  <a:pt x="575" y="141"/>
                  <a:pt x="550" y="135"/>
                </a:cubicBezTo>
                <a:cubicBezTo>
                  <a:pt x="501" y="122"/>
                  <a:pt x="527" y="132"/>
                  <a:pt x="560" y="129"/>
                </a:cubicBezTo>
                <a:cubicBezTo>
                  <a:pt x="631" y="122"/>
                  <a:pt x="701" y="106"/>
                  <a:pt x="771" y="96"/>
                </a:cubicBezTo>
                <a:cubicBezTo>
                  <a:pt x="833" y="87"/>
                  <a:pt x="895" y="80"/>
                  <a:pt x="957" y="77"/>
                </a:cubicBezTo>
                <a:cubicBezTo>
                  <a:pt x="996" y="75"/>
                  <a:pt x="1021" y="74"/>
                  <a:pt x="979" y="107"/>
                </a:cubicBezTo>
                <a:cubicBezTo>
                  <a:pt x="963" y="120"/>
                  <a:pt x="941" y="124"/>
                  <a:pt x="921" y="126"/>
                </a:cubicBezTo>
                <a:cubicBezTo>
                  <a:pt x="902" y="128"/>
                  <a:pt x="880" y="117"/>
                  <a:pt x="862" y="110"/>
                </a:cubicBezTo>
                <a:cubicBezTo>
                  <a:pt x="826" y="97"/>
                  <a:pt x="794" y="90"/>
                  <a:pt x="756" y="89"/>
                </a:cubicBezTo>
                <a:cubicBezTo>
                  <a:pt x="687" y="87"/>
                  <a:pt x="619" y="95"/>
                  <a:pt x="551" y="104"/>
                </a:cubicBezTo>
                <a:cubicBezTo>
                  <a:pt x="519" y="109"/>
                  <a:pt x="442" y="147"/>
                  <a:pt x="455" y="117"/>
                </a:cubicBezTo>
                <a:cubicBezTo>
                  <a:pt x="462" y="100"/>
                  <a:pt x="501" y="104"/>
                  <a:pt x="515" y="102"/>
                </a:cubicBezTo>
                <a:cubicBezTo>
                  <a:pt x="567" y="104"/>
                  <a:pt x="620" y="99"/>
                  <a:pt x="672" y="99"/>
                </a:cubicBezTo>
                <a:cubicBezTo>
                  <a:pt x="758" y="99"/>
                  <a:pt x="845" y="97"/>
                  <a:pt x="931" y="96"/>
                </a:cubicBezTo>
                <a:cubicBezTo>
                  <a:pt x="987" y="95"/>
                  <a:pt x="1045" y="88"/>
                  <a:pt x="1100" y="89"/>
                </a:cubicBezTo>
                <a:cubicBezTo>
                  <a:pt x="1105" y="90"/>
                  <a:pt x="1110" y="91"/>
                  <a:pt x="1115" y="92"/>
                </a:cubicBezTo>
                <a:cubicBezTo>
                  <a:pt x="1088" y="101"/>
                  <a:pt x="1062" y="111"/>
                  <a:pt x="1034" y="116"/>
                </a:cubicBezTo>
                <a:cubicBezTo>
                  <a:pt x="956" y="129"/>
                  <a:pt x="876" y="129"/>
                  <a:pt x="797" y="132"/>
                </a:cubicBezTo>
                <a:cubicBezTo>
                  <a:pt x="717" y="135"/>
                  <a:pt x="636" y="133"/>
                  <a:pt x="556" y="132"/>
                </a:cubicBezTo>
                <a:cubicBezTo>
                  <a:pt x="507" y="131"/>
                  <a:pt x="460" y="132"/>
                  <a:pt x="414" y="116"/>
                </a:cubicBezTo>
                <a:cubicBezTo>
                  <a:pt x="460" y="117"/>
                  <a:pt x="505" y="117"/>
                  <a:pt x="551" y="117"/>
                </a:cubicBezTo>
                <a:cubicBezTo>
                  <a:pt x="690" y="116"/>
                  <a:pt x="827" y="113"/>
                  <a:pt x="966" y="102"/>
                </a:cubicBezTo>
                <a:cubicBezTo>
                  <a:pt x="991" y="100"/>
                  <a:pt x="1014" y="97"/>
                  <a:pt x="1038" y="93"/>
                </a:cubicBezTo>
                <a:cubicBezTo>
                  <a:pt x="1006" y="92"/>
                  <a:pt x="975" y="95"/>
                  <a:pt x="943" y="98"/>
                </a:cubicBezTo>
                <a:cubicBezTo>
                  <a:pt x="882" y="104"/>
                  <a:pt x="820" y="105"/>
                  <a:pt x="758" y="107"/>
                </a:cubicBezTo>
                <a:cubicBezTo>
                  <a:pt x="672" y="109"/>
                  <a:pt x="586" y="105"/>
                  <a:pt x="500" y="96"/>
                </a:cubicBezTo>
                <a:cubicBezTo>
                  <a:pt x="490" y="95"/>
                  <a:pt x="397" y="91"/>
                  <a:pt x="437" y="74"/>
                </a:cubicBezTo>
                <a:cubicBezTo>
                  <a:pt x="468" y="61"/>
                  <a:pt x="526" y="69"/>
                  <a:pt x="559" y="69"/>
                </a:cubicBezTo>
                <a:cubicBezTo>
                  <a:pt x="627" y="69"/>
                  <a:pt x="694" y="64"/>
                  <a:pt x="762" y="63"/>
                </a:cubicBezTo>
                <a:cubicBezTo>
                  <a:pt x="818" y="62"/>
                  <a:pt x="874" y="60"/>
                  <a:pt x="930" y="57"/>
                </a:cubicBezTo>
                <a:cubicBezTo>
                  <a:pt x="958" y="53"/>
                  <a:pt x="987" y="50"/>
                  <a:pt x="1014" y="43"/>
                </a:cubicBezTo>
                <a:cubicBezTo>
                  <a:pt x="961" y="37"/>
                  <a:pt x="911" y="41"/>
                  <a:pt x="857" y="46"/>
                </a:cubicBezTo>
                <a:cubicBezTo>
                  <a:pt x="770" y="54"/>
                  <a:pt x="684" y="72"/>
                  <a:pt x="597" y="75"/>
                </a:cubicBezTo>
                <a:cubicBezTo>
                  <a:pt x="560" y="76"/>
                  <a:pt x="523" y="72"/>
                  <a:pt x="487" y="66"/>
                </a:cubicBezTo>
                <a:cubicBezTo>
                  <a:pt x="476" y="64"/>
                  <a:pt x="390" y="55"/>
                  <a:pt x="438" y="49"/>
                </a:cubicBezTo>
                <a:cubicBezTo>
                  <a:pt x="584" y="31"/>
                  <a:pt x="737" y="50"/>
                  <a:pt x="884" y="39"/>
                </a:cubicBezTo>
                <a:cubicBezTo>
                  <a:pt x="895" y="38"/>
                  <a:pt x="905" y="37"/>
                  <a:pt x="916" y="36"/>
                </a:cubicBezTo>
                <a:cubicBezTo>
                  <a:pt x="963" y="29"/>
                  <a:pt x="949" y="33"/>
                  <a:pt x="913" y="36"/>
                </a:cubicBezTo>
                <a:cubicBezTo>
                  <a:pt x="835" y="42"/>
                  <a:pt x="756" y="45"/>
                  <a:pt x="678" y="51"/>
                </a:cubicBezTo>
                <a:cubicBezTo>
                  <a:pt x="585" y="58"/>
                  <a:pt x="493" y="69"/>
                  <a:pt x="401" y="78"/>
                </a:cubicBezTo>
                <a:cubicBezTo>
                  <a:pt x="378" y="80"/>
                  <a:pt x="356" y="80"/>
                  <a:pt x="333" y="80"/>
                </a:cubicBezTo>
                <a:cubicBezTo>
                  <a:pt x="343" y="51"/>
                  <a:pt x="371" y="55"/>
                  <a:pt x="404" y="54"/>
                </a:cubicBezTo>
                <a:cubicBezTo>
                  <a:pt x="480" y="51"/>
                  <a:pt x="555" y="45"/>
                  <a:pt x="630" y="40"/>
                </a:cubicBezTo>
                <a:cubicBezTo>
                  <a:pt x="712" y="35"/>
                  <a:pt x="793" y="30"/>
                  <a:pt x="875" y="24"/>
                </a:cubicBezTo>
                <a:cubicBezTo>
                  <a:pt x="921" y="21"/>
                  <a:pt x="967" y="18"/>
                  <a:pt x="1013" y="15"/>
                </a:cubicBezTo>
                <a:cubicBezTo>
                  <a:pt x="988" y="32"/>
                  <a:pt x="971" y="39"/>
                  <a:pt x="940" y="40"/>
                </a:cubicBezTo>
                <a:cubicBezTo>
                  <a:pt x="891" y="41"/>
                  <a:pt x="842" y="40"/>
                  <a:pt x="794" y="43"/>
                </a:cubicBezTo>
                <a:cubicBezTo>
                  <a:pt x="715" y="48"/>
                  <a:pt x="635" y="58"/>
                  <a:pt x="556" y="69"/>
                </a:cubicBezTo>
                <a:cubicBezTo>
                  <a:pt x="493" y="78"/>
                  <a:pt x="306" y="101"/>
                  <a:pt x="369" y="107"/>
                </a:cubicBezTo>
                <a:cubicBezTo>
                  <a:pt x="380" y="106"/>
                  <a:pt x="390" y="106"/>
                  <a:pt x="401" y="105"/>
                </a:cubicBezTo>
                <a:cubicBezTo>
                  <a:pt x="457" y="92"/>
                  <a:pt x="513" y="77"/>
                  <a:pt x="569" y="66"/>
                </a:cubicBezTo>
                <a:cubicBezTo>
                  <a:pt x="663" y="47"/>
                  <a:pt x="758" y="33"/>
                  <a:pt x="853" y="21"/>
                </a:cubicBezTo>
                <a:cubicBezTo>
                  <a:pt x="914" y="13"/>
                  <a:pt x="999" y="-11"/>
                  <a:pt x="1061" y="0"/>
                </a:cubicBezTo>
                <a:cubicBezTo>
                  <a:pt x="1091" y="5"/>
                  <a:pt x="996" y="21"/>
                  <a:pt x="984" y="24"/>
                </a:cubicBezTo>
                <a:cubicBezTo>
                  <a:pt x="922" y="40"/>
                  <a:pt x="866" y="63"/>
                  <a:pt x="808" y="84"/>
                </a:cubicBezTo>
                <a:cubicBezTo>
                  <a:pt x="770" y="98"/>
                  <a:pt x="745" y="106"/>
                  <a:pt x="790" y="129"/>
                </a:cubicBezTo>
              </a:path>
              <a:path w="1142" h="1891" extrusionOk="0">
                <a:moveTo>
                  <a:pt x="799" y="1014"/>
                </a:moveTo>
                <a:cubicBezTo>
                  <a:pt x="805" y="1011"/>
                  <a:pt x="890" y="976"/>
                  <a:pt x="880" y="964"/>
                </a:cubicBezTo>
                <a:cubicBezTo>
                  <a:pt x="866" y="948"/>
                  <a:pt x="785" y="961"/>
                  <a:pt x="768" y="961"/>
                </a:cubicBezTo>
                <a:cubicBezTo>
                  <a:pt x="706" y="961"/>
                  <a:pt x="644" y="966"/>
                  <a:pt x="582" y="967"/>
                </a:cubicBezTo>
                <a:cubicBezTo>
                  <a:pt x="518" y="968"/>
                  <a:pt x="454" y="964"/>
                  <a:pt x="390" y="964"/>
                </a:cubicBezTo>
                <a:cubicBezTo>
                  <a:pt x="364" y="964"/>
                  <a:pt x="342" y="960"/>
                  <a:pt x="316" y="957"/>
                </a:cubicBezTo>
                <a:cubicBezTo>
                  <a:pt x="344" y="942"/>
                  <a:pt x="363" y="935"/>
                  <a:pt x="396" y="931"/>
                </a:cubicBezTo>
                <a:cubicBezTo>
                  <a:pt x="483" y="919"/>
                  <a:pt x="570" y="928"/>
                  <a:pt x="657" y="930"/>
                </a:cubicBezTo>
                <a:cubicBezTo>
                  <a:pt x="735" y="932"/>
                  <a:pt x="813" y="934"/>
                  <a:pt x="891" y="934"/>
                </a:cubicBezTo>
                <a:cubicBezTo>
                  <a:pt x="901" y="934"/>
                  <a:pt x="1040" y="936"/>
                  <a:pt x="963" y="930"/>
                </a:cubicBezTo>
                <a:cubicBezTo>
                  <a:pt x="923" y="932"/>
                  <a:pt x="884" y="938"/>
                  <a:pt x="845" y="942"/>
                </a:cubicBezTo>
                <a:cubicBezTo>
                  <a:pt x="794" y="948"/>
                  <a:pt x="741" y="951"/>
                  <a:pt x="690" y="952"/>
                </a:cubicBezTo>
                <a:cubicBezTo>
                  <a:pt x="623" y="953"/>
                  <a:pt x="558" y="949"/>
                  <a:pt x="491" y="946"/>
                </a:cubicBezTo>
                <a:cubicBezTo>
                  <a:pt x="453" y="944"/>
                  <a:pt x="420" y="939"/>
                  <a:pt x="383" y="931"/>
                </a:cubicBezTo>
                <a:cubicBezTo>
                  <a:pt x="410" y="917"/>
                  <a:pt x="434" y="914"/>
                  <a:pt x="465" y="910"/>
                </a:cubicBezTo>
                <a:cubicBezTo>
                  <a:pt x="537" y="902"/>
                  <a:pt x="612" y="903"/>
                  <a:pt x="684" y="906"/>
                </a:cubicBezTo>
                <a:cubicBezTo>
                  <a:pt x="747" y="909"/>
                  <a:pt x="809" y="910"/>
                  <a:pt x="872" y="913"/>
                </a:cubicBezTo>
                <a:cubicBezTo>
                  <a:pt x="919" y="915"/>
                  <a:pt x="967" y="916"/>
                  <a:pt x="1014" y="918"/>
                </a:cubicBezTo>
                <a:cubicBezTo>
                  <a:pt x="1033" y="919"/>
                  <a:pt x="1041" y="919"/>
                  <a:pt x="1019" y="927"/>
                </a:cubicBezTo>
                <a:cubicBezTo>
                  <a:pt x="983" y="933"/>
                  <a:pt x="946" y="941"/>
                  <a:pt x="909" y="945"/>
                </a:cubicBezTo>
                <a:cubicBezTo>
                  <a:pt x="843" y="952"/>
                  <a:pt x="775" y="956"/>
                  <a:pt x="708" y="957"/>
                </a:cubicBezTo>
                <a:cubicBezTo>
                  <a:pt x="623" y="959"/>
                  <a:pt x="537" y="959"/>
                  <a:pt x="452" y="960"/>
                </a:cubicBezTo>
                <a:cubicBezTo>
                  <a:pt x="396" y="961"/>
                  <a:pt x="340" y="963"/>
                  <a:pt x="285" y="964"/>
                </a:cubicBezTo>
                <a:cubicBezTo>
                  <a:pt x="311" y="942"/>
                  <a:pt x="330" y="938"/>
                  <a:pt x="363" y="930"/>
                </a:cubicBezTo>
                <a:cubicBezTo>
                  <a:pt x="409" y="919"/>
                  <a:pt x="457" y="914"/>
                  <a:pt x="505" y="910"/>
                </a:cubicBezTo>
                <a:cubicBezTo>
                  <a:pt x="594" y="902"/>
                  <a:pt x="684" y="897"/>
                  <a:pt x="774" y="892"/>
                </a:cubicBezTo>
                <a:cubicBezTo>
                  <a:pt x="866" y="886"/>
                  <a:pt x="958" y="879"/>
                  <a:pt x="1050" y="872"/>
                </a:cubicBezTo>
                <a:cubicBezTo>
                  <a:pt x="1081" y="870"/>
                  <a:pt x="1111" y="869"/>
                  <a:pt x="1141" y="868"/>
                </a:cubicBezTo>
                <a:cubicBezTo>
                  <a:pt x="1093" y="893"/>
                  <a:pt x="1047" y="909"/>
                  <a:pt x="995" y="925"/>
                </a:cubicBezTo>
                <a:cubicBezTo>
                  <a:pt x="934" y="944"/>
                  <a:pt x="873" y="961"/>
                  <a:pt x="809" y="969"/>
                </a:cubicBezTo>
                <a:cubicBezTo>
                  <a:pt x="723" y="980"/>
                  <a:pt x="636" y="976"/>
                  <a:pt x="550" y="973"/>
                </a:cubicBezTo>
                <a:cubicBezTo>
                  <a:pt x="512" y="972"/>
                  <a:pt x="475" y="973"/>
                  <a:pt x="437" y="970"/>
                </a:cubicBezTo>
                <a:cubicBezTo>
                  <a:pt x="422" y="970"/>
                  <a:pt x="416" y="970"/>
                  <a:pt x="405" y="967"/>
                </a:cubicBezTo>
                <a:cubicBezTo>
                  <a:pt x="429" y="965"/>
                  <a:pt x="454" y="963"/>
                  <a:pt x="478" y="961"/>
                </a:cubicBezTo>
                <a:cubicBezTo>
                  <a:pt x="530" y="956"/>
                  <a:pt x="584" y="954"/>
                  <a:pt x="636" y="952"/>
                </a:cubicBezTo>
                <a:cubicBezTo>
                  <a:pt x="700" y="950"/>
                  <a:pt x="765" y="953"/>
                  <a:pt x="829" y="954"/>
                </a:cubicBezTo>
                <a:cubicBezTo>
                  <a:pt x="866" y="955"/>
                  <a:pt x="902" y="954"/>
                  <a:pt x="939" y="955"/>
                </a:cubicBezTo>
                <a:cubicBezTo>
                  <a:pt x="901" y="967"/>
                  <a:pt x="865" y="974"/>
                  <a:pt x="826" y="981"/>
                </a:cubicBezTo>
                <a:cubicBezTo>
                  <a:pt x="751" y="994"/>
                  <a:pt x="676" y="1005"/>
                  <a:pt x="600" y="1014"/>
                </a:cubicBezTo>
                <a:cubicBezTo>
                  <a:pt x="518" y="1024"/>
                  <a:pt x="436" y="1031"/>
                  <a:pt x="354" y="1034"/>
                </a:cubicBezTo>
                <a:cubicBezTo>
                  <a:pt x="311" y="1036"/>
                  <a:pt x="272" y="1033"/>
                  <a:pt x="230" y="1028"/>
                </a:cubicBezTo>
                <a:cubicBezTo>
                  <a:pt x="262" y="1015"/>
                  <a:pt x="286" y="1017"/>
                  <a:pt x="321" y="1017"/>
                </a:cubicBezTo>
                <a:cubicBezTo>
                  <a:pt x="373" y="1018"/>
                  <a:pt x="424" y="1022"/>
                  <a:pt x="475" y="1025"/>
                </a:cubicBezTo>
                <a:cubicBezTo>
                  <a:pt x="561" y="1029"/>
                  <a:pt x="648" y="1033"/>
                  <a:pt x="735" y="1031"/>
                </a:cubicBezTo>
                <a:cubicBezTo>
                  <a:pt x="803" y="1030"/>
                  <a:pt x="871" y="1028"/>
                  <a:pt x="939" y="1025"/>
                </a:cubicBezTo>
                <a:cubicBezTo>
                  <a:pt x="964" y="1023"/>
                  <a:pt x="970" y="1023"/>
                  <a:pt x="985" y="1022"/>
                </a:cubicBezTo>
                <a:cubicBezTo>
                  <a:pt x="918" y="1031"/>
                  <a:pt x="851" y="1038"/>
                  <a:pt x="784" y="1047"/>
                </a:cubicBezTo>
                <a:cubicBezTo>
                  <a:pt x="649" y="1064"/>
                  <a:pt x="491" y="1098"/>
                  <a:pt x="355" y="1073"/>
                </a:cubicBezTo>
                <a:cubicBezTo>
                  <a:pt x="309" y="1065"/>
                  <a:pt x="323" y="1053"/>
                  <a:pt x="357" y="1052"/>
                </a:cubicBezTo>
                <a:cubicBezTo>
                  <a:pt x="403" y="1050"/>
                  <a:pt x="444" y="1045"/>
                  <a:pt x="491" y="1041"/>
                </a:cubicBezTo>
                <a:cubicBezTo>
                  <a:pt x="553" y="1036"/>
                  <a:pt x="614" y="1029"/>
                  <a:pt x="676" y="1020"/>
                </a:cubicBezTo>
              </a:path>
              <a:path w="1142" h="1891" extrusionOk="0">
                <a:moveTo>
                  <a:pt x="814" y="1857"/>
                </a:moveTo>
                <a:cubicBezTo>
                  <a:pt x="821" y="1853"/>
                  <a:pt x="887" y="1822"/>
                  <a:pt x="884" y="1811"/>
                </a:cubicBezTo>
                <a:cubicBezTo>
                  <a:pt x="877" y="1788"/>
                  <a:pt x="806" y="1785"/>
                  <a:pt x="790" y="1784"/>
                </a:cubicBezTo>
                <a:cubicBezTo>
                  <a:pt x="729" y="1781"/>
                  <a:pt x="667" y="1785"/>
                  <a:pt x="606" y="1786"/>
                </a:cubicBezTo>
                <a:cubicBezTo>
                  <a:pt x="506" y="1787"/>
                  <a:pt x="406" y="1784"/>
                  <a:pt x="306" y="1777"/>
                </a:cubicBezTo>
                <a:cubicBezTo>
                  <a:pt x="265" y="1774"/>
                  <a:pt x="225" y="1769"/>
                  <a:pt x="184" y="1763"/>
                </a:cubicBezTo>
                <a:cubicBezTo>
                  <a:pt x="144" y="1753"/>
                  <a:pt x="136" y="1756"/>
                  <a:pt x="179" y="1763"/>
                </a:cubicBezTo>
                <a:cubicBezTo>
                  <a:pt x="229" y="1771"/>
                  <a:pt x="282" y="1778"/>
                  <a:pt x="333" y="1780"/>
                </a:cubicBezTo>
                <a:cubicBezTo>
                  <a:pt x="436" y="1785"/>
                  <a:pt x="540" y="1783"/>
                  <a:pt x="643" y="1781"/>
                </a:cubicBezTo>
                <a:cubicBezTo>
                  <a:pt x="740" y="1779"/>
                  <a:pt x="838" y="1770"/>
                  <a:pt x="934" y="1757"/>
                </a:cubicBezTo>
                <a:cubicBezTo>
                  <a:pt x="939" y="1756"/>
                  <a:pt x="1066" y="1737"/>
                  <a:pt x="975" y="1747"/>
                </a:cubicBezTo>
                <a:cubicBezTo>
                  <a:pt x="913" y="1759"/>
                  <a:pt x="852" y="1773"/>
                  <a:pt x="790" y="1784"/>
                </a:cubicBezTo>
                <a:cubicBezTo>
                  <a:pt x="630" y="1813"/>
                  <a:pt x="468" y="1822"/>
                  <a:pt x="306" y="1819"/>
                </a:cubicBezTo>
                <a:cubicBezTo>
                  <a:pt x="262" y="1818"/>
                  <a:pt x="219" y="1816"/>
                  <a:pt x="175" y="1813"/>
                </a:cubicBezTo>
                <a:cubicBezTo>
                  <a:pt x="127" y="1792"/>
                  <a:pt x="207" y="1796"/>
                  <a:pt x="229" y="1795"/>
                </a:cubicBezTo>
                <a:cubicBezTo>
                  <a:pt x="312" y="1789"/>
                  <a:pt x="396" y="1797"/>
                  <a:pt x="479" y="1798"/>
                </a:cubicBezTo>
                <a:cubicBezTo>
                  <a:pt x="549" y="1799"/>
                  <a:pt x="620" y="1799"/>
                  <a:pt x="690" y="1799"/>
                </a:cubicBezTo>
                <a:cubicBezTo>
                  <a:pt x="719" y="1799"/>
                  <a:pt x="725" y="1799"/>
                  <a:pt x="743" y="1798"/>
                </a:cubicBezTo>
                <a:cubicBezTo>
                  <a:pt x="700" y="1814"/>
                  <a:pt x="660" y="1822"/>
                  <a:pt x="615" y="1830"/>
                </a:cubicBezTo>
                <a:cubicBezTo>
                  <a:pt x="564" y="1839"/>
                  <a:pt x="511" y="1843"/>
                  <a:pt x="459" y="1845"/>
                </a:cubicBezTo>
                <a:cubicBezTo>
                  <a:pt x="389" y="1848"/>
                  <a:pt x="317" y="1847"/>
                  <a:pt x="247" y="1848"/>
                </a:cubicBezTo>
                <a:cubicBezTo>
                  <a:pt x="241" y="1848"/>
                  <a:pt x="235" y="1848"/>
                  <a:pt x="229" y="1848"/>
                </a:cubicBezTo>
                <a:cubicBezTo>
                  <a:pt x="271" y="1826"/>
                  <a:pt x="321" y="1824"/>
                  <a:pt x="369" y="1819"/>
                </a:cubicBezTo>
                <a:cubicBezTo>
                  <a:pt x="449" y="1811"/>
                  <a:pt x="530" y="1808"/>
                  <a:pt x="610" y="1804"/>
                </a:cubicBezTo>
                <a:cubicBezTo>
                  <a:pt x="671" y="1801"/>
                  <a:pt x="733" y="1795"/>
                  <a:pt x="794" y="1795"/>
                </a:cubicBezTo>
                <a:cubicBezTo>
                  <a:pt x="801" y="1795"/>
                  <a:pt x="807" y="1796"/>
                  <a:pt x="814" y="1796"/>
                </a:cubicBezTo>
                <a:cubicBezTo>
                  <a:pt x="774" y="1812"/>
                  <a:pt x="731" y="1817"/>
                  <a:pt x="689" y="1825"/>
                </a:cubicBezTo>
                <a:cubicBezTo>
                  <a:pt x="554" y="1850"/>
                  <a:pt x="419" y="1863"/>
                  <a:pt x="282" y="1848"/>
                </a:cubicBezTo>
                <a:cubicBezTo>
                  <a:pt x="277" y="1847"/>
                  <a:pt x="189" y="1825"/>
                  <a:pt x="242" y="1831"/>
                </a:cubicBezTo>
                <a:cubicBezTo>
                  <a:pt x="293" y="1837"/>
                  <a:pt x="343" y="1846"/>
                  <a:pt x="395" y="1848"/>
                </a:cubicBezTo>
                <a:cubicBezTo>
                  <a:pt x="485" y="1851"/>
                  <a:pt x="577" y="1850"/>
                  <a:pt x="667" y="1846"/>
                </a:cubicBezTo>
                <a:cubicBezTo>
                  <a:pt x="735" y="1843"/>
                  <a:pt x="803" y="1837"/>
                  <a:pt x="871" y="1830"/>
                </a:cubicBezTo>
                <a:cubicBezTo>
                  <a:pt x="877" y="1829"/>
                  <a:pt x="883" y="1829"/>
                  <a:pt x="889" y="1828"/>
                </a:cubicBezTo>
                <a:cubicBezTo>
                  <a:pt x="807" y="1837"/>
                  <a:pt x="725" y="1849"/>
                  <a:pt x="643" y="1858"/>
                </a:cubicBezTo>
                <a:cubicBezTo>
                  <a:pt x="553" y="1868"/>
                  <a:pt x="459" y="1879"/>
                  <a:pt x="368" y="1872"/>
                </a:cubicBezTo>
                <a:cubicBezTo>
                  <a:pt x="308" y="1868"/>
                  <a:pt x="249" y="1856"/>
                  <a:pt x="191" y="1839"/>
                </a:cubicBezTo>
                <a:cubicBezTo>
                  <a:pt x="221" y="1829"/>
                  <a:pt x="241" y="1837"/>
                  <a:pt x="273" y="1839"/>
                </a:cubicBezTo>
                <a:cubicBezTo>
                  <a:pt x="327" y="1842"/>
                  <a:pt x="381" y="1841"/>
                  <a:pt x="435" y="1842"/>
                </a:cubicBezTo>
                <a:cubicBezTo>
                  <a:pt x="485" y="1843"/>
                  <a:pt x="536" y="1839"/>
                  <a:pt x="586" y="1839"/>
                </a:cubicBezTo>
                <a:cubicBezTo>
                  <a:pt x="593" y="1839"/>
                  <a:pt x="600" y="1839"/>
                  <a:pt x="607" y="1839"/>
                </a:cubicBezTo>
                <a:cubicBezTo>
                  <a:pt x="568" y="1856"/>
                  <a:pt x="525" y="1861"/>
                  <a:pt x="482" y="1867"/>
                </a:cubicBezTo>
                <a:cubicBezTo>
                  <a:pt x="410" y="1877"/>
                  <a:pt x="338" y="1884"/>
                  <a:pt x="265" y="1888"/>
                </a:cubicBezTo>
                <a:cubicBezTo>
                  <a:pt x="220" y="1890"/>
                  <a:pt x="111" y="1908"/>
                  <a:pt x="71" y="1879"/>
                </a:cubicBezTo>
                <a:cubicBezTo>
                  <a:pt x="61" y="1859"/>
                  <a:pt x="62" y="1852"/>
                  <a:pt x="89" y="1848"/>
                </a:cubicBezTo>
                <a:cubicBezTo>
                  <a:pt x="123" y="1836"/>
                  <a:pt x="162" y="1822"/>
                  <a:pt x="197" y="1819"/>
                </a:cubicBezTo>
                <a:cubicBezTo>
                  <a:pt x="215" y="1818"/>
                  <a:pt x="258" y="1822"/>
                  <a:pt x="245" y="1855"/>
                </a:cubicBezTo>
                <a:cubicBezTo>
                  <a:pt x="236" y="1876"/>
                  <a:pt x="226" y="1882"/>
                  <a:pt x="197" y="1881"/>
                </a:cubicBezTo>
                <a:cubicBezTo>
                  <a:pt x="169" y="1880"/>
                  <a:pt x="151" y="1863"/>
                  <a:pt x="161" y="1834"/>
                </a:cubicBezTo>
                <a:cubicBezTo>
                  <a:pt x="167" y="1817"/>
                  <a:pt x="198" y="1793"/>
                  <a:pt x="211" y="1778"/>
                </a:cubicBezTo>
              </a:path>
              <a:path w="1142" h="1891" extrusionOk="0">
                <a:moveTo>
                  <a:pt x="264" y="1007"/>
                </a:moveTo>
                <a:cubicBezTo>
                  <a:pt x="254" y="1043"/>
                  <a:pt x="238" y="1062"/>
                  <a:pt x="220" y="1096"/>
                </a:cubicBezTo>
                <a:cubicBezTo>
                  <a:pt x="211" y="1116"/>
                  <a:pt x="207" y="1124"/>
                  <a:pt x="196" y="1135"/>
                </a:cubicBezTo>
                <a:cubicBezTo>
                  <a:pt x="204" y="1099"/>
                  <a:pt x="222" y="1061"/>
                  <a:pt x="235" y="1026"/>
                </a:cubicBezTo>
                <a:cubicBezTo>
                  <a:pt x="249" y="989"/>
                  <a:pt x="253" y="954"/>
                  <a:pt x="260" y="915"/>
                </a:cubicBezTo>
                <a:cubicBezTo>
                  <a:pt x="265" y="898"/>
                  <a:pt x="266" y="893"/>
                  <a:pt x="264" y="881"/>
                </a:cubicBezTo>
                <a:cubicBezTo>
                  <a:pt x="259" y="904"/>
                  <a:pt x="254" y="930"/>
                  <a:pt x="253" y="954"/>
                </a:cubicBezTo>
                <a:cubicBezTo>
                  <a:pt x="252" y="974"/>
                  <a:pt x="253" y="992"/>
                  <a:pt x="256" y="1011"/>
                </a:cubicBezTo>
                <a:cubicBezTo>
                  <a:pt x="283" y="1002"/>
                  <a:pt x="292" y="993"/>
                  <a:pt x="315" y="973"/>
                </a:cubicBezTo>
              </a:path>
              <a:path w="1142" h="1891" extrusionOk="0">
                <a:moveTo>
                  <a:pt x="592" y="12"/>
                </a:moveTo>
                <a:cubicBezTo>
                  <a:pt x="569" y="10"/>
                  <a:pt x="527" y="6"/>
                  <a:pt x="508" y="24"/>
                </a:cubicBezTo>
                <a:cubicBezTo>
                  <a:pt x="506" y="29"/>
                  <a:pt x="505" y="34"/>
                  <a:pt x="503" y="39"/>
                </a:cubicBezTo>
                <a:cubicBezTo>
                  <a:pt x="537" y="47"/>
                  <a:pt x="568" y="53"/>
                  <a:pt x="603" y="55"/>
                </a:cubicBezTo>
                <a:cubicBezTo>
                  <a:pt x="663" y="59"/>
                  <a:pt x="724" y="61"/>
                  <a:pt x="784" y="63"/>
                </a:cubicBezTo>
                <a:cubicBezTo>
                  <a:pt x="857" y="66"/>
                  <a:pt x="929" y="66"/>
                  <a:pt x="1002" y="69"/>
                </a:cubicBezTo>
                <a:cubicBezTo>
                  <a:pt x="1034" y="70"/>
                  <a:pt x="1065" y="70"/>
                  <a:pt x="1097" y="71"/>
                </a:cubicBezTo>
                <a:cubicBezTo>
                  <a:pt x="1104" y="71"/>
                  <a:pt x="1111" y="72"/>
                  <a:pt x="1118" y="72"/>
                </a:cubicBezTo>
                <a:cubicBezTo>
                  <a:pt x="1092" y="85"/>
                  <a:pt x="1065" y="93"/>
                  <a:pt x="1037" y="101"/>
                </a:cubicBezTo>
                <a:cubicBezTo>
                  <a:pt x="993" y="113"/>
                  <a:pt x="948" y="121"/>
                  <a:pt x="903" y="129"/>
                </a:cubicBezTo>
                <a:cubicBezTo>
                  <a:pt x="839" y="141"/>
                  <a:pt x="775" y="147"/>
                  <a:pt x="711" y="153"/>
                </a:cubicBezTo>
                <a:cubicBezTo>
                  <a:pt x="658" y="158"/>
                  <a:pt x="606" y="164"/>
                  <a:pt x="553" y="162"/>
                </a:cubicBezTo>
                <a:cubicBezTo>
                  <a:pt x="535" y="161"/>
                  <a:pt x="531" y="161"/>
                  <a:pt x="520" y="159"/>
                </a:cubicBezTo>
                <a:cubicBezTo>
                  <a:pt x="553" y="149"/>
                  <a:pt x="581" y="157"/>
                  <a:pt x="616" y="159"/>
                </a:cubicBezTo>
                <a:cubicBezTo>
                  <a:pt x="686" y="163"/>
                  <a:pt x="756" y="171"/>
                  <a:pt x="826" y="173"/>
                </a:cubicBezTo>
                <a:cubicBezTo>
                  <a:pt x="910" y="175"/>
                  <a:pt x="995" y="175"/>
                  <a:pt x="1079" y="173"/>
                </a:cubicBezTo>
                <a:cubicBezTo>
                  <a:pt x="1087" y="173"/>
                  <a:pt x="1094" y="172"/>
                  <a:pt x="1102" y="172"/>
                </a:cubicBezTo>
                <a:cubicBezTo>
                  <a:pt x="1049" y="189"/>
                  <a:pt x="997" y="198"/>
                  <a:pt x="943" y="211"/>
                </a:cubicBezTo>
                <a:cubicBezTo>
                  <a:pt x="899" y="221"/>
                  <a:pt x="817" y="197"/>
                  <a:pt x="812" y="242"/>
                </a:cubicBezTo>
                <a:cubicBezTo>
                  <a:pt x="819" y="246"/>
                  <a:pt x="825" y="250"/>
                  <a:pt x="832" y="254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Text Box 56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1349626" y="5111115"/>
            <a:ext cx="1228221" cy="107721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0=add</a:t>
            </a:r>
          </a:p>
          <a:p>
            <a:pPr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1=sub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219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pPr lvl="1"/>
            <a:r>
              <a:rPr lang="en-US" dirty="0" smtClean="0"/>
              <a:t>Is </a:t>
            </a:r>
            <a:r>
              <a:rPr lang="en-US" dirty="0"/>
              <a:t>this design fast enough?</a:t>
            </a:r>
          </a:p>
          <a:p>
            <a:pPr lvl="1"/>
            <a:r>
              <a:rPr lang="en-US" dirty="0" smtClean="0"/>
              <a:t>Can we generalize to 32 bits? 64? more?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Efficiency and Generality</a:t>
            </a:r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400800" y="3171787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867400" y="2257387"/>
            <a:ext cx="2514600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0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    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0</a:t>
            </a:r>
          </a:p>
        </p:txBody>
      </p:sp>
      <p:sp>
        <p:nvSpPr>
          <p:cNvPr id="7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6705600" y="27907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Line 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7391400" y="27907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Line 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7620000" y="3705187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5943600" y="3705187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7010400" y="41623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" name="Text Box 1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629400" y="4543387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0</a:t>
            </a:r>
          </a:p>
        </p:txBody>
      </p:sp>
      <p:sp>
        <p:nvSpPr>
          <p:cNvPr id="13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724400" y="3171787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191000" y="2257387"/>
            <a:ext cx="2514600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1  </a:t>
            </a: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   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15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029200" y="27907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715000" y="27907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4267200" y="3705187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334000" y="41623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" name="Text Box 1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953000" y="4543387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20" name="Rectangle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048000" y="3171787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" name="Text Box 2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514600" y="2257387"/>
            <a:ext cx="2514600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2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    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22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352800" y="27907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038600" y="27907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2590800" y="3705187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" name="Line 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3657600" y="41623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" name="Text Box 2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276600" y="4543387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27" name="Rectangle 2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371600" y="3171787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" name="Text Box 2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838200" y="2257387"/>
            <a:ext cx="2514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3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   </a:t>
            </a: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  B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3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" name="Line 2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1676400" y="27907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" name="Line 2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362200" y="27907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762000" y="3705187"/>
            <a:ext cx="609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2" name="Line 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1981200" y="41623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" name="Text Box 32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600200" y="4543387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48" name="Text Box 10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924800" y="3400387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C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0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1358" name="Group 1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9428775"/>
              </p:ext>
            </p:extLst>
          </p:nvPr>
        </p:nvGraphicFramePr>
        <p:xfrm>
          <a:off x="838200" y="1905000"/>
          <a:ext cx="2362200" cy="2781495"/>
        </p:xfrm>
        <a:graphic>
          <a:graphicData uri="http://schemas.openxmlformats.org/drawingml/2006/table">
            <a:tbl>
              <a:tblPr/>
              <a:tblGrid>
                <a:gridCol w="328613"/>
                <a:gridCol w="393700"/>
                <a:gridCol w="458787"/>
                <a:gridCol w="1181100"/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3825"/>
            <a:ext cx="8686800" cy="698500"/>
          </a:xfrm>
        </p:spPr>
        <p:txBody>
          <a:bodyPr/>
          <a:lstStyle/>
          <a:p>
            <a:r>
              <a:rPr lang="en-US" dirty="0"/>
              <a:t>Minimization with </a:t>
            </a:r>
            <a:r>
              <a:rPr lang="en-US" dirty="0" err="1"/>
              <a:t>Karnaugh</a:t>
            </a:r>
            <a:r>
              <a:rPr lang="en-US" dirty="0"/>
              <a:t> maps </a:t>
            </a:r>
            <a:r>
              <a:rPr lang="en-US" dirty="0" smtClean="0"/>
              <a:t>(1)</a:t>
            </a:r>
            <a:endParaRPr lang="en-US" dirty="0"/>
          </a:p>
        </p:txBody>
      </p:sp>
      <p:pic>
        <p:nvPicPr>
          <p:cNvPr id="3074" name="CP3 Ink da2fea64-59c0-45eb-9b6f-727388594f07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95" y="2160839"/>
            <a:ext cx="8729251" cy="3959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829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27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Performance</a:t>
            </a:r>
          </a:p>
        </p:txBody>
      </p:sp>
      <p:sp>
        <p:nvSpPr>
          <p:cNvPr id="212275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777875"/>
            <a:ext cx="8283575" cy="6003925"/>
          </a:xfrm>
        </p:spPr>
        <p:txBody>
          <a:bodyPr/>
          <a:lstStyle/>
          <a:p>
            <a:r>
              <a:rPr lang="en-US" dirty="0"/>
              <a:t>Speed of a circuit is affected by the number of gates in series (on the </a:t>
            </a:r>
            <a:r>
              <a:rPr lang="en-US" i="1" dirty="0">
                <a:solidFill>
                  <a:schemeClr val="accent1"/>
                </a:solidFill>
              </a:rPr>
              <a:t>critical path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or the </a:t>
            </a:r>
            <a:r>
              <a:rPr lang="en-US" i="1" dirty="0"/>
              <a:t>deepest level of logic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cxnSp>
        <p:nvCxnSpPr>
          <p:cNvPr id="11" name="Straight Connector 10"/>
          <p:cNvCxnSpPr/>
          <p:nvPr>
            <p:custDataLst>
              <p:tags r:id="rId3"/>
            </p:custDataLst>
          </p:nvPr>
        </p:nvCxnSpPr>
        <p:spPr>
          <a:xfrm rot="10800000">
            <a:off x="2971800" y="3216275"/>
            <a:ext cx="381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>
            <p:custDataLst>
              <p:tags r:id="rId4"/>
            </p:custDataLst>
          </p:nvPr>
        </p:nvSpPr>
        <p:spPr>
          <a:xfrm>
            <a:off x="3352800" y="2759075"/>
            <a:ext cx="2514600" cy="9144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Combinational</a:t>
            </a:r>
          </a:p>
          <a:p>
            <a:pPr algn="ctr"/>
            <a:r>
              <a:rPr lang="en-US" dirty="0" smtClean="0"/>
              <a:t>Logic</a:t>
            </a:r>
            <a:endParaRPr lang="en-US" dirty="0"/>
          </a:p>
        </p:txBody>
      </p:sp>
      <p:cxnSp>
        <p:nvCxnSpPr>
          <p:cNvPr id="17" name="Straight Connector 16"/>
          <p:cNvCxnSpPr/>
          <p:nvPr>
            <p:custDataLst>
              <p:tags r:id="rId5"/>
            </p:custDataLst>
          </p:nvPr>
        </p:nvCxnSpPr>
        <p:spPr>
          <a:xfrm rot="10800000">
            <a:off x="5867400" y="3216275"/>
            <a:ext cx="381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>
            <p:custDataLst>
              <p:tags r:id="rId6"/>
            </p:custDataLst>
          </p:nvPr>
        </p:nvCxnSpPr>
        <p:spPr>
          <a:xfrm flipV="1">
            <a:off x="2971800" y="4202410"/>
            <a:ext cx="3276600" cy="4466"/>
          </a:xfrm>
          <a:prstGeom prst="line">
            <a:avLst/>
          </a:prstGeom>
          <a:ln w="57150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>
            <p:custDataLst>
              <p:tags r:id="rId7"/>
            </p:custDataLst>
          </p:nvPr>
        </p:nvSpPr>
        <p:spPr>
          <a:xfrm>
            <a:off x="3581400" y="4202410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t</a:t>
            </a:r>
            <a:r>
              <a:rPr lang="en-US" sz="3200" baseline="-25000" dirty="0" err="1" smtClean="0">
                <a:solidFill>
                  <a:schemeClr val="bg1"/>
                </a:solidFill>
              </a:rPr>
              <a:t>combinational</a:t>
            </a:r>
            <a:endParaRPr lang="en-US" sz="3200" baseline="-25000" dirty="0" smtClean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>
            <p:custDataLst>
              <p:tags r:id="rId8"/>
            </p:custDataLst>
          </p:nvPr>
        </p:nvSpPr>
        <p:spPr>
          <a:xfrm rot="16200000">
            <a:off x="1866901" y="2720974"/>
            <a:ext cx="1219200" cy="99060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inputs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arrive</a:t>
            </a:r>
          </a:p>
        </p:txBody>
      </p:sp>
      <p:sp>
        <p:nvSpPr>
          <p:cNvPr id="54" name="TextBox 53"/>
          <p:cNvSpPr txBox="1"/>
          <p:nvPr>
            <p:custDataLst>
              <p:tags r:id="rId9"/>
            </p:custDataLst>
          </p:nvPr>
        </p:nvSpPr>
        <p:spPr>
          <a:xfrm rot="16200000">
            <a:off x="5981701" y="2720974"/>
            <a:ext cx="1524000" cy="99060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outputs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expected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480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78994" y="1735667"/>
            <a:ext cx="936625" cy="11525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altLang="zh-TW" sz="2000">
              <a:latin typeface="Arial" charset="0"/>
              <a:ea typeface="新細明體" charset="-120"/>
            </a:endParaRPr>
          </a:p>
        </p:txBody>
      </p:sp>
      <p:sp>
        <p:nvSpPr>
          <p:cNvPr id="2124803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altLang="zh-TW">
                <a:ea typeface="新細明體" charset="-120"/>
              </a:rPr>
              <a:t>4-bit Ripple Carry Adder</a:t>
            </a:r>
          </a:p>
        </p:txBody>
      </p:sp>
      <p:sp>
        <p:nvSpPr>
          <p:cNvPr id="212480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51733" y="1735667"/>
            <a:ext cx="936625" cy="11525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altLang="zh-TW" sz="2000">
              <a:latin typeface="Arial" charset="0"/>
              <a:ea typeface="新細明體" charset="-120"/>
            </a:endParaRPr>
          </a:p>
        </p:txBody>
      </p:sp>
      <p:sp>
        <p:nvSpPr>
          <p:cNvPr id="2124805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158120" y="1303867"/>
            <a:ext cx="0" cy="4318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212480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570870" y="1303867"/>
            <a:ext cx="0" cy="4318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2124807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354970" y="2888192"/>
            <a:ext cx="0" cy="5048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212480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1419933" y="2384955"/>
            <a:ext cx="431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2124809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853320" y="891117"/>
            <a:ext cx="575799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A3</a:t>
            </a:r>
          </a:p>
        </p:txBody>
      </p:sp>
      <p:sp>
        <p:nvSpPr>
          <p:cNvPr id="2124810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393156" y="891117"/>
            <a:ext cx="562975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B3</a:t>
            </a:r>
          </a:p>
        </p:txBody>
      </p:sp>
      <p:sp>
        <p:nvSpPr>
          <p:cNvPr id="2124811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158120" y="3340630"/>
            <a:ext cx="562975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>
                <a:solidFill>
                  <a:srgbClr val="FFFFFF"/>
                </a:solidFill>
                <a:latin typeface="Calibri"/>
                <a:ea typeface="新細明體" charset="-120"/>
              </a:rPr>
              <a:t>R3</a:t>
            </a:r>
          </a:p>
        </p:txBody>
      </p:sp>
      <p:sp>
        <p:nvSpPr>
          <p:cNvPr id="2124812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69156" y="2110317"/>
            <a:ext cx="558166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C4</a:t>
            </a:r>
          </a:p>
        </p:txBody>
      </p:sp>
      <p:sp>
        <p:nvSpPr>
          <p:cNvPr id="2124813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914740" y="1735667"/>
            <a:ext cx="936625" cy="11525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altLang="zh-TW" sz="2000">
              <a:latin typeface="Arial" charset="0"/>
              <a:ea typeface="新細明體" charset="-120"/>
            </a:endParaRPr>
          </a:p>
        </p:txBody>
      </p:sp>
      <p:sp>
        <p:nvSpPr>
          <p:cNvPr id="2124814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231906" y="1303867"/>
            <a:ext cx="0" cy="4318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2124815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633877" y="1303867"/>
            <a:ext cx="0" cy="4318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2124816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5417977" y="2888192"/>
            <a:ext cx="0" cy="5048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2124817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4315619" y="2384955"/>
            <a:ext cx="431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2124818" name="Text Box 1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927106" y="891117"/>
            <a:ext cx="575799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A1</a:t>
            </a:r>
          </a:p>
        </p:txBody>
      </p:sp>
      <p:sp>
        <p:nvSpPr>
          <p:cNvPr id="2124819" name="Text Box 1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489415" y="891117"/>
            <a:ext cx="562975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>
                <a:solidFill>
                  <a:srgbClr val="FFFFFF"/>
                </a:solidFill>
                <a:latin typeface="Calibri"/>
                <a:ea typeface="新細明體" charset="-120"/>
              </a:rPr>
              <a:t>B1</a:t>
            </a:r>
          </a:p>
        </p:txBody>
      </p:sp>
      <p:sp>
        <p:nvSpPr>
          <p:cNvPr id="2124820" name="Text Box 2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182694" y="3340630"/>
            <a:ext cx="562975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>
                <a:solidFill>
                  <a:srgbClr val="FFFFFF"/>
                </a:solidFill>
                <a:latin typeface="Calibri"/>
                <a:ea typeface="新細明體" charset="-120"/>
              </a:rPr>
              <a:t>R1</a:t>
            </a:r>
          </a:p>
        </p:txBody>
      </p:sp>
      <p:sp>
        <p:nvSpPr>
          <p:cNvPr id="2124821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688556" y="1303867"/>
            <a:ext cx="0" cy="4318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2124822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098131" y="1303867"/>
            <a:ext cx="0" cy="4318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2124823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3882231" y="2888192"/>
            <a:ext cx="0" cy="5048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2124824" name="Line 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4315618" y="2384955"/>
            <a:ext cx="592137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2124825" name="Line 2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2774156" y="2384955"/>
            <a:ext cx="604838" cy="3016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2124826" name="Text Box 26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383756" y="891117"/>
            <a:ext cx="575799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>
                <a:solidFill>
                  <a:srgbClr val="FFFFFF"/>
                </a:solidFill>
                <a:latin typeface="Calibri"/>
                <a:ea typeface="新細明體" charset="-120"/>
              </a:rPr>
              <a:t>A2</a:t>
            </a:r>
          </a:p>
        </p:txBody>
      </p:sp>
      <p:sp>
        <p:nvSpPr>
          <p:cNvPr id="2124827" name="Text Box 2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953669" y="891117"/>
            <a:ext cx="562975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>
                <a:solidFill>
                  <a:srgbClr val="FFFFFF"/>
                </a:solidFill>
                <a:latin typeface="Calibri"/>
                <a:ea typeface="新細明體" charset="-120"/>
              </a:rPr>
              <a:t>B2</a:t>
            </a:r>
          </a:p>
        </p:txBody>
      </p:sp>
      <p:sp>
        <p:nvSpPr>
          <p:cNvPr id="2124828" name="Text Box 28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688556" y="3340630"/>
            <a:ext cx="562975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R2</a:t>
            </a:r>
          </a:p>
        </p:txBody>
      </p:sp>
      <p:sp>
        <p:nvSpPr>
          <p:cNvPr id="2124829" name="Rectangle 2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435565" y="1735667"/>
            <a:ext cx="936625" cy="11525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altLang="zh-TW" sz="2000">
              <a:latin typeface="Arial" charset="0"/>
              <a:ea typeface="新細明體" charset="-120"/>
            </a:endParaRPr>
          </a:p>
        </p:txBody>
      </p:sp>
      <p:sp>
        <p:nvSpPr>
          <p:cNvPr id="2124830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6755906" y="1303867"/>
            <a:ext cx="0" cy="4318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2124831" name="Line 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7154702" y="1303867"/>
            <a:ext cx="0" cy="4318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2124832" name="Line 32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938802" y="2888192"/>
            <a:ext cx="0" cy="5048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2124833" name="Line 33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>
            <a:off x="7372190" y="2384955"/>
            <a:ext cx="503237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2124834" name="Line 34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5898356" y="2384955"/>
            <a:ext cx="537209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2124835" name="Text Box 35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451106" y="891117"/>
            <a:ext cx="575799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A0</a:t>
            </a:r>
          </a:p>
        </p:txBody>
      </p:sp>
      <p:sp>
        <p:nvSpPr>
          <p:cNvPr id="2124836" name="Text Box 36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010240" y="891117"/>
            <a:ext cx="562975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B0</a:t>
            </a:r>
          </a:p>
        </p:txBody>
      </p:sp>
      <p:sp>
        <p:nvSpPr>
          <p:cNvPr id="2124837" name="Text Box 37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854790" y="2110317"/>
            <a:ext cx="558166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C0</a:t>
            </a:r>
          </a:p>
        </p:txBody>
      </p:sp>
      <p:sp>
        <p:nvSpPr>
          <p:cNvPr id="2124838" name="Text Box 38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703519" y="3340630"/>
            <a:ext cx="562975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>
                <a:solidFill>
                  <a:srgbClr val="FFFFFF"/>
                </a:solidFill>
                <a:latin typeface="Calibri"/>
                <a:ea typeface="新細明體" charset="-120"/>
              </a:rPr>
              <a:t>R0</a:t>
            </a:r>
          </a:p>
        </p:txBody>
      </p:sp>
      <p:sp>
        <p:nvSpPr>
          <p:cNvPr id="2124839" name="Text Box 39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898356" y="1881717"/>
            <a:ext cx="558166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C1</a:t>
            </a:r>
          </a:p>
        </p:txBody>
      </p:sp>
      <p:sp>
        <p:nvSpPr>
          <p:cNvPr id="2124840" name="Text Box 40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4366419" y="1881717"/>
            <a:ext cx="558166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C2</a:t>
            </a:r>
          </a:p>
        </p:txBody>
      </p:sp>
      <p:sp>
        <p:nvSpPr>
          <p:cNvPr id="2124841" name="Text Box 4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2850356" y="1881717"/>
            <a:ext cx="558166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C3</a:t>
            </a:r>
          </a:p>
        </p:txBody>
      </p:sp>
      <p:sp>
        <p:nvSpPr>
          <p:cNvPr id="2124842" name="Text Box 42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550069" y="4942417"/>
            <a:ext cx="757078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indent="-285750" eaLnBrk="1" hangingPunct="1">
              <a:buClr>
                <a:schemeClr val="accent1"/>
              </a:buClr>
              <a:buSzPct val="80000"/>
              <a:buFontTx/>
              <a:buChar char="•"/>
            </a:pPr>
            <a:r>
              <a:rPr lang="en-US" altLang="zh-TW" sz="2800" dirty="0" smtClean="0">
                <a:solidFill>
                  <a:srgbClr val="FFFFFF"/>
                </a:solidFill>
                <a:latin typeface="Calibri"/>
                <a:ea typeface="新細明體" charset="-120"/>
              </a:rPr>
              <a:t>First full adder</a:t>
            </a:r>
            <a:r>
              <a:rPr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, </a:t>
            </a:r>
            <a:r>
              <a:rPr lang="en-US" altLang="zh-TW" sz="2800" dirty="0" smtClean="0">
                <a:solidFill>
                  <a:srgbClr val="FFFFFF"/>
                </a:solidFill>
                <a:latin typeface="Calibri"/>
                <a:ea typeface="新細明體" charset="-120"/>
              </a:rPr>
              <a:t>2 </a:t>
            </a:r>
            <a:r>
              <a:rPr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gate </a:t>
            </a:r>
            <a:r>
              <a:rPr lang="en-US" altLang="zh-TW" sz="2800" dirty="0" smtClean="0">
                <a:solidFill>
                  <a:srgbClr val="FFFFFF"/>
                </a:solidFill>
                <a:latin typeface="Calibri"/>
                <a:ea typeface="新細明體" charset="-120"/>
              </a:rPr>
              <a:t>delay</a:t>
            </a:r>
          </a:p>
          <a:p>
            <a:pPr marL="285750" indent="-285750" eaLnBrk="1" hangingPunct="1">
              <a:buClr>
                <a:schemeClr val="accent1"/>
              </a:buClr>
              <a:buSzPct val="80000"/>
              <a:buFontTx/>
              <a:buChar char="•"/>
            </a:pPr>
            <a:r>
              <a:rPr lang="en-US" altLang="zh-TW" sz="2800" dirty="0" smtClean="0">
                <a:solidFill>
                  <a:srgbClr val="FFFFFF"/>
                </a:solidFill>
                <a:latin typeface="Calibri"/>
                <a:ea typeface="新細明體" charset="-120"/>
              </a:rPr>
              <a:t>Second full adder</a:t>
            </a:r>
            <a:r>
              <a:rPr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, 2 gate </a:t>
            </a:r>
            <a:r>
              <a:rPr lang="en-US" altLang="zh-TW" sz="2800" dirty="0" smtClean="0">
                <a:solidFill>
                  <a:srgbClr val="FFFFFF"/>
                </a:solidFill>
                <a:latin typeface="Calibri"/>
                <a:ea typeface="新細明體" charset="-120"/>
              </a:rPr>
              <a:t>delay</a:t>
            </a:r>
          </a:p>
          <a:p>
            <a:pPr marL="285750" indent="-285750" eaLnBrk="1" hangingPunct="1">
              <a:buClr>
                <a:schemeClr val="accent1"/>
              </a:buClr>
              <a:buSzPct val="80000"/>
              <a:buFontTx/>
              <a:buChar char="•"/>
            </a:pPr>
            <a:r>
              <a:rPr lang="en-US" altLang="zh-TW" sz="2800" dirty="0" smtClean="0">
                <a:solidFill>
                  <a:srgbClr val="FFFFFF"/>
                </a:solidFill>
                <a:latin typeface="Calibri"/>
                <a:ea typeface="新細明體" charset="-120"/>
              </a:rPr>
              <a:t>…</a:t>
            </a:r>
            <a:endParaRPr lang="en-US" altLang="zh-TW" sz="2800" dirty="0">
              <a:solidFill>
                <a:srgbClr val="FFFFFF"/>
              </a:solidFill>
              <a:latin typeface="Calibri"/>
              <a:ea typeface="新細明體" charset="-120"/>
            </a:endParaRPr>
          </a:p>
        </p:txBody>
      </p:sp>
      <p:sp>
        <p:nvSpPr>
          <p:cNvPr id="2124843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1631155" y="3939117"/>
            <a:ext cx="5751513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2124844" name="Text Box 44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834481" y="3932767"/>
            <a:ext cx="3788153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Carry ripples from </a:t>
            </a:r>
            <a:r>
              <a:rPr lang="en-US" sz="2400" dirty="0" err="1" smtClean="0">
                <a:solidFill>
                  <a:srgbClr val="FFFFFF"/>
                </a:solidFill>
              </a:rPr>
              <a:t>lsb</a:t>
            </a:r>
            <a:r>
              <a:rPr lang="en-US" sz="2400" dirty="0" smtClean="0">
                <a:solidFill>
                  <a:srgbClr val="FFFFFF"/>
                </a:solidFill>
              </a:rPr>
              <a:t> to </a:t>
            </a:r>
            <a:r>
              <a:rPr lang="en-US" sz="2400" dirty="0" err="1" smtClean="0">
                <a:solidFill>
                  <a:srgbClr val="FFFFFF"/>
                </a:solidFill>
              </a:rPr>
              <a:t>msb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/>
          </a:p>
        </p:txBody>
      </p:sp>
      <p:sp>
        <p:nvSpPr>
          <p:cNvPr id="41986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0" y="762000"/>
            <a:ext cx="9144000" cy="5715000"/>
          </a:xfrm>
        </p:spPr>
        <p:txBody>
          <a:bodyPr/>
          <a:lstStyle/>
          <a:p>
            <a:r>
              <a:rPr lang="en-US" dirty="0" smtClean="0"/>
              <a:t>We can now implement any combinational (combinatorial) logic circuit</a:t>
            </a:r>
          </a:p>
          <a:p>
            <a:pPr lvl="1"/>
            <a:r>
              <a:rPr lang="en-US" dirty="0" smtClean="0"/>
              <a:t>Decompose large circuit into manageable blocks</a:t>
            </a:r>
          </a:p>
          <a:p>
            <a:pPr lvl="2"/>
            <a:r>
              <a:rPr lang="en-US" dirty="0" smtClean="0"/>
              <a:t>Encoders, Decoders, Multiplexors, Adders, ...</a:t>
            </a:r>
          </a:p>
          <a:p>
            <a:pPr lvl="1"/>
            <a:r>
              <a:rPr lang="en-US" dirty="0" smtClean="0"/>
              <a:t>Design each block</a:t>
            </a:r>
          </a:p>
          <a:p>
            <a:pPr lvl="2"/>
            <a:r>
              <a:rPr lang="en-US" dirty="0" smtClean="0"/>
              <a:t>Binary encoded numbers for compactness</a:t>
            </a:r>
          </a:p>
          <a:p>
            <a:pPr lvl="1"/>
            <a:r>
              <a:rPr lang="en-US" dirty="0" smtClean="0"/>
              <a:t>Can implement circuits using NAND or NOR gates</a:t>
            </a:r>
          </a:p>
          <a:p>
            <a:pPr lvl="1"/>
            <a:r>
              <a:rPr lang="en-US" dirty="0" smtClean="0"/>
              <a:t>Can implement gates using use P- and N-transistors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And can add and subtract numbers (in two’s compliment)!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Next time, state and finite state machines…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3554" name="CP3 Ink c3a23903-b926-4318-8d7f-5af601c0eacc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954" y="5201580"/>
            <a:ext cx="118651" cy="118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5436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1358" name="Group 1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6893981"/>
              </p:ext>
            </p:extLst>
          </p:nvPr>
        </p:nvGraphicFramePr>
        <p:xfrm>
          <a:off x="838200" y="1905000"/>
          <a:ext cx="2362200" cy="2781495"/>
        </p:xfrm>
        <a:graphic>
          <a:graphicData uri="http://schemas.openxmlformats.org/drawingml/2006/table">
            <a:tbl>
              <a:tblPr/>
              <a:tblGrid>
                <a:gridCol w="328613"/>
                <a:gridCol w="393700"/>
                <a:gridCol w="458787"/>
                <a:gridCol w="1181100"/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1359" name="Rectangle 111"/>
          <p:cNvSpPr>
            <a:spLocks noChangeArrowheads="1"/>
          </p:cNvSpPr>
          <p:nvPr/>
        </p:nvSpPr>
        <p:spPr bwMode="auto">
          <a:xfrm>
            <a:off x="3810000" y="1905000"/>
            <a:ext cx="47990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1313" indent="-341313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26000"/>
              <a:buFont typeface="StarSymbol" charset="0"/>
              <a:buBlip>
                <a:blip r:embed="rId2"/>
              </a:buBlip>
            </a:pPr>
            <a:r>
              <a:rPr lang="en-US" sz="2800" dirty="0">
                <a:solidFill>
                  <a:srgbClr val="FFFFFF"/>
                </a:solidFill>
                <a:latin typeface="Tahoma" pitchFamily="34" charset="0"/>
              </a:rPr>
              <a:t>Sum of </a:t>
            </a:r>
            <a:r>
              <a:rPr lang="en-US" sz="2800" dirty="0" err="1">
                <a:solidFill>
                  <a:srgbClr val="FFFFFF"/>
                </a:solidFill>
                <a:latin typeface="Tahoma" pitchFamily="34" charset="0"/>
              </a:rPr>
              <a:t>minterms</a:t>
            </a:r>
            <a:r>
              <a:rPr lang="en-US" sz="2800" dirty="0">
                <a:solidFill>
                  <a:srgbClr val="FFFFFF"/>
                </a:solidFill>
                <a:latin typeface="Tahoma" pitchFamily="34" charset="0"/>
              </a:rPr>
              <a:t> yields</a:t>
            </a:r>
          </a:p>
          <a:p>
            <a:pPr marL="741363" lvl="1" indent="-284163">
              <a:lnSpc>
                <a:spcPct val="102000"/>
              </a:lnSpc>
              <a:spcBef>
                <a:spcPts val="700"/>
              </a:spcBef>
              <a:buSzPct val="60000"/>
              <a:buFont typeface="Wingdings" pitchFamily="2" charset="2"/>
              <a:buChar char=""/>
            </a:pPr>
            <a:r>
              <a:rPr lang="en-US" dirty="0" err="1">
                <a:solidFill>
                  <a:srgbClr val="FFFFFF"/>
                </a:solidFill>
                <a:latin typeface="Tahoma" pitchFamily="34" charset="0"/>
              </a:rPr>
              <a:t>abc</a:t>
            </a:r>
            <a:r>
              <a:rPr lang="en-US" dirty="0">
                <a:solidFill>
                  <a:srgbClr val="FFFFFF"/>
                </a:solidFill>
                <a:latin typeface="Tahoma" pitchFamily="34" charset="0"/>
              </a:rPr>
              <a:t> + </a:t>
            </a:r>
            <a:r>
              <a:rPr lang="en-US" dirty="0" err="1">
                <a:solidFill>
                  <a:srgbClr val="FFFFFF"/>
                </a:solidFill>
                <a:latin typeface="Tahoma" pitchFamily="34" charset="0"/>
              </a:rPr>
              <a:t>abc</a:t>
            </a:r>
            <a:r>
              <a:rPr lang="en-US" dirty="0">
                <a:solidFill>
                  <a:srgbClr val="FFFFFF"/>
                </a:solidFill>
                <a:latin typeface="Tahoma" pitchFamily="34" charset="0"/>
              </a:rPr>
              <a:t> + </a:t>
            </a:r>
            <a:r>
              <a:rPr lang="en-US" dirty="0" err="1">
                <a:solidFill>
                  <a:srgbClr val="FFFFFF"/>
                </a:solidFill>
                <a:latin typeface="Tahoma" pitchFamily="34" charset="0"/>
              </a:rPr>
              <a:t>abc</a:t>
            </a:r>
            <a:r>
              <a:rPr lang="en-US" dirty="0">
                <a:solidFill>
                  <a:srgbClr val="FFFFFF"/>
                </a:solidFill>
                <a:latin typeface="Tahoma" pitchFamily="34" charset="0"/>
              </a:rPr>
              <a:t> + </a:t>
            </a:r>
            <a:r>
              <a:rPr lang="en-US" dirty="0" err="1">
                <a:solidFill>
                  <a:srgbClr val="FFFFFF"/>
                </a:solidFill>
                <a:latin typeface="Tahoma" pitchFamily="34" charset="0"/>
              </a:rPr>
              <a:t>abc</a:t>
            </a:r>
            <a:endParaRPr lang="en-US" dirty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81360" name="Line 112"/>
          <p:cNvSpPr>
            <a:spLocks noChangeShapeType="1"/>
          </p:cNvSpPr>
          <p:nvPr/>
        </p:nvSpPr>
        <p:spPr bwMode="auto">
          <a:xfrm>
            <a:off x="4572000" y="24384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1361" name="Line 113"/>
          <p:cNvSpPr>
            <a:spLocks noChangeShapeType="1"/>
          </p:cNvSpPr>
          <p:nvPr/>
        </p:nvSpPr>
        <p:spPr bwMode="auto">
          <a:xfrm>
            <a:off x="5438775" y="24384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1362" name="Line 114"/>
          <p:cNvSpPr>
            <a:spLocks noChangeShapeType="1"/>
          </p:cNvSpPr>
          <p:nvPr/>
        </p:nvSpPr>
        <p:spPr bwMode="auto">
          <a:xfrm>
            <a:off x="6477000" y="24384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1363" name="Line 115"/>
          <p:cNvSpPr>
            <a:spLocks noChangeShapeType="1"/>
          </p:cNvSpPr>
          <p:nvPr/>
        </p:nvSpPr>
        <p:spPr bwMode="auto">
          <a:xfrm>
            <a:off x="7372350" y="24384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3825"/>
            <a:ext cx="8686800" cy="698500"/>
          </a:xfrm>
        </p:spPr>
        <p:txBody>
          <a:bodyPr/>
          <a:lstStyle/>
          <a:p>
            <a:r>
              <a:rPr lang="en-US" dirty="0"/>
              <a:t>Minimization with </a:t>
            </a:r>
            <a:r>
              <a:rPr lang="en-US" dirty="0" err="1"/>
              <a:t>Karnaugh</a:t>
            </a:r>
            <a:r>
              <a:rPr lang="en-US" dirty="0"/>
              <a:t> maps </a:t>
            </a:r>
            <a:r>
              <a:rPr lang="en-US" dirty="0" smtClean="0"/>
              <a:t>(1)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00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23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0392882"/>
              </p:ext>
            </p:extLst>
          </p:nvPr>
        </p:nvGraphicFramePr>
        <p:xfrm>
          <a:off x="838200" y="1905000"/>
          <a:ext cx="2362200" cy="2620899"/>
        </p:xfrm>
        <a:graphic>
          <a:graphicData uri="http://schemas.openxmlformats.org/drawingml/2006/table">
            <a:tbl>
              <a:tblPr/>
              <a:tblGrid>
                <a:gridCol w="328613"/>
                <a:gridCol w="393700"/>
                <a:gridCol w="458787"/>
                <a:gridCol w="1181100"/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375" name="Rectangle 55"/>
          <p:cNvSpPr>
            <a:spLocks noChangeArrowheads="1"/>
          </p:cNvSpPr>
          <p:nvPr/>
        </p:nvSpPr>
        <p:spPr bwMode="auto">
          <a:xfrm>
            <a:off x="3810000" y="1905000"/>
            <a:ext cx="4799013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1313" indent="-341313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26000"/>
              <a:buFont typeface="StarSymbol" charset="0"/>
              <a:buBlip>
                <a:blip r:embed="rId2"/>
              </a:buBlip>
            </a:pPr>
            <a:r>
              <a:rPr lang="en-US" sz="2800" dirty="0">
                <a:solidFill>
                  <a:srgbClr val="FFFFFF"/>
                </a:solidFill>
                <a:latin typeface="Tahoma" pitchFamily="34" charset="0"/>
              </a:rPr>
              <a:t>Sum of </a:t>
            </a:r>
            <a:r>
              <a:rPr lang="en-US" sz="2800" dirty="0" err="1">
                <a:solidFill>
                  <a:srgbClr val="FFFFFF"/>
                </a:solidFill>
                <a:latin typeface="Tahoma" pitchFamily="34" charset="0"/>
              </a:rPr>
              <a:t>minterms</a:t>
            </a:r>
            <a:r>
              <a:rPr lang="en-US" sz="2800" dirty="0">
                <a:solidFill>
                  <a:srgbClr val="FFFFFF"/>
                </a:solidFill>
                <a:latin typeface="Tahoma" pitchFamily="34" charset="0"/>
              </a:rPr>
              <a:t> yields</a:t>
            </a:r>
          </a:p>
          <a:p>
            <a:pPr marL="741363" lvl="1" indent="-284163">
              <a:lnSpc>
                <a:spcPct val="102000"/>
              </a:lnSpc>
              <a:spcBef>
                <a:spcPts val="700"/>
              </a:spcBef>
              <a:buSzPct val="60000"/>
              <a:buFont typeface="Wingdings" pitchFamily="2" charset="2"/>
              <a:buChar char=""/>
            </a:pPr>
            <a:r>
              <a:rPr lang="en-US" dirty="0" err="1">
                <a:solidFill>
                  <a:srgbClr val="FFFFFF"/>
                </a:solidFill>
                <a:latin typeface="Tahoma" pitchFamily="34" charset="0"/>
              </a:rPr>
              <a:t>abc</a:t>
            </a:r>
            <a:r>
              <a:rPr lang="en-US" dirty="0">
                <a:solidFill>
                  <a:srgbClr val="FFFFFF"/>
                </a:solidFill>
                <a:latin typeface="Tahoma" pitchFamily="34" charset="0"/>
              </a:rPr>
              <a:t> + </a:t>
            </a:r>
            <a:r>
              <a:rPr lang="en-US" dirty="0" err="1">
                <a:solidFill>
                  <a:srgbClr val="FFFFFF"/>
                </a:solidFill>
                <a:latin typeface="Tahoma" pitchFamily="34" charset="0"/>
              </a:rPr>
              <a:t>abc</a:t>
            </a:r>
            <a:r>
              <a:rPr lang="en-US" dirty="0">
                <a:solidFill>
                  <a:srgbClr val="FFFFFF"/>
                </a:solidFill>
                <a:latin typeface="Tahoma" pitchFamily="34" charset="0"/>
              </a:rPr>
              <a:t> + </a:t>
            </a:r>
            <a:r>
              <a:rPr lang="en-US" dirty="0" err="1">
                <a:solidFill>
                  <a:srgbClr val="FFFFFF"/>
                </a:solidFill>
                <a:latin typeface="Tahoma" pitchFamily="34" charset="0"/>
              </a:rPr>
              <a:t>abc</a:t>
            </a:r>
            <a:r>
              <a:rPr lang="en-US" dirty="0">
                <a:solidFill>
                  <a:srgbClr val="FFFFFF"/>
                </a:solidFill>
                <a:latin typeface="Tahoma" pitchFamily="34" charset="0"/>
              </a:rPr>
              <a:t> + </a:t>
            </a:r>
            <a:r>
              <a:rPr lang="en-US" dirty="0" err="1">
                <a:solidFill>
                  <a:srgbClr val="FFFFFF"/>
                </a:solidFill>
                <a:latin typeface="Tahoma" pitchFamily="34" charset="0"/>
              </a:rPr>
              <a:t>abc</a:t>
            </a:r>
            <a:endParaRPr lang="en-US" dirty="0">
              <a:solidFill>
                <a:srgbClr val="FFFFFF"/>
              </a:solidFill>
              <a:latin typeface="Tahoma" pitchFamily="34" charset="0"/>
            </a:endParaRPr>
          </a:p>
          <a:p>
            <a:pPr marL="741363" lvl="1" indent="-284163">
              <a:lnSpc>
                <a:spcPct val="102000"/>
              </a:lnSpc>
              <a:spcBef>
                <a:spcPts val="700"/>
              </a:spcBef>
              <a:buSzPct val="60000"/>
              <a:buFont typeface="Wingdings" pitchFamily="2" charset="2"/>
              <a:buChar char=""/>
            </a:pPr>
            <a:endParaRPr lang="en-US" dirty="0">
              <a:solidFill>
                <a:srgbClr val="40458C"/>
              </a:solidFill>
              <a:latin typeface="Tahoma" pitchFamily="34" charset="0"/>
            </a:endParaRPr>
          </a:p>
          <a:p>
            <a:pPr marL="341313" indent="-341313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26000"/>
              <a:buFont typeface="StarSymbol" charset="0"/>
              <a:buBlip>
                <a:blip r:embed="rId2"/>
              </a:buBlip>
            </a:pPr>
            <a:r>
              <a:rPr lang="en-US" sz="2800" dirty="0" err="1">
                <a:solidFill>
                  <a:srgbClr val="FFFFFF"/>
                </a:solidFill>
                <a:latin typeface="Tahoma" pitchFamily="34" charset="0"/>
              </a:rPr>
              <a:t>Karnaugh</a:t>
            </a:r>
            <a:r>
              <a:rPr lang="en-US" sz="2800" dirty="0">
                <a:solidFill>
                  <a:srgbClr val="FFFFFF"/>
                </a:solidFill>
                <a:latin typeface="Tahoma" pitchFamily="34" charset="0"/>
              </a:rPr>
              <a:t> maps identify which inputs are (</a:t>
            </a:r>
            <a:r>
              <a:rPr lang="en-US" sz="2800" dirty="0" err="1">
                <a:solidFill>
                  <a:srgbClr val="FFFFFF"/>
                </a:solidFill>
                <a:latin typeface="Tahoma" pitchFamily="34" charset="0"/>
              </a:rPr>
              <a:t>ir</a:t>
            </a:r>
            <a:r>
              <a:rPr lang="en-US" sz="2800" dirty="0">
                <a:solidFill>
                  <a:srgbClr val="FFFFFF"/>
                </a:solidFill>
                <a:latin typeface="Tahoma" pitchFamily="34" charset="0"/>
              </a:rPr>
              <a:t>)relevant to the output</a:t>
            </a:r>
          </a:p>
        </p:txBody>
      </p:sp>
      <p:sp>
        <p:nvSpPr>
          <p:cNvPr id="184376" name="Line 56"/>
          <p:cNvSpPr>
            <a:spLocks noChangeShapeType="1"/>
          </p:cNvSpPr>
          <p:nvPr/>
        </p:nvSpPr>
        <p:spPr bwMode="auto">
          <a:xfrm>
            <a:off x="4572000" y="24384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4377" name="Line 57"/>
          <p:cNvSpPr>
            <a:spLocks noChangeShapeType="1"/>
          </p:cNvSpPr>
          <p:nvPr/>
        </p:nvSpPr>
        <p:spPr bwMode="auto">
          <a:xfrm>
            <a:off x="5438775" y="24384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4378" name="Line 58"/>
          <p:cNvSpPr>
            <a:spLocks noChangeShapeType="1"/>
          </p:cNvSpPr>
          <p:nvPr/>
        </p:nvSpPr>
        <p:spPr bwMode="auto">
          <a:xfrm>
            <a:off x="6477000" y="24384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4379" name="Line 59"/>
          <p:cNvSpPr>
            <a:spLocks noChangeShapeType="1"/>
          </p:cNvSpPr>
          <p:nvPr/>
        </p:nvSpPr>
        <p:spPr bwMode="auto">
          <a:xfrm>
            <a:off x="7372350" y="24384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184380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583757"/>
              </p:ext>
            </p:extLst>
          </p:nvPr>
        </p:nvGraphicFramePr>
        <p:xfrm>
          <a:off x="1219200" y="5410200"/>
          <a:ext cx="2057400" cy="1066800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397" name="Line 77"/>
          <p:cNvSpPr>
            <a:spLocks noChangeShapeType="1"/>
          </p:cNvSpPr>
          <p:nvPr/>
        </p:nvSpPr>
        <p:spPr bwMode="auto">
          <a:xfrm flipH="1" flipV="1">
            <a:off x="838200" y="50292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4398" name="Text Box 78"/>
          <p:cNvSpPr txBox="1">
            <a:spLocks noChangeArrowheads="1"/>
          </p:cNvSpPr>
          <p:nvPr/>
        </p:nvSpPr>
        <p:spPr bwMode="auto">
          <a:xfrm>
            <a:off x="1219200" y="4953000"/>
            <a:ext cx="1963738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00  01  11 10</a:t>
            </a:r>
          </a:p>
        </p:txBody>
      </p:sp>
      <p:sp>
        <p:nvSpPr>
          <p:cNvPr id="184399" name="Text Box 79"/>
          <p:cNvSpPr txBox="1">
            <a:spLocks noChangeArrowheads="1"/>
          </p:cNvSpPr>
          <p:nvPr/>
        </p:nvSpPr>
        <p:spPr bwMode="auto">
          <a:xfrm>
            <a:off x="814388" y="5402263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184400" name="Text Box 80"/>
          <p:cNvSpPr txBox="1">
            <a:spLocks noChangeArrowheads="1"/>
          </p:cNvSpPr>
          <p:nvPr/>
        </p:nvSpPr>
        <p:spPr bwMode="auto">
          <a:xfrm>
            <a:off x="838200" y="59436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84401" name="Text Box 81"/>
          <p:cNvSpPr txBox="1">
            <a:spLocks noChangeArrowheads="1"/>
          </p:cNvSpPr>
          <p:nvPr/>
        </p:nvSpPr>
        <p:spPr bwMode="auto">
          <a:xfrm>
            <a:off x="609600" y="4876800"/>
            <a:ext cx="3365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184402" name="Text Box 82"/>
          <p:cNvSpPr txBox="1">
            <a:spLocks noChangeArrowheads="1"/>
          </p:cNvSpPr>
          <p:nvPr/>
        </p:nvSpPr>
        <p:spPr bwMode="auto">
          <a:xfrm>
            <a:off x="838200" y="47244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ab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3825"/>
            <a:ext cx="8610600" cy="698500"/>
          </a:xfrm>
        </p:spPr>
        <p:txBody>
          <a:bodyPr/>
          <a:lstStyle/>
          <a:p>
            <a:r>
              <a:rPr lang="en-US" dirty="0"/>
              <a:t>Minimization with </a:t>
            </a:r>
            <a:r>
              <a:rPr lang="en-US" dirty="0" err="1"/>
              <a:t>Karnaugh</a:t>
            </a:r>
            <a:r>
              <a:rPr lang="en-US" dirty="0"/>
              <a:t> maps (2)</a:t>
            </a:r>
          </a:p>
        </p:txBody>
      </p:sp>
    </p:spTree>
    <p:extLst>
      <p:ext uri="{BB962C8B-B14F-4D97-AF65-F5344CB8AC3E}">
        <p14:creationId xmlns:p14="http://schemas.microsoft.com/office/powerpoint/2010/main" val="147965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AxHAOAgAQdBJgJmAUBEGvzcJkXvqBPuV1mhjQNv1kDCEgQRP//A0U1BQM4C2QZIDIJAJCbAwE3wB5FMwkAkIICAdvFHkU4CAD+AwB7hdI0Ek7ApD/TAKQ/HggmgoAABKAAAAqCAokBhfkd6+R1mKaKCiSKaaKZFBBOnlljtplprjwZhbYbaZ56YY5ZUsEsCiKqSy6qqyxjJJrLKpppoiOme+vB24ti8Pbi6cDXLDNBdVdgMFVdhMFdiLsFgMFZBBbDhb8LgcbjZcni8Dg7aUV2AwWEqyzDUIL+XbP5dpkqbm87NmlrvjuXO+B8PqCUWHc3NZuIK3NsETeDcbgMbJU1LVqzZIkSb8nZxljb558sboCD6TdzCJguBMAmogiZmZmEwJiYmAJTAESAIJiUTKBFxFwJhEwlExdTCaupSiUs8fgG594hNhGZm1w43GVmty48uVa0yNmK1y4ZNVrnC0bM8THGwbuGoAqMAnqD/kHu/kHr8bj0VOXOeo51zjjGSYqcTqcRTEdGoxiIisxN1xzO8xxnO8s5u9Z6TrFagFwi8MVhUpnv4nWZlNzFoMZ7TGiE/BOF+CefRW05QhJSA3QpbFiyUzWxQjVh149d8+HTwb59efPjvK9JZJYrYs2LFiycbBm1ZNWCEKzz49eXbh258+fTlzzrG1MWC2DBa1KWtuxbN2jgZsSV8OPTlnwY4d9whM3Mn34RglJSMIwmjOl5RhGEYQnCMCEYQiiiBCMJwhFCJBOU5TlNKcoynARhOScpynKaBGAhGEYRhGMEY4+/B4EAITYQ3Y43DTM2ZrWWRixWtG7jGtxYmzVbhzZGmXI0aNG2NiAK6QF2hfkPO+Q8ecGEwuMrkQQxRzQzRSTSRSQTSzIKYK547a5Zbye2muuWeWOOaK6iijEGEoqqwmAwGCuookglrvw+HweNw+Fy+DtweFtvpljjgigoswVWKuwmWZDCYC7AUVR2gIL+jTP6Nd+QGbLNXO5553O83LGXEQVT5vjzvNbamxIWDm5ZZOwsqxYRLEsUOvHmmvXygIP0vBmWbCYSQIuLQiauJSiYmJiZqSJhMTFgiYiYTExIIuBGamJiYESiSYTBOfg2uAAhNhDVw4Zs8jFwtYuGTZa0bs3K1y4yNFrfK2ZYcTVs2bN3AAqLAocBg/5PBv5PB+vCazHHhz5cenHleJias4XFoZTCJqUtxcTEwQliVCoKIupmsxMbIu6zGVxF0xhx7EECoMzut52nE6jW+UWAhfhXq+FevCJpoLIbFkNU80c9ddtONMyprtlhjQzRVTXSYLAM5NZgLMAgjnlptpvprnwrNwW14GmmKCCaayKqiaSjAMhdgLMFRJDLPXg6cHXi2LpwdtdsspNRZZgJrMNgsJgrrrJJK5YL54bQg8TMRSoFrm5FRKYmMwhMTAlBMIuJqQRJKUxKpiYiUxMJgBUlWmYmU4upgCaJhMW4+r4ce8AhNhDlm4Zt2uZwtY48mZa0xsMK3Dkc5lrBljxsm2Fy3yNHIAqVAosBhfkQA+RCeeqqaKaaSSSaSxUwEFiaKSNPTTXXfbTg2VhwsuDrpplQJqLMBZVgLLsBgLqsJdgKKIJoZZ678DgcLicLi8LicLbg6aSKKijAWYDAWYLCM9JdhLsBRJNXLfgcPh78jhcThcLh66YYqsBdiMNhMZgshgsFgIP+IWz+IX3jUTV4urqKnhnV4lMxMEImJdNzExG9ZiEWiS8WTa4uV1cREXy3hCIRMSjMJTDx+mzMXU4nCqxOoqoiFpuEcaZAg+nuPgUlKriCJJkSAiYTCQAABExJEiYi4AJgiQJgmrqSYupiYEJiaurEz1+B6n4OITYQ1b5HGVq3ZrWLhw1WtG2XEtcNMLRa2ZNW2TNjxMmjNwAK2AFbhPyorflRBnCaMrwRvTHbHiy4rymJyrKcIpowrKBCWDbs06MuTLky5M+bLky5MeLLky5ODwOHizcHgZ8zToGfM0adjOCE/EuF+Jc28JyijGEK2y4seLLiwwjCcEUaTSjBCEYISaOHwtuzTo16s+bbs16terPmy5Nerfu4Oi23ZhwMuQYcC16V1oRKEIwhFOUZJRhEnFFCcIwiRhGEYRQihFCKESESESEUIoRQihEBFHH3zwEAITYQwYMmrdszYrczBg4WtGeVitxY8OFa1y4WjDExw5MTZoAK6AF3hPyb/fk3/4V4JKww0w0rJGE4zRnCMoSQghCCVJQlGEYozRnSdK0inCbXs25MubCQnK5GaCMKkK5OLkvaso0ybdmXJr1cfBGcaKR1bdiD/iWa/iWb8vlG5SzjnjjjcWubmU2tNwhGJqaiMVqlQmrTSoa6eP43j+N5OomyJTi4mIuoie3k8oQVjOLres1dTSN45cyD9Dwd5mFRFTUzKbSRM1cTEzExKJgRdSBMXCLqJgExKJiYmJRKJQmJhKJATUi76/ALwiE2EZs2NrlzMsa1i3bsVrRnmxrcTLG1WtGGVmwy4WOVvlcgCpUBRIP+Q1r+Q1tV4zy59ozwzwlEVF4knMza1XUEXWSYlFrbbjHg+B37AIT8TAn4mBWnRnza9XFxVVRjIRojSNkoylOEYzTIxhGMYzlNCEJUaN+7XqCE6GuE41mihEnCIiEIgEEYRgjCMIwIwIgjO+XXreCgITYQyc4mjRxharcrPC3WtG+NqtcOGTda0YZczdu2cuGmJsAKpgFXg/49Vv49R+5TNXXGLm5lKohCovVxRGM4u6tmJxUxEomYYnTF8JxWMFZneY5659O+IIP+Jcr+JenzPL8r1em3NucxOJqcETUpirlcoyuESiFVEKUiKRSIiIYlGJkuufbN6IPyuV755lKQmJRKYkAJq6uCJACYmJiUAiSJTFxc7z7b1CE2EMsbZlhwsGy1xmbMVrTG0yLXGPKwWs8LdyxZNmLbGxYgCooEgAOD/lTO/lS98FjIVYB37Hg+A69B37AAIkAOXNjLW1XV4zw48ufLn4nXfheH4Xh9u/Lnw48uet8OLhxNbIkqxEsZxIQlCJqaupghUkzz8Txe3fhx4cXLmOHFjNXy58ufTr23vwPB8Lw+XNy5hw4gAA6dXLm7d2tuHHlKomEsxMpIXUozFxmJTcXV3F1mZlE0pExM1aiEWkyTMTdXM5mcxMyq7wTMTNXU0qoVEYiKiiYXMSiUQExKEa34HUCE/ACN+AFPEz5g06ADDgBCIpUABkygBmztGlo0tGnJl1a9GnRp0ad18/A4PC4fA4O7fu37t+jTmzs2c1azNnMmUaNLgcHgY4SnKcEEaRlGVaRihOlUI1hp3b9WvNnzZ2jSM2dmz6tezbwODwODwsuXhcPgcHVrZs4ZMoAAMmVq1tGlq1tGniXlJKE0ZwnKcJQpGiCcEYIwSrBKE5ThGcVU4zTRjBCEpRIVjWCc4ThEnBOEYRQiinCaMQKThGSMZVwVpCFJ2ShKFIShCCiSUJyuneN4Y9MQgvgklQrbqqBQmwWCxYAFgLAFgAsAAAAAASooWWLAAubmwBKAAsAASkoEoAAAJVzYssAC5sLiyyy3NgAAALFgCUXLYAABKAEsoUgubAC5U15+H8JvoCE2EY3LhxiYMmS1qybs1rRozyLXGZjlWs8Tlq3ZssblrlxACuUBkgGD/k/u/k/zqYAB34JiURFKpWJpUwmpxOJiJmZZq5ibrM9fG8fxPF8LKakJqxE3FgYmFXEysuTKZtFhdZmNzXHGamkcOOsWg/4AAv4AEenh+EADxt6a0xOEWrjVpq01NzFzOZmZldTOLI5+J4vgeD43HV4icBUqm4iZgjFxErm0kwmbq7QXEwSJLRYrvrXMg/CqLbXNxaJRKJmJBExdTEgTACJIkiQIkAmCauAE1cBMCBMTViJIkRKCYmJTOe/t1yAhNhGVq1ZN8LTKtYsWGNa0YsW61w0ZOVuZw1bOMbhwxzNWgAqTAU2D/kNK/kNL6dSJzU0KRGGoxOqhU0iaTq6Zi7zM2uZTmN1dZq0SiatU9YP+AAz+AA3v2PE3jUYipxmJuczc3eM0KyXF2lcQhpg4RWKqsVeLjJnNnhiD8STdzJKYkBExMTCYuABEiJAJqQImYlfg+fghNhDJxlZuG2RotcsWLla0atcy1xhaslrZoyxOcbbM1YYcgAqrAVCD/j48/j5L6eT5HXETBMSmW8bkurxFRTSJWq8KjFRU6ziYmKxVYxEXRPRw5bvfwCCD/gDG/gDDvW/K3GJ1FRDhOnKMKyy5uJMTqIq23FxmLqIVMTx11jKZms1lM1UdtoTBmrWtUSEYBCMoiE5TgRIiMEYEYBAnKMIwjKMoxhFGEIwjXwDGPgQhNhDTCwxYc2FwtbY22Za0bNGC3C4wtVrFo0x5MWTE1wsWYAqXATmE+tA+s5vmzmDHCqssM72w5J4qZMGDEyQhCE4xvW9cd8eG+HDjredaZdkZAIT8XLX4ua805GqeSOaOaOSeDHDDXLfLPDNGUMEsFMUrUhKMsbDXDe+eHDpnwoPwPYn4DSISRMTEpRcJiYmJESATFr3z8nngITYRiYsWePEzYrcbDKzWtGGZgtc4WjdbjbNMbhoxc5WbJiAKcB2F9mB7M2mqvCYXCIYMNAwDDQYCGaCeTBxYuCGE/FrZ+LV3DgnjyZWbPGGOmOk0lI5serPigIWDVINigRQQQQxRwRwwwxwyxy04ufDAITYQ5xYceZo3wrceJrkWtMLnEtxZmGVblb42LRi1bMGTfEAKUxSD/gNQ/gM36RrWISS4zfXIg/4xlP4xoUb1aomkRPLcdIXHYqHUwIIUBHCnpvxOCCE2EM8mFzjyNWi3G2YtlrTCybLcLVnhWtmjDK5YOGjDE1aAClUTg/4EHP4EAb5dOHDhi9SOHPNAg/4zyv4zt/BiUZLlM4u6hrSGXcDBIEQcBAwcvQwE8CE2EM2+Zo2zOcK3NixZFrTG1aLcTXLkWt2DZthx5GmRo4bACrUBR4T8GUX4Muc9sODHbHaskkrYmTJSmCFFlrQwQpGM8d8eHPPHOc5a6Yb3res2C2DJm0ZtENkpgIT8UkX4pJ44J2lRaVoWSVjXDW9b3w3w574cda4YwhDBaWqmaWjJfdk1ZtmjNgpG+Hbh259PDrhzgIPyOJdpmJiYtMTF1JEwmriYmYmFTGMwmSUExKLq2+vtvMAhNhDVxmcYmTnItc5WeFa0yscK1w3asVrbI0aYWbNkxcNXIAqyAVGE/CUl+Epu2XJphm4fC4fC4PA4PA4eJGE0VSMJyhCU4UjaFpStSUqQpJKSMKzjet44Z1vWrDGaE8FZAIP+Jwr+Jx3wO/brXDet6KvBUREajEThCCLjdcazG4m53txvjc3c7m95mYio5a1HK/A1YIPxK3cpJTcTKLhMF1MTEquAJhMAExMSiLoBJc76+f4AITYRmauHLDFkxrcTZm2WtGmVwtc4suRa4ZZMrXMyauMbNkAKYhuD/hhC/hhDxkRLet1xxupiYrONWIT8TsX4nY8uQZMvGw6J5lq4JoTlrV0ghcZfHBChQxxIo4IRHDDTbkY9MCE2EOWbNqwwuWC1yyyMVrRgwyLXDRswW4sThk2buM2ZvixgCoEBK4T8OSX4cf6WYISLxw1z48t88c9MuKeSWK2DFixYsWLBK1cFcYCD/iee/iexzq8VwjlqOnCtRw443XOOrje3g9uOc45nfUyAg/O3uZZmLi4vF0qIlFrSExK76/ALQCE2EYmrLIyYNWK3IzatVrRuyyrcTZqxWuWLJy5yMmLRs3ZgCpcBOoP+Irb+IrfyN8nSNXGc8Z573z3u5mo1jtnHhTTNZm83tmczvN2vhvp4AIP+KAr+KAve+HPhvUY5OEaVMJTmeMd/G8fwuLhnTDEZxmuLOZ3vNeLiQITN2JR8Io0jKKBGCCMIwiRhEjCMIwgggBFGNb8nPAAhNhDBm1w4WeXEtZsWzBa0zNsy3E0xYVubDkxM8rRhjzNcIApyI4T8TcH4mw8+Vk0yjeNZxTpK2DBgyUyUlKcsuDj0uIP+KCz+KCuTwpcoxipRbczm+LjOdxz6d7CFk2Esm3IAghghghghQwISOGWOnLy4ACE2EYs2RuzctmS3IxYtFrRzkZLXObJkW5GzNphYNWjNtmxACmIYg/4p6v4p/Yvnq+GaVeJRUaxnypCF+KIb4oZaIpqkkMUcVMM8sNMeRxWLxsaF0lUmvjgQRwQoUJHDTg8mxwAhNhGFq4Yt8uJqtyNsLha0cuca1xlxY1uNzmY4s2HJia5MIAp3JoP+LNr+LNvjnMZqKwrFY4Y1yjUr31zx555t8Yzxg/4oiv4oaY5Tw1N3u98YvNTisYxjE4nm5z38Hjx5gIXCaJDtYyAIYo4o0EMEcAghgghS16FMITYRhyYW7bK3aLWTdyzWtMWZktw4sbdbjbt2eZkzxsnGNqAKVhKD/i1O/i0vjFctckNuOvFxYIP+KPD+KOuY71dpicb6ZmiGqJyAn6cgYCDgUHCxNbAzwCE2ENGTlu3cNsS1iyYOFrRi1cLcLPE3W5c2RniYtnLhvkbgCogBMIT8aIH40ScuHbguuTtDBgyYsWbFbBKE4XnPDPLHHO86wkxR2V1UhPxQIfif7gla0sFrSlCSNb4a58u3Llz443RwUtkxZMWSVKTwZ74whONzpT8IoEIkoxIoTIEIkBACdc/XhIAhNhDDJkassuZwtYsszRa0ZM2y1y4ZMlrHM4ctsjRq5aYm4Ap5JoT8bBH417aWtkxYISRqwzy1z34MuHjz1y45kMF92GUQg/4pLP4pM5jdZxdRRoTjflXjhw4anFzHh6552IWbVRR6+GBDBCIYBDBBHFCQoIYZac7SzQAhNhDhg2xssjlqtxYmeVa0asGS1xmZsVrLI0ytmGVhhbtmoApQDIX40nvjRrsw12CswFMMuJCD/is6/isx3EL5biMgh5NGIJK4vAYHDZPCYHQgITYQwaNGDTE1brWjdhkWtMuHKtw5W7daxyOG+ZrmbtmOPCAKNgSD/hBQ/hBRdIP+MCb+MCdzggAhNhDNm1yNGjjCtaYnDVa0xMsS3EwYtFuNqxxM2zLDiyNGoAqzAUiD/hC6/hC77d4kzjnWvFqbudxkmaiI4Vjhy1jprVaVU1c5zvj131vu6to48OPTPgZ4AIT8YOH4wccODTo16s+bfgyb9FbRpSlJUtTExUlaJO+GuXDpy68ee+OsYoQlCkMFMErWZr5MeKcQg/I8j35ikJiUrq4lMTEkSRdTMTE1cVMTEwmJiYSlmc24+T19YCE2EOHLBxjysGq1zhZM1rRthcLXObNmWuWTjHjyMGTRjjZACmweg/4YSv4YO+Mb4cUcdc+HPlz1nExiaa4632CF+L974v6ZV2HwzIU4BglUcEaOeWWmVi8FgwCE6GLrzhCRCMozTlNFGKtc/NcIITYQybMcjjJlwrcbBq0WtGjjGtwuWbRbhxt2ORw3aMGzhsAKWxSE/Dlp+HLUtrzZcWPFeU4wxlSF+L974v3zHW4qPEQ3RRQS2XwQ1oXETwQQwwwJ0cMc8uPwcOuAITYQ5ZZsjJs3bLc2FthWtMbFitc4nLRblzNWuHE0xt2eRwAKtQFNhPxGxfiODhZJo37tOjPmZ82XJnzZ4SrC8pwnZaFoWpKEoUhKUIQqnWOGda1rOc4Jwhhth4HT6XFyAIP+MMr+MNWlXFb1dXTGcZ7d/Eump0xFZ1ZlOZbvd7zeed7znjO8SxrGsRqNb8by/KsAg/A8735UgiYmEpJq4TUiYuJRJGcXETExNTMTF1MSFrm+ffyeQCE2EYmjZu3yt3C3HjxY1rRviYLXLJhhWtXDfCwy5mOJo5xACmcogv7gA/uAEAG51zc3xuWGwrPPrziE/GHZ+MO0AGrXxMuBaVp2jITpNOWnJnvUhNUpxnNGKCMEYwIiKMIkUY4c/Jn0gCE2ENm2PE0Z4mK1wyzZVrTMybrXOTDkW4WjfHkxMMTJy2xACqABPYT8XPn4ujb3wQhLJw+FydF7XkWhKFpUtK1JUgJ1YZ1veeGeGcYzSrix8rh8LOCD/jEi/jEf2nGYrOKqNY5TwiqiMzG7zvnned31jfHbmuGsVw1FdOvld+3kgITsZIeB4xkQCME4RhEEJynCEUIwhOAjKcIwiRje/J1w8DAhNhDBlmxNnDXGtYMsuZa0yYsa1y1YZlrbExyNGLPK0xuWIApxJYP+Mkz+MlvwPF8AYzCETF1MTE1mphFzjvoAhPxhEfjCVwZcwzZ92GRKakYUxYMFrWlGd8MNdcaE52Ds8LXCMIozAhGBGEYRjCat+nhkITYQ1zZGDPNkbrWzhjlWtG+XKtc4cOJayauMrdyxxMGbXIAKXxiD/jfu/jfvRLwvDO3Gsxbd55uuQIT8YdX4w62fMnI1QzYNmDRgpLLiy3CFxGWhz8qCNDCIYEaPE5uGYCE2EOWmVq2yZcq1g2auVrRizarcWFqwWtGrBrjbZszdrmZ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EUHAOAgAQdBPIF8gEBEGvzcJkXvqBPuV1mhjQNv1kDCEgQRP//A0U1BQM4C2QZIDIJAJCbAwE3wB5FMwkAkIICAdvFHkU4CAD+AwB7hdI0Ek7ApD/TAKQ/CpAD7AGD/g5c/g5db058urHNZuLq5uF4Kq9Xi6RUpjF1NVUxVZwmLi1xKYTUkWhOCKqd+F4fib6+h1rEcMa1jliq1TEUq4ucxmc3ud3znd8b4znr4nWIiGFXExGGIS3fPO5vOZ3u+eZvGOFdq8Dx/G8PwvF8Tx+lZjd7vrx8HfPfG81UcnaOmOGq4Ri9Z1fbHj+N3IP+CiL+CiN4PgO3fyudYiNTquGq1UVFpmc1ta5mLiUTK0FRKIm6u0TFibZuc4tmpzMd/I8nxufPwudWVNSmbnd3cXSlYvCalETITbHgzx4+H4Pg+D369ee+N5zEajhw5dMcI4dq1XDlrlw1wrU63VX06+Z5vod0zFxN3e5uCqiIgiInUxFbrn28XW6Ag/OuZbm8yi6uCUXExF0mEoAXUxdXETEgTAEXUgRMTExJEgmAiaurhcTBMAmAIkImJgEwAmJiUTEolNXCJRMSRIAARIiSJiQmJiSRbyfVPhQhNhGPNiZNmLlutcuXOFa0xMGa3FjxMVuZq5yY82Nm0csmYAqPAT6D/g2y/g2z7RUYpq9Xwzi0ze+M888d53mc1vhcJREY4cOGuGNVUo3rqwCD/g6Q/g6R8TnC8bjMbjq23GYhUwjU6jEaxjVYrHKoVlxzz6z3rvw8NoCCznmSIhVnZVkUKlBZSLLKVbvffy/T6CE2EMXLjNjc5Ga3I2aNlrRs1ZLcWXE0Ws2jBg1atWONoyagCo0BNYP+EjT+EjHuuc5zmbicY1WuzHblrWNRN7zxnnni51zm03jPbfgbhPwcEfg3ty5pYKUpKU6xrfDjw42us8N0YUta1sUs2DBLBCk4zrHLKvF0AITtWl4JIQQjGUREIwIRBAQEUU1b7d8e0CE2EOMLHFiZZsi3M5Z5lrRs1YLXDRg3W482FphzOMLXLibACpABL4X4UqPhSfwWDutglnTzYnEZPJZfCT0UyRo4p4oYIJoqprqMRVdVJROnw4CE/COh+Ee3RryYbJZN+7bs27NOSdo0lgpglgtKyUEqsdc+PLw610iE41u7htgwQpKiMYxTinEEYEZTkRgrCuvqgCE2EZGThk1aMsS1m3aN1rTFiYrcWTIxWtWTjFlwtXDJi5YgCvEBswGD/hni/hnjAeD4B4fhAACYPA8F4Xh9u/bv4ni+Rz6+V5flc4VHDOpiYm6kQpCJTNpVeJiJiUIESjNWXC0TKM4m0XDNTCYXCYRiKioTc5LVeGYmc9/C8MPE8UCC/omb+iZwFgAAD4vjPXt4887zublstEtXl3mxC5sJRE0G4ZpM6y2bC3FsgG4GaEmyjuVLvjvHeFgAlDnXzoL4uW7tbKliliyQhassWKCyxYsLLKlSyygAlEoCUlJQCUSglJZZZUqUlASykoLfP4P+3AAhNhDdyxy5MrfKtascLha0ZNcq3Dmws1uXE5atseNkxYsMgAqMATKD/iIu/iI38XGYnjHHXHE9J7V0xw4YxWJi83nec8c8b3czEdM+Rx4Ag/4MCP4L4e/SOURUYvlxjjPFvKcuc9c898Zu7jGKrUcK4bx43jiEzciHgGEKQkCcRERlECKEYRhFGE5zx8PLICE2EZG7Fm5yYmS3Eww4lrRs5brcOVyxWsMeJnhZ5MOFnmYgCl4Yg/4jWv4jW2t5rLM5rMIqOUOAhfg5s+Dm1hsPkp5JIqIYIZ4L4sHRh2BnhcVlkG1hgQBCQxzx24mnDCE2EYcjJq2cMnC1o1y41rRyzxLXOZhhW5MzBy3x5WTFplagCogBL4P+JQr+JQHw5zncGMV069OV8o4YxyipnN7zz55zvMJ1x8SwhPwcxfg47w0lSEp3vPDpzZ8841rGcpKZIYsUM0skcV4wyy4dtoCFwGcih18cCKOBDABDBCIYAgEEaGOmnJzwbIAhNhDRsxyYsWJotxNWeNa0cNcK3CxaYVrdxjxtGzXExzY8IAriAtoBg/4tSv4tSwPB8DeLtMzM5ZXEwiIqZWzE4zqKil4TqcTFXU3CJxdHDi8K44a4dMcOGuFY4VrCKW3GYm0zud8c898c7ze5tMlSTMTRieEXi7jKbuWV2uWPB8DxcbvM88888+O+N3OSaIqlRhWtRio01EajWe1zYIP+Cs7+Cs8Dny7Q4Y5Rw5Y1UVhMMKmkRm7vneczmlKzLjnO7m5jcX38TxTp1cN1cJiwiSpiJjEziERdXUzcXM5nc5zx58fBz358ePPrve5zFV01rGnCOHDhy5cOnDFIeF5PkeP2iFTALpmExOEVExK0pgEzFxz6ZZCD1513u5zNpmYlARMTEl1MwBF1MwTABEkSImJgAmJiUSAIkCJiYmExMJESiYmJi6makKuauCYBEovGavGYAmBMARIiQRKYJSz5Pq5x7gAhNhGZg3y5sOVutbtWLVa0aNMS3C3bsluTNiysnLFlix5MQArPAV+E/GFF+MJHSF7adHDxXjOESFaRrOYhSlsEqUslSUcCkJStK1LUwUjGc8uPPjy48rixx48+GdZWwWzYMloYI5L8CdKAhPwgEfhAFnnzZ823Zv3cfJWMRCFKSpKVqUlCyRFWdb3ve+Od54cMa1vCLBa2LJa2CjiMWDBa1IzjNOrDTTg4ejfUg/K9C/gWYqCYmZSTFwQCLiQImESJiSYTEwAImAiUjMXd78Py3pAhNhGTMzZs3GZktZucLRa0ZM2K3C4wsVrZphzZGeZm5cMGoAqhAUKD/jHS/jHV4b8i+FVSpmZzeW7zOXNmsxmJZiYhhGEYqtRjEYvhfTr4nOOgg/4SEv4SA8eL4nMnM3NyuM1uN4zKI1PCtR0jGK0qYjNZm5u54xxjnjv4HGdAhM3ajDwTOMgQQjBCJGEYRhFCcEUIoRgjBWk4TlWEYoxXx8O/ECE2ENGebLmcY3C3M4buFrRuwaLXOJtkW5GLLLjyN3OPG2xACnklg/429P43C9zXW4mV1nF8Gq4a5ctctcuWOWt8ufHig/4TQP4TRds8M4xWMacI5NVVVN3x3nnznxWd7IXFZqKPbwxQwIYoYCFBChghghghI46dPHFmACE2ENmTHHixOMa1mww4VrRy4ZrXONhmW5cuTGyzM2DPK4zACqsBUYP+Ocj+OclnA1sPE8XxvH9LvyngwxmiavERnERE3WalGalUqiJq7rd3NxCMON+D4vWD/hM6/hM7eH4Q69AiSc4zU43wiaidZi6zrjVxMTOLhNSJiUgTEzEXrr0mbITwBCng+UYQghCMEIwihMjCcCMIwjCciMESEQhEQjCMIoRCMCM9fZR7QCE2ENWDLGxx48q1xias1rRuwbrcOXCwWsm2Ng0ZsmDVi3yA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lXHAOAgAQdBNgKvgYBEGvzcJkXvqBPuV1mhjQNv1kCDgRIEEU1CEgQRP//A0U1BAcCC2QDOAtkGDYUMggAjikBrQF+QzMIAOgZAV4JfkMgMgkAkJsDATfAHkUzCQCQggIB28UeRTgIAP4DAHuF0jQPEhJk9E1BCAFNQRJOwKQ/0wCkPx4NS4KAAAAAAAAAAAlAAAorAgl6vUAISUkhNhGXJmcsceVgtZ5sbJa0aNcq3Dhc4luHEzxYWGTGwbOWQA0BGgEXAQqgAUaD/hTw/hTxBvXl4zPGt43DE1iaiqViMYz5XPgqirqYzObz1Y7sp1VcJ6cOIIT8DRH4GiQa9VZIToopCVKUhKkKyrPDO+nNvhnYYxqnIwQwWxOVbJa2Kda5c+fDw4PxOmZ3nMpiYmEpSJiYTEwQQmJJRMSiSJgmrZ9vwZ4AITYQxyY8zBo0YLXGVrhWtGOJutcMMuVazcMMzPMxasHGNkAJAQq3AVCD/hUe/hUx8AHft4+us7zvOV8GOGuFYqojVcOHDhyjVLZ43x43x79OvXGZU1Vcmp1ExXHEboCD/gb8/gb12Det6zCpqojUVWMQqplvOefXj4OeedojHDXCvA3rzr4VUY23dp3G7jw197CE4HA49yECc5okYEYIwijCMIwCEYRhGEYRhFCMIwjCKMAjAIxvr5MXgoAhNhGZvjb5crVmtYOMuRa0ws8K1xlw5FrluwxNmTFxhaOGQAqYATqE/Dk9+HJ+19+JjvPPDPLDCMqWliwWyWxUxWpSMkKwvGOOuHDhx5b1qhDJSGaE/AdZ+A63gcHdHFHBgZI4p4IwlG844448uHDhvjnONZJyEYqKWpTFHVG8gITkcA8ElISjKMJxTgRgjAAIRAQjCcEV9fNhYCE2EY2TNrlyYWi3FlYMVrTJjZrcORi5W42Lho4Yt8WVk5bACoMBKIX4hKviEHxuExYZGi2C+SmCmhJBJRVVVgLLrsBVMmwMEODAg/4HCv4HC+vQeD4F4vF8J1jGMVWFXN3POc9cdc56gIXPTQ6WFFFJCglilghRwI4IYo4oYBDLPPk549MAITYRhxsszfG5xLcLNjmWtG7VotcY2TBbhZOMTJwxYYWDhmAKeiiF+Efr4R+2DwWLxWJxGFwgwk8kFCpJBNBEiiIY6YcHgcCAg/4E9v4E92MkTVjt1xvGauJiSS5rj03np4qFxGAzMEEUBAjgngIYEMEJCEMEcMuDyMMOsCE2EOcTJk2YNG61swZ5VrRkwYLXDhg4W48LNy1c4cONlkcgCmYghPwyJfhkTcLh8THgjSOCdmCeCMIQmlGF6YcNAIP+BL7+BL9w4xnXPW9TChMruLmeE8egg/SvN7mSUiZEiZX39OYAITYRmbZsjZw2zLcmZkwWtGrLItcNW7layb4mmFyzZN8eJwAKYRyE/D4d+Hw/Nn1aw4PAOBWWCmCWZLFDDQCD/gW+/gW/q7oPB8AmJq14zOpzAIPwOe8YrEVF5zdyVMp35PmoITYQ3aMsOLEybLWWVo4WtMeRwtxYs2FawYsmLZgyZt82ZmAKjwE4g/4cAP4cHZZvMbxvExrGOFdMdq4Y1rgxNTPG+O+d+DPg33jmvDWDkIP+DQr+DQ+cTqeE8J4KjFYjFK43vjvrvjvO8zue+ONTGMajo1Hga34Ag3SbgItaZi4JiYmBExNIqYTK5iUznw/NeYAhNhDPI4auHGJgtw4XLda0YMGK1wycM1uPG4wtcjlk4cMGgAqOATeD/h6u/h6vzUxczOZq9OGOGOEYxdLm56112cYmMVjFYxOt8uNahPwamfg1N42FiwWtSUWGePDjrnnlhlheMaRpC0NRwoykhVWMZwy0x55gg/gCPD9OFTCExMCYTEgREpRaYmAnN9/H6+AAITYQ5bZMjNuzYLWWHM3WtGDjKtcZWGRbhbOMrJmxcYmjZyAKdSCF+JjL4mOZMLhMjBTXXPbHLFFVZgMFhsBdgIqIYqZqb4T8FmH4LH9ODDqpgtowZKSRhhretcNctdcd8Y5whcZkjZiCGSGAQoYIYUaGGOnIy1AhNhDBnjw4sbZitcuXDda0asGC3C1ZY1rVnicsGTRmwbOMYApYFIT8QtH4hddk7WpglglinkRtjwyAgv57c/nvXJkzGWdO8vnwhdEyODRRQQwQQxSy04HEx4YhNhDTLhxtM2NgtxMW+Za0yMMq3EwbuFrjLlxsszlgyaYWgApREYP+J5D+J3m56X0nkjW9eHaD/g4O/g3953rnW3GpvSeghORjhONYoxY8d8+PiCE2EYsLZtibtMS3G3YNFrTExcLcWNy5WsMLfLkYNWjJxkagClsThfib2+JveGDNW4KDASXSUQQ0R4WUg/4Plv4Pl+3dvHHF4z0Na44AhcdWghhhRwwwwy15eePVACE2EYcjZizY5cy1vhaYVrRwyYLcOLFiWs22LDmZuWTlg4YACuYCkQGG78DvwQRMRRx0fAwsHDwkKgYGDi4GJh4eJgoeIg4iBjENCwUHERcVCxkBgLEOIK+ui4qIiVJSsFUclBSkDOQspGxUbERMNCxkHFREFDQkBBwMLBwcCh4SCg4SAg4WFhYmHhYWDhIODhYONj42dkZuJk4ONgIeCiYWPj5GVlY+LhYeBgYGEi4KJhoGCjiG8GE3gwnBGxkTBQ8FCwUCICCQEJCQiGRCCgYCBgEDBICBhIOAg6PBWC8CYFwJgXA2B2HMOsGW8BBkLBQMDBwcJCoEQMDBQ8FAwMBAICAg0HDwUOg4CDhICDQCBgUHBwMHEoWAgyAgoAhoWAgIKAQUJCR0BIQEZAy0OiCD9bju7u5QRaJJuriURMTExaJVEguILq6uLxmBEqmLESQTAJiYJgBMTExEwqauJiS4mJi6kStPP2whNhDTKxaZXOTGtZsszNa0ZN3K3EycNluLDkYMW7LE3yZsgArYAniH7UjtW4hD4DAYDFYBDYLB4OhcWicQhsOiMGiKBweCwNDIHFIHVr3eqbTJvNpDEIRAIFEonOp3cJXDopA4tB4pD49EYpA4dBYhAYVAYBBYMgEAgJAIHB4TBYbB4PB4TB4TDYXEYnFYvFYvD4nB4jA4jB4fCYjEYjC4fC4PAYDAopBIJHiH8Lc3hbpgELgcBEEgUEQSAQKAQBAYFAoHBiCQSBQKBQGDTWyWWzWe6XW+TmBwKh3S62Kx1CYwOAwOBwGBoLAIDAEBQGAQFA4FAYDAIHAIPAYPBYLA4LAYGgcEgqBweCwWCoTBoDCoBBIFBIFAIQg0GgkIhUGhkEhkEgEOg49yfflCFUqSZXNbqWAJmYmExMBGYCJiJTG6gmJqYlAVMTFpmJiIqESlmJhcIXnyfLnyACE2EMHDFi1aZW61nlbNlrRuxYLXOJwwWt2rHFlZtm+Vg3yACuUCggGH7pjuv4VA4PAYPBYTB4PAYCgsCgMEg8Kg8AgsIhcEgZAYLDofFoXVMF4Ks9mqdSns8k8mh8Og0Hj0fnU7r1fwFK4lAYxA4tD5BGYhC4hB4MgUGhEAgEEgkDgcJgsHg8Bg5BIHAYLCYfCYjDYjBYqhsFhMFh8FhsRh8PiMRhcNhKDkDhMHgMTgMThEIIfxE+eInmDwBAIDAiAQBAILBIDAoHACAoJAYFAoBAIBBoHAoNJ6pVbRabZbbVa7FY6tV6dT6ZTaJRZ9P59I4BAYCgcDgEHgEBgBAUFg8FhcHg8DgMDgUAQBACBwBAYHAoLAILAoLAoPAYLAIHAIDAUEQEgkBgEEg0IgkMhkEiUDg0KAgvs+vzI4yiXNk1s7zsswim2LFlkspLO5RNkpWUpLLJm5sG4yoKEtWLLLLbu+ff4D8CE2EYcuZpmbMmy3C1cOVrTI0crXOXMyWscmLKwbZWeZvjygCqkBQoP+MWD+MWOInGd68PHWurc2u6nV9K5Vy5Y4Vyxw1wqGc778efgufGLw6Y6cNcueNdSE/Bs1+DbPdt2cPhcXicXJCCUKStSVqRlBOEqwwsuW+ueWc4UpbBiwcC1MFIRY63yxz5Y5wIPzLzu5CJFxM1YiUTEiJi6lFwgTUxMSiZ3vy/Dn4AAhNhGJvkaNcLVwtzMsjla0aNGK1zjcZVrNyzZ5ceHIxytMgAqNATKE/G7J+N1HWGfHXLlw40cVs2TNkwWpKRKsIzneOOOGM40lmZskgIT8Ej34JHwcq+KmbBgtSkWO9ctc9ctcOG+WeGtSlKWpkjiZJzCE1dKDwaIRhKMowjCM4RhGEYRlGAQijCcJo1w8e8ghNhGFy0cZMbjMtzNmzZa0ws3K3FhaNFuPLixOWTZuzyN2IApuH4T8dp347T3DpnYZ1ijiZJZrYsWDFbE0ZZWygIT8GBH4MCWvdfEwUlghZaaq8Y1ZZZ7y3oXTQNfCgiRRIII4I0KCOKGOOnC4eHNAITYQxcOWzVphZLXLLGwWtGbFutwtmjRbib4WjVg5b42zfKAKWhaD/kGO/kGb5ZlMcW75xnCukOSD/grM/gq9xqOjhy1WEp48XHwwhdNFBrYEBBHBCRwz4XFx5AAhNhDJm4xMmWTGtzZWjha0bsXK1wzcM1rnHjzMXLjI2c5m4ApcF4T8fMH4+YeVttgtbBititIY4cGFboP+DaT+DaXXGauMrmYidXw78GSGkK5BYFgAECgYGDiZObTwITYRmzZmjbG2xrcbfCyWtMrhktxYmWFblasGrFljZZW2bEAKlgE1hPyNVfkavwZcMp1x4cePHPHKGKWrRm2ZM2LBCEStaxvGsZwjKCVIQwWihPwZvfgzxY5yhTBitqwZpYiLDO+euXPlw3vGtqWlgxYMGDBCxGe2F9qEh4EjLwPOEYQQQEU4ThGU4QjCKEQjCMCMoxjwefKAITYQ5Z42bZu5bLXLRs1WtMbTGtxZGLJa2YssjFk2xuceJwAKhwEshPyYIfkwRhpxzXrWa6MYYoZtGTNmyUtGd55cd888MENmfMCE/BBV+CCviYclMFsloYKUknG8cOPHpz59OXTjx1nJambBbdGAhNHQhHwTGFEEYIRhFCKIhOCEYRlOEZ108meYITYRlY4cTZwxZrWLFq1WtG7jCtw42TNa3x4mzRxkbZcjZkAKcyGE/KDx+UJPDSGFGU5YYXhWE8ktWTVk0YMmK+i9QIP+C9j+C/PcTUcsY5Y5a1jhipqc3xzvj1u+coWrRQxbGGCCGAQQwQQiFDDDBLTnZZM8ITYQzbM8blwyZrW7jFkWtMmJwtct3Lda0buHORjmZY2DHIAKaRmE/Kld+VK/dvJ4YXnG8poLQzYcwIT8Fqn4LVdGlulLFiyWlIrOuOG+uHWAhpaogYCzk0BAQEBAQcFBwEDAwMPNwsXB3AAhNhDlpictGeRwtzYmLda0ZuW63C2xt1rBpkZ42LnHmxsMQApZFIT8o6n5R1d1cFrYMkbFYXljjQCD/g3g/g3h5c4uImk1Nb5c5oCFm1EMWltQQoUMMMtuLlwgITYQxwtXLNuzbrWrDLlWtGuVytxMMeNbjy5GDTIwcMMrNsAKjAEwhPyxSfljfvbHkw6L6pYKYqUzWxYKWhCt8eHLtya5xowStTFDBfNlgIT8Gln4NI54MurPqvijaaFZ3w1w4bzrKFqaMPApktSUY3vhrrhtw1CD5eFvFpnN5tKJhMJESmCJEyvPg898/YAhNhGVjhb4mjJotZ5seZa0zN261yzxtVuRw4aOXLRqzwtGwAqEATGD/l4g/l4huc2548HHGuNFarGqxFHDNToNxmZzoeRIg/4JrP4Jre01rEcnCqrWMWrd9+vPPXr34xzd6YjFVydA4ITjYunOVqSnCcYxnBGE0UEIIRhGKMIwiinO+3gw6QAhNhGRkxbYmbVktYZW7Ra0zNGa3E1x5luJo3Z4mzTJjaMW4ApxKIP+Xvb+XxfON8JpiYRGHCOGNTyjDUzMrw7ReIP+DZj+Dad0ng1FRV6vF6zVxvGbibmt4zG814dAhNWqt8c4pwmgQRhFGEYIpwmE++dgITYQxY42uXI0crWOJs3WtMrFktcuceNbixuGLFvjZs2eRwAKzQFthPy43flxvAFaANOhnzMuTHix4q0BjxY5QRkQjCsKwkKIRlPFj2beNjlGV4a+BnRlOk0r2qvixmPFp0adDfuz5tqE/BtV+DasAZcgCEVaM+bXq16s+YGzbwsdE5IooynKsooad2/dv1a9WvdlVheMt9r1leiMoUgzcHgbdmXJjxXsz5r2mIL4vg+XVTGbG3auJNhVllLLAC5uUAsCWBLFmlEAFlXe+/h+/CE2EYs2LK4Y4ci3Izb4VrTDkyrXDFxhWt2+PC1at2ebExwgCnMmhPxcffi5PzK0a4aODwNOgcK8JWjaUqWspFlnvw7Qg/4LGv4LH6d+zrrF1VjhxwIvGUpiOPTfHgCEycjj45yhCSEScYxEIkIwjCadc/LnYCE2EMG7HExb4mC3M1w5FrRjjcLXLHHhW5WbJm0btmrbHiZACloTg/4yrv4ym+SKiJ1ntPhEV4KD/gsC/gsJ5caK3q8bxF3HUIamjICzg4CAgIJAQMBBw9jIwEoAITYQ5ZuMrhi3bLWLdu3WtMORmtwuMLlbmcsM2PDmxNXGTGAKeTeD/kQI/kQHk69A8Pwjr0AHXoAPCzwxjg0I3nXHxfBAg/4KUP4KYex4PgBvRvQAzgATEzWSLqavGOeAhMmpjnOJVGICMIwiEYIwjBCKEYRIRRr17usAITYQxyOWTduxbrczbLmWtMuNwtws8bJbjbtmDJnhc4mGFsAKYSOE/LUV+WosAA42fVHZDIhOM5xvOuPhgIP+C3b+C3cAAx11z4XCIojfC+OAhN0ZoxmRjFIhAmmjETy92EesITYRlxNGjjC1wrWuLDiWtHDXItwtsbFbmauGjbE0YuWbZyAKwgFfg/4prP4pu6zWauDOt43q4ITEKmJQiKiMVWIqK1qo5VWLxEWmInN3e745574768e/Prx43dtcr8hjQIP+Ffj+Fd3pfa+UVNXK5jjq2Llm8x1raZhImJi7qayzN8c897nPG5neb4xNRw1y1wxVRFRrVdr6crwAg/Q4xc7uZmYKuC6mJiSLiYmJiUSRKJiSJhMExcJgImAi4JmrJ37vN5whNhGHIwbsWeNqty5GDBa0bM8y3C0ZZFrRg3YMmeRy4ytGIArAAVOE/E+V+J8vhV28Lg20wurCsUJyQhCUoySlOTQUwUlSUqQjSUZQhZJCNZ4658O3Pl259eXHhnGMcVcGCACE/EG9+IN/FLPzs+KeRaFpYI2hCN54a3y1wteTKxThghCkEY48OHDjz1zrqyhSsVV4wtbBiyZMWC1NEYIAg/M62gSmMxMzMSImESAmJRKYRMTETFokIkRIiYXfg+zM/AAhNhGPM3x42jdstcOGOJa0xN2S3ExbMFrdlmxZXGZpmY5WAAq8AVSD/iaE/iaF8DwcZeB4OL4ru4zCEqvCo0io1rGuWuEYiKlylCsssr6578/B8Pw+/g+DfPje6nW+2OiD/iug/iuh8PwvB8Bx4eQ1w1yjhmi4m7cZzN3FlTcRlnPPeee95mXOb4747nMK101w5Y7RiI6WWIThch2YxhOKMCJGCKEYwIwEIiERGBCKEQIRhEijAglERrp6sp+DACE2ENcznHhY5ci1o3ZsFrRzjarXONg4W5GuPI5at8LbNjYACp8BRYT8UeX4o8w06NOjTo06NuzfSFZTlJBJKKkI5s/AvGk5RVhVhhWKl7XsAZcghPwt9fhb7DTow4MOCtJylGUpRlCU7TjCMKy18Lh8TXNWN12G2O18E8DNr1AGDCCD6eh7qMCJXMSi4mLTExJBMBExE1MFZq0plMrzz8njyCE2EZGOZplw4XC1myaY1rRy3yrcObFlWsmONnjb42OZm1aACpYBPYT8UDX4oC88ImDCbdnDxVTggopSEqSlJSME4TTijWE4zhOWXJwaauPKgIT8M734Z57Z8xp0GXJRSErRQnCsJyQjKq9Z512OUUJSlDRp0Y8UZ01a8gCE43An30kEEJkURGEYRhGACEYBCKMIwiRRrv4rnCE2EY2DVnix4WK3Hhxt1rRs2YrcTnC5W4srlizaOWDZxhbgCpcBOoT8T+X4oA82nRr1aYZuHwuLinCcIQhKkpSpKMJK0rCEYSvScZxvWs53jfBfDgCD/iGe/iGx8Dr08HwPBxy8HwN6YnhDEcM6mGZ3d53nd5vMwiIpUNZ8CHaD0qIoublcxMTMSmEwTUwRMJiRImZz4Ppx4wAhNhDfMwYYnGJitYuMeNa0YZnK3EzysVrJjkaY2jXM4ctm4AqVAUCE/Eul+JdNnzHD4XDxTleCRDNt2Y8SiEIIQhGkYRhNGZOCJWNbzwzwqZSD/i1K/i1Ld+xnEzBUwpnxvH8jKkRFbZnd872zmIymIilVGJ1N8tiE6m2E5znNMjCMEYRITgjBGABCMIwEYIwiRIz694eBACE2EOGmNs1aZmC1mybs1rTGxaLXDVqxWscjVg2wtGGHC2wgCmAkgv7Oq/s5W5JcsQzc1V3O+O5vjsnlAIL+ntv6exiq1VnedkssyxKjNvzAg6iExcCYmSYJiYmJRN54+b5wITYQxyNW2Ju4zLcjXKyWtG2NktxN8jRa3aN27Blibs8zZiAKYiOE/EaN+I0cGrXo08LHkrkWhChCMLozjOGPGIP+Gmr+GmsHTrres1urmLiQQYuq5oPGO8xGKpAubSSAXfPyZCE2ENWTNkza4sS1hkcMlrTCxYLcLZxhW4sLJu5xs8LHDjagCmUfg/4h7P4h2dZ5ceU4jhOKxNcGKmIu+Mc/DIP+HB7+HCPF8M6uLmYyhdSmQ1W+QITQjCacJxRRhGESEYozjr4de0AhNhDfKzYuHLhotx5nLNa0xZci3ExyuVrXE3bsGDHLjaN8QApbHoP+IoD+ImGpicXhjOpTV5i5i2mI7oP+IeD+IeGpxNZrK0kRMXUymc9uoISkEEEUSYiiBG/Pr0ghNhDNm4cOcrLEtaNMzNa0y42S1w0cNVrPE0cMG+JvmwtXAAptI4P+IcT+IbPwfCueF6cGo7TyYLu9znNZRnnog/4khv4kk+WcZxNKvHXGbmbiJ4Z1BF6116CExcblxjKMUCEYRijECMITjn5NesAhNhDjE2xNsrXMtbsGmJa0xY2y1xlbs1uJo3YYnDJo0YN8gApkH4P+ISL+ISM8CeFcKrGHKdRiEze74118GoP+Jez+Je069BUzFxz1zxcI4MOTjgCE6k+PEiJoRgjKMUUUa5ebDpAhNhGNy1xZWLbKtctXDha0ZY3C3CzyOFuRoyb482LDkzMmAAp1KIP+IGL+IGM6de3fzOcU1OmqxOlTVxd8bnbddYmD/ism/isnOnXGYIiIq6yluZXExAxnV54AhLdaPRyoRlGUZRhGE4RhGMIwnKcIwjGFb8fDuCE2ENWGLFiaZcS1yzxOFrTIxbLcWRg5W5czDIzatWThoywgCmIfg/4hDP4hDQ8S3KMKqJqIkiZjwYz1g/4tyv4tyzv2zCYiExcSsq9VetZAhNmaN8tZoRhOESMIwiEa8Hgx6AAhNhDVsyaMcubKtbtcLla0b5HK1xiyYlrfLmZN3DfLmyOcgApcGYT8QCX4gE3Ex4I5p4KQpacpSC07gIP+MJ7+MJ91xjjiYzi9XV1JvhUghOBjQgXTjCcCKKeXpw4AITYQyZ48TTC5wrXOHG1WtMTlmtw4mjhbhbtnGPMzZN8bPMAK7gGKAYP+N07+N0/1vFpFTGeG8c9ccbtOVzcZu83vMceU64V4Q7RrWOFaxw1isYiLhlu73nje87vjd9wA8PwvJi93znjN2EXExcRisRFMTU41HS/EvHCD/iBU/iBVnVGKw5OE8J1cYStmuMJi5cb25uI5c0TMrm83N5TcMVFRVKmoicAAOcXPGb3N3NTVRjEVczMzGKrGqiJrPbr4GYPt6XX11QhAmLSTEomEwmJpCYsuJiYiUSACJAAQmJglEgiUTExMSJgTUgAtvw/VYCE2EZs2FyzaZsi1oww5lrRmxyLcWXE2W4srhvjyNmDPLhxgCm8ihPyBifkDXlkz5m5LFTJLJbBbNHMxTTnjw124cPDAg/4jmv4jm6sXrep4b1vHHHObLhU9OrXEhNWS9bxijBGU0YIwiRiRjh5OuHOAITYRhxZseNoxxLcbHE0WtGGRitcY2bVa1cOG7dk0yMGblmAKvQFXg/4vQv4vL9pceHHwrjljg6RiIqUTGYtu++eOfBrreWxMohiMaxWIiMRXLhy5cscIqLmIyzfXy/BAhPw0MfholxktXD4W3ROlcEbVpGEYznOE4whGkJTtXmXxYsWrBilihNjnnvnvWOFCqM0U0I1LxnOcr5ozxIPp5nv1GFImLXWUgIkJiYESmATEzExMTARKEolEhK/J9WKAITYQyZ5XDZw4wrXLhw2WtGThgtxMHGZbkY5WeXKzaY8rdkAKaCGE/Fr5+LZviDhLaLZsWS2KFkoJIxnhw8GfD2iD/iT4/iT/wOfTOOOsi4mZvMZqnKfAmoP0vC7+iukCUylEomJuePfvuCE2EYcuVm5ZMWC3K5Y41rRlhwrXDbM3W5WDjK4c5XONi2xgCp8BPYT8Wi34tKdE5ONO2K1KUpBSFJQjOGW+fPjy3xxvKckpUrqrSlIZrZMmbBTZTJizgIT8Whn4tA8OjSwXijWda1vfHO+Nec4Qta1JaI4o2hbNv3Z8ESMYwImtK4CE8CJeBZwRQiQRhGEScIkZJISnKcJokYEIwEUZ6+nKgCE2EN3DBu5aOXK1u5ZYlrRvmarXONgzWt2Tdq2w4cbjCxYACpYBOYP+UW7+UXHnjweXeutc4zLF6vg4Rw4Yxw1jpXCoM8b48eOePHe53WenPwOWAIP+Ikb+ImXFXw34W+zhGp1Os6uKxbNcXPjvOb3eZzO73Escta8rj5GsAIPtutIi2blJIXBMETExMTKExMSmLb4+T47xgCE2EM8LFg5Y5cK1g1y5VrTNhZrXGPIxWsW+Ry3c5WmNm4xgCpABM4P+U0j+U0Pjrep4S1ehWcTWauMzd71tdVXDHDHCKzjrrMwAhPxDWfiGPjgstKkYY63jtrlnlvjhWEoYLbMuTZLBDFFHDXPfTXhs+O6Fwmagh1scMAghggQQwISOCEghIIUEMEJCjhlweVQbQCE2ENGTBw2ZtnK1vhYtVrRvibLcWHKzWsMTHJhxMmbHEwxACnghhPy3tflu/vr1xyzyzrWqFoYMWbNkxYMkcGXBtXwghPw68fh17tXhQpgtmpmhghgnO9b1z476Z748O9cohcNnIYtijghgghghhgQoSGGGOOGvF2tIITYQ5ZscrjC1xLXGNizWtHLLEtxM2blbjw5GGVpiYsGbZsAKWBGF+V175XX7sRdhMBgqqoZYsXLbiYP+IKj+IKmqvExmo448HG8ghqaegGAyBQcHBwszRwEEITYQzxN2+Zi3yLczLFjWtGTDItxM8uNbiaZmbjHla5WrVuAKlwFDg/4V4v4V4w79jjw8PwvR4ZbZqYMYjVcq1wrURMTOW7luxw3FVVVjfC/LhPwtzfhbnDPmNuzXq04FFIWtSVI2iqrOuOeHDHHOcUlKU0DlXsjCs53hHKCDjwrlExm8kTE1MkXEiYAIlEXVxITV1MSnfXxe+CE2ENcuRhixs3C1y0ZZlrRo5xLXLhu2WsGzLIyYtmTBi0cACp8BN4X4UyvhTRkuvwGBsrTwTqZp5p6oFUcktluCweGlwOKxd1sMUdc1MEMZgMbjMLhMHgiE/DNt+Gc/dnzQjsraeC9q0rKaKM45d2/JlwXjCOG+jm6KwjRSi17YMPA4IITdu7ZJBBJCMIxJk5TkjBBKMJyRnCMUSca8HfPvACE2EM8ThiybZci1xhZ41rTM4ZrcLFixW5G7Fiyys2jBw0ZACm0ghPwrOfhWH2rXY8XFwXpO0bTwRhKWK2DFRSmchPw6Pfh0xxzwVwR2b9UJShC0qQhSRNXDdtCEt2o9mMoxhEJwiRRlGEU+Hy4agCE2EOHGLNmxt2y1i0yYVrTC1yLcOFg0W5szDLhat8Tly4YACp4BRYT8SN34kU+HwODu35s5x+Nx8l6XjWatVa1neZO0KIRvCs4oylCEqwqjJa1smZwoYMCD/hfe/hflx16XUwTG8bxcFTU1OCpZi7i4nEVNKu1pEQiJ4Z4YmoTgbr9uNpQtakp4YzinERghEhGEYRIRjKcAjAIRAjPH3TwIITYQ0ZM27nLhbLWLZnmWtGzLKtw5cmNa3y4cmHDjZ5WDByAKjwE+g/4kzP4kzTny73HOOdc6ubndzu8xc6RFxMWhisRqtMTCCI4b6eB1g/4aUP4aUTp11vhx4bxxrKVQxEIzNza7iLirqJikQiJhLGV+EIToV46EJIRJxRREQCEYRhCMJyijCMIwiEU44+bjeCAhNhGHNkasMrdktYN2Dha0bMXK3ExYY1uJu2YMG+XLkZMWwAp5LoT8SZn4k6eF0dlZY4xwsMMMMsKwnGsC8awnFCSkJYJYsjVig/4b1v4b2Y6cZjF63iYtLMTEQpjNXM1cRUl8t7iE6GZ4BmhJCREnAiEQIIwEYzz9WMghNhGRkwat8zDCtcZHOFa0Y4XK1w3xM1uVu3ZOcrllhbtcwArEAWiD/hhK/hhL8TxfIzWEUmLjMZjK4nv4nijwZ4ucXEY4PG79uDTCtMMRSGEGKuJmJ4ru5zM5i7i4iKvGXPh47uCD/iwG/iwHmOPCaimt6vGZnNZJgHBCIkzPGuvTyeBBV3EzFxFTipwQWupiIKmJmrFxE1z8LimD+AOUfAfeIgiYkJhMJJkRMRNETCSSAmAEwkRJF1dXUomJQkiZmc+n5NeUITYRma5WbLNixrcWTGzWtMzZwtxOGGNayZNcrFo3c4WzdwAKsQFTg/4bVv4bZ+HXwvD4cN8s6zjMTMxmpLub3MziNMEyRTUYuJ3XGExVQmt8N6RE1mM650CD/heQ/heJ4X18rnqKxwrhrUcK1GIxFFomUpi13Lrd7hcVMzvOblNaiIyzeWzPDr4IhNnKh3ZwSCcIowiIwIoRIIynCMIwijKJGEYRgjKIEEUIoRjCM9fRR8BAITYQyct8mLI5ZLXLTKwWtG7dwtc48jNa1ysHOVjhzMWbPIAK1wFzg/4dYv4dUfBiOOOfLet0XFxMSpKZWi6iCoReM4mpYlU5iZi4giLisxdXGM9OvmbioqoxGEVURhS5znjnrPF4NWCD/hos/hol32ieE8I1jGOGuFRiaSVVREjeud1e1zMzcrjbE5rdzNyiYRxc7z38TxenXwOOLXm5uYVFJtnMyYnWezx/GIPwKuZTFymZi4mJiYlEzUkSiULgRcRMSgmJq4mEwiSJRcEkwTBMBEhISzx9udAhNhDXM4cuGDXKtxZszNa0xOcK1y2zY1uJplxt2TVo5wsXIArSAXeD/h8W/h8XHTr4ni+B4Pbv066uZi4kXjnWRUxE5uZI1hGLlMqIiUXUKiourzFzNyieHXoPG44RiVK01FaiEZx1b7iD/hwy/hwzd+3HhvWccOPnb5cK1rWIwiMJoVMQozd3uxUE5u87VwrhEXfHnvnd3E4utzOevieKOtUuoRE1CqkjMucZyINqrhFImxdyTEwmJiREgELq4TAgSRIiSLhMTAhMCQAIlEokmM9ffQAhNhGPK4xsWGFstxs2zRa0YNMa1xkzZlrBw1YNmbFyzcMsIAqWAT6E/DQ9+Gh/VrxY9WvhY7RpCUKJSlOyckYyrKcIECMY2KJRhhje8cc97VrAg/4hnP4hnfA8HwPB7d+3Gri9ZqZXuNxJVKE2RNQqZuONXE6NWqyD9jx4ubmZJiYmJiRMTExKJiYmJRMTEwmJRMxefH816QAhNhDDCxzNsOZytzNs2Va0xNmS3E4c5lrHLjysGrjDkcMHIApwKIP+HHr+HGOojEVGJwxnE4vG9XSLqLuObjzvn3CD/iR4/iR3upxeJ1dSzG24zV6nE4zGanNXw3oAg9cLmZTExKYkEwmriUxMr4+T4fAhNhGNi4zMGWRktZOXLFa0xtmC3DjysluNw4at2TfGxcMcoApSFIT8OdX4c69UUKQEYRjOefZtg/4mZv4mZ8XKZszi6mNdegCD5UzM3EzNxKJjPgghNhGTE4b4WzVitwsnLda0asMK3Fjx4luRrmcssrfHkctXAApsJIP+HnT+HnU7KqIvG+XHlnpfacUTm8xzxMeH1IP+Jfr+JfsAvV8N8M8OeM3MyicRC+3PoIXCTU0yhBAihggjRwoYQQwQx6s2ACE2EZsblkwZM8a3M4zOVrTK3bLcLXFiWs2jDEwzZsbDE2YgCuUDhgKE/DX1+Gwmt41jGk8keBt2Bt2cHBe193F4mfMQjRSNooxne+Gc5oQwSlBOc5wSwUlakE53w4cePDVekpStCkUYJwJUtamKmjFi0UyaMGjNizaM2bFiwYLZKUwFIVhe841vFW+HHn06d+/Lry5748eGOOtZxlJaUoIzvWdUYIJQQnCKc53YY4YTjGkrUpSNq5b48OXHjx1w3w4cuHLlz58OmufThx4ceeeGeG+HPj37eXn6u/k9kIT8JS34SpZYJQtfNnxZ44MIVpeEbXtWgbt/IrghkpitCVLTRpOEIShSTBGRGSNoUwSxWpGBOM1ZQgVjCeOeOd8OG97474b4a4a3w3rjrPDNJSUqSQhCEJSlZKRAlGii0ZTjGM61rGt8efPp17d+fTp249unXjxztTBmxUwQQlaWLJkyasWTBkpKcoUtgpizYMVIUlOEaxjOcIwiilOUYxjWF4Qlg1bsHO0ZMUSD9C/D3EYiILu5TExdKupSmUxNXExMEomJQmBEkSBFxMTMFCEpCYlExMTCYJgTCYTBMABMAiQAJq4ITExMSRMJEJiJhKSYmBUzEi8XUxMEgCJJgAq4vGamZvr8Cy9gITYRlctm2FswwrWOZniWtMTJgtctGrhbixssrTM3b5suVoA=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gIHAOAgAQdBIgDqAEBEGvzcJkXvqBPuV1mhjQNv1kDCEgQRP//A0U1BQM4C2QZIDIJAJCbAwE3wB5FMwkAkIICAdvFHkU4CAD+AwB7hdI0Ek7ApD/TAKQ/CoEBL4T8YPn4wfTTo4tJ3nNdVOdaVxXwRxSpgwWyZrZNFsmSFp4NcKiD/hlC/hlDOnXyN8HBq9axXCOFcuNL3fONzmbvOd8Xg8OPg0CD8zdzd2TUkCrIsSiUgLzfX159QCE2EMsOLK5b4mS3CyYtFrRkwyLcLZlhW4nLfCwYZnDfMwzACo8BMYT8aBX40IccdMJzjWEZUwYMGrJo0ZsmKkE2eOe+HDlvlrjrO+LDow6MgIT8O734d3Y5IYKUlmhSloRVw3x58+PHjx3xzjWNaRtCmCmKWiO69siEt4AQ8GkEJyiAEIoIwCE5ThFOM54eHnzAITYRibYcTZuwxLW7XGxWtMmJstw5mLZa0Y5mjPHicuHLlsAKrwFJg/45GP45F/DXc7u53jemsdOXbXauTFVa9ufW93OaTeCZW3c53GUzdzt4PTw+HQCE/D3B+HvGF0MUMksGTBLIwRletceHDnx576a4060pbBkpucaWi2bFgkRXw453jjw1x3zz3001kIPxPO8H04jFxNSXEpSETAmJmE1cTC6mJqUTCYE1ab3PXyefqCE2EZG2RgxyY2i1w0cNFrRpmZLXGTNhWs3GZu3a5MmRplxACnMghfkFQ+QWvAwSV1UyYGHAw2x0yRYC7CYbEYjAWSXWwJyE/DEx+GInPDFXFHNbNDdbZLElGGOueuHHHTjx5YVrmjII4SGCGCEQoYSOOnTmiCE2EOXDHCxYMMS3Hmc4lrRszarcTLLiWuGDhhjcssTVyyYgCqcBO4P+Qar+Qas7TqtYjU0Lm73POevLveZSrGNRjHCeEcI0zru748nF2IX4gZviBnMDbPXgZb57YZYIKLKMBZZZgJM5ViMJgsBJDXXhcHhb8TgcXgcfgcXXfBVRiqMpHiKoAITV1jwXFJBGBOE4JynKMCEYIwjBGUZRjBGE5wjGc8OPmugAITYQyxtHDhs4YLWmVo2WtMbFmtwtcrlaxyOWzfE3zNsrlsAKgAEphPySOfkkdwyriGiCi0UpwmrGdb3x3x59OXLry338HGCD/hg0/hhLnWfEDp24cOXLhjEcIxGJibSiYvcTzsCFi2UMGzlIYoYCCGCOJDBDBDBCghghghgll0MsegAhNhGTKwaMWDRqtzOMzda0cYsK3Exb5VrNw4cZMOHK2w48QAqkAT+E/HX1+OvPBGOXFjvbToz5kI6pyhSEoQKwrW88N44axvGdL0hSls2TJwNHA0cDFOufloT8Rcn4i/aJZN+7Lkvacm3ZwaRjCclo4lMGK1qWWSwwvDCxzww07M6cIsU42iCE6TsxlCUoQEyJGEYIiMIwQihEjBGEZRQQRgV09ubtACE2EY8mNwxzYsq3Nla5VrRwxYrcORo4W5sTFqybMsTnG2a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w8HAOAgAQdBLoD9gcBEGvzcJkXvqBPuV1mhjQNv1kDCEgQRP//A0U1BQM4C2QZIDIJAJCbAwE3wB5FMwkAkIICAdvFHkU4CAD+AwB7hdI0Ek7ApD/TAKQ/Cs0BT4T8KNX4Ub5cG2GGWWW2XBW1ZUWlK2LFgyYsUsEEiSUFZ4cOvTnjz4Ycs41hG0sGDFkwaKYoZsebXoz5FcyF9Ct6Ge7G4KeqWqWpYqiqikginTx2z314OfB04Ou2euWWGjAWYDAYTCYTEUYCzBWVUJJZa6bb6bab4MPNg4MLdLXUg/E5qqZiUpuJSmaurqRVxdTUpiYmJmJiVXNTExcRNZtmOLeJ7+DHwIAhNhDbM1y5mDdmtZYmDha0aZGa3E4a4VrRsxbscWXKzyZcwAqYAUGC/qKT+ondvZ293fM7mzm5Mmc30zHrMnMS3Xudq1ba3EsuaIP9IR+kd3zqkaiMYmq4TWI1PC6xKU3mc3ueLi3dzJEarHTwfAeB4PTr4XhghPEnDlt68YRhCMBCMYRIwIwBCE6TjAnKcowiIRijGuHDwcsuQCE2EZcThq1b5nC1s4YZlrRyxbLXLLKzW42rdm3YMG+PM2xACm4mhPww7fhh3AhE1a9m3Zt1a2TKWuTllno4+i9AhPpavpawM2c0acWOlZTXsadGXJp0Z6YMNp0AhOZKHbihKiEYBCEIiM0UY3rhqaghNhDZxmyZMrhutY5sLha0a4mS3E5wtFuJjmbM2Ldw1YuGwAqoAU2D/hfE/hfF4RrEQRvHXhz1zrcZuZ23GVxNwJTNTCIxFVjGMRWKxUaioOuvH6eDFoP9NF+mj8zqmtxx14fDrjnjcomZxZmimK1GqjhGqrUVdTNxaa41ec5zxzxjrXXG5IPpUXlcTicVdbrcZkTExMTEwmJATUoiZi6leEwmFr3nn6MvgQAhNhDZuyxtMTNytbsHLFa0bsMy3FmwuFrLC3wsm+bHiwuMgAqJATCE/Dfp+G+WsMeC8Y4Y4YYU05VkhSVLYsWDJotktglOuPTfiz4uG+mD/RYfovdpxN1PDOr5OFcK4RiMbiYmczvOeOeMc8celzqwhPA04X8BpShCCEUYxIgQhGMIymrKqM44+jLBxCE2EZMTTK3btGi3MzwtVrRyzZrXGVw5WtHDJkwyMmjBo5zACnUkhPwljfhK9w5Muy8KTwRyQzSyWyUyRshGN5z1x168vFCE+ym+y1ybdm/JHBWyTBe1aY7YZVhGMZ0w5rpQhOZtnFGE0IISijFGKIijPDr5MI9gITYRmasWbDLhaLcbXK0WtGrnItcMGmRa1zMXGbE4YNm2ZyAKhQEyg/4W+v4XF5ZjMZMXydMdscOmNcoxccY714eeOeeeMbvWeV9OeuSD/eQfvLWJ1PCNOU8prE1mL4vBz3z4N874rpFYxrhHgT5Ga6CDrzM7u5SEyuJImETARYTWa3W76+bmgCE2ENsbFvicZXC1zjc41rRw0zLXGRg4WsHOFpkbM82FmxZACl0WhPwtbfhaxrSmnJlxZbVgjKtr5r1AhPwE6fgJny7JV0V1YckUU5wyypjAhJdTlwhKJeNYVRje/RjiITYRia4ceVk2yrWbBi3WtMrhytcuHDZbkyt8OJjmw4sOZyAKlgEyhPwrKfhWp1Wvix7t/Iy0jKMopzre9c8ssp0lgpDFXhVtS0kLacWe4IT8ECH4IF6bdnD4W/drpSuS9ISlaVGCNIwnOM5xnn0Y6zjOF8WPUniAhc1M2cEUUkkMSGCGFDBCijgQRxRwQwRiBDAjTyy141rAITYQybuWrhjkbrWbZowWtGzNqtcuW7Fa5zOc2LLlb4mjjMAKnwFChPwsbfhY3OBPBRgra8s8rzxxxwxwwyrBOlcDNv3YbQlBCcqxrGs5qyqhXBl1XlsAg/4LtP4LtTZV8t6vhOJrBWauWUt0zw4+FaIirxNZxmuONzm2+nh+FxCEpzJeA5QxQohNFGKIRijGESCEUAggIEJwnCqM8OHXlr4AITYRhcYWGVqxyrWuLCzWtHDTGtcZGWJbhbsHLVq3bt2eNiAKdSWD/hUi/hUz7b1fDM1vXHWdRGKqo4XiJnLePD6cdoP+D/z+D/XfgeD4V1VRjeLXGZjbNzu5nHPl4eqyhcFmkO1RRQQIEJCQwIYAhhjhntysOIAhNhGNg0Y4sLbMtaZcrBa0ct2S1w5aOFrNg2ZssLXM3yMmoApcFYP+F/z+GAfHHjwmLTInhvhUgIP+EEz+EDfGa5XwjE4vPLnrwYjihoC+gF7AwMAQKBg0PByNDA1gITYQxw4m7nJjarcjjG5WtHObCtwtGLdawY4mbZy4b5WrXEAKiwE0hPwrnfhXP2bSU5rxjGNlpOBWkkIppzrOc8LDG8457Z82PZj4VIT8Kq34VV82czStSlELxvPHl2bYEoQtJgjadIwrCta7bcPBxcm+VISXgQ8HxhKEIQRRRThCMAQQjAIoxnWtZk9PQCE2EYczltjatWC3DmwsFrRu1zLXGHIyW5czlk4bNsWZplxgCkwPgv6X6/pdmZ3OzZbrQIP+FWb+FYfXLPDMVepw0ISXY5tawjFOs7zxgCE2EY2TZg1YtWS1q3ZNlrTJiZrcLVhjWsmjFllZuWePJhxgCo0BNYP+Frb+Fs/PDfDMbmM649M9nLhrlXCMTtnO743vO83tlOMRXgc+nACD/hoU/hoF46vGMYjherxmLi07bvjnnfHN3MxWNcO3Lpy1WOPbwbCE8BSeE2CSRCKKMSE4AhGAIwihEhFWeni47CE2EM8LXIxaN2K1zhcYlrRy4xLcTbNhWuHLRi5cZm7Fg5agCogBM4T8J2n4Ttc+ZojS1KSwQUjGccN8Lg7t9abYRrOM5whGUJWo2Y8koIP+IEL+IEOrTms1cXEpq9Ti8Nb8Lw/MziMRwuoirHXl4tcbhOVnlOdahFGEYRhGCUAJogRhGMJ1x7+DDsAhNhDJllcMcrLMtc4WLJa0ZY2y1y4YsFuNw3a4cLFu5xOcQApOD4P+FEr+FEt2xy1wrCOcwIP+IsD+IsFxymoO2ZwAhr5CYBhUAgIOFia9MCE2EOGjdjizYnC3NhZ4lrRlmarcORg4W5GrFkwyYWDRkywgCp0BQYP+Fmb+Fmc1vnjjHOuKZjF9HDWuE8Etzznd5TMTERdKnp37VfmZjlWL5TzAg/4knP4knTp17VnpPJynCsrznd8748c3e43iyZJxFRwrt4Pgd+3eCOHPpiyD7ep7PGeFRaYm0zEyurq6hUxdTKRMSRKJmrgRd8/Vz4QhNhGZi4atHONytzNczha0aN2S3C5yt1uNyzyY8OLE3yOWAAqGATKD/hYg/hZDXq+XHtPJyrWMUhebnc7ZVx4OvSamIms8OvBkhPxQjfig9tHJhyVwVtWEZxret71vWNZKStk16nCngtgpBGtNMJ1AhOdwYoQjGMyaIlNACEUIoRBGE54eXnh4ACE2EZmrnK2YM8S1k1zMFrRm0wrXGbI4W4seXC1buXGZswxgCl4ag/4UVP4UVevQd+2Y3WUxeInWekiD/iyi/iyjqxE+JMdJ4VEruO/DjxCE5mjozgnGKUYThFFON779cCE2EOcWHE1xN2q3M5auVrRuzxLXLNu3WsMWZm5bZm7Ru0yACoEBLoP+FOD+FOF37eDw1cKTwaxwjlFLzO83duN5u85mM6kAg/4tTv4tT3geD40xitNQTtz3vj3nrxnd3cqY1jhjlPZIhJeAoT8CzlGBGUYRjCMIwIBCKMIwnCKda8PTYCE2EMMmRi2bNmC1vkb4lrRs5xrXDJg1WtG+Nu4asGjNq3yACl8ZhPwoMfhQZNuzLbDKuC+CtEJRpPJW4IP+MSj+MSkifCNTyauks14fDr4IhMnS4umMiMJkZoozrjz8GgAhNhDFpkxZmeZstZuWbha0yNnK3FmzMluPI3aZGmbLiauWQApjHIP+FgD+FgEOnOYuMxurRETq+3h+BxCD/jFe/jFfDwF9I5OF4iUzxjrrwY8MhZNQg18KCCAIUMMEsEMNMufWACE2ENHGJsxbN3C3E0wsFrRkxarXOZq4WtnGbCyYNmbVw0agCkkMg/4UgP4UedmMnC5AhPxswfjZxzGXIbqxhriBpYGDRMLH0MPNACE2EZXONrjzYsS1xmYYVrRoxcrXONkwW42LJtkyYcOHNlagCkIIg/4VZv4VZ7VvWobxu3eN0+DTc1NygIeCTpB6bLUUITYQxZNsLBvlcLcTJq4WtGjnMtxMc2NbmzYmThrkYYcLhuAKQweD/hUw/hUxnWfAAIT8cmH45E8cNdMIh5lBoPTZDAZYITYQxxsWjZg2xLXGNniWtMWHKtcOM2Vbmbs8jJoyctGGRuAKSAmE/Crp+FXOcp6M+bOAhfjmE+OWVLPRi8NhwIa8goG/i42TjYohNhGJszbYsLFqtcNcOJa0YsMK1zhwuFuJlkZNcLFpmytsQApODYP+FXz+FZOeE1HBHKNgg/46jP46f89uPKcL4WCGpoyfiUHBwMLE08HQACE2EZmeNzkb5cy3K4wuFrRwwcrXGVtlW48jHNjw5MzFs3yACokBOIP+E1j+E1mreHEXKM6vUYxjTgxmJy3NzFhnV1NWRG+nXhCE/HwR+Pgng8BNgjipghijS8L3vhnjnhwznOCkrS0DkKYKWUqrVlw5QIPxqzmZm5TCYkJFXExMSRMTBEgmM319mPAAITYRhZMnDPE0wrXONwxWtHDlktxOGGFa2YsWjLC2ZMmbdgAKhQEwg/4Wyv4W1dzvKd1x4TyduHLhw4RFXM7nN5vbXObla8briIT8fCH4+JZ0tbFolklgrLGx3w3x3vhrOcaMFpaGzBowZoYIYcGmOUCE70OHx0kiEIpoxIoRhGAQRgCJXX0YaCE2EYm7dw2aOcS3C1wt1rRw2cLXOXG4WuG+XGxYNMrfK4ygCmcWhPwfQfg+txZ46NuasopQVwXzZ7CH8goHkFXikNgkGg0Eg0Ig0IgkIgkCgkDQOk3AhYtVHn0EEcccEcEaOOPB42HFACE2EZMeVqxxN8a3Dky5lrRwxcLcOVwxWtsTJw0a5sTbI3aACpQBKobwlAeEoGdg4iHgIEgkJKTMxGRrD1fBELBwcXBxMLFoWFQEdR0UTGCH8g53kHPiUFgkChEChkEhEAg1NwBgGvV9HpjB4jAojBoPBIDBoFAYMgUEgUUisUiQhOZuj2boEYRlOE4RhFEEEIwIwnffw24hNhDJgwZsMObMtyMMbha0bNma3C3xMVuZi5zNMjlllzZXAAqnASyH8LGnhY1jMGhMDgUBQCBQCKRuKQaAxiMzSa06n1iWwBA4HAYOg8BhsFhsJh8NgEbgcRCH8hGnkI1iMKhECg0Mg0IhUCn+BKDAKLdrvRqPGIzJ4DEYXCUHQOGQCEQSAQqFQSHQaFQYhdcg1ssCCEghihghIYIUEaBDBDAIIYJY8/TBnCE2EMceJpjZtmK1syZ5lrRhjxLcWVniWssLdu1ZM2zDMyagCpcBN4T8VG34qN7XcfBOuGeGmWmXBOVKYMGLFkxYKYqSSRYa1rlnnnhrGdsPE4OjEIP9EJ+iF79ng9pqdTycnJqVWZzue/Hnvd8ZubiajWscI8LdeRnAhMnQhHukEIRCZGEZynAjJCMJVlGEZTjCMYxnfPw0O4AhNhDRoyw5GOPKtZ43ORa0aMMa3Exy4VuFliwuGWFjmb5MQApoHYT8WGn4sL8+GcawwzrGauKWDBo2ZN2LZHNLCIT6V76XnBC9ErYLYKYpYqwXjhw45763zoTqZpz7YIIk5VlOEZTw5+SsITYQ2y4mOTK5yrWOVrkWtHLNutxOWmRa4cY8eRzkys3DXKAKbR6E/GCp+MGPHO6c0YoUwWxZsmLRamK9tbDnhPlfPla6UpitkpiwQhCs648OO+e987fOF4XTSST6OtAijgihhQwQwRkss+BwsGeAITYRkxtMuRo3YLW2FkwWtMzJqtcsWbRbic5cLjJjwt8bluAKTQ2G8WSniyVV0ZJT0VMQcBCxoIP9Dx+h5cYOPLjcAIbBEKYFgUPH0aBngCE2EYszlw5ZsMa3HjZs1rRjlbLcONxiW4WrFpjcZG7JuyygCjoEhfib++Jv/A4Agv4xg/jGEIeJQGYxgCE2EYnLJvjxMMq1pjYNFrTK3YrcLZjlWs2blpjxNGTXJlbgCmQchfibc+Jt0GIjkskwkmKqwVmAwV1UF018OPCD/YlfsSwdfA3jOM4zU0RGN7jYhcFNDHLHDBCghhQkJDDDhcyaQCE2EMmLJo0ytMK3JmaZFrRvkcLcLNq5W4WmZi2Z5GjJozbgCpIBOIP+LUL+LUO63rq6efw3GY56zrGK5a4cNVUVcbi63jc5zzve8xnPDnwiAIT7iz7i3To37tNsE7QhSkMEpTlFGdZYYYZ4Y444Y3hdVOEZSlkhqnmwQIPyPE91FQiRMriUpgITEESIuriUpvn5fhuwITYRlZM8TLFhzLWjdq3WtMzPKtw4mjFbmxsceFs0wtWrDCAKWxaD/i1m/i1n79u6s43jeCpxvlNghPwClfgFLnLiXyUyLRphhHDTTbDUg/Ixnd3MxMwuduOefPwAITYQwasszBzlcrczFnmWtGznKtxNnLZa0YMnLFlhY4mbNqAKkAE7g/4rjP4rjXfsGt+FdaVUZrOcztm8zaalioxfhTjGNRUudeHjyQCE/Ay1+BltCJp0a9XFzXpWUpSpLBgtC07TVVTmnFn2YazjWKtL5MeiYIOPW9mMRUQuZWmSYIlF1JFwkmImExabvLn4PfzAITYQzyNMONu2aLWzTMzWtM2VgtxOMWJa5aOWzdqxyZGDHEAKpgFHhPxXcfiu5Ep8bTknirgnCsZ117t9YzvK8EING3YKV2beJnjOE6znOsZ1jOaM6RhHRKqD/gn6/gn7Hg+BvPLjicXhUY5+d1xdJiZm3XlzHTry5+NvE8J1MDcZzPFxcY46rYCD87wPdmFTUSLmSJQi4us1cXEhE1MAQImJJXM3x8nr2CE2EY8jXNhbYWK1k0b5lrRg2cLcLZiyWs8WHHjbtcTFy2xACnkmg/4rJP4rJYnc1x1MXwvETw4+JmsTiIi1xx1z5XmE/Bxd+Di/Jl5GXAwYaXlhhhy7NuS97XlOMJq0z5NeBnCE5GUTnGsJynGEZRlGBFGMU5xneunH2iE2EMmrhjkyscy1jjZtVrRgzcLXLlhmW5mTnE1aNcjdyzxAClgThPxbdfi3NSy4tOTLinKkcE8EMoCE/ByZ+Di3Hijknkw4qrYcWvIuhOVWt4Ip1irWeHfp0CE2EOGjZnlw42S3DibslrTDhZLcTXNhW5czJq0Y4cuVpjagCnwsg/4r0v4r2YzHPh14ceU6xdPG3UxMZmdtt1ttHHXPhXGD/hNS/hMxmcTVxzbd+nVqYwxHBiaY4zbe55vHzfjghMU0owhEnOJFGCEYIIRlGUyM4zrXHvw9oCE2ENWWNrmaMmC3Cxyt1rTCzYrcLLCxW5cbltiYYsbRyzbgClIPhPxXefiufpjxZc18EZ4sc6CD/hMM/hMd4Ty3wzi7q+PgAITiRTjONa1w4d+fgCE2EZsmFtlZYmC1zlaNlrRm5bLcTVnhWuMLFq4y5WrhzhzACocBOoP+K3r+K4vt5fK2yZIacnDFaqIjExeMwXMcY4ztxu7uR0ZAg/4Y+P4Y5/B8TdYjGMXwVbLO9xxuZzeZva5zjMSVVY1XLWsUrpzAg+3TPO5TEgRIurVIiZiUpRnCamAlv1+PmCE2EZGuJixYNmi3IxyN1rTLjxLcLLMxW5suJhhcNXLnG2ZgCpgBSIT8VFH4qKQBu38rLauCcIwRhGac9O7eGfNwaRmmihCMI2raKUIQpCS18GEAg/4eAv4eAwBx4cai6mKmiLiYmJDp15TEVWJ4RqSFyhF1mOteb6nqgIPwpic7uImETEpTEiJKhRJmLgIuri6kCYlM3vr4/PzgITYRkZY2TnHiyLWGRgzWtMWRmtxZnGRa1bM2TJozwtW+VsAKYBmE/FGJ+KMUOBweBh0T0QtK1ZJww4Ygg/4gGP4gGQiWeHOs4upxE8s3AIXGXZtFBBFBBBKjhhhhhS352GQhNhDfKzzOMzDMtcYW7Na0yN2S3DkYtVuRsyxMsrNlkZOWIApnHoP+Jyr+JznoO/bjw3V4urwYvGdcdcawg/4i9P4i/dDW+1TwdGJqazEZ1114M2CE3cLqoShGE4TjOESMJwrOsL4+HxAhNhDlw0b422PKtY4W7Ba0cYci3E1xt1uPK1ctXOJy5yZW4AqAATKD/imW/imXDweGW+G+W+k8scuGMYipzt1zzd74zznabqel3ACD/iQc/iQdDhynsw1msxtObbzfO+O74zMbwqMVXB0qIIThaapIIRlGEYpxjEBBAhERESd/AcI+CiE2EMHDbE1yN2C1i5xM1rRk3yLcLbI3W48jNq1YOcObDkYgClwZg/4nfP4nj/AZxmMTF1cSTF8LAIT8UD34oHzRp3TwSwUhSCN7xyx3gIPl4m82uZRcZiUzmeu/NoAhNhDVzhcM2bTGtzN2zZa0ZtHC1wxYYlrNmxZtWjVo1wsGYApbFoP+Koj+KolxiZucqzqcRHTrjQCE/E+5+J91wqypitaVopxjnttjUIXCZZo60UBBChhSy04fA44hNhGZq2xZMbjCtcNWWVa0a5cq3FibZFrBy3ZscjRzibYnAApaGIP+J5b+J5fxfEOvTeLAi4xmYIP+LPz+LP3v2DpU8I00o4XzgIWCqaFCjjhhhQopYJ478nDqgCE2EOG7Bmxyssa3G1Z5lrRuwxrXDHFlW5GrjEzZ4W7lo5xgCo8BNoT8UjX4pE70rSti+LHsugpOM53Z43XtfA3cHgGpDBbBCkIyyxrhhPxbFfi2d0a9W3Zx9Ec23ZLBLBDAlWU4TpVWWWGHHkymOkU5VpGNMOCQhNF4JxRnBBCMIRTgCMIwSjGJEjIIp4d/Bj3AITYRjZYmTHFjYrWTXHhWtGrDKtctGbJbhZ5WjBm3bM8rVwAKSAmD/imW/imj3V8t4oCD/jIQ/jIBnM+B1qCHnEEgFFhMHisRiQAhNhGVyyzOMjFotZ4XDZa0ZNWS3FmZ4luFvkyMGrLDlbscgAo/BYT8UgX4o89McQCD/jNs/jNJ6zwAh4VIJLQZgCE2EZWTTFmcNmS1i2YM1rTGyyLcLJu4WsszNthcuGzdniaACoQBPYT8Tcn4m5Qy5Az5gzZ9EYQSQiRi17t5gw60LxnOMIKQwQzRxY+Eg/43oP43oQiQqwCZiYgVMXVngeD404xjWKiczvPWvJ7d6IN52bzKZkymUAiQBERMJibAEze9+D4vACE2EZWONswbZnC3LhxZlrRwwwrXGLKyW5crBkzyYWTfNhYgClsWhPxNKfiaVDRp5mXBOyEUL4L1g/45CP45CQiZvG9ZxmcdeWZAhcxVn5YIIIIIYI4UME8suRpxgCE2EZmjZu1as8i1xkZslrRu5YrcLTIwW427JgwzYsrXK1agCowBOIT8VCX4qC7kp7L5eRnwVpOMY6d2/NnpW15TVVVnOKspyjKUpWtWjRpAhPxvAfjePyGXJWjDSQghO18WPVr2beBjlSFI0QlOEZTTrG7Tq1qVg/QzuYZzcTIAiQTBMTBMExJMzc78fyaAITYQ0cZGblw5xrcjVw2WtMThmtw48TVbjxMmLXI1atW2FgAKXBaE/FLN+KVfPxMuq+SdI0qmjhtphECE/HIV+OQ2DHoy4L2vSMZTlfVrxITkL1hONYxTIxjfLy68oCE2EMGLNi2buWS3JjyMVrTE1brcORqwW48jhw1aNWuFwxcgCmscg/4k1P4k1efJEm9cZqZlCKmPA54yhfjw2+PDe2xhMKYjE4yWKaKKFBPGrmxeAwKFqzmRjjhhlgjghglghijghQyx4HHx54AhNhGRi0Ys2zFstyMWjda0zZcS3FmcYVrVizYtWzRhizMmgAqJATCD/ibI/ibJNzw8OllVrWuEahMzc2ZzG7m90nt5vkcegIT8eGn48NTVXL0MuSdIEa1nhnfHPLHGwyvKEVJUpKmSGDNWEIXAZhqYUkcEMAhQoYIYIIYIYCCOKOCGKNBDDDLPbjYdUCE2EOcTho3bsG61nlaOVrRw3wrXDZlmWtWjfG1ZOMrdtkbgCoIBLoP+Kmz+KoWL2vGaVPDGtcOHDhjGKmLuOreeN897zxuu+9iD/jv2/jv94Q1fKeFajGqm5zx4+Dx48+e74pipqcVDHgOGAITd0J9POhERlOVZTgjBCKBCcBCInXp6YdQhNhDfM0auMuFwtb4WzFa0aMmy3CxaN1uLKyzMWbDEzwtnIA==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UyHAOAgAQdBKAJlgQBEGvzcJkXvqBPuV1mhjQNv1kDCEgQRP//A0U1BQM4C2QZIDIJAJCbAwE3wB5FMwkAkIICAdvFHkU4CAD+AwB7hdI0Ek7ApD/TAKQ/HgkygoAEoAAAAAAKtQFNhPwIIfgQNpaiEIxvbbE1wzsdZxjNKUqStbBDJTBbJgwWtbJCUYxw3148unLfXXHWKEsFtThV4EoAg/4JXv4Je+kxcVeN+B16EeBnpHDGKqFVBa53u+d3zzx3x3vjOZnDlHTHbh04Y5Y1eONeK34Ig+3ne7MKhGILlOZmLqYBMTJExKJgQExMASTEzd9e/jz7QCE2ENc2VqzxMGa1kzb4lrTG3aLXDXNmWucbdhmcs8uTK0xACsMBT4T8FVn4K1edv3adCEcUGiuaeitIVlXDPPhx48t6lqS3Z8xq18bHKCF4XnPGwxvGsYxjSMcFdWPgY92CQIT8EmH4JV+Zx+Nt2NerXk04suCtp4KWpgpSlEIwrW854cOTKYseybBCkIUjKMIpxvDHHHOuWOWWmmdS4ITtI+B4RlKlIShCcJzimAQjCMIkYRCESUYTkIwQARjGc5zrfkw8BCE2ENWOFrmyNMq3HhbMVrTI5crXLlsyW5WjnGxY5WWTJkcgCpoBPIP+EF7+EGXDxfE6YjFY1HCorVpzPHjzzvu3nnfHjd5lnCq1rWODljODxYT8D834H2crNn0XTllsujVKqEJQlORsja2LFLJKEis6xxxywyw4/G45EIR4Ei8Eo0hCEAjCZGESCEUIwjGEYCMIwjFGM4xnlhlz9AAhNhGZgzYs8TLCtatszha0aNWC3EzbsVuFxjb4szTK5xYXAApjGIT8H5H4PyRzK4M0tVdE8V5zyt+GuMCD/gsq/gsrHHtnW9ceHPVrnW97yIashqmDgYCBhEFAkDBwcDBw8bWmAiE2EOXLVhjaN8S3DiY5FrRwwxrXDPLmW5GrTMycNsjnCxYgClgTg/4YwP4YwXftnlmM656543idgIT8D234Htxmpt5mel6VlfExgIXHY6CPZxxo4oEEEKfC1CE2EZM2bJjYtMS1vixt1rTK2YrXDNzjWt8LfHkyN22RizbgCmIahPwqifhUX16mK0rSpC2G2GOeem+HLbaAgv5tC/m0+3kuWTcqzZN578cAhaM5Do4YIIkCKGVHBGjglpyddAAhNhDPE3Y5XLZstZNmbRa0zOHC1y3w4VrZvkx5GzHI0yZWoApDCIT8L2X4Xw8m2mMAg/4Nbv4NYXKsXwCGnJKth4OBi5EhNhDFkwY42zTCtcMGbVa0yssa1xlat1rdm3Z4crDHhwt2QApmGYP+Htj+Htmrq3G+t888anER4FeBfDwAhfgfi+B+PCYXEQ0TXMEslmQQwxYObD4OcIXCZC3LkUMSAjI4ZZZ68LPnACE2EOcONtjxtGq1izzNFrTHhYLXGVqwWucLBxia4W7bK4zACo4BL4T8Q334hv9Ojk4qzjhnONI2pitmxYsWDNK1kYYZ45676cOfPfXk14sQhPwRqfgjVjDNCWS1sGKlKUjHDXDl25c+fHprhneFSCVGKWqGLECExdo8ExlGEYEJynKM5RgEIwCE5ThNeeXfj3AhNhDFw3aOHOVityt2zda0ZZGi1w3aNVrdlicMGDjKwY5nAApcFIX4lfPiV9YC6HCQYCaRPHgYcTDiwIP+CsL+CsNz5d9calE6vlx1AIWLLS0yzoY5Y5YYIY6cPXqAITYQyYZXGLM1arXDnG1WtGGbMtcZsrNa5aM2bBgwxsMjfKAKVxOE/Elt+JJevApkxZLRjXGxstcAg/4Mpv4MneskSmo4646nroCFzmAgzOHIEcKFHblYMgAhNhGVi0ctXGPKtY5HGVa0bsWK1zjZtVrFjlbNmWHM1YZGQAqvAUmE/GMJ+MW1K7Xq17cMtsM9ccsMkLWxWpixSxUwYMlqYKUkRRx3x314dNdM63rCULUxU1OFfhQsg/4HMP4HQaqeDOEcp4Y1rGsRiYqriZcb5z1zx3vnnOd3MZqarTpjtw4ajEM679vJb7iD+Ao+AWkIldzIJiUTEiYmAETEoRdXEwvGamLmMz16+e8oITYRkZssjfIwaLW+VuzWtG+ZqtcNmrla3x4cOFk0ysGbZkAKrwFPhPxtafjbH0cXicHgBqnmrolakk2O+HXlx58N5pStTFK1qWpDAhGM61rOsarzrG8bznWS0tEtm6yD/geQ/gev8zv2zgI3jcbq4YjFY4axpVZXucrTEIqKrEE3e88Y4zm85uZpHLPSgIP0vGev48TWJiBMWlMXARdSJiYmJiYIurq6mBASkld3z92MACE2EYsWZo5zYnC1kzcNFrRpicrcWPG2WsXDZhmxuWWZqxcACnclhPx8Hfj4fzY8Ro05MuTHgrgjSGCUqUvSs53hlppxQuCE/Bad+C0mu7eZMtacGlccY1iUhaksDJPJHNXJKoCEl3mXswhSMIIJopyrAIlU6599+YAhNhDFlmas8jjGtYMGONa0a5Gi3E2xsVrBoxb48bHDiaMmYAqRATiD/kHQ/kHnrwDW/IieDE1bLm473vvfNtOK4RWOkco6VrU6mJxfXgCD/grK/grFuTp17by3G3OM1vG8TSnCOFcq4YxwjCFzvOec9+N9bITlYuylCCUZIxJwmIpTkRhGE4RITlGEYRjCKePo1eAgITYQ4csW7NtibrWDLC0WtGLfEtw5WuNa0cZMjVlhx5XOLCAKwAFLhPyKufkVrwwrHDSMJSpq27GyNsELShCdcM74b463TQpaziVwUlCCdZ1neeGc7rwjBZupgxCE/BNp+CYuuCuKMY3jlrn0aW2FcMZxotLBLBa2S1oUrOuHHljlrHHWUJYIYsWLJTFTBPBOsaz20067gISngA8FwnJBCMBGBFGU5VkQjKMJynCKEYRgTlOEZThKcpyjCZNhw8XLDwMAITYQ3YM2jfExyLWDnI2WtMbTEtcN3OJa4YZmmJy3yOG2VkAKkgE5hPyaefk09Z8wHEz6ma2SlqThjnnw5cMdpjztOHHhreCUrYMGDFDZfMgAg/4G7P4G7WcAReM1tmszF4moaHiOXLtrtiKtxnnx458GPHt44ITVwuqjJCCBGEYoxRQjBCEIwiTRIwjCMITRXjt4rmAhNhDFgzc5sTZgtxZWrda0bYci3C3bYluTI3wsWbBs0zM2wApZE4T8mNX5Ma+JKmbFmtZGeGumeXaAg/4JEv4JE/E8OpgSXjnGuYCF0FUGrjiQwQwwRo6crTQAITYRkc4mThvmwrczFvmWtMjhktwt27VayY5srVnlZNWuNiAKUhCD/hhE/hhF48M6suU1uYT8J034Tp92/RNacIyvirhAhcxgMHl4YYkMEMc9OHmAITYQ1ZZGWbK4xLcblwxWtMrnMtcsmOVa1bOcLNy2bt2TVyAKYxuD/hXq/hXr5c/GmNYqInU4vlNSvc8fBIT8Li34XF9+7DSdKwgvbDa8r2ipe1MIhHa4+WcIwjBBARTTrfLw8QAhNhDBuwwtWLRqtzNMzVa0x4ca1xic5Vrlzhc4mmVuyYMGgApDCYP+GAL+GBPheL0Ag/4ZOP4ZIbq5vqCF0FOZhgnlwNQhNhDFm3yN2TVwtbZMbda0aYsS3E4bY1uXHkzY8zJu1aOMYApWE4L+uiv66dzJezrUyT1IhfhOc+E5nCSYKaqZNLBXPPLOzICFxmE0aCBBDAhhhljtxeGAITYQzxM8bnEyZLWbnE1WtGzXCtxYWrFbmzNHDDLmbYmGbEAKjQEvg/4hAP4hE+/LjExeJxrhjHDhiqxqIisuc+Dnwc9973U4vwjwgIP+FDb+FBXn05cNcmlznnvPPvx4999c8Zza5IcnauHCO0XAhcBlmrghQEMEMEMEKKGCCGCCEghRRwQxRkMcdeJwcOoAITYQ1aNczZm1zLWrNuxWtGzVmtxN2OZbiyuWOTM0aOHGRuAKXBaD/iRI/iRJ5c/AnU8KrEaihx68AIP+FWb+FWfwvD4bqLsuZTWNx4SFz1jXxwRQEUMMEMKW3D4GgCE2EM2jTDkcZG63FkZtlrRvhxLXDhsyWtHLHFja5GTJzhbACloUhPxKUfiUV16oNF8081ciUYyrvIP+F6T+F5vjTOOfDjjdXMXfTYCFgz2VlgkRRwRp4YJa9CwQITYRkcZMuJuxxrWTbHjWtGjBgtwtmGRazZtMzRplZt8LDGAKpwFNg/4u+P4u+RE9enr8tutcdZ0rGuGOGumOHDHCMVabZuMxu+N73vjnc7iclyyYjXLwq5eIg/4TmP4TmR16TGInhHDWtY1isIm83ne9557vd8WZXMlzFmGsV06cOHKMYm5vfDfh4IPWkBd3WUiUSJhMTBEkSTCYmpImJRMTBIJm/B9d7AAhNhGFnkZtW+HKtYOG7Va0bMGy3FmxOFrLI1ctGuVhicZmgAqIATCD/j6g/j6h7c6i4u5jdXiLpnkxeIVEVnEzUxnl16c/C7z2hPwsTfhYn1M1qYkrs88c9uza4uDPDPXDCqEpWySpTBDFfVh3YZZghOVq6eMhCMCEEEE4TRJoREYE4TnGeG+nL4EAITYRjbNM2HM5YLWbLDiWtG+JmtxZmjVa1cZc2PG3ZucbfEAKeieE/IbZ+Q0/FhxY7Y164Z6YaYYV4IwlSGDBa2yWamZCwIT8LyH4XmYZYZ5YYVQlCkMkNFsmS0sEUK3Ryw1xy5bghORWcaznGKMI0iEUYRIkSNcO3fPwMCE2EN2WNy5as2a3C1a5VrTHkcrXOVtlW48zDE3xZG2LKyxgCp0BQYP+RkT+RmeY58OPZwjwDHCsVGMrznv08POYI4V2xjhqqq9t75zxu4yidS1shPwtjfhafpox2zw0zx4zk0vWc4SwStmpwo2SnHDfLiz4Y1nOUqYKbIZKUQnWt3DatYCD8L1vR4zcliUSLhMTAiQiRVwTAEwtfHr6rzghNhDBtkwtmmLMtbsWzBa0Z5ca1w4YtFuNsxws8TfK5Y48IAqrAUaE/JqR+TUnHivYrTJgZLWlKEZ4b58eXLhwxrCFpWhoz5lsEMC0YVre99M8dc8dNcuGefJjrYCE/Cih+FFHfu37jToy0mnBalJWpKkSMKzjWF17XcCtMUsCULxuwsMKwquY5Sx4AITEpCSM5rxjGEYRQiEEIhERQjCMIwQiQCUSKcJ4ezWPgIAhNhDJpjZOMrjEta5mLFa0xsci1xkc5VuRs0w42zByyaNGQApQD4X4aNPhpJwWFwmFwmJqQQTzQIT8P8n4f365s+zbsrCdr2oAg9UWmU3vjz8IITYQ5bMMuRs4YrXGJg1WtG7FutcYWzNaxYt8uJrlbsMOPIAKVROE/C+F+F5nNLJGkIIYVctNuOCD/iME/iMVjfDjqYmJir6S6IXHVo0sKFClhppwdukAITYQwa5MOLI3crWuZjlWtGeVmtcMGGFa1YMsbLNkaN8eRuAKPwiD/hoI/hoJ3q4QhvEkR4kiZSVno9Hggp492WghNhDZvjcucOVutZZWDha0wuWi3DiaOFuNsxyZmuRriat3AApTEoP+IOL+IP3l1mbTGJ4OU8KAg/4gYv4gUeWuXCtKzeebw1iE52jk70CMIp3vhw5gITYRkZt2TRxmwrWDlsxWtMzlwtc48zNazcNW+ZgxZOczVoAKfCmD/iKu/iKxvNJiqxWqxWorPLjGb3vPG+K5RPgeDHaE/EI9+IQe1s0qYpxled74568evDrw471nGEKSwSyZJcbToISXIx4bzginKcIwSECaIjCKM77+C8BAITYQxbOGTNnjZrc2ZswWtHDZytcOWThawaNczLMzb5cuFgAKVhGE/EzB+Jj2+aNqE51wwz6eAIP+IaL+IZ/r38DMUxOs8NtAhpycgLmFgECQMHAw8jJ0wCE2ENMeZw5Ysmq1ziZY1rRq2wrXDdm1WuHDfM5c5MjlxibgClIOhficK+Jv+vLSySWQ3V2XxIP+Ix7+Iw3weJNb6c+DIIagmICzi4GAg4OFhYWboiE2EN3LbK1yY3C1q1yMlrTJmZrXLjNiW4W7fJlxt2TjIyxACoUBLoP+LnD+Lo+d114b4OkdMcNYxjVY1FRaeOeN8+fXj1zvi5xriIP+ILL+IKvVcI6Vyvha7zvjfHjvj1zve24mYikajHLPLViE4meCaM4RIxjCMIwjKMITIRhEEYRjPP16cIAhNhGFk3yZm+bKtzNHDVa0y4mi3CwzOVuTFkxMWjBgxas2IAo4A4L/ACGp/gBDXoCC/s5L+zcQgs84ITYQwaM2bFgywrXDdhhWtMmFutxNMrla5zYmDXDjxsmuTIAKaB+D/kCy/kCzzUxETqdZ4Xq9TURUL1vhjmCE/Ehh+JAuc6107NuvDPXHLet6SwUwYsWLNPRaYINgiKEkzKUXcTbe+/h+cCE2EOGGJs4y4cK3FmZNlrTE4xLcOFk2Wt8rZo5bMmWNo5bgCoUBMYP+REL+REPhx8acYhOOOLzc553vq63uEVrHLhw1XhTprfLny40Ag/4jmP4jme3erMzmdzuLCsY4cuHKuU8Lzibtxcc+Hrx3PmCDj4Ej2/BiIQImYmYmKkBKRa5nMZnO+wAhNhDNhhy5WzButctmrla0xYma3C0ZOFuRi3zNMmZniZs8YAqdAUKD/kfm/kf5u+dMOFdDyJcGk5vN+H4Xi3cRFa36E4xq6q8wm7u8887vMX0zgIT8RIX4iG4Zq0ww0tOU4sZ1nFa2CmSG6NCc9erXjnO8J0lLJgtTFalKIQYWu2neg/E8bjvnc2mSYExICJRKJRKJImCJExKV8fJ8mfYAITYQ5cM8TBuxcLcTFxlWtGmZktcsXDBblatG+bFjYMWzRsAKkwE4g/5Ppv5Pp/HjPFmt4RjFa4Y5Y4Y4Rwqhd89898d8Z3OSaajtnxoAhPw+Kfh8VyY7WslTFLFS1IEa1w6a5c+/Dpx4cMaQwYMGLNbJiwYqSpCsNdNOkIN8HR19+YiSYsTEiLoiYmJhMCYSmFznj5fUITYQzyYm2Js5xrW+LDmWtG7hwtxY2LJbiY4sbbFhyuHGZgAKjAPOAYT8mOX5MicdsEdHBzVhhnWMYJSwRhGdY1jCZCEIKWhgpCkEJ1VQWla1IYE4xXhVBCKca3nWdaXtg06BopgyYMmDJSlrUQTXYcLLPHjx4b4dOjTeNYRjSlpZJUhFWc50jaEJRjeqsYRpKcZ1w3nWMlKEa4cOXPnw6ceeuVeU40hoycjJyuJxAIT8ABn4AH5wtSks2DZm0atVM0bSwQtktS1EaxrDDgohKdWW+Ot6wrGM4xjWs7sMb1ves44SMIIQhON5457dm0TheVYIwlKEEpynJCkYQjOF4zhyYY8evHtw7d+/j7+Ln2zhTRkxYqSlGFKSxZMmTFalKQhFCEKSYLSxSpKVJUlglgwWwYMGCGKdsObHGUCD9Tl7qBBMwi4lMxaJiYJRFxMEoRIhMTCYmQiUESRMTETCJjNSkRNXV1ZMTExMTCYECrq4kmJLqZhClwi4TC4JhNSiQiYmJhIiSJSmZz39mHwcITYQ4bucWNrhZrWTJizWtGDZwtcOWGVawaOMrZvhaMGbTGAKpQFDg/5XKv5XUdTnU8OPCaajg1jhXCKwrLd73fO9k1h4FVwirnO87zubmZq+QIT8SsH4lRcWCVISrLDHHPPPPnz4cs88ZUtotm0ZslskJTvhx72fXjjGNsWTVo1WzWlCsY5Z1ziD8T0vR8NUlxMEJRJMxaJQCJQmJRKYmEJRK75+b34AITYQ5cYczDG2crcORxkWtGjfItw5WWFawxNcTHNkY43DVkAKhgEwg/5bgv5bg/T0vaNxVadnLlitaqKnM73vPO+O7va2L8CeAIP+Je7+Je+VYxXCdXMzme/bNwiIjERhV1mLm83xnwcceICE7GKXguMoQRgRhNGEYIwjCcIyjBBCMIoxjhy5dOAhNhGRo0ZuGzJqtaNHDZa0cY2C1y4b5lrDDhatnLNu2ZuWYAqHAS6D/l6u/l6vrjm81s2qo5OXTlGqW553m+O3NxuZrvwohPxICfiQF2VyYsWS2Cyk43rjrnw58OXHhwznFCUJQowIZKmEhbs9Dh8uggIIUEcUcEKCGCGCGAEUcEMUsUsdelgh2gAhNhDXE5x5G7BqtxYmrNa0xs8i1xlc41uNixYNsTZo2aY2QAplG4T8stn5ZbVsOOGemmGeF4lsGbBswcCOTECE+7e+7fZpQxQyWxWwQwTZb4cePTDXjmCD8bHHK4JlKZSTN+D5e/GAITYQ4yZW7PEwzLW7TK1WtMmNytxMWLZazcOGznDhxZcmVwAKigEzhPy3zflv71cvFOc6wrKOCNrQtDMwSslCsZ1w1ws8ssLxmlDFPgRwAIP+ANb+AOnwOXGqwwqazW6i63pUZ1NJhc5x1xxjjcc9eP072IP0vEv4HmIhESJmYupgmrgKRKJTNze7689gITYQ5auceHG1cLXGRo3WtG2VqtxMGjBbkbN3LXM4aOWOFqAKiQEuhPy8yfl5VxzVnjrjY5VhLJTRi1aNGLFSSNcOHHlx6768uPKxk4T7lD7lfHoaLYsFNVNELYIRY74cefLny565645zXhGUaapywVCFzF0OnQIkCFChgjQQwISCGCGAgISOHB5tDqAhNhGVhmZ4W+ZgtaN8rNa0x4ma1y1bt1rdq5xN8ORg5xsWQA==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6eARwDgIAEHQTkCsYGARBr83CZF76gT7ldZoY0Db9ZAwhIEET//wNFNQUDOAtkGSAyCQCQmwMBN8AeRTMJAJCCAgHbxR5FOAgA/gMAe4XSNBJOwKQ/0wCkPwq8AVaE+yu+yvG/dx8WOmfBrxabY7VpO0rMC0MC1pWhaGKeBijijLBWV5ZaZb1vfHe+NplljW68EMFMGK2qvEpIg/4FxP4FxRw4+AVDUNZ5XURE4mYzN3mMxmZzN53OdtyzmVzE1Vaxw1rhw1rValOXWvHy7oN5V8buYTCYmEwRckkwTCCYmYmYiYhNXCYImri6smJiUrb35PP0ACE2EMnOTJlct2S3M2Yt1rRy5wrXDlhlW42TTFkZ42zRi2agCp8BRIT8BvH4DeeXyhspK1MCk14474cOG95o0aNuwNWvVlirOs71nhhhTlWCUJYr7rQAg/4GUP4GUenUc4tuprFaxyxXIlud769u4a34E44Y5VqEcZ6z1dY47bnvNcSD8LyPVyVOJiZTKRBNXVokTCYE1dSiImJiUWZ339G/KCE2EM8LNqwcOWa1k5aYVrRu4YrcTlu4WuGebJmZ5mjDC5bgCoQBMYT8E4X4Jw+MlghaFpQhGN73w34ezizzxzzyzvWcIQowWyNE9Fcwg/4F5v4F5+OLi4mM6umJqcZ8TfJwxwjhGmrmc7555z4NdQCD8zvcIuSVxMwhEJJkmJiQmZvPHnvPrCE2EMW7HDhzMHC1nhxM1rTLmbrcWNg2W4XLNs2cN2+TNlxgCmAZhPwSCfgkFXtqkySwUpKME8MdOLbiAIT8EVn4IrWvVhtelaRpGCUZ4NOTXKCD8bhndzNwStKc73xz4vgAITYQwwt2DNkxarWeFo5WtMTPItcNmOJbkx4sTFm2ZMmuVwAKWROE/CRJ+EiXPmZcmOVSNK4pbdiE/AsB+BYHPmZs+68JRnTHi26oAIVqoIdWjgghgQyxz34O4CE2EOGOLLlZ5Gq3I2csFrTCxyrcLbLhW5GmTLiaNWuXJjyACmQbhPweqfg9Hy7L2pgYoYp4JyjWeGuWPB4XDIP+CMr+CNHE3Wcb4ZxvhmrJrfB4/jCEtSaMIIwjCZGMZoznfh4esCE2EZHGbE0xMWC1w1xMlrRplcrcLlmwWuWuXEwZ48zTEybACj4Fg/4QYP4QX5vkhvBSd4KKaWSggIePQ6H1WBghNhGPDkYssLFmtZM8Tla0yZcy1zhysFuLGzbt3DVviw5HAAqZAT6D/hWu/hWv1XC+k8mlRMxfWs3nc9b6747zu5iqxjWNV2zjzIxy1Ws11136dwCD/gbU/gbV8U51x1vUVw1w5dscsVEbXZMMrvM7zN7rv28XFXVavpvp16b4gIP2ON5zsZiUiYlExMJqQIuphEiYmYmd3Kd+P5whNhDlplbuWGTKtzZcLha0YZHC1zjxM1rXLixs27dq4bs2IApVFYT8OAX4b39LJHMzRwIwwzxtM4CD/gb8/gbt65q0yjNETwy5AITNyueQTRimmw1078ghNhDNtmYNHLHMtbOWDNa0yZMq3EzYNVrhlhYuWOVs4cN2IApcE4T8N/H4b+dFpaIao7IYpQllw14og/4JBP4JBcRvXHHHHGpmmdcQhp6Uq0BAQEAhYGDgYWPrYFgAITYRixYmzHExcrczZo4WtMjNmtw42mNbhysGTbKxws3GFsAKrwFOhPxG4fiNxBt2M2HRDBK0aTjGeGeeePDhrMhSmzXqcStJWrSsZ1re+GuVljeWGFYTpGmKWyOjdYCD/gWW/gWn7B16O6N1up1iuGtajlNIu9zxnvy5uEqqqioiYszV1lmZvdrrON8vBsCD9DyYVElpXEosmACRFxMTExKJhMQiYmExKJTEzN78ny3oACE2EMcebI3x4sq1mxYuVrRricLcOVhhWsmLLFmxMMeJs3YACmQag/4oov4oo8cYuty5xzrcKcsO0X4ghPwI6fgR1yUpS2K2JghatMM73w6Y49cQhatBDHrUEyBAhgjQo5a8ThYMsCE2EZHLVw5cN2y3GxzOVrTM0zLXGbC3Wt8TZw1YscbPK3yACq0BRIT8XUH4ukc888MOHDfDek7SyZtWDFixWhGEZ4V63vfHWtYzspa1sEMWC2LFklKMMdN9ttIThPwJvfgTPz8jHklkwSlSEZYV2W98OPDhy3w1vdeCcJUWwQwUnKcLwnVK1MGKWiGrHkwRhOBzjwXGEECEYTlGMIhCMIwiIRAEIhCMIwijGKuXg53eITYQzcYmLhq4cLXORziWtM2VktxYWeZaxYsGGbI3wtmrDGAKfiaF+M7L4zqaSSWSVRSwuErmjmQURRTQQRQyzyYnJZPIVwiF+CID4IbcHiMThsPZawmFYXCYOKuOmWWGFJFYwC5dfjJYAITFyOvApSUoQgreM5wmBFFON8e3PIAhNhDRwxyN8eTEtaOcTNa0wsMK3DmZ41uLLjaNWGVxjaZWwAp8LoP+N3D+N0+GOvLnrvrbi4z1c43V4YisRioxiNViu3HwqkCD/giw/gi7rjXHXGJSTeJxPBwrXDFaxUUuL3eerz833IPl4E5u5TMWTExMSkmJmABM8/B9F4ghNhDjG3bN2eZmtcZMTda0b4mS3ExZZVuJg4cZsjHNibMWgAqcAUKD/jwi/jxB3eMajXIY6TrTCbu/J6d+M2a4Zx4zVVwmLneeOdsxJFZ5c/AcAIT8D134HccZjrhnpHBpnVnKGCWDBTZKUZRnXXs23re8yGC2LFmwSpAwssstNcL5wIP4A5PgsRMBImJBEkSImCalNXUxIktec8fD8HAhNhGRw0wuWOPKtaZHLBa0yOWS3E4ysFuZziaNcjHM4y4cIApvHIT8hqH5DVZbNqlc9NeDbkx4lIYpLXsrMIT8CHX4ET9VaM2CfAca+6OSMMNa4Y751y4QhpCggbWAhIKEQ0CgYODgYGBg0DAw8nUmBCE2EYsrbI3aMGS3HlbMlrTNixLXGJk0W4nGZo5w5mGFjhYACk0Qg/4RUv4RUw58rrjw56rmhfg1O+DU8MFg7LcJhcJLfjiC+T49JhYu+/YhNhDhhjyOcbXGtYucOJa0yYcS1y2a5Frly0xscLXE3x43AApTEoP+D6L+D3OtX0z03i2cut0Ag/4QQv4QVZrfDny3jOGeXO+ghMViKMYzjWNb4+PgITYRibsmbVu5cLWjZmzWtMThktwuGzZbixNMeVi2YOGjNsAKPQeD/hHQ/hH18ICD/hFo/hFN7xcAg+Wt767kITYRlZsmzfJlaLWjRjiWtGmZytxMcjJbhZtMrVuycY2jbEAKbieD/hhC/hgpZZudzec3cZWQw14HXp4VcsdNY6Ngg/4M7v4M7+WMajhwqqlm8zmV5nc9/G8dNyzMcuaDRMwBEEBExFwWmamd+P4fiCE2EM27lkzxZGa3K1y5FrRy1arXOPK4W42GJs2zMWWHHkZACkEKgv66M/rmmZIXAIP+Dib+Di2SYOyE0RrWMa478AAhNhDJm4assjVytxMWTBa0Zt2y3E3yM1rVjiw5cOVi4yOG4ApMDoP+Hhr+HeGtb1cInjXAg/4P+v4QAc1MpmrrfhCFqihhjhhQwy143MAhNhGZxma5GuNmtaMmbZa0y5G61y0YMVrNxjaY82XDiaNWYAp0IoT8SIX4kQzBh2beBwd2/Njjel7XhGMYzhWkI5iE/BnB+DOHTo16s+bDgpXhVwUpKVKRlGCOGc9N46SE53DnGCMIwmQRhGEZynCMIo1x8ufOITYRjzM2LZo3yLWDlhiWtGeRotxYcTRblzYsjdvjZ5HDViAKiAE2g/4oNP4oL8+J4uOe93xrNYrHLHLVVikMzu85vd5m7iScXCs1gIP+DML+DNnxOPDyI4Y5Z1zrvPOfB6c11dVfBURjOC4mU5Xd5cZgg/A8j3UERUSTEzJMTEiYmCamBMCWePPw8iE2EM27di1xOHC1s3bN1rRmyZLcTJpkW4cbNxkxtmWPKyYAClcVhPxQdfig7KV2VyM1sEKMMNuWYIP+C/D+C/E8DwenHW8c6uJvU3qEtCEIQiJlY3rt4cegITYQ2a4m7bFhcLXLnG5WtGGNutxM27Za3bs2mRszZNGLTEAKnQFFg/4sFP4sPURcXFIwxWMVw1jlHCdK3WY4xzcZzx5czrhIiKiBVzW+m58YhPwZBfgyLjGl6RpO08kpYFqIzneOmOeuGOGFaQlLBDRt2HGw4rYJSlCUYRijWNc9te2wg/Crd2BMzJMBBEJhcSRKYklEwARKY3nv4vP1gCE2EYczfHjaMci1uyZZFrRozcrXLLNkW5srJnjaMm7jDicACncjg/4z1v4z6fAzDEXVpiOGeUargiJubnHWuHOF+D5D4PfapYp4ZbcFg2NxmZsvlrgnggmgsqookqnkspCFoy2PwcBFFFAQI44Y4YISEgjjnweJj1QhNhDTDly4sLbGtaNMTla0w5My1w4ZtVrNkxxM2eVjibs2YAp8MIP+Nyz+Ny30IaRbM8Z3eXGOeOsbSiKxWqqow5ce3HtvgIP+EAL+EAOs5zbjrdImM4mJ1enCOHLlWsOG2Z2434deS4iC+z37ZcohZqdlEspSWzbd73d9/IAhNhDHKyaY8bdwtYZnOFa0YMcS3DhbYVrVk0aNnLNi2ZscYAqoAUOE/HUp+OqfDTPbHmw5JYLDVGkrYJUI3vhy3x3jGMoWpOWzbxMqMM+jTixpwqTlXNGYhPwdNfg57lmWrDHfHPWObgwxwwjSVsVsGa1qUrKsbz16tcYb7EMmPFwoUxUpCNZa5w1gg/SnnmZuyYRMTEpmJmJqZhExcBEwEXCYSiYtvv69+AAhNhDLKxZuGuJstYY2rla0b4sq3Eyb4luZiwbZGDJi2cZWgAqZATiE/IVR+QqnDGM51jjY4YbToxStalMGC2LBa0rJRpOWOGPHny6c+fXjyz3wjjCE/Bpx+DTnk5oTpXJPNHNS2CksELQSjWd8t8Ou+e+eOWlYzRhdG0MGJkzQhOZm6OGMkCEYRjGUxEjBGBBACE4RhEnCdefrhzghNhGFs0xZMjVgtwsGzha0bsWy1w2xYVuFlkYNnDLKzc5sgApJDYP+Eyz+Ey0OvTeOPCCE/CZZ+Ey0OBhlBXEAhONG96zrCM8fDwAhNhDRlkbtWzTGtaMm7Va0ZZsy1w5btFrHM5aZG7dw1xN2wApSFIP+EL7+EKGtT0z2vks3O+sbg/4VdP4Ve8678udZxlA5ZdiD8KYLZm5kmc+D5uAhNhGVw0cZGONytZsXGZa0b4ci3DkZ4VrRsybMWmXGwaNmwAp9L4P+F2j+F2ng1iqxNE5jc8c8d53nNb04Yxy1yrwK5aajN8CD/hQ8/hQ96zGYmaiKxitajhjUcmJt1c7ze5mZubp17ITVxurGZBGEYRBCMARlOBACMZ4ePj5QITYQ4bNHDPI3xLWTZk4WtMrhstxNHLBa2y5Mrlljc5GOZiAKSAuE/D9R+H3uPAyarYkaAIT8LVn4Wp9tEYUMwIaKqIC3ELHzMAAhNhDBvkwsmGTKtZtmDVa0cN2i3ExcNluLI2bOceFi2x5GYApZFIT8PnH4fOZyySlmbmalJVtprYCE/CjN+FGfbsx4L5MeK9owjW2HHgCExUijCMUZoxnW+vfuITYQ1ZNXDhi2bLcmFq2WtGTXMtcZsbNaxxuXOJrkyt8LLMAKhQE4hPxKjfiVHG7fxMNo2jRSal5XlOM8cNObPhjHLK8UElIyQkpHBhxQg/4Tgv4TgxnFkxdXE1cE1EsTrfjb5RyjlWoxMZbjm3u+cyCC8Saslmi2VYVLJZZZS87LNy1rvff1gCE2EY2GVi1bNGi3E2yMlrTGzyrXDRu2W42jPGzbMGONswcAClkWg/4lQP4lKarpvpvpz7ZxmM0zWuqD/hYm/hY1E8LxeiYuI5xXhoTZphCEowTjGMYo1w8HH2AhNhDjIzYMsbdgtxMHDda0cOGi1y3cN1rfK2YY8zlo0bssQAqWATmD/iwq/iwr4xnMca4txcVGsctaxrFUxMTN5vbO9bZW3V6vXI4AhPwnZfhOz4+IpHM0MksEKIrzrhx1x3vW8YxksxaM+bnSyYsVsEZ3wwjwwITByuvCkKRpWM5oowhOAhGBCcAjCMpwighOUYzrxd8fAwAhNhGFi4Z4nGRgtasGGNa0cMHC1w1cZVrLG3bZG+XDky5WIApgGYP+M4T+M33ZiZ1nlPCMTqYXriwAhPwvwfhfxzb93FpOd43QpCWCOiuabUCEzZK4ZzhOAjGEYoxvh06esCE2EMmGRpma48q1vkyOVrTCxwrcOJtjWt2mRg5YtmTfFlygCngpg/43Tv43I9b5ddcY654575znMXi+WdTqo1jWuFU6c60Ag/4XvP4Xy83drMXTEacI4cK6OSmZ3nO766770ISm6dZ3hWESEIwhOKKIQiEY1x468HrAITYQyYuGTJvjyrceXG5WtMWXGtcNWrRa1ZOWeRg4zMmOFwAKnwE7g/47Mv47RePfXHpPJ4nXp4DWKrC7zxznnlMKrHDHCOFxOc3xyu4i+lxghPwtKfhZZlOWGOeefPSvRphrWOCGSWTFixSsjGOHPm1zqRtLBkxUxSsrLTbLtmCE5HA5t4zjBEijCMYwiCUYRQjCcIRgRgjAQjGM8PB4MewAITYQ4bOWbVszZrWLJw2WtG+RgtcYmLdbmyMcbHIwxMMjRkAKWhSE/Ifx+Q/3XirBWF5xVgywcECE/CcR+E3Gei2LNalJVljhHLO2MIaqjoG9goCCECQaHl6GApAhNhGPNiw5MuFwtZtMTZa0bsGa1w1xZVrJq5xMsmJiycNMwApCDIL+jsv6O1RDc2iC/qKb+ojfhy4psIR2OfeMYRje8SE2ENGLNyxzN3C1s1yuVrRwzwrXLNizWucjLM2Y5GLbI2xAClQVg/4R9v4R5dYjU6nDF1M11rj1g/4a1v4a3yavF63qZTOajmCDq4qoQmbmZm75+H2AITYRkZZGzVk3cLWuJuwWtGbRotc42+Ra3assONu5YOGTFwAKPgWE/Cb1+E3mE9yG8OI3hwbl5OcAh4VEI3K5MCE2EZWzBvmaZGS3FkzM1rRo1cLcLBu1W4W+XG2YNnLRy3zACnsqhPwyEfhj118adKKTXhjjjYZ441nMpKlrZqWxYKUZMcCE/DRp+GjeHBxRnKUqWwYMEMEpIXphhed5z18DXNNG9o5Qg/K8b3blABMRMTUxMxMokheb7+OAITYQ4aY2rBxiZrcuJowWtMbHGtxNcjFblb5MrjFhy5XLhkAKTw+D/iHK/iGxvk4VwzjrrwSD/hs0/hs145qpicXyzHKGsoiCwGINAw8XHxtkITYRicsmbly0arczfC0WtHLVitxZG7Ja4ZYW+XLiYuMrXEAKTA2E/EUV+IovgRwZJYqMFcKC/rGz+sbfHm3ZuZdAhoaugLdAETGxsfKAITYQ4b42znC1ZLcbhqzWtMmFktcZWmZawat3Dds0xuGeJgAKnAE+hPxOHficPTlxq4JShWF44a3nhjbh4s23YTlq17LpoxjNOF5U3yXnWEaSYNkghPw07fhp3a9We1IylJYhGCOfdlw5s5o06NPErCk7VlGc5xjn4GlGN1Zs6lyE3cqHgWJAQiQRgIkQQjKMEYRlOUYJTEYRTjj38F4CITYRlZ4c2HC4zLWbRw0WtG+NktcYcTJbixs27NvmcsMmJmAKfymD/iz6/i0Tm/B1x1vGI5Y1jlwxw1jFs53x8Pt4ObupdMQAhPw0Pfho5pkZKZpZkpww3w49N8t6zYKYMVuVgxZqYJZ4z1iE5HC6NYopxRRhGE0pwIwhGCAL5eyoITYQ3yY82bE2arWTZywWtGzJqtcMmjNbjYMG+VjmZsWTJiAKXhiD/jPS/jPT69DwufLPLOJInPDfTMiE/DhZ+HC3gcErlwa6ZYRSlKmKeSkwg+GKqJRnOcri4uM58nx4ITYQxbs8mFowYrW+Ng4WtMeXCtcYcLRa2ysGGHM1yMsmTMAKeSqD/jb0/jbnnheJxx1z4ddXJmc5zPGUkYquVcq5VeiD/hxM/hw7rZuOuO+u+ueMovE1iOmumuWIxGbjvrnzyISUEIUQgTXThOIgRhCKMJyjFh5+eHUAITYRjZMWbdtlyrWeFlhWtHGVgtcZGrhbmZYs2LK4yt8TVkAKkgE9g/46VP46Ved6QwMY5Vy1Gmc748d8d5mVRyHiRjFREze53OUb7TfYhPw49fhxB34Kr3vlN84414UlgwYMmDBK0E63jrHHtdO0sGDNiwYrQhDTTDrqhOJxIeAYxkpMJoowEEIwEUQAAgijXLw9bsAhNhDDKzb5nOJkty5XLla0ZtMq3C1b5FrnExZt2eLNjatGwApfE4T8hV35Cr9nB15Lzw1uveWuNdKE/DX5+Gv3ZPBi0Zs2SyWGWXPhwoaOuIOAwDCwUHBQMBAwMPG18CvAITYQ3aMWePK0yLcTbNkWtMLhgtcs2rRawYs3DTI1a5nLlwAKaCOD/hpk/ho7q4txjrnjfOeNXUYxjlrhwrlGMcawg/4gZP4gba1XCsVERE1mLnK7tczc2znohIIwICQQimijAITrjz6+sCE2EMMjdhkxYmC1jjxY1rRy2ZLXOZthWs2rnHiw4XGPC2ZAClQTg/4jhP4jhe1RwqsRcTbrjj4og/4hDv4hD63aSFRON9GwhcZimphgQQwQoI4abcXQITYQ5w5GDTMxyLW7li3WtHOFotw4crRayZY8LLGyc5mbHIAKUxGE/Eet+I8nLulklipKkU648QCD/iJW/iJH77qJiJiYrOeAhbMw08MEAQxy4PE4QCE2EM8bFu0cOWy1hixsVrTDjzLcWViyWuMeJu3wtWubKzygCkoLhPxS+fimTXwY8UotQIT8QNn4gO80MWGF66ZAhcNLBCnjwOBwuOAhNhGVu4Z5MmVgtZOW2Ja0xYWy1xmyZlrnFky427NnkbZcwAp/LYP+LQz+LR++fTfJqqxWoqqLi8s3xK4zmbq8TjpvHACE/ECh+IF/I0M0KQmw1x48d8dY3lKlMWY4WDVgzSwXq0wy4ZiE52TmwjOM5xAIynBAhGCBGU4RVrp6sLAhNhGFiwzMnGHCty5MrVa0YuWK3Dja5VrTLhYuHDHK1asmQApgGoP+QaT+Qa3XXp37d9TE1MUiay54z1CD/iJS/iJp8QxnsrWMYhMXGdc+E8SD+FPXOPG5mJTEkpu+fh+HyCE2EY2WHCxa42y3M5w4lrRgzcrXLHNlWs8mNq0a5GebC5cACnQng/4acP4aZeGamJTO44tzuphiNYxwxyxjEVXG+ACD/ie0/ifJxOp1qNacr4Z1vWYzNzuc5yzjdcpzgITka0Y1IwQjKcpwhNFCYhFCK+Xlz5ghNhDVi1aMWbPGtws2jVa0zNWa3C1bsVuJriZYczBlic5GwApcFoT8RTX4ig43yMU8jFSlFsMM7DwQg/4ntv4nw8Z1fDOFTGYxuuPK8oTNow1RjGE4xjGM6xw6eDuAITYRjcs3DhnhzLcLbC3WtHDPItwt2Thaybs2OZmzZNmDdqAKWhSE/Ehp+JDXLkcaOK2SmCCmO2HDMIP+KUj+KUnp1TCYurhnpnOAhqiSXsFBwCAQKBQcPJzsDZAhNhGHKyzZGjfEtaYcjBa0yMXK1yxYNlrBi3x4mGTGxauWwAqMATOD/i1u/i2P5Rx5TOYu4nUa6a6axWImbnN8c8+nXMcY2majk6duwIT8Tj34nO8kWCGKWK1JUnK7HPDPDWta1QSpo06OJgwaMGqFqxhprjzghMHWj2whGEyE4RAIRgSiIkUIwjHLydLwECE2EYWOJq4xNca1m5xuVrTLlzLXDRzjWt2LXDib5WTlxjaACl4Zg/5BQv5BQ6sOOLrNXUpiOPJkhPxP+fif9z5hsvqlgtgwSjGOGm+d8ICE4GCd5zTqjFCMJymw6efDYCE2EYsWbE2cuGC1szbN1rTC2bLXDBxiWt8jDFmYsWDHNmZACm8mg/4aYv4aT4pFss3zjnGY48M6VUVy5+Vx1jGpcoP+Leb+LfWaacI1EVi9XV1mOMZd/C8PhtMaq+yEhacUSCCUYIwmTIhBGFcvPh3AITYQ3yMM2JxhcrWLRrkWtMzVgtcNWDZblauGubDiZtnLPEAKUBSD/iSY/iSZHga5VqoqYmdwg/4u8P4u8R3xcThOL0OghKdqfXnOEAihO+XbcCE2EY3LhiybN8q1llwt1rRkzYLcTJpmWsGTbLlaZs2Ri5ZAClQUg/4l9P4l9XhVw1TCpidTyjKD/jBc/jBdcSanV4zWYzieYIXFY6PUiCCFCRo8Hi8kITYQ5YN3LZgxxrcrltkWtMOJktctXONayytsOXI0x5smNkAKciuD/ixQ/ixRa2Bmpm4lE4prfjZrEYpiJreOerCE/Fth+LbFp0Bsra1sEZRZ2OenNnTjGMZTQQvk20kAg41RCZzFxMTEosmJgCS2ePg+LQAhNhGbI3xNcrZytZs3GZa0ZM8q3C2xM1uVxkbsszZgxxYsoApfFYT8Xo34vWYZtNsdstr2jSFMVcVogIT8W4n4ty8GiOyeiGJirKdWW98YhqiQrYCBEDBoGDQcHG08PA4EITYQyxZGrnM5yrcTDJjWtG7VitxYsTFa5zNsWJmxyNXOJkAKbSaE/ILd+QW9t2M+ZlyGnQy0pW04QgQjCcIyngnUg/4txv4txw1sGtvK68K1Gs4uIjFwjnXHqIOPQ77ygmETEpSlImYus3nxfD8AITYRhYYmjRo2bLXDFszWtHDjGtws2jZa3yMWTLDkZ5HDPCAKiAEwhPw3sfhvZtfJl1Tz8bPKEU51rWs8cazrKNoWpmluhmtkpiktXCCE/Gnt+NPfXq16tuS2nFS0LWtKUqEIyrDHTLeNc+jLOsMKN8U5wITBIQmnGMYwiIRgIEIoTEYEYRnfi7XgYCE2EMmbTKzzMGS3LmYtFrRhkarcLFs5W5MLTJkx48bVywxAClsVhPxLTfiW50NOhwsNrWlgjGmO2HKAg/400P400S6TMTMzGeHPwEiFozmTlhhhhhQwQwo46cPfkiE2EOWzFq0yM2S1k1ZY1rTJhxLcTfNhWs8rPC2yM2OLG4wgClIQg/4mZP4mQ9xyx0nkwvHgwIT8bL342X4Y6ZcWXFeVK6KwhcBlMnXAQwpYZ68rACE2ENmTZq5atsi3K2YMlrTEyxrcThllWsW+VrmxM2zdnmbgCoYBM4P+LGb+LGfny4OFVhSJzGd7nvOeOZmaaYxquFdI8LXLWOXPVoP+NMb+NMfwfA8mNbip5TiuHCNYqIjMTa03KNs1mNxmceDqQIThcZ4DnBCAE5ThGEZIwAhOAgEVce/fPwAAITYQ4y42jdkyaLWDnFmWtMeRstwtWjVbiY4XLRjjzZGeRoAKkAE+hPyC+fkF9OLxOTivTLYSSnKEJShglKVIQSlCEEEJ2mnOdb47474a3ljmg/40Jv40Jzv23rfTjyzppqcRhEVuszbjmc8Z4uM5SmVzNKrk8JFAg9cMwiUwtmZi6lATBKEwmAmJEwmLi3i+rHmAITYRmbOczNpibrcuXCwWtGGZgtc4nOZa0c4sOTIwauMORqAKkQE3hPw48fhx52VjgjaRCM6sOXJlvGc4xhCNo2pexky8jLihZRBOmXFeIIT8dmX47M8uCsoShCFIwTX2VjKVIxlGMZtPC4ejTa8KwnCskZVyadU4gIPpEXNzNxIQhMJi4mJiUxCBC4uJTeefi+D8BCE2EMnGVq2xtmK1ywbYVrRsxZLcTBpkWt2rTMyaZGTbFicgCk8Sgv7gw/uB1g53xfCZuQCD/jr4/jr9TnWcZguo3jgAg+3g1GKmJmZyzx8ugCE2EN8jVq5ctmK1jjYOVrRw1brcTZo5WuWmXM3ZYnGZs2wgCkcNgv7m8/uZHxeeeaqUg/473v478e3HU4MqAIPyOKbtc3x6+KAhNhGRphzZWblgtyMWLla0wt8q3E4yt1uZnjYtHLZhkysmQApWEoP+L3j+L4nlx1x114bxnUuyAIT8csn45S4yzRzTyY8lYRw0x3CEpswziQinGN67+LoAITYRkbOGLFw0arWGFk2WtHDhgtw43DFbjcYmuFnlxNcLJwAKPAWC/wAiSf4ARJedAIT8ddH466dOgINjjEAhNhDlqzyN2LlutY4XDFa0YY2y3DhasVrjLmbtG+bHkxNMQAqaAUGE/II1+QQfWjA16tOjh5JqwnKtJ0jSEpUWlSUsFKWhKMLxjfGx4cOHPjw5WGWPFMCD/jra/jrhw69Dnyzi8XiKacJxNRi4tc7zvOb5p4zCBESuorHDj21AhIUSQRjNEEIwjGEUJwiIRlOEYRCAEYRCK/F4MfBAITYQ4YYsbVy2YrcLPC1WtMWRytc5GjNbkw42DdmxcMGzLKAKfCmD/h7g/h7DiamLnjOc7zxnjFzHCcdIrxsdNcuHDXCOfKCD/j96/j+RiNRrHByrFcLxvhxrqzd57+B1vM5XMZsAg/CjjNrmJqamJiYuLiYmIiYFzfXx/D6AITYQ0as2mbJkbrcuRswWtG7RutcM2zVaxzMWmRtjcZMLhuAKVhSE/FJt+KS+44EbSpG0L4seLKCD/j+C/j9v8McOIiImufbdgIXBZhp5SAQwwwxz243KACE2EYnDJm1ZY2K3I5bZlrTE0zLcWFwyWssjZg2b4cWHNixAClUSg/4qVv4qV+PDtjhjVawY49MghPyCCfkEFzZ5wmjKNbVwZcWUhcZkI9WICGCNXfhaQCE2EMGDjGzZN2K3LkYuFrTLiyLXDJg1W5WeJvjcNHDlowYgCpYBMYT8YLn4wXa05NKxrOsIQtiwZM2TFitggjHCyxret73x3rOMcGPNLQCE/H6t+P1fJl0VlgtTFijgrSs8OW+HPfPXHDLK8YzlFLBTBTJDRlzQyoWbSQaeWCGBBHJLEhgjghghhRxEMUMAhghEMMNOJxbWACE2EN2jhpmaMWC1sxyuVrRiyYrcTHE3W5mTZk1ytseFtkcgCkMIgv8AIg3+AEQ2eJOUg/5CGv5CM2dxvACD9L07vGb4ACE2ENMznC1bYmS1vlb41rTC4YLXDfJhW48jdi3wtW+VmxaACmsig/5BIP5BM/A69N6B14JWuriJqdZx35XwhfkBG+QGvJY3GYfDAxUc0Vi6GaWRDTHTGrnlvITNaFZ1hMRlWE4EBEjOtdvNh0ghNhGRs4YOMblstZZHDJa0bOGi1wyy4VuNthYsWLPC2ytWwArsA8kCg/5Arv5Ar2MpvGazCJWtaVURECImC7CqjC5njubpqsaipTM3NGEEZSJ1apuNxZNIwjEzE2mYmJxl4Hg9u+t4zEgdOrwvD8beMVjUYjSMRFKubzeeO3NnPfwPBDwdRbCJ1FRUUqUzd3FzEXUJi0RKCJtaxMITAmZmJq+HXo3oAF079vB8Dv28PhE1KZqcxdzmbnMlTV44zfGN6VrhPhTGgIP+Acr+Act16PARrWOFYx0rEEZmZjEzWaZYiqTE3e4uqiFTM3bOJmIucZm81a8TiUZi8pTU3VRWZTd7mMwTU3Nt9/E8V279OvieL4ni+B4J06nDi8DweXOt1kXUxczcphicKgoDwfA9OufHn358eO+McWbZiwTmImcartXDWKjG9SmqqsajEVCGIqKqpxSe3i+I8HwAAeH4Tjw69PJ8jz+Qi8SqcXpUURa1omFETWcc9YYAg+nKZzubITExMxdSTExMTEJgE0ExMk1cRdSE1dSRMSACCYmF1dSmpJqYkiSYABEkTMARMEwmJAIlNXCLhEkIkmJTExEpglUomEkXjMRMEwmJARMSi6lExMExMSAAiUTEwlEhF1IBMEwAJiYmYmZ8X2av4OAhNhGNplZZXGRmtbN8bFa0zN8y3CxY5lrBrmb5sjBi3xOGgArxAoECg/4/QP4/N81eMpXFxNBMZZiYlCouolMLq4VeCItcXV1eL1ZcRcTVkTImrpNTSrImJq+3fxpip0qipxKhKJLXG5ubbT18Dwe3dyznGSFTWpxiahmY3FrioIXN3NkTS1zJPDjwIlEu/bxcTdxtzu9zu0zU1iqxWNMVXheX5QCD/iK4/iKZ51qKxOmprCkIjOJTFrq6XUXMprjMCYmpmZuLrNMQiswymYiVShNzu8zxqGJi2479OsSq4JmZXNTMRMTiYohMLE1nGcPN1134d+D1njtt1ne7nDlGsaIRUaxXCKpDE6xHLGo08Dx/G8XxO/Z4PgM4YuLqYgouJuYEVdGaymCC+hu7s2FTZZQsLJZc3KWKiyyyy3NhYTcoFlllkoASpZYsWWUllJQAAEpKiLBsLFlllLCwgFzQlSyyxQEsWWUlCVKSrBYq9+P8JsAhNhDVk2ZuMzhqtc4mWJa0zYm63CyZNlrlvia4s2HE1y5GIAq6AVmD/kZi/kZj8HwO9cuvRx4AzqLxMSupkYIqIaaRabveczOUTWDWEVbv43jvC7kyRfLvjoCE/IZR+Qym9tdMmvU16gZKRxQlJGdZ3jla43rW8YTSlSmDBiyZKUlCGGeGOs4MBKmS9mZC0JQhFLHwcgCDx6Hebu1xMTMoklF1IAi4Rd1KaziGJi6mLkTCYAiYmJF34Pm8fGAhNhGRkzYYm+RqtxYWeZa0aMcS3CyxN1rTK2ZOMrRrjbYsgAqaATGG8lsXktjjY2ChYODgYOEgYSAhoSGgoSGQyEgYKBg4GBjZSVEBAlraMC4EYRwhNobyDTeQaeJgICEiIKGgoiBgIRBoUgYGBgkHAwMPAR8lJjBGCTB2D09PoOCnQISnap4FnCBSIJzhGACESEYRhGCcpwrl368QITYQwcNsjlk2yrXDZpkWtMjZgtcsmGZbkZZsjfK5yZszdkAKjAEqhfk2a+Tami2KmKmieSGSCKKaKM2WVjQRypYZUscsrBwR1ofyATeQA2IQWKQOHRGIQODIRDYJCaHarWTqkwOGwODwOAIDBoFAIJBIDBoOgMHAhNEp1jScIppzlMhGACMCMIo35e2PgwAhNhDNzkYOcWXEtbts2Za0bZmC3EzxslrTIwzM2zZrmxucoAplIYP+S2T+S2U8HwPHidxxxnUcp5YxqmIYVfDgg/4B4P4B4SJ8beqpq6lU2jMzea2zeIPxLXdyVImZTEwmJXO+Pi+MITYQ0aZnGTEyYLWOJg1WtGDnKtw5ceFazws2+Ry3xNcbRyAKgQEvhPybofk33hGhClJZNOiU92G0aRrK841rWc8ML0w4Jys1bdiQhPwHIfgORolCcowjh1a9GndjpGEZThEIyvTDS8Kqxtr1a7iD7d0TAXEgiYSgqIYmJmU3Oc54+H6wITYRjYY8ORs0crWzBi5WtGzRqtxMcrFbiyNsOHLkxOMTTKAKggEyg/5Riv5Ri3Xp4sTO5zW6iorWsaxwaVmsxlbLdzxzc97jmIP+AcL+AcN27+dz1hUVOppEXNbu85vjPNxWzGaknheOXECEycaHdnKFIQQiinCJGAQIEBEjGEY108lxACE2ENGeJoxyMcy3E0cslrRsxcrcLBzkWsGzlzhzZMjhy1yACnEahuXI5cmSk4KHhoeBg4ifnqmWkK2spaSXlibmgIfxRkeKMmAQGNQeGQOIQGW3C43ib0G5XOwWGfT8plNAhcVOghjgjgniQkZLDPfmTTAhNhDlu3asWzFstwtcbZa0c48y1zmYuVrBk2wuMbdsyasWIAqNATWD/WQfrIePDr08GLmbnMZ6cek8o4RyxpyzqMwneOtXnjG263y58gCD/im+/im/8HwPB8DNcJxhqo1OFTE7jjPPPHvO723FzERVaw8Tr0CD9Tx8iJi4mJiZq0piZhJCE1dXCUrnfPr4PmAhNhDhwzaN2TRytbZMTla0cY2y1xjZ4lrlnlytXOVllyuMgApgGIT71771/DgrTLgx2x0ugpfNl2RAhPxSffik/zJZI6I4J0vCtZ42W2sAhWGrQQQQwoY4Yp4I4Z6Z8LbpgCE2EZsbHNmbM8K1k4ZYlrRhmxLXLNg0W4meVjkbs3GZq5bgCmEYhPwDgfgGzyzlOWemWGe2GUGSOrDqXIT8UfH4o865kskMzRe11azwyywnvIW7HZmOCKJBARwxo45a7cDXlCE2EMWzBuwY4Wq3DhauVrRjicLcWHM3WsnLVjix5cLVg2ZgCnIhh+H+4kWiAElkkrlU5nE5nEvl0ViiTSdYLDRKLRKKh/EVJ4iu4oAUaj0Kh1Sq1qt1Co0qlqtV08nsikcQiICDjssCZiZiIslNp48fF81oITYRiYMmLJphwrWTnM0WtGbJmtcZnORbicYXDFuzZZmjLGAKiwEuh+Uu5S8odCV+vV+vW+3V2uKrVAk0nUajqJRSeT0h8OUulUejU+nAh/EZB4jISEwhJpPLpfOJzOJyo1HCjUdCISi0XKBQSoVFMpnEIjBIKIRzufNSFEoQrGM6oxgJEIkBARjPHtz8ICE2EMWGJpjaYmy1jhxNVrRk1ZrXONtkW42TnK0xOXOHJkcgCoABLoP8/p+gd444XwlFzhwjtPhY1VYYF5nPffHwefHjOTxqg/4gmP4gac8GsVi+HOOeerw46xuOMbbndzlE4vljHC+nDICEtzOnGUZEEpwjCMFYJgEZRhFGVY128ee4ITYQ0ZMWuRu3xLXOXHiWtMeVgtc5mmJa1bY3LTC0wuXDZsAKYh+D/gmQ/gmRVYuuNRcXUzBOLxOreMCE/FM9+KZ9nzDdv5GPFHBGUYVhdGcbw0iEhkmjFFCKMIiIRjGt9OvqACE2EOGeJnjcM8a3ExasVrTG4bLcTDDmWs2WNg4YtmmFiwcACmQZg/4MgP4MgXDnc5y463i9TjHDnyeB1IT8U0H4poWyULUjJCsLxrOOvZtM4IXCZC/MwwQQQIIYo4I0MMcsuDweWCE2ENsLlllbMW61tiyMFrTIzbLXDNnlWtcrhtkxYnGZsywgCl0Xg/4OLP4OJd98RMs1vGYidX269ICE/FM9+KYPh8iuCEqTtMjcwwx6+ICFw2Sh1KAihRQo4JUtt+HmITYQ0YtmDZo3xrWbTG0WtMWLItcM2jlaya5MWZi4cNmDPIAKgQEtg/4R7P4R/fBojMTF8J1wxrhrHCIqxmNzne89cznHGOSD/irA/iq351iMOEcHC9XWZvjfPjvjnvnM3dTUajtfhYeAhYNJBp4UEEEEcUKFGCAghghIUMEMEaOW/HtQITYQywuG7Jy3YLW+PC4WtGuZktcMWbZa4bYW+XFiYs2TRoAKeS2E/C8B+F5HNv3c/JWcYTlKdkJStS0sEbTlEhWUYxrLLgy2iIP+K1j+K3HxufKqqqxVRq6Mr3OdzuduK5XE4zw3yIL8BfLLdtssspSAllWWre7t3z9QITYQ2xZGLJq0xLczhsyWtMbXEtcsmbVbhxNXDdzhy5WzDGAKVxmD/hlq/hlrAuN1xjjWauuFukCE/FcB+K4EZs/KvSFoSQqhdju1gIXNQ5OFABCBPHicW1ghNhDFq2ctMjjKtxMsrda0aYWS3E1c4lrhm4Zsm2Vk5Y4sgAq3AUqH4arh8aJH49JZJIZBJZJGYwBTKbNpvOJzNpuUikoZDYbDInEorFAU6nzKZpxOQRyOkBgCCwQQOBCH8ZuHjMZq9Sqdisdyudms9MpoFbrVns1ptFVqhP58qVTr1fsFho1HBRaJRaIpNIBSKTQKDRKKqlVFAoIAg66JmakmYnKSNwTCcBMJRMESARMJSJLmc783n0AhNhDZpmw5GzZytYZsTla0zYmi1w2aY1rLCzYN2LPDmbs8IAqpAUGH5mbmZ4jEIrBoDAYHBY1R6NTaZUahQaAT+fENhhAICJZLQUCgiJRMRuNFXqys1hS6UIfxmIeMxGHw6GwiAIIgcUisgkMmk8olJQqGUSilIpIolFBQqGKZTRRKKSaToZDUHgwAhJdiXVuihGkZRRQqijCMIoBGAIRIRQjCEYREYzy8fK7QITYRlZNcjBu0yrW7NhhWtMjLEtwsXLFbiZOG+Nk2ytcuFmAKiQExhPp9Pp9cmXPm32wssaqwlamaWS2CUJUEqp1rXDe+GuWWnBKIhPxjafjG1jDVr4VcGK1qQUwsa87zrO8c7HGs6kIQwSxQzVzSiITZzJ9G9ZRlOUYyjERigCAhOU4IowrOefg4eMAhNhGLNlbMMLZytxYWDRa0ZtcK3E4YuVrZlhaZsubDmx4mIApjGofk9OT1AjMYisUj8eksklcql8uUGgCH8cp3jlPArVbqFRrldrFZqlVpFJUSigCExcad6zrUnCKcJwnCddfToCE2ENHLNhjx4Wq1q5c41rRk2cLcLnEyWs2zDG4ZZcubM4YgCogBMYT5/z5/1t2cfJlYZYaRwNEtUNTISvbDK841veOGcWLg8Dg8AzCE/HNp+ObUaKRySwMV5TjPLPHXDnjnjlhlgQlLBTApm16seIzAhOhm6sYRITihWU4TRgQjKMCMCIRJ1rr5MdQhNhGNw5yNmDfGtcs8TNa0zNWK3E4bNVuRuzbuMjltlZuWYAqcAT2E/ARV+Aj3Qx4seLLk4+TOvWMI0jaVrWlihgktOUYIwjCs6q3XW27NOht2ZKiE/HMx+OZuDPm06M+bDinSUoWhgUpGUF4Y51vPLW961rOJZaksGTfuvYaogISnYj1yAlWJEjCMIowIwECBGCKE4RhFGE4xvl58OIAhNhGNg2Y5MrVwtwtG2Fa0ysMS3CwyOVrHGzc5WjbJjzYcQApmHIT8CS34El8mUa9WW2GWHBWcEYSjiw5lgIP+OSb+OSfhxHbDlXBqYzN5vrjxbdSFuy2bhgQEcMJChQwwQy042+HYACE2EYmmTDlw42K3KxbuFrRwwyrXGJs5Ws2mVq5ZNWTbE2cgCmQag/4GaP4GaXgeDmcZrMpTUTVVE1iF+ORT45FWGw+UnqiohongnVx0ysDdfgYAhcNlINDHDDBChQwRkKGGW3LsUCE2EMseFi1xuMq1ziyY1rTM4ZLXGJy1W48TNyxc4muNjicgClwWg/4ISv4IS+ngruNs441dYnlPCoP+OY7+OY/tq9cq1wvVxGb48PBzkIaCvEDekBAwECEHARMfVpQhNhGbJjbuWLDMtxYcrVa0Z4mC1w5bNVrfC3zMMOFk4cMsYApgGIP+D5D+D4njHVjrjrjfDdMU6QCF+OdT45v5MXmLboaI5o4oZY5Y65MWAIXEZDG3whLBDDChhTy4++PVACE2EY82Vw3a5W61g0x5VrRo1yrcTNs2WtmrBizbZmuRpiaACmQYhPwh0fhDX04Ua1ljlGEZSlSVmLHwgIT8dNn46a47KwwSwRslNG68eHwODICF000OrhgghijghgjQRwSr87BhgCE2ENsbNliZZMa1g2xZFrRg0YLcTXDjWsWeTI4ZOGrluxZACo4BNYT8KCH4UIc3P2ThGEU5IShgpglaUKRtGkY1jeeWOONYxnaObfuUrkgAg/465v464c1E4jhHLFYi4vjnjPHO+rnzvKyejGK1iK1dO3fpQIP4A178kpLq4XV1MTFXE1KUTExMSmV2zvye/YAhNhDJu4cM3ORmtYM2DRa0Z4WC1y2YMVrVg4xM8rVg5ZtsgApXFIP+Fv7+Fv/wPBMxxrjWUq41sIT8dKX46U5yOJCmCmyEkMGOOkCGqJZawoIFAoGFi7WAgCE2EYmmNjhaNsK1gwaYVrRlkbrcWJsyWt8LjGycMsWZu3agCrkBZYP96p+9V1vwExUKBm63lsOXPEYqtViqxFRiIqpi0rmLhO17nNsxvG3h+N44DMLhE4mrqLCD/jis/jit69PF4ca41zxzxlCsYxHYPM2xM3HGZbWtExEamoiauRuJmV3V0nhvQHiXHCuCkzfFniCD8DhnOcwRMSSmJmJIkIkiYmLhME1IJhMTAIlEkSgTCQJiYt4PrvKAITYRkbYcbljlzLWLbFjWtGzJitwtWGFazxtWLJg2w5XORkAKmQKjAYT8HtH4PaeTyOTyODwOHwt+KMowSlGEKVCsUUIEpQjFSrBhMV4RgjCSVEIC8U8OTKDFjyTpCkoSwRwRlBS8oTnKaE4whFCpWcYzhCMowjGa+nZtBkyqVpGKSEIEYY4TwoP+OUb+OUfjw48OvTw/C8vUpginbxfEDtiIqIjMsxnwfE8V4Hgnh4zO7u4zCFMRGIx08HwAdu/lbi4tbKZXEkSiZiARFlxDNEzVxOJgGMunXzN61jGK1EIzF8SD8LhF5zc5TCYi6uLhKYJiYmJhMARMBMSi6lMJiYCJEwmEwi4RIIuAJq4AACYBEgJgAmrib4/AcdghNhDnLmct8zPItcMsWVa0xYmq3E3c4luVs0atsmPK1a5mAAqdAosBh+FU4VUAAgEBRqNoxGQEikYFEopUqmr1fp1Prldtltv01gMEgsGh8EhaDwdBYLAIGQGBwCAwOIxaLodDxDIbDofEonEonEonEonFovFovEonDofDIbDIbDoeRCIgAQKDwGBIHDoHAYAAhvHEd44jwADBuDGDcGMA4AAYBwABFRZAwCJiImIg4KAgYCBgYGBgRAQMBAIGCgUBAwEDAQMFAwAAQkLDQ8dHyUnKSspKyUnKSspKyUnGRpFRYAEpCwkFBQsRAQsAg8CowhM5m7iSJiUSiREhExMTBMJhmEwTiYmJRIRJCUSAAABEiJiYRKExJMXPg/ANPgohNhDZzhyZMzdktxZG7la0zNmy1w2xZVuVk4YNMLJuxbMG4AqbAU+D/gSe/gSf3oAB5XWmpxOppGEVmrlxzd+H4nijjM5uc3m7i4iaiKU4Rwz4AIP+McD+McHv2AAeBzvE3JczZYQiGKzgeJvWK1wwjF1MZq5u7zPfHi2Ag+1QmJm7m5mJImJgmBMwTEwQESF1cITCUXExcLnj39F6gCE2EZnLRjkxZnC3CxxOVrRxkYLcWZo3WuWLnLjYMs2HI1aACm4fhfgTC+BMPB4K+4DGY3IX4COyCiCGKeKuqmmMg/4z/v4z/7oA6deXHG8c4mZiZ6ZzwIXQYPDo4YIYIoIIIEEcMaGWCOGOPH4eTXAhNhDHFlasmrnItaY8OVa0b4cS3Eww41rJnmaMcrDG3bY8oApeHYP+U7j+U7kLrdSmLjjHGsxOIeBHcIT8M9n4Z7Q1a9EY4I2hSeC9JxvFlppog+HDdzMwQAE1u+PXw+IhNhDZyxbssuZktw43DFa0btnC3Cwys1rJnhYNWjHGybM8IAp8KoP+Vdr+VduPDi0pxEcKqtTynCnDMZnfHfO93PDeOwCE/DOZ+Gc3lZ8FLWkhGdcs8d8ta1rWspoRSJKTzQZAhMXWn35wlGUYTlNCEYAvKMJyjAhGNc+3LzghNhGFhkaOMTlytyNWbda0Z5Wi1xiaMFuJg4YNseVwybN24ApGCYT8r+X5Xv9E6QphzoP+Gj7+GkPFxnGuoIaYpIG7h4eRnZQhNhDPFmxuWjVity4sLZa0aMmi3C1YZluPKxZZMLlwxwucIApQDoT8sJH5YSXCrG0IUninAIP+G+L+G9HwYm5vfDnyzsCFwmQzMsKGOWeWmvKAITYQzwuGbHGzxrWLJsyWtGOVutcMmmNayZY8OZrkxMWeXCAKlwE0hPy5+fl0L1xrNWE6RtS1sWTJitglCE53njnPDctWUsFs1LYs+LXTg8GE/DQt+GiGS0sFMELSlFGda5b48eXDWsbStgwZDjKSpFHDDTbbgwzAhPAUuHxYowRSnCcpyjFCMZThGEYIRhGEUowivXLWGfX4ACE2EZMWFlmYYnK3LjxYVrRjkyLXOVjiW4srZrjzNcbjJhZgClgXgv8ARkn+AIyXcJdz22ay+OCE/D09+Hp/g8Bxq2pgUmxxrjawhOhk6OGMYQQEYo1nhx8HcCE2EMMLXG3ws3C1wycNVrTDhyrXOFo3W4WjdtkcMGeFmxbAClwXg/5U9v5U9+F85uLi5RLDVVy7gIT8PLH4eWeRe0qUjKMJpznhlxdWeYCFi00OlIAQo0sctODv0AAhNhDRg3Z5mLPGtxsGTZa0aNWa3C0x4lrbJlcMcbDFlw4WwApTEoP+Vwj+VwnxM9taqpm8y5zyg/4f6v4f66jnMZxEQz0nfICFaqDA50ihCGnH4HBAITYRjaZsbbIyYLWTNniWtGznMtxZMbVbjbs2zfC4Z5HGFmAKTA+E/K+V+V8scxJgrbDimIP+ISb+IScOON8Oet1QhchiGnjhRxyo4K5wITYQ3xYWebExcLWjfHlWtMuPCtxNWblbhb5cbbDkZYW7JuAKfCuD/l0k/l1D4c6uUoxWOGsa1VUxc3nN8767473t11cgg/4fDP4e9+FMameGWE3ed759ec8Z3F1NTVVqume3C4XTTQbWKOKCGAIYI4CCGACGAIY45cHi48oAITYQ5YNsTlxlZLWLjFlWtG2bMtw5W7JblYMGDXJlauMONiAKUhKD/lK8/lK9N3jjXHG6hyvghPxI1fiRrOJfBHFSUUccq8mD87fG0TMXF3nnz8XgITYRjZYW7ho3aLXDds3WtGTFitcZsTla2cYmDBjiZN8uZoAKfCuD/lM8/lMx8SI4TVuccb4zzbva4VWNYvys1pV658L4gIP+JM7+JOfPLni61iuGOUcKxEUudt3m+/jd5u3Hh4vS9oTF0uTjjCMyMASrCMIwiCIjGc73z6+kITYRkYNG7XM2crWORi3WtGLDMtxM3DRa0ZYXGbK2YMcrfEAKTw+D/lcG/lbr5z0vgpLeYIP+JW7+JYHwN6zE1N6u+wCEycC+Gs5xjWuHXr4QITYQyxtMrZoywrcbNviWtG7fKtcYWmVbmwsGTRtjZsWbJsAKTQ2E/K8F+V2uUcl82G0L1xCD/iZu/iZpz11x1msW8ACE5mVGOGNa3379wCE2EY2ubJlyscK1iwbsVrRk2bLcOVzkWsceTI0ZZMLFjhxACoABKoP+XFb+XFftm6411rvjvXPHFeLjEY5Y5cOHTWtahbjx4oP+JmD+JntE1x4b6b1FVquFco5MIuWeM5znc8dTNIVoszPBJBBDDAI4YYIYUEcUJDBHBDBChhjzNseuITYQzZuGrZrkcLWjHC3WtGzhytxOWeNa3cY22RtibZWzduAKVxOD/lJM/lJNOfLNccZTFb4ctoP+Kpj+Kpk8BHSukVCOvGeohqKSrYWAQEAg0DAwcTHz64AhNhDNi4btGLRgtY5GbFa0zN2S1wybslrJvix422HM3ZZcQAqXATmE/Kfd+U9XDglSVJsbHPLlhnpjpGlIZmHBmz8bHBCq85znWNYYaVnbLsvTEIP+Kzr+K0HjuZRjHDlyxisStnOd8XbvjPCs0qdbxOM43Vze48Pt1nKE4XGl4BrAQmhGBCcpwinAIRgQjBAIRiRnXHr2x8BAITYQzyOceRy4arXDdm4WtGzjItwuHOFblbuWjdyyat8TnGAKTw2E/K61+Vy20IyjeW2HHyCD/itW/itbxO8XfLn2zYCFxGWj0ccsdM9MM+CAITYQwwsmrdphyLW7NozWtGeLKtwtGmFaxc427lhiZtMTNsAKUg6F+V575Xn7IL85HFVPNXJGhPxZmfizN2a45bRlfNltIIaEuoBgGDg0PDxMfH1wITYQ4ysm+VkzyLcjdu1WtG2ZstxN22ZayyM2Thi0b5MLJqAKqgE4hPy6efl1P0cPBhlhjeq5JoaqasmTJktghCEK464748tcs4cGkawhgyZN27NkhfixK+LEeOWGWKOKCSaa6KqCiGCOemu/A4e/B32zwwwRUUYCjBYS7MYLCYC6SSnA14PN4kCFyGIg15AgBBFLFHFHBDDBDBDBCQwQwQwIYoUCBBChp1sEuyAhNhGLJlzN2DRstZssbJa0a5sa1y3YNlrZq3ZZGDVvlx42YApWFIP+UZ7+UZ/jwIZxtMS1nHSE/F/F+L+PPmOBCmLBbAjeGfLUhcNhsvBGII4I0qO2/A6IITYQ1YYm7LExyLWzhkwWtHDNwtxY2DlbiatcLluxxYcTFqAKZR2D/lNm/lN/pU6vSqcnaulaq3GPFrjYg/4w5P4wyYVEzGZm7y71zrijPLriwIXIYiHUiCGKGCCCGCFChlSy4PGtICE2EMXLPNmwtm63E3YM1rTHlyrXGVvmW4XDBplZs2zlrixAClYSg/5VdP5VjdY79u/LdTUxjOtAhPxhofjC7pmjojingwo4Yb43hMHW4OWaKqMZ1y69eAAhNhDlgwZs2+JstY48bNa0ytmS3ExbZVuFxlyM2jhgwa4mQApMD4P+V5b+V5c8isYxER1xkIP+Mlj+Mlk4xck8N6iFx2Ig1MIgljnrwcIhNhDHHjZYczbItyYXLRa0bsnC3EzyN1uLNmxY82FnmytHIApSD4P+WFD+WGHpFdMcIrDU5IT8ZZX4yt46d2OM5xhjwTqAhrKKXsDAQJAwsPJzMAAhNhDTE1Y5sLjItctsTZa0YZmS3C3auFrnK5YNHONjjyuXIAqOAS+E/LeJ+W6Occ0cUYFYYYXrW98N9Mcd8K8YTxUwYNWzRsxaKZsuXGCD/jLS/jLFvjjnHNzjjrniYmonEY4Y5cOnLWOmdcaznfGe9ceNgITnYuXNNOEUpxQminCMIIQhCE4IwRnCbD16x8CAITYRkbNWObDkYrXLVnmWtGrXGtcY3OJbkaYnGVlmbsseXIAKVhOE/KZJ+UyfRnMsF0Z4K5MeiACE/G31+NwnNE52PNHJAwtMcoCD+CPLXmd3Mym76+D4uiE2EM2TDHiZsWa1nixtlrRm2bLXLZm4Ws8uTEyx5MLVzlyACnopg/5UrP5Uqe/PhdMZ4UPGmNVEbrrO8743uOcTfC4gg/43Zv43Pc4rM7zme41xmkVFaVVIzG5335ePvmCFszTRwwRxQowCCEgghghghghgjhlpweHh1gAhNhDVs5bY22HKtcMcTda0bYWS3E3yt1uXNkaNMrJtmYNMQApMDIP+VOr+VMGHSKcbvYCD/jdQ/jdRzMS1z5aAh49HIBN0DgcLjMVgc6AhNhDLI3cscORstYtnORa0ct2y1wyZ5VuRu4xssjXK2Z5G4ApUEIP+WDz+WB+9Y4KtuOs8fBCD/jiw/ji141aKvU649myGkqaDtYCDgoOBg4GDg4+XqCE2ENsuTExcYsa1tjytFrRswcrXGLE5W5MzlgxZZmLNwwcgClYQg/5YRP5YT+GOHLWMRi8Z1ACE/HNJ+OZXPmyzjWVaXyY6UIaujIC9gYCBgUDCoONn4oAhNhDdpkb5WmLItc5WuFa0ZM2y3CxZ4Vrdpjb4WmRnhbtm4ApwIYP+Xub+XtlmszfG+M7XdxMwamojhx5VQIT8cIH44X53vWMZQlamKmjNgyYMmDFaEoTtnjnwgIXUSNXLAgEEMEKGCGCOKEhhjnydrYAhNhDZixy48OZstx42TNa0yNsK1wwY5VrVq0atWWLHkwtXIApODoT8tUH5af8WbRk1YJJaV4P+OQz+OQHdsxmt9OfCAIbACAv4MgULD1MPGCE2EZmLTJkbMMa1jmyZlrTNizLcWVi3WtmmFnkxOczdo2YACq4BRYT8KV34Us8OTk5qzrLHKspylihitbBihgpSVFkowvHDW+W98Na3jWq6cIUlmxZtGjJLFLCAhPxqLfjUtwYsuKNo4GKNpUjKcE8c648OPDjve96zjOE6WwWwYMWbFg0Zs2bFgtSsbzx48O2eXOCD8zxPdlCJIlJEzMSQEEqtMTC6kRIiSJC/D92MACE2EN3LnCxx48i1s1yuFrTFlYLcTLI2WtsTBvibtMuRtiYgCnwphPqTPqTdGniXssSnC8tbDnjnlpxZ8V808UMFM1sGqOLAhPxpHfjSP16uHgYbTktSlrYKQpGkyaNVW3VnnKWPQITFbHGtK0ihGInKMEIIRE4xhFCN+jHnACE2EZWOJq4xtGi1q1cslrRs5zLXLJy3W4m7PMwZsMjFq5agCqIBPYT7ED7EHXqx4s+bbs4PA5PI5eaaME5VpG0JYrYoYJWpHBGEU6yyww1wzvhvNjzVAIT8gCn5AFderXqz5suTDgMEIYIUxStaGDDgz1vXLhve88N73jlrhRnKUs1MlMzVKgCD87jmxMSi5lcSmJpV1cTK6mIWRMJqJi4ld7924CE2EZmmFg4xMsy1mzauVrRqzarcOVtiW5WWLEzyMGWNhicgCl8WhPuYPuYVr5KUx5sOC+C8JTxa81SE/IFp+QLVq15p4mCOCEoxjGFct4XGYqPRwwQwRRwQyTxI478XfhAhNhDPC4xs3LNstyOGeFa0xNnK1zla4lrFhhYMm7Jw3aMGoApWFIP+APL+AR9Mp1vN4nEY5R4GgIP+QPT+QO+1VWq4Y1OrhvrxhcRko9OIIYpJYEct+bhkITYQxa42+bMzyrcjPNhWtMuVgtc5sjJaxZ4srJs5ZZXLLKAKlAE7hPwG5fgODzGCE8Vc07WSJxjhjetcdcN8dYxlPBDJKmbLkcjLilaUIK202qCD/kEE/kET6eD4Hl8Mxzq4RGNaxrhWMVitTExtxvc7nr27tbMwL6c52IP1u8zeSYmZTFxIBMTEwVdTF1MkSEznr7LxACE2ENWOLK0csWi1tlysVrTLlYLcTjJkWsnLbKxbM3LXJjbACn0vhPwQ5fghzGqdJWpSFIC6tbz37t8cNcdb3rhjWi0sUeBGwIP+P8T+P8UZRdXUpq4mEKRPadY1w4VpiW+eO975gIThcSvTjFBFFCJGEYRIIRAIwhOFZ5ejOAAhNhGbDhZZXONqtZtGbNa0zOMy1zmc5FuTIxZsnGPCyaucQApYFIP+B97+B9/tjPDHCKiabcOdAIP+Qhr+QhubusxdTjE1PTMghqiWg7eBgUAQMCQcHI08FOAhNhGZvmxYWzjKtzZc2Va0Zsmi3DmcY1rjE2zY8uNzmauHIAqoAT2E/BtZ+Da0zqxzsKsI0lLBbBixZMGDFilghCMrq1vfDhvhwz2xw1vKVs2jZbjUsIT8hEn5CJTk5Jwha2C2aWCkCta3y1y58OfTed8YwQzU2YNGbkZtWq2ZLDXTXg594ITnbr9+MoylNFCE5ThGEwQjCcIwjCMIRhGEYRQiQhFGPgWcekAhNhDluzcMmeNstbs2jha0w4mS3CyctVrnNmbOWTTIwbZWIA==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AsHAOAgAQdBO4H4AQBEGvzcJkXvqBPuV1mhjQNv1kDCEgQRP//A0U1BQM4C2QZIDIJAJCbAwE3wB5FMwkAkIICAdvFHkU4CAD+AwB7hdI0Ek7ApD/TAKQ/CkcJhfgus+C9e/FR3Q1QAIT8FhH4K9eHCsssMoCGhKxfoeBg4YAhNhGFjlYs3LBytyZcrda0aOWq3E1yYVuRoyytmTTFmZN8wAqiATuE/BWp+CueF4VYWFlljhGjNDNbRoxasWy2ClIMNb48uXTpvrw6a47xnglklxIatgCE/BM5+Ca3FLNLBTFDBPNPEwJQjO9ceO+fLfHlx4Z3rGMKSxZM2jZkyYqJtNNO+4CD9bjN8cpipi4mZuLhMTAmJImCpiSSF1d78H058IAhNhGTE4Y5HOPEtxssLda0ZZcy3E0YtFuRw0Y5nDRhhaYsIAqoAT+E/Bzt+DovVr0WyYLWtaUoxheuHLjy5cePDGMpYqbL241bQtOVY3vhz10z1xwk8mHBmsCD/guQ/gub4ePiZut4VVcKxXLGIxCN3e8318DwfA44jE6YhV1dTHHN98+H3nwQhNXUhHwPOEUIwjCMCEZThGCcIgBCKEYEowjJOEZ4a8Ha7AAhNhDVw0c5W2bGtcY2rBa0cY3C1xjatFrhs1atWWZkzws8wAqNAS6E/CeB+E6u1clM1MFIxjHGvWs8NcOHPfXfThwzjCkrYM0Nl91suACE/BSR+CjumGMyc6wnKKEo0jLJS2K2SmZaEU55a64cNrz5QIXDZyOLawoCBDAhghghIIYoSCGCGOJClhlpvwMUemAhNhGNxlaMXOLKtw4sOJa0csGy3C3cZFrjK3xtGeRliYMmwApWEIX4T6vhPXwkGKgwkFEE8WHqprCE/Bq5+DVfRp0aaZ18ctqeEIXXYtLHPLLHHLPblYMQITYRlcZHLDG0cLceLM5WtG7FktxOMuZbmY4XGHKxyYcOVuAKRgiE/Dmp+HO2mfZptICF+CWD4JS5L8VXRACHl0SgsJrshgkaITYQxasWjRiyxLWbNswWtMjnCtcsMjBbhZtMbXIzzZsbVwAKaxyF+GcT4ZxcHgllEtyyDBR4BBFLTfHhWPYGsIT8Gxn4NjZTa9V7Xza82Gl4RK206s+rHYCE4m7XxVIQkRjGc4xnOM51z8GHOCE2EY22bCwytXC3FlxYlrTDmcrXGZk5WsmWZvlcNGjDEyxgCk8Pg/4ayP4ayTrwXG+HXwM4hPwfafg+1OBhyMVcWmWnOIW7RGjwMMMMcttNoCE2ENWeTE3YY8y1gxxslrTCxZrXOPI5W48TZg1yNWrJg1agClwUhPxE/fiKZtO9KyvGKNLNks3AhPwTJfglr4GCmSmKML3w4cumuveAhYNFBnYIYoY4YUsM8dOBrwwhNhDlpibMsLJitbNcORa0wsmK3CxwsVrnIyY5WzVo3xY3IAqTATCE/Ezp+Jpm+eM6yjCVJYqZsmTJgxWxQtaUJxx48uXblx6bzms2LZCE/BQ1+ChXVklgzYM2KkcFa1z5cufPrz58eet5qQwUyYMWLBTBCl8lcMCE43Gjn6ohFCMIwRhOCEYRQijKcIRQjCKd+DwY8AAhNhDfCxxNHLRyta4sLRa0c5WS3Dkat1uZu1zYWTlg0bZmoApkGIT8UVn4oxdFJy4FbZKZLWlKEb45bcNQhPwXTfguZpr4nF4mOc51vG8LyVzRjYCGmKQwKgICCgAQKFg4WPo4GaAhNhDJoyaN8WLItcscbha0xZMa1w2yMFrBpmb5s2Ry3bYcQApZE4T8UX34oy9lNWLBiwQlFhlnxXgAg/4Npv4Nk752tm5zXPl1pzCGlKpBYFEAgYODh4mLjY2uITYQ2cMcbDE1wrWzPG1WtHDJwtxM8jRaxYMXGVlmzZMrFgAKmQE8hPxgofjA9tDMpFG88cduDfHLPHKcrUxW1U0SzSlLDPHjy5c+HHPHWsZxitPZfRoAg/4Jwv4J28IyhThOniXyYY3eOcZi4iYVerhSIlN5vOcuuJ46hNnC08uNISEBFCaMUYRE5TlGEZEowhCMJwRTVjfTwZ9IITYRjcYWWJo4ZLcbJphWtG7Rktc4WDZa0x5HDFs4a4WTHGAKiwEthPxtjfjbjnWGWmnBnxMGTNmzbMGi2BKc648eXDwbcGumNSWyENSE/BEx+CL3JbJbgQ1QwRpeuHHlz6cefHW8mK2DRk42TZg3SxQvgw6agIPzvLqohCbnMZSXV4mE0pCYSy4+X58eQCE2EZGzlqzZ5ca1rkb5VrTCyyrcTTDhW5mDRq0aNmeZsxaACnYig/46+P47EenXpfC9TAvwJ7T0xwaku91148SE/BiR+DCPBrwY7YZzzjly13zxvClsGDBbNHRSFoXDZaFs5YIoIpIIEEcEcMJDBHBDBHXlcDFjACE2EMG+PE3ZYWC1szZZVrTLkbLcTPC1W5GzjKzZN2eXC5xgCn8nhPx9efj6Dx4IynGuGuPDtb4564V5SlgxZsmrBqaJ6MuSYIT8GiH4M+9u22W9Y4aVpHA0Q1U1YsmCWCMK1yz1148uLXCAhOZuj3YzQEpyCMIk5ThFNeNcda34QCE2EOcOFg1bZGC3Fkyt1rRliZLcOFtiW4meVtiaOWjVrkzACqcBPoT8gkX5BQ5Ry4sOBmjoaMWbBgtCFcePHny48c4qWyT5UbYkpxw3xzy1xo1UtHdXZkCE/Bbx+C1GmCeLPLPXDrbcN8NYwtipkyZslLIRrhw57bcNZzlDBg0aM2TBglSuWnHtpw6Qg/gqvJ8PcXKZAuriYTUoSRIiRNTETBK749evj59wITYRiZtWzlw3wrWeLFkWtHGbCtc5srJa2wscrPE4ZtsePEAKaBmF+S1L5LU8RiWIwME8ds99NMMMVUWEhxEOEIX4InPgidnmXTWSYKyya6CFLLh4cjXj4IW7OQR6eEgQEcCGWWmWnDz5gCE2EMsrBxkxtcq3IzyNlrTDkZLXGJzmW4nDhi3yM8LJiwxgCpYBPIP+TcL+TaPjyxyrF3z6+D4fPwZ5la1rWtcMcKqTbi5znd8d5vN1c3mvDnPUg/4KCv4KJcReGMVrhHDGMTEXbMzcbxcXERqeE0Wm7bbznrXh1ICE6m6E/Bc4IRhGBKcpwjCMSEUIwRgRgIAIk44ePtjxgCE2EY8OZvia5GS1tma5FrRg4yLcTdm2WtmGLK2ytnLdnjxACloVg/4hbv4haeHfWzbiy3iI8CtAhPwqYfhVB4GHNKWaWiWSVoI1vXgghbsxDo5YECKFCQw0248AITYQ1ZNGOJwwcrWTJy2WtMzhotwtsblbicY3GVtmbMcLVsAKiQEvhPxJgfiTBz4aIxhHAtTBS2KkME6Xhhnhw5a58eGs4xxWpklsnk0AhPwshfhZDpmtiwWwSsRjWuPDnx5cOfHWsYwhgwWxYMGBadsuDDjqhNXKd2KMEIgIQBBGMEUIkU1cOPh18CAhNhDlnlcYsjFotaYWLla0ct2y1zjaOFuRvlaNMLLLibZmQApeFYT8UsH4pS8EM1smTFSN63w568HbmziD/hZQ/hZLc13d3Fo1PTfTlzCGlLCDhMEiAg4BAwKFiZWXga4hNhGNmxcYcrFqtYYnDVa0atMa1yxbNFrdtmYsW7fGwaN8wApYEoT8VJH4qYaaNmLRiyUlSMMcYYyD/hhM/hg3754zOYyTjjqLhrKOW8LAwMAgYFBw8jTwE4AhNhDTLicsMrhita4cWNa0xtsy1w3wsVuJhkw5GDLNlbMsIAqJAS6E/GZJ+MxvNKVp5MOLDTHKs8c8d8t9N88awlgpoxatGbVqxZtE9V4Ug/4VUP4Vb6rjrnw49L4O2uXLlrljDWW55z1vjOZte478OPGAhIdbppSlOCasZwjAjBCJCMIgIzjj08ePMCE2EYWLPJjyM2K1pmYM1rRhhZLcTFqzWsmLBu2yYm7lthcACnUjg/4+YP4+mcb4VwrGGuDPaOFctdOFYmNz3jxeG8iE/C6p+FyOmGiF54b10t8d9dOHGmtbJg1YOFPZikCFq0kMG1QIIIEAQoUMMCFCjnpy8OAAITYQxZZGbHM1cLcuHK1WtG7ditwuXOFbhcNczTMzxMMjBwAKiAErhPyBxfkDdzXyYJQlC9sM7zx1y3y3vG8o4GaWK1skNF9WXgTmhPwv8fhfXwY6zrjw3ywysMY0jaWDFiyaJZKUjCeOOVtbZ1yghLdiHN2wQQhFGEZwnCMowghGE0YqzrOMeHXwACE2EMM2Fg4yMmy1njYtVrRlkcLXDJvmWsMbjMzaYcbnNlYgCp0BPIT8iE35EPaa8WPBPJHQZMEKJQuvHXu1xjCVdDBSlKTvHDjrnnlthlBaOS+S1IT8Lq34XI8mfRrlpac5y41nWkrYLYqaq0RadG+eG69lNFtmDJbFCEZ1xwx646yE7WHDhqnGKMScIwmEIoACEYRhGCMCEUUa5+qj4KAhNhGPK2wtGTTMtyMsrFa0Zssi1yxxZVuNs1xssrVsyytWwAqAASiE/JmN+TMdyK0wZLYJYoQheuPLjz5c+/Hlz6c9Z1hgyS3UtiCE/Cyh+FlFCsJwnEmjKMkEpYKZs2jFswWhO+2uHh5QhdVI16GCBDBCIYIYCCGCGCEhgQp69HDFqiE2EZGzdo2ysGq1ixyM1rRpjyLXOPHkWtmbDK3yN3LZwwygClwThfkv0+S+unIR3XYCqiKGWnDwYm3EgIT8L8n4X09PE4dEZRIywyhjoIaOtoGAv4UQKBgYGJtUDgAhNhGTCxbZcuNytasXOZa0xZsK1w3Z5FrdmwxZsuVhmctGgAppLIP+IQL+IQMAB16Hfsd+VxInExERFXy7+ACD/iBG/iBHAAYyVZ4m8RquUaik73nfd1mD8zwYlNxImLJBMTAiSJJZ8HzcACE2EYszfJix5G63EzcOVrRwyaLXGFiyW4cWRi0bZHOHDlcACrcBUIP+JQr+JQs79vNxOb3dylrXDljhw4RpGptNzfh+J4vLnVxUxFTEzN3eb3N5i4iGIxwjk14AhPw91fh77zMGHhXlDBKkJShCOGWFGEZKxrXHWs5zxa9W/dtpGN5XQmSUjTBTBbNLBSEFY3Vhlw2Ag+HuT8Cpi9TCYJi4ki4CJRMTExMTEhMAiYmrRdSRdTLefH8PsCE2EZXGFvjct8a3G5yM1rRljarXDTHiWtMjJhkcNHLBs4zACk0PhPxX6fiv14zFTFC02FnygIP+IFz+IF3ni5nGcGryhchdoYUQhRy24kAhNhGFhmcY2+FytZMWDVa0yNcS1zlaZFrbNhaNsTZqxasMgApSDoT8VdX4rA9zVi0WwSpWWACD/iHk/iHb14MymM6zfACGlqBbwMHAQEDBw8jKzAAhNhDnFlcNnDlgtc5cWNa0buGq1wxxZVuLG0asnLTMxxZsIAqHASqE/GRx+MmHTW0KKQwWtiwYM1NFMSkYY4bWvHjy5cd8ds9MkIT8QPH4gW8OKWLBCyEFY3rnvnw7cOeueeGkUcUcmBunqtCFwGUh1MCCCCGCGGCGCGCBBBAhIUMcUaFLXk7YtcAhNhDdmwy4cbFutbMMLBa0aMMi3FkZuFuZnmbYsjDG4YMWwApXFoT8c8H458cwcCtoYqUhaFqxy2CD/iHM/iHLkE1muLMbVc+IhasZl54IJogjRoY5cHhccCE2EZMrJzjxtsi1m4x5FrTK1YLcLdiwWsWWXI3YZHLBtlxgClQRhPxzVfjm5yHSnotakCc6AIP+Isj+IrPxRxQQxedAhoC4gIG9g4CBiIOAgYWJqYGaITYQwZYmDbG2xLcmTHkWtMWZwtctcuZbicMcLZq3cNmDbMAKkwE8g/5MnP5MnfH8KJ1FVrGMUJ3nd8ed8et88zN4jhXDXDHDHCta1rpqtTw4457Ag/4iHv4iH+q05rMZimMY1w1qtViJqWZidxlcbq4hJa8zHfMdwITgcpz9MUEYIiKKEUEYIRlGMIRAjAhGCJONcfZSITYRmytWblgwyrXGJy1WtHGNqtcN8rda0aNMeZxhbMXLdwAKxwKjAYT8j/n5IJ6WhK1JWlRScookUZ1nO66MEJQpK0qQhGc8McMq0naGKFqWpgzYsGTNkxYKUwE4zrWuG+O+HPjz4cd8tbowYKYsVoUlO9c98t7zJSlJGdZ3vWs7wvC9b4a58efbrz5986xxYM27jW4mrQCE/A9N+B5OFI4GCmLFkwYs2DRLFgySyNS1YWrC9Jpwxxw1x4ceHHfDfTHa1w0xrGc6zqqqrPDOdSErSpKEYwrfDHXfft5e3n83k8Xflx4y1MWDZq3cDZwt2bZi0ZsWDBSkqQpFKcY1nOcY0paVJSUQlLNfVKCC/BX4D1ZaTc2GxYrExJZ0tlqbiTJZWybZSyiwlXNglSWZYqXZqWUyqJsmzc2bgglixc2WWUWbfP2/gnOAITYRly4XDlrkyLczFq4WtHDFgtcN3ORbiwtnDhixb5GeXEAKowFIg/4nZP4nZQGM8IjFYxGsYiMSvN53vPHPPfHjzvrm5nFcOHTXTh4GumuHbGqlO48GJIP+Mtz+Mt3v2B4PgeHi5ZJMVjhXCuGMRq8AxmrXHO85t38DreWbtNavwOOJg/CxvOZmYlExIgmBMTUoImJheM1dXEWJiYTCUzO+fqz5gCE2ENGONg2yY3K1u4YuFrTFlxLcTbK2WuWWbGzaYcThm0aACn8ohPxigfjFB0UwYMWS1oRrXHXHjy3z4ceXHjx46o4LS0UzX1CE/GIx+MRmWfHCMIztHBCloWlgpklmwYrQpONcN653BZSEh4GPA84EZRAhGCMIynBGEU41x8HLQCE2EOMTfLmbtGC1swZ4lrRljZrXDZzmW5mzBm3Z4Wzds5cgCl4VhPxf7fi/VvTNDZDVOEI1jG+LCiCE/Ghp+NEXBpzZcV8EJQhCMMOSsICFg1kWfjlijhlIYYI578vFhiE2EMMrBw3YNWK1s4xslrTEzxLcTZjjWtWGZm3y5nORlhbgCrgBQIT8ds347b8+FhjhlnhjspTFTZizZs2LJkxYrUgqrjrlw4cuXPly58+Ot7RzYt2jdu1ararxhfjQo+NDudNLUqmsmqmmigjRy004O3C4HC4HB3000wwwzUYTBYTBZLCY7EYTCYDBRTRsDXfgb8bXh8GAhHgB20ZRgrKsownKKKEUIynCE4IoTgRgjBCchCaEYzy9eGIhNhDFk2w5nONktauHLla0YsMa3E2YOVrFs0aOMWTM5YZm4AqLASyE/D3R+HvnN0clY1nMniaMWTJozZJWjCsct8uPDly463hXBfFIhPxhgfjDBZp0pgpizYMlKRvh24+Hr4uHbjy4bwQhipizYNEuFkwZAISnWj3UEkIwiTlOUSEqwjCcpoRQmnjx8WPaITYQ5csMeLKzaLczjNjWtHLdqtcMMrBa3y48zRw4b4XGPIAKVhOD/iAu/iAb1qO1cJ4ZN5yzzIT8Yr34xUbaGaGSdIQvW+OOfOCEl2t+eMYxTjOE4YdPDCE2EZGzhuzzM8q1y4csVrTE5aLcLjDiW5MbfKzyZHOFnlygClELhvEix4kr5mjh5OXiZmTlQIbxjYeMXmKmJSOjpyMjJICHnyBUGBwCEzGAwGfAITYQ1ctHGTI1ZrWDPKwWtHLhktwtMWJbjcMHOJhkbN8jBkA=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JDHAOAgAQdBIgG5gMBEGvzcJkXvqBPuV1mhjQNv1kDCEgQRP//A0U1BQM4C2QZIDIJAJCbAwE3wB5FMwkAkIICAdvFHkU4CAD+AwB7hdI0Ek7ApD/TAKQ/CpgDkgKD/ibs/ibtHh9s1vGSTMZrKYmJxOJxNRATSaUiZmZXKEVi+FNVitVw4arGo4ViMVVIgiYuruLTnOc8c7uVzd7bzNzGYimFErlcTSausygxZu7zdxJvXft4viebyzd3nO44zc5u+M5ZiYUmovUVVRwVU1MFTVRF1E3Ebpc1KFNIVERNpzF1nhfib1PhAIP+Am7+Am8eFNdK6VwxidTqeGeWdbrbdbiYipnFxtm85c81aJUluc2zMxM1xxdZTEllzFkTjE1RCbixcrTbM5vjnjz47zM3EzXW+PPjZWuHLGqxa4mK4cOXLl08bx/GO/bOM43ETIIlrMUqKgqbmVzNlwuFxK4mCKUqYpBMCy6zC6uJiaTjPLn43eLAg/K8HKkQlaYmERYlKEkSSCJJqSJImJiUExNZpKExMSRMwEwAAIkRIiYi6uriUTExJEzAETCYSEShMCYRMxMSBMTVkARIAIuAETME1IiQBMBEkSCZm+Pm+TD4OCE2ENszZg3w5GK3HhYuFrTE3ZrXLbEzWt2rjNkxNWjVk0zACqIBPIT8VCX4p9eLLDhllpljet6xnSmDBizZMmTJSlEYXvfDW+GrTOUIqSwYKWZMeSMQhPu7Pu/4wlWk7QwWtTFTBK1oxvfLr068uPDWcMFKUyWyNGLJbRCTDXXh034s75yEh4AjDtxhEmjGCMooRAhFCMIwjBGBGEYREU54c/DjwCE2EMMeZnixOGa3M5ZtlrTKybLXDlsyW5nDVy4zY2uJi0ygCpIBNYT8YGn4wNdm0xbWW9cNa0naWDBTBa1JYIYFomG+HDjz1yxjG0M092CQhPr2Pr2Q2TzUwYMFLWhKMYxw474cOPDjw5b5cNZzngYMVMFMUNGHJgmAhOpoT8ExShBJCMU4RhOQEIwihEhEIozvp4bcITYQ2cMHLVu4arcLdw3WtGmJytcZWuFbjZtMjPLkxN2DHMAKfCWE/GdZ+M63To4PA4uTDTLDDS9kMVKYLWtitTBHBhya82OAhfe+e99xuMxOIx+EpshqkqkokkkgQxp446ZZ475sPNXKg/c8dE3NzKyYuJiYuESmb3vnvwfIITYRkyNcjVjiaLW2NqwWtGzRytxMG2ZbjaucmRy4aZMmZyAKrgE7hPxyWfjlNnjjWUU5QtTJmzZsmrBilZKCNZ3nlx5ceXLj010zywUtq0auFk409GCYhfege9NmjlxF1l1E0UUcNNduDwOBwuFwd9s88sM8ENU1mAwWEw2Gw2Iw2Ew2CwFEUdMuFjzOBw+HhONyIR8FxgQEIwjCMAEYRQjBGEYRQjCMoxEWXDx8M+0AITYQ5cZGLZtmbLWbhg1WtMjNktwsmWFbjwuWrVgyyYc2NyAKhAE0hPxMGfiYN3XstCCUJLSwW2SyYMGC0ZQhWiVZJIRjOuHTl4eHj4eOg/4GAP4GAeXWM4tNXrj058s1uN4lOIxVOE1cs3FzCs8O+MiD6VNptMIiYIzC4mRMJiYAJmbdfdnAITYQ1yMW2Jm4aLceVnmWtMOXCtc4s2Za4YZcTPC1y5GrhoAKkQE3hPxMWfiYtY8QxY0p5qVzMGLBDRDRTFLJTFihSkJYEYwXz4cunXp3z4OnaIP+CTz+CT106jwvDdu/jOPC8TMWm5rdxZjeJq6m4grjw3rOYITnU6sSEJQhBAnFOE4QiQiRnKcIwjAEYRjGunmx0CE2EMGzVgxcMnK1jhxMVrRjlZrXOPCxWsGjZszbtWGFoyZACoABK4T8R8n4j5d1cEMGCGKGhqputslolilBRSUayx4cuvHvnxc9+GCD/g0Y/g0Z6ZpGJ1fLjrbc7mxhFTGomExcb4sghcFkodLDFBBBBFCQwwoyEECOKEQwx4HMwwbAITYQza5smRsxzLWDXGwWtHLhwtxOMuJa3y5GTZmxcOGzjEAK1AFtg/4jtP4jucoQhV1V1DF67+h4Or01UdI4a1GsVjGNVioisyzNzmc3POefHjfHjxzvv4XhjhxDtvGI4YirrNXEVC64+PmD/hMy/hMXrhyrWERtnfGeM8Xh+V4MTiVVDCJiLmZyzOUVERiYu7jMJiYtMbqrHTqHXfG+PHjm95673vjKngcK8ICDryuOeKQJgmF1MTEwiSYmYmEwiSYkRIRJMSiREwiSACUoTCJRe/Z6z7whNhGbM5c5G2Jytbt8WJa0cY2C1zlZMFrhziZNGLZo5bs8YAqSATuD/ivM/ivj8RnDGe3cG8WxmItxjc5neJiMwm4MTwaRCJrWwIT8Ben4DF9GbXqZclaDdSmbBmtbBCSiEIMEJYISkijCELSpGeXDv28nh6+mhM3G594kJSlGhFhhGMUIiEYARhGMEIoyiiivr5LoACE2ENMzdhjw5ma1ziaNFrRq4arXGbLjWsGDhy0atMznI5xgCogBLYT8YCn4wFXC4ezLTHTGvDHCsZscYznCMEJJJUpDBHBhzRmAhPwFUfgK5zUrmlbJowZsWiGRaEpSStSUKStOGG+G+vLpnwaadYCE4nAj24xlCCEpxJowhOBGUZynAiRVvh06dQAhNhDjCxbtmTTItzM2rha0xM2S1xhaMFrHI2xts2Fthat8gAqBATGD/jTc/jTh26446vSpji3vbji6cJ0iIVNxKUxFZ6TIg/4C9v4CzddMeJPgZ7XqKuKSisVjhjFXWc7zm873PPPWfJuPBIOvELu0szKamIki0XEkXExNXErvPf0Z9gAhNhDly2zN2rBgtZssjNa0x4cK1wzYMFrlzjaZcWJkwYtMQApJD4L+7zP7vPrs1rzk3YP+Ffz+FeGtRidTU7jj4ICDjWauEkzPfuAhNhGXC2cscmRqtYtG2Na0yOXK1zlbtVuZkybMHLJw2ZuXIAqCATKE/FLZ+KXWzbsZ83BlCcI2YKMkMEJUTgnVeM71rWY0cPhGwIP+A8r+A9vs8HwGcU1HKuFaiM748+fHrnObXiWKqNTq+WcHjIP1uc7u7XExMJSBEwCYTCUWnrz3fX4AITYQxaMmmHExarWzBjlWtGTPKtxM2zJblZ5mGFkybYWuPMAKiQEuhPxbwfi3hOPivOt6XtHJLBgxWxUpKkZTheF8M6461y2x8Dj8aESE/Abx+A3k06K4JUxSwStOV18N74cc73neEYQWZJ5L5py3b4TtQr34qSlKEJwjVFGBCMAjCMJwnGcZ1rnx94AhNhDRplascrfKtYMmbNa0YNnC1yxzYVuVsybZmrZgzZMmIAo9BYL/AARl/gAI1gCE/Ae9+A/HQIeBRqZwKHAhNhGTIzbM3LHMtZOWzBa0cZWq1wzx41rLJiZ5smbNjbNWgAp7K4P+Mgz+MieMda3wzyjly5cOVVDjG7zOXGd543Nw4T4TAIP+A+D+A8vPCe29ImLubzvi5uc5XussMVjlPhXnzuqEwWlCMbxqiAJTgjCIihOE1cOXgx8BACE2EZmLBm4YOWi3FlcM1rTKwyrXGRriW5sLRq0xZWmJuxbgCoIBLIP+OTr+OTvz8RczE1eo1FcsYqsTi43WZvObzu+seHmOYIP+A8j+A8m/ApyzidRwaiM3vnzz1zne5zeYuKjVdr1y2IR3J9mCUEYE4TihGUYRhCcIwjCcIwnGd9vBj1AhNhGVo3YsG+ZstYtnOZa0btcy1yzZNlrdliyMG2NmxxNMYAplIYP+KYT+KYXw/C79jv2GZm5tMSqJjWelWIP+BzT+BzXeroB5G9aqsRqYTOb6435Yg+2FpuZuYJxZMxKYlfXx/B6AITYRiwt2zNg4ZrWLBwxWtMuJytw43LRa2ZtGLbC5bNHDBwAKVxSE/FjV+LH/Vt2abSjKaM5k4YCE/BYJ+CvvDwODxMeCEqUpBFhriITFwufCkBGMYxK4+TQhNhGZpjzMsjZmtcYcLVa0xZmq3E1ZNFrFtibYWGNk2xOMQApgGoP+Lxb+LxfOB4Xh1nXGsplExrcahPwe9fg9706BsnghgUlCRCGPJHPYhcRgsyiQQEMMMEaEhjnw+Hj0QCE2EY8mZhlctGS1vlw4VrRm2xLXLBw2W42rdljcsmzRmxbgCl8VhPxmrfjNXzZzRpVtjthlWuDDlIT8K7n4V3cOAjDiR2R2RxUrijfAhrJZoKCQEBAw0LAwcDBwsvUwVIAhNhGXFmaM8LHItY5MzNa0ctsq1ywYZVrRs3Z5suVlixOWQAqsAUyD/jRY/jRJ74zy2u5zOcrZnM1xxMKqq1y1rlrhWqjEzqcxcWmc443xz4OfB4887ze68GSD/gl+/gl3337ePi4zUzpiNVHKMViqwiKuamNxxxxjjNt3eZ5xxvbnO74rmajhqPErh0CD14Uzx3ciETExMkxMSgmCZgmpRAiJqSCTNXVxMzvv18XsITYQybM8WPC3wrXGFqzWtGrHEtc42Dha3cM3GPK0ZMm7VsAKlAE0hPxPFfierrCsa3jG+CeSGq2TBg0U0UtijaFrwqnHTfDrw68+fHjnhtWeYIT8IJX4QP5WpbBTJKlo5sNoywp4cNdNcuHfPffg11xx3glgjkxYNVuBipkAg/A3MxMlATdxMTSIQrMXGYJRKLvfh+a9YCE2EMGrJwxbsGK1uzcMlrRu3cLcLZnhWuWDlkwy5seVzlygCogBMoT8iEH5EIQM+Zr1ZcmHBlyZ6Spp0Z8zbsadDXqZcgF7bNqF+A2b4DZwLr2CweCweEwuIxOOviweGw+Ewqy1ZastSSgYPBR13ITFRFFGMZoxgjKKEpyijCKMYRgIRRjG9+Drj2ghNhDfLjYY2DPItbOcTha0zZGi1zizMlrBnlcY22LNlZ5mYAqjA7ACg/47bv47b/GRydMY1wisKUjVVDV1mZne7u8k1MZjNZiYqsaxFRi4mIlc748eeeu9zxnw/C8MO3cAYzpU1OJurkmZjJNyuLicThAm5vK5JTBCKiFGLwxhq4Y2mUyvGUJiQd+3h+F5uJmbvfGc7zdzNWbqyYirrMSylOcs1mbmsxmomIitXVUowqMRhDUwqMUiGM4ngxqD/gM8/gM9wzU1cTUkSiVlxKFKhCZuLuJi4kSmbmLmJIiCkFImoAMZAHbv41oJiYYrhHTly4YrVUuZpNNNTrMTK7nVxEXE3nN7m85ZrqurmSNrmIuEZnO+Lu6dTr08XxPL5XUpVKcSxJWdWVmKnNTFomETELipRBExFxBcTM3ObLxMURmN4uLi4jPDj277kIL6Ktu2qWWWCxUolFyhLKSyyyybJbKssCLCICrZSwSibmspLmxZbLLEqWbFhWbCwssXKubM2XNjc3KJUsqWBZQJuUBKSglJRKAEolAslsCzcpAAGvP3/gl8ACE2EMmzRtiaN8S1tjx5lrRpmxrcTBzkW4cjhgyY4WLBvkxACqIBToP+Qfj+Qfl0zU2zXPHPG6lnVpZbbTERVRUqmIpVSTuNxCuE6otu7tjjw4CD/gN6/gN7eNxrEacM+BfR2vhGIqWdXWeEVFbqbmZiJi9QqlNyvMVExq6znOeufH8HwfRAg8azmYiKiIiU5WmJghMTFxKQJiVXARICYAZ4+j3n0iE2ENWbjIzw5Ma1vhc4VrTJlaLcTdhlWt2zLJlasnOTE2ZgCoMBNIP+RkD+RkF16d5jbdcYvExWsY4RwrUYqdTjMZc5531vO6zq68KD/eefvPWMs6zTUcHDGOGIVnN978Oee+N8723E4axrUdp0g9XKqhUrmZXEiYmpRARNXExZNzfXr4tAITYQwaYmGRk3YLcrVs4WtMjjKtcY8WFblx42zTG0ysmLRsAKYh2D/kYo/kY7wqIjU6jUahN3zvnm9w8IhPwEWfgITIQpGMY1w5b68OOONBaWCGDiAINUyiIiIiUzayZib34dgCE2EOG7hnjyMnC3LiytlrTIwaLcLNzjWtm7Ng5y5MmbIxaACocBLYT8mtH5NaeLaGGNY41ZKYqZMWTJTBKVaVnWGOOO871mrgrDMIT7rT7rXHitKlJUlKVrISneOXDjw666cOG+GM5Spklqpstg0ISnSj14RjCEAihWU5RggQQnCcYwmrGOPTj6gCE2ENseNwxbt2q1u1YM1rRo0arXDFo5WsGmHHjZMmuNq3aACk8Sg/5N4v5N4x4PCZTU4wdAhPwCPfgEfHOw4KYIGGGXPQCEtKKMYCcV649/SCE2EZmuNjibNGq1m1xN1rRu0cLXDTEzWscLZs2yZMjbMzbACoYBK4T8p6X5T0+zkwq45XpPBDJbNkxZsGC1kJxrfHhvprprOMK00IT7kL7kOEpUlHAxM1oYKwrfHnx6cenHrnetZKYLYsmbBk2AhKc6HgGUJUhCKMUYxhGEYICCMIxlWFWHTryAITYRhZZcWVy2ZLcWTEyWtMrlotxZm7NaxbMmjRo3w5HOVkAKuAFGhPym1flNrM2fBhwYbXxY+BeUJTivLTwODwuHwMOfdv2bc2fBhhOsZzrAlCWKuKvCritglaGHBn03hfgJI+AkkwOAwuEx+Ox+Ox+Ow9kCKOJDBFbZXVTFJLIRR3X4qlFJKjQwQw24q23BYFLBLHBLVPDIhONm68ISgjBGMUYThEQiARgjAIIyijBGEUCCKKt+Dvh0ACE2EZGGVzmZY2a3GwwuVrTI2wrXLdq3W5WLjMwcYsrlzlxgCoIBL4P+SZj+SadlLOM8s4zibi5brjDMZhnGYhpGtX4V1gCE/AaV+AzGVKWyMzRDNbBaVIUwThK0bJpXnPHjrjw574ctdfB0gIRqJzEZxTghCEYwRjEQnAjKMYI3w69M/AAhNhGZs0ZZGrTEtY4mbZa0ZNmS3DlyNFrbCwbNnLVgwYOWgAqMATaD/lAY/lAZZw8HwGYq43W5241u+M3mVVqtViZXmZqdT0nxN40AhPwFKfgK142fMx4nEnstwMHClmpa0pUjaUqoyVGATvhvwcvBjw2vDUCD8bwvRiUhdIlaYmLgF1MSTEwmJTOee+/f0CE2ENHDFjmxY8i1g4yuVrRviarXOXDhWtHDRpmbN2jPC0xgCoABNYT8g535B3cgzUwQxUlSBCacYsMK4Y3nnZs416terfgjm4ODNweBvsCD/gdA/gdHwO3GoiazMpu5q6uppVlWIkRLFzrfheCAgvou7uqglgiiqliIuaqrvd78Py+AITYQ2YN2bdo4yrWebLkWtGbDGtxZmzNawa5G7fGyatmLTKAKqwFkg/5CkP5CcefS+CpwiMTVUhczxnM5RMYuJxvExE4wxEOHGkTiLwTGZrcVM0mU3UbxKpicEVz4ce8Agv5eu/l6nubBJAs2FiapU3Fwmw0hGbZrZblZTKiwqWS3Ac9+N84Ag+WMrmZBATEpiUTAJiUSiYmEwTEkSESAIlEwmETMSImZ69fJn4IAITYQyxsMLZq4ZrcThlkWtHDRktxN8LZawaNG2Rm1y5srnGAKmAFJg/5BAP5BH0w5X4nj+M8zPSO2OlcsaxjFViJhVymLiSsxcbuclrZridY7z1nvzkCD/guW/guXi9bxmKtW8ZxnRGJiIuITi6TBK4XWYRKRa5iE4vWeTn2Ag+UxBMkzEkosTCJAmJRKJRJEiJCJE3M78Hy3wMAhNhDVy4ytcbDKtbYsTNa0yOci1xizMlrJkwatGGRjjzNmwAqfAUeD/j6o/j7H4T4nh+E6OGMY00xGI5YxisaulRTEarE8s6jFxJnO98ePPj13vO58Hh18HYCD/hBK/hBRq8c+Tw9L4c8MMXwmlXSIhU0TRFozMyTcRmUkKcOfiTvQg/KXvNymJIIlEXExJKYTCYExMTEolEkSEpzx8Xy69wAhNhGVlmyMmePEtzYXLZa0atGK1y1yN1rdo3YYmuZkyZZWoAqrAVqD/j/A/j+9tElWeH4Xft37O/Ydorhy4V0xw4YqdRVVhiKVM5xmYlSSZzeauZlN3OzM1nHgrIP+FNr+FOno8XxDv2JgiVWMROJYmrqbhcytF0Tq6nF4mFXUous1uESIXCL7W0CD6cs7IJibm4SJExExMEkSRMJRIARIBExMTEzExMWvwfT4+AAhNhGVi5xOWmXItauWWZa0aYm63CwcYVuVvlasGubKwa5mgAplIYP+RI7+RI+s4ulWTLNXiZiImpmoy8KD/hhK/hgvxerrNEM6vGazSJuMsz4rxITRVCMVYxlFBCMqwiIoxnj25+wAITYQ4bZW7Zo2yLc2FnhWtMzbCtc4sbFbhasMbRo5xZm+RsAKRwyD/krm/kr34xc5iczgg/4Znv4Zga6VGOEI5IPxPBlUpvfPgCE2EN2rjHjxsGC1g2zZFrTI4cLXOJoyW5XLVpkxNseZy2YACqcBRYP+Q57+Q5906+J4vgeD27rrwdWuMommGqieCEFzMpkBMpjJKp4ZxQCF+CQb4JHcJg8Fh8NhcJbYw2Hyls0FUsUUsEMssc+BwGBwMMs8M8cEE0E0Ul2BwAYCGaSSKqFHHHBHk8QAg/GmbuyJiVZtJC6mLq4iYmLqYuATBMCJIkb6+y8oITYRhysWzlm0YLWGZtmWtMORmtwt8bRazaucrLLkaNcmViAKlAE5g/5K5v5K5+vQBXHK5zEp4RWscI0Y3GbzPOeObuM1jFduPhVrQIT6AL6APPmM+YcSdMFKYrRtCMV7xw1w4cePLnw52GCksVrYoYjQthwAhMXQQ7sUIQiRhFGMJyjCdIwjBCMCMIowipWFSc8/HnDwICE2EMWObKxwuXK1nmyZlrRu0cLXLbK0WsMmJsyctGDhuxZgCloWg/5M7v5M7/DJxMziYqr5DyCE+p8+p942OVrQkhWM75ZaTi5AhcxhIJdXDAIYIYI4Y57cTDhAITYRlc4cLZlharW+TNkWtGDFytcZWbla2xMszFuwwssTVyAKigEzhPycyfk5vVvLHKcI4I2zFMGJkSjK688N54Y1rCCTAzZ+lp2SoIT6nz6mvFalJQnLDPLHgnBw1wzrbBLBkxYsmC1sEYTrhnlnntfTjVygg/c4T7sxMSmExKQkJhNXCLgmUzOe/fngITYQ1zMcOTE0ZLWrVq4WtG+bMtcMcOVbjyM8zfK5cMW2LMAK0AFehPyk+flJ9101wyxxwilipgyYMVsUMUowjOtcefVrCykrRzVwTwXwZcGmmOunNnqy4MdsOCMo4oEqWhZaCkIqZdGecYT6nz6n2+iuBghgUnBOdZ42HGvMlKWLHizSlKU4XjjnphnhltjyVtDBmrThSYoSnCtcsN5vxzx3vGOC0sFNFd0FgIP2uHfjvdkplIAAgJJSJTc7EVXDHBEJmckJglMzFxMTF3x83vPjACE2EOczbLlaMMy3HkctVrRs2xrXOHI1WtcOHK1aNHORm4yACp0BQYP+WAr+WBvt6/SZVPDhHSOVYauYm7tuLzG8ZNxcTaZN3mZzla48Os2Ag/1TX6pt4k61iEbjjfG87zxvjOUsVjGOnfsdqxrHTlGoTPHe+d8+PHnPXc2AhORwkPBaEIwEIwEYRhEhECMIoIwQIwjBCMZTlOM8PPww4gAhNhDNuwcuM2JktwsHDJa0zOGK3DjZ4lrXLmcsMjfFkaNcYAqGATWE/LMl+WZPi8TbsrTBRiWlSMS88Nb47461nCuCDFC0MFIUlGl7beRyeUCD/alftSzGe3fwt23O44plM1MODHCtYxhSE44xm+OPFq/RgvwBV87u2XLlpQJRZZZRK7nXfPffnSE2EY2jDFlbOWi1y3Z4lrTFlxLXOJi1WuWzLFlxt8uVg5cgCokBLoT8tzX5bncNMdLyvRLJnzKYI2lAjWOnVrnWcYwhCkMmHZt5UYT7YL7W22COS9LtLfu3uDKdZ1tKkLZJYrWpSUY1Z5cHVriAhOBgneeGF7XhCMIxRJynS9qwhOVbXpWEY3ret9fYITYRkZ4WDZwwxrWrhg5WtMbhgtcYcOZa2yNWLdk0yZsbNmAKbx6F+Xfr5eEYsBk8JLgsjgI0CKGiCCaO6fAW4KWaGECE+8y+9LwZODklauKksFJQlKNLwxy021yw4YXAZxFtUAIIUMCFHHDLDLHLXnghNhGLMwYts2bKtytGOFa0xsMq3E3ctFubHjb5mbVphbZWgAqgAUGE/L7x+X3nbs27ODwODwOHwuLxOPoIQSI0nCEIyQlGEqIykjKtKxjONa1rNW2PJkCE/AGF+AMPfu4fC4fC37sOCU9VZRlCcpwQjBCUYTlOcMMKwrOd71rPCihGVrM1cVCD8byvN42mCGUpRMCYkTAQTCJAlEiZvj4fjz5wITYQ4bNWzNw2xLWzZtiWtMbPGtxY2jBaybM2GLLjaYsTDGAKmAE6hPzB3fmD9jm4fC4+assJCMoUtZklSkIShOVYTmrjXjeeVNWMloYr6pCE/AVJ+AqfPo27GKFrQxQJTRw4a58OXLnnjreVbQyS0W4mXjWwZsVqSQvDWnjAhNHUq8EoEpSmhMEEEYESMIwQjKcESJCas8/PhQAhNhDTM2atM2HIty5cLla0Ztsi1w5bOVrBi5xOGLbE1bscgAplHIT8wa35g185WmGMccLwvauCFKSxV0HEhPwNffga/yZ8mHEslgriw2mjhYabYESFayFsSKJJCgI4YY4Y6Y5a8HmgITYRhY5HLho1arc2LKyWtMbRstc4WDRbhyssePHiZY2DRmAKgAErhPy/vfmABvbXkx5q5pbNepwoQtKSNa4b5cMctcMZotGHNu3gg/4Jfv4JZd43jjV3Oat10uojEMYjUxU1mJ3ru58ghMm6tcKsYrxlFCMEIoRhCEYTlFMnPDtz16whNhGPGyyY2mJmtYMHLRa0b5MS3DhasFrhtkyZGeRjkzN2QAqRATOE/MHF+YOOldsMt54Y1oyWxYsmKmRiQlPCvfHjw4b4WOE4TnDLK+WohPwXPfguf27ODilC0MkskLRlGtb1vec4wjSWC1rSwRlOF2GuPXfDvmCEl4APBMYShIhFNEihEhGEYRggQRginXHx88OwITYQzbZcjfHjarXONy5WtG7RgtcMmTVbhctMzbI4ascOTEAKigEwhfksg+SznDY3GZe6mSuaeaGhNFNFNRFVNFNFAnlppnrnjnhjijwWPx0cAIP+Ci7+CkHwM4zhyacFTWYTM548d+Dx474kVqOHDHJw7Yxsg9REoEZjMWlKJqYIXVxMTCLXN58HyfCAITYRlcYmOZixaLXLXEwWtG+TEtc5mrBbiw5XOVhmxNMzhiAKeyOF+U9L5UAbZr7r8BPZBZFZRRZRVVJBFClnrrwOBx+HwuXAhPwT+fgn5naVp6p5lFJxrjvpy5c+PLOcYytHJqoAhNE4QhBGsZ1TQihGCEYQnCcMe/gx7QAhNhGRswbt2LTItzY8LNa0Z4sq3C3ZtlrHG0c5GLDCzyZMQA==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IeHAOAgAQdBOwEmAQBEGvzcJkXvqBPuV1mhjQNv1kDCEgQRP//A0U1BQM4C2QZIDIJAJCbAwE3wB5FMwkAkIICAdvFHkU4CAD+AwB7hdI0Ek7ApD/TAKQ/CmUghPwz3fhnvAGNXDfPhvhx0nipkyOFSFiE/AfJ+A+UAcCNMVsWCWCFBha54dvDhcVkINGIUcZCghihgQiWW3OwQ6ghNhDTHmx4mrPItaNMWJa0zN263FiY5VrlmxwsMzFu1cY8IAqbATGE/Deh+G8fLKtHBwZa3rljO1MWjRo2aKYoTrXDnvrx48OOs60pijsxQzCF9kt7KePBYnEI8BBgIMIwCSCaKCeO22/E4nC4W+emlDJBVNZZZhIsFZDMhcVjIIdfBBFEQQQxoYI4I0EJBDAQQoo4oUMUscuHxsMGsCE2ENszBq0a4ca1tjYt1rRxhxrcLlxkWt8zlgzcYseFw2wgCpABMYT8Ozn4dlccJwghFCclcEMEsFqURrHDPLOs5zhGWCOTP0t+quKghPsYPsI4V0Qjlw5b8XVra54b4cMaytgtkwZtGa2Cloxx311z698OHWaE8ERlr7JCMowQihGE5ThGESEYBGcrwmrW+NjzACE2EM2eVq5ZZMy1zhxuFrRg0arcTljmW4nDTMwwtGLTM2ygCpMBN4P+JCD+JCHp1N66s5u5up5VWMVVSt2763jMXebvMziPE8fxscqqgIT6VL6VOcjVr418FsErUhglNOt8t899KleHCGNWMaJUpaGTTo02jGSE8AQhy73VihEIwrIEZRghGEYRRgjCMIxjGOPg74PAwCE2EN8jLNhc5sK3M5bs1rTE2ZrcWXNkWuG+XLiasMbjI4wgCoQBMYP+IAj+IAeTxJiIhG64461zrM3M2m5qMQxVRisds9qohPtJPtFc5sw1leWOWOF44U1ZQlDFK2SmTBgslDDOsc8t855whOlZ24whCUaRIwmiiRhFGCMIwRgEZ3275w8BACE2EYmWTG1b42q1kwZMFrRw0arXLbLkWt2zNkyYMnDlwwagCqUBTIP+I1z+I3XxnXpEmYzHHGaREVOBU1FVUcKqpq65szxnjPG83uM5nF8IcI7dejxKxgCD/RefovTW/CvWq4R0z0vleLXPHec7zdzJc7njnd5mcIvExCNTyhUEXGcN4mCDfAEx8AkRVRMri2YExMEwRcCJVdSiYmJiQEyTczx8Xx67ACE2EOcjfDkyZsK3HlzM1rRjjarXDRo1W5sOZzmbuMjRy1YAClYVg/4mmv4mm9zWa3NpmqcsOlCE+tE+tF1QwUxYJRTveueG1tuAhdBch16GAIUc89eHjwAhNhGJyyYsmDFitxOMeZa0aM2q3Czy5lrNw0yNWrRi1asGgApxHoT8VjH4rD+Djw4ZznRami2LBbJTFC2Gm23Dx3CE+e8+eRnixYMmCEEa1x3w311z548Gm/FnUIXeUodnFDDAQwRwQQwQoYY54468LDmgITYRmytXDbKzcrWjXMwWtMeZstcYsmRbicNWGJs1yMszNgAKXhSG8ULnihdSUtHS0ZGQ0LCyMjMyc/JxMyCE+qG+qHbM+GVar2rkjwGjdMCFi0kEmjjhRyxwwobZcGxgITYQ0ytcmVjiyrW2PK3WtGOLItcZm2RazaOcLHI2ytsjVgAKmAE1hPxCsfiFzvuvqratbce2OmfBXNLBmtixYlr0wxy3rhmxxtG1qZIZr4pzAIT8BS34Cld9NNr0lTRLNbVDFHBlplx3z4c98tZypDBbMzWwShGNdM9rTMCEp1kPBckqQQhKMYooxijCMCCCUUYRRRhON6475ZAhNhGPMzcN8bPGtYs8Lha0bNWi3C4xOVrJuxZY2DlqwYsmIAp8KYP+JYz+JbOuut8p5VyrHLn5HEhMTMXm9t3cr4ZjkIT8AIH4AL8Ecl7XVYc/A4OzDGUJShAhWFYxrObPCt6AhOhOeGs7ximIwjJGEIynCMpwIwrXHl0x7gAhNhDTHkYuWzlotct8TJa0b5mq3C5YtFrjM1ZtcWZjictMgAqAASyD/igS/igRnwZbcVsYxw6Y4cMVU1zrc545vN7zllOeQIP+APb+ARXzPH5Rjljo1EXc8ZzGYtFVERV4tO3Fz5wAhO1SHgGMIRhGEYwjEihEgQjCEYRhGELzz7cO4CE2EMMuZq3ZZWK1m0aslrRowcLcLhriW5szdnhZsWGLEwZACmwghPxR7fii7jGWFjrphraWOM0cDBitbBmnkTCE/AUJ+ApeOOOGmGk8EbQ0Q1UzWwWsnG8dOttAg/K47mphExaZkSEznfg+TPoAITYQwZN8LNs5ZLcLhrkWtGjPItcYWzRa4bMGDDM4asXGNgAKbSKD/iwY/iwT5omricBx5RhpisL4ceXh+BxghPwDdfgGBjOGGGeOFpGnDlw6Z3hRmpklqngzAITrU5t4yiQjCKJGE4kUKxvjy7XeITYRmw4sbhthaLWbjGzWtHORmtcNMOJaxxY8jDKzYMGzjCAKZRqE/GTl+MnNvlPDlY6XlK2DNgxZsGSeCOeF9dx67lio7qLLJrorJZp4aZ7b7cTHg8KAhO5J3YpRknCaKME43y59diE2EOMWNrmyNm63HiaYlrRm1ZrcWRtjWssTFvkaNHLZs2YACkQKg/4vGv4vCa7a4cJxsIP99R++R8FcykCE1Uw1rhvW+oAhNhGVs0cM2mFstc5MrRa0Y5GC1y5xs1rLK3yM2GXEwcZmQAp8KoT8ZHH4yJUoJ4seDPk04M9M8sM7xrNGEsFLZKUyVyXzXzRAhPwAYfgAZlGcMsNNNuTbgz2nSMqSpilkpgtKU7Z7a6cOO+uEgviXbMkg7ba2BYrZu7fLd7AhNhDJq3csGzVmtY4cjla0ytmq3Dhb5lrBxjx4W2LHjYMMIAqBASSE/Gul+Nd3HTLiriZsWTJqtowYIRnXXj159ufg3nhhKtiG7i7uD4yUREDARcTIyc3Jz8nMxs3GwUVJSkdPT1ZPTElAykRFwICFx1UtNssEohijihIQQQhLfo4odUAhNhDlllxNWOJytyZm7Ja0asHK3E0aYVrXK4zNMrVuxZMmIAqMAUSC/qAz+oL/JIm5WJkyZw53mrlmyyzcmbxZW2bNdnZ5ze+MAIP+B17+Bw+1XE8J1GsRYyzSptbM2hEswreMqubiGI0wirvvmfJAg3sefuERMSEomJmJlExMwTVxEwkIlESJhMSz19ufUCE2EZmbbK1aYWq3KyYNlrTKwyrcWHK2WssjfKzzNmeJtjxACoEBKoT8XQX4unYl6Y8WHNHQ0YMWC0oI3nhnlvhrjvOso4J5MkiE/CAd+D7+ma1Mk7ZYcNw8uvPrw48Nca6kUKUpkYpYr4MGcIP2PZilRCJmbi5TEwmJhExIuePh+bPrACE2EY2Tlq3xt8i1vjZ4VrTG2wrcWbK1WucuRxmYZGzfI4ZgCk4Pg/4w4v4w5cc0XCYvluCD/hLM/hK17cJqsZt3jjzAhLdyPB49ZRJ48+HCITYRhbt22PLlwrczVrhWtGeJutxNmWJbmaZXLfJmZMseTCAKfSmD/jKa/jKj7rYjCKjE6cMa1jEYu5zN7ucznhzngIT8JEX4R2YxyTllw4ceO+nTpw573rKmLJowaMWLJKkISx0jpsCEwdyO3mgBCKEUYTlGMEJwjCrHr4Me0CE2EY2zFgxyY2S1lkx5VrTC1arXDVi0W4mGFtlyuMLBtlxACo8BNYP+N1r+N2fxZxMInWammKxWL8iVRMZuZ3FxmcZIinC+1tCE/CH5+EOeEME8U5QpCiEK3xxw8HRxWOd05RklCkNWvU5WG0Etcs+0hOFxod+MYIpwjKcooRhGEYRgCEYRhGU4RnKascunbPwMITYQ3cZWOFm3crWuTFjWtGGJgtcZXGVawZYsjZzjysMzjIAKbRyD/jiq/jixzrjjet8q69L1VajGI4Z8Dm5AhfhG0+EX+DBWzXw4Nj8Fg8jHTfPfCiwUeEsiuITgYs9YTRhWEYxjCKcJq108WPUAITYQ3wtHLbCyarWjPC5WtMzRwtctWuNa1b4mGLLhzMGeFoAKjgEshPx32fjwLxTlglgpK0oYo0lCEK1njjnw1xwxwyr4c+3Pw8O/l5SE/CFt+EHW05zw4cOPHfHfPXKnKGDFi4XA0asWiGDPPPfDhhl0ShwghOtmeAayiRQRhGE5ThFAhCEYTlWFYRjfbx49YCE2EMszDIwyuWK1nlcuFrTJixrcWNyzW5srVm5wtWTNvlYgCo8CgQGE/Hj9+PH8Dk6Mc8c8M6znCkpWpS0oUsWjCCMIZFqWwYMGTBgxYLWoQjOq9cdct9eHPfLPHLDCKEZRopK1JYKRmyxy3xzwzw4c+HLny5cue94TwU2ZOVDibMiE/CwJ+FgXXqCmKGDJkxYsWDRDBKFEY1nPLhy3z3z3vhz7scVK2UjIhGM50vKMYxrGsbxve9cuHTh158+vDjrGFMjNgwaLZsmrFiyWtK0pShCSELQpCk6Y8m3EmIN8HevMxN5nMSmJESiSLQTExF1KJgTExJEiJCJRCJhJYlEolAEXUwTExICUXGZ4+L58eQAhNhDLE4zNWDNmtZssjRa0bMGi1zkcsVrZrkaNmjXE4zMcIAq+AUaE/HcR+O6Xhb8UqwquwozhKGKmLBkwWwWlaEo0xpqsNb1w3vw53rhvGcqUwZsmTFkxT0VjAIX4cXPhx3xGRkgjghihmUQVRVTVVRQRQ024XD4fC4HEzyxwpJLKqsFRhMBZgMBhMJhsJiJJIaZb78TbTiZcHTGAhHedmCEUE4xhEjCMJwIwhGCMIoRjCEYAQnCcgEYznl5d4+BgITYRjxuWuFsxxrWrljiWtMmFitwuHGNbicsmrlkxYMXGbGAKjwEzg/49Gv49GzwPB9DjTW8WzM5vdzznje1kYiNYxwxw4V01HgZvAIT8PjH4fGc2fBhpWF2OmmmOGW00pQwYMFsWS2KVLTleE41nHG30x54AhONm6pKCEZRRhMjCaMESEYEUIwnKMIo1vwd8ekAhNhDlu2a5mrDGtZNmTda0b5Wa3Fib5lrLJhxMG7XFjZZcwApwIIT8gVn5A09lYpyxwrGKMJUwYsXCyatlMU8G/HjAg/4e9P4fAdXcNRrXSumOUVeLz159efHvHO5AhORxI9es4RIRhFGUxCMYxnPXzWghNhGPM3ZY8bZktcNWWNa0Y5si3CyZZFuTJhatWzRlmzY2QA==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4OHAOAgAQdBNwH0gQBEGvzcJkXvqBPuV1mhjQNv1kDCEgQRP//A0U1BQM4C2QZIDIJAJCbAwE3wB5FMwkAkIICAdvFHkU4CAD+AwB7hdI0Ek7ApD/TAKQ/CvUBbobywCeV9GPgZOAj4GRhJVKwsXCxcHEwcGg4CBhoKMioyQjI6SkpCUipSOiohAw8TIx8nK0ajlZeRk42Fi4SChoiMjpCOkJKUjpaQlpSUkoaIgYGVkZWZm5uPs42TlZGNhISQkpSaplpKRU9GQkMg/4PzP4Pw7qcde3flut641mdri6YiKTqZxMxFiJBLlmYhV0iLLN6ykmYETUxOLhExcLxlwz4PTnMgIOPAm1TEzMZmUxMJiRKLiUTAAIlEgAJhARMSmJiYEwkCYkmevwHD4GAITYQ5xsnLBtlcrWLPGxWtMWHCtw5GjlblbMWmZlkbN2bnIAK3AFag/5a2P5aybzG3eu8dcbjFRwxWjzOfC6mZZTcyz1TcyVhVVDwrnUoyu7uc5mInERFZbx4epmF+Epz4SjYKrKMBJgF081sGFYGW2nGmXttwOFvljkkqwGEwGCqwV2CwWCuuoQ124HC25Nj8PhcHbWssuwmGyGIx2AwGCsmljrtntnrowtEE4CE5GTv0lSEIwlNGZGKESEYwijCBGU5TQnKMpwjBGUUIoyrKshGBCcEEUYRjGd+Pvh1gCE2EOM2TLhaZsq1s5btFrRi4bLcTPG0W42jVvjYOcjdjlyACqgCfYP+WJD+WJFy5s11xzjnWYvk4OmNcHTj03jjV3G6zHWec8XOpisVhq+GsYaVmc7nLe843HPGYur0xEcPBwtidVynSJtneOOb43nM1GdYkIbxAyeIGVKRUtFS0JJQcRFwMjByMXFx8fHzcfJzMfKxMTEI6KjpSMlIqajpySlo6IioGFjZGNlYmZk5WZk5ORmYGHhIKOjpKWjJSSpJSYmpKSioKDi4uXjZeNl4+Zk5eTjY+JiYJAQ0NDRUZFRUdIV05RTVFKSUNFxsfRxsvNiDfAz4DiIxMzKZi4uLE3FxNTiKiYJiasXCYmJiSZiUTCpggExKSJJiYupiYmARKJqYmTPu+O8YITYQ3cM2DXFlyLWLhu4WtGONutcOG2Ra3a42rBk0bt3DHMAKsAFSg/4ycv4yczv2O/bw/C83tvHHhuIiGmEAcNzAqahVwTMXnWxW9WXrdTCI34G0gIP+PA7+PA848DnyiWNTrGqqmLy3e89x5M1zuZWIUxiMR4Xj+MPAxjhy1iqil7d9eH15gITgcTuxhKMooIk4RRhOU5RjKKCEUIiJCcpwhEhEEYBCck5RhOU414++PgghNhDVhkYYmzVgtzNWDZa0zMGi3FlZNVrRpkZuWDhoyzMcoAqRATyD/jqg/jq95djw/CM6uLq4mZxmkxMVME0qauIuGYXExdTAhPx2gfjtHw5jToM0IWtghaEUMcZ3jeufRpMtcLDedUFIUpilLNt2Z8wAhLaKzRjFOKIQjGU5ThOUUIoRhGMqyijKKUUYTFb8fH3gITYQwbtG7LMwaLcONsxWtGWNktw48WNazyOG+Vhjy43LNgAKaiGD/gv4/gv5q10ETMTVxNTU43hnlz7dwIT8dr347X8+Zr1BkhK1qWxSpJOOGt9NuXo0gISWqc0Yk0YowgnCcpyrBOu3ix6gITYQ3zNcONmzxrcbdpkWtGmPKtxYWTVa3w4sLDHmyMWrJsAKiwEvhPwnSfhOtvm30nWsYxhghmtizYMFJWJxrHDfDjw3vec4QxX0WxCD/jvE/jvV1qdVrWq4RVRdZve+vHn158c5zxmIxFcuXKvAvwscAITlbuvFGMYoRhOUZTAQjCMJwRIwijG+niz6wCE2EMGeZk4xsWa1nixMFrRqxxLXLFtiW42+LC2xucrhs3zACooBLoT8OQH4chdN9c8NccMNGC2TRqzbNGjBa0oxrhw5deXLnrhYcUeBPJaE/HgV+PCdgjipmxZsGSlpSvOt9N9uPTnz3yzjhpHFgtbNgzR41cSE6G6PgERITIiMAhGEYIiMIk5z4fBh3CE2EOHOTFlwsnK1k4YsVrRhjaLcLFgzWtW7RmzZsszPCxyACowBMIT8QnH4hOc+Y0wnhnhneFMWTNs0cDBmtVPDjrpw4758OWt5mSHClqCE/Hcl+O5PLkMErUwYqSpSEZzvjx5899OeeWccMYKStgwYrbHAhoCE8CUh4NhOAgIwjCcABBGEYRIwinPHy8OoITYQ3yNWGVhlwrWbnHiWtMLRstc4m2Ra1Y5HDFthYZMbdwAKhQEqhPxZffizjtwdE4yRlaVKWtgwWxSpGU71x1x3rXDHC1yrlIT8eBn48K+FfdbBkpiWjOMcM65748+PLjrec2G1aShbDxGQhdBgItihQwwQwRwIYCCGBDBCgRxQiGOPE5NnACE2EZMbXM5ZYmi1g5Y4lrRxhZLcObDlWuWuVxkcuHLbMwYA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5dHAOAgAQdBNIK5AQBEGvzcJkXvqBPuV1mhjQNv1kDCEgQRP//A0U1BQM4C2QZIDIJAJCbAwE3wB5FMwkAkIICAdvFHkU4CAD+AwB7hdI0Ek7ApD/TAKQ/Hg5VgoAAAAAAAABFAAAAAAqdApUBhPwEifgJFz4okVaY9XL0Y4YY3hWEyU63ljY53lMnGEIqWxYparZrSxWxYqZGSvAnmnuwYsEMkcWNCAglCiKCdY1hCMYyivW9cOW+XLjx5ctc+PHpz6d+3g8PTw9e/Prz7c98sqZMHOxauUCD/hBC/hBD8vhMxvhvhvxvN8CcXhBEShMhFRitRip1c1aJYhUwzK825s2smpmE5XNxtCKmIirjMbuc5ShTCESi4hXCJxiNRWuVYjGcVuCD161++wxFQi5uZSiZhMLoRaricb1mJiZhKJiauBFwIkTExcImYmCVTEoJhKCalEwBMSmLpMImExCZd/fmfUAhNhGRixascTdmtZ5mzha0c5sa1y4YYlrRo4wuMzXK1xY8oAqWA8ABhPwTXfgnjw1YZY6ZbZWVhjON4VlONZq0jDNLFgxQzTtGNcU6QyQ8AeBexingtDPzs+SeieSeaeaMoWWhSGSmKsEKxnGEqRIo3jGc5IIQRlOEZShSFEkJk5QjOc55a48OWufDfHnz59OnXpy6Y4UZxneOOeGMZJQjG9ctb1jGmK2a+jFQhvC3t4XAYRDQsNBwkHBQsFAoFBwcJBwEAhIKCgoKBhoGEgYSEgoKCgIKCgEDCQaAgcA5CwDgHImA4KBwHj6/h4GAgYOAgUDBRMBBwcBDwcBEoWCg4CBIKAQMBBwKBg0HBIKBgIBAwEHAkDAwEGg4GHgYWDh4ODgYWBgYmCh4CHgoFAxKBQsBCwSAhICAhIaGgIqBhISAgkBBQECg4KAgkJCQENAoFAQsChYiPgYaLIKfV3aWFpSyrNBipS2WXiwNubC2WFmLC2FlhZUFlhYWWWWWWLFgAE3FJZU0llkUFhc2JVSyyFb5+v8Cz8CAITYQxatGzfG0bLWLRriWtGrPMtwtXDla3cNGuJg5cMWGbKAKpQFEhPxApfiBl0a9TXqNerPm4NIThGMJymnGCFIUtSmCEqQkpCcIzqvGs41nGNcm/cTAg/4PfP4Pgazhz5Hftz5deCFMUxVNMXCLZZXO7zneb5zuc1eMVwrxvJ8g8QCExcznoBBGM0YoTQijCMCMEYRQjAjCEYIwhEhFGEYxvfm3j4KAITYRmzMMjFu0zLWjVkyWtGWbKtw5WuVblbNGGRiwxsczHIAKjwE1g/4iAP4h8+rv28HhabpFVquFaqKuucc5vNybqp0jhjEOXG8AhPweBfg8HkpXiVta2CdITnXHfHpvrrlnNLBgpg0HOnghgMdct9sdO2aE2dKMPBaKUYIRhGEYRgjARhGBGEYRCE4Izvr5MNQhNhDFwzbtMLjCtyM2+Na0bYXK3C4cs1rDE0cs3DXCxauXIAppG4T8UKH4oL9OeWOd73XQQxYLZLbIaroAhfgum+C6lBjp6LKqrKoooI0M8d8eHjw+PnCFymMgj1ssEMUMEKCEhE8uBx7AACE2EOcTLLmYtGK1tlbtFrRg2bLcTRw3W5c2JozbN8eVi3xAClgShfiV8+JZfEGehuiqkQzxU1xAg/4O6P4O6Rx3w3wmOnHtu6CFwGYkxOLhhghjjjnpwuFZoCE2EYXLZy4ZtWq1s2w5lrTJhYLcLlhmWtc2NphZY82HLixgClsVhfiq2+KruJkJZqokEsccs+JxWFlhhPweLfg8JyssJyjSSVJ4suSmvhCGrpQwSQQIOBg42pQOACE2EMGuHNhY48a1yzYN1rRrkxrXOJtmWtW2Zm4yZmDBgxcAClMQhPxU9fiqBo2UwYoYFMMMWcCD/hEE/hDz8FcTF4Y53w6ghoqugF+QEDAwcTGza0AhNhDLI5xssLlytxMcrla0xOWi3DibMFrFzhctWDXIwzMHIAqOATGE/GJN+MSc4ODTDXgz0UlkxYMWDNDEhSMYzwzx4cMOPgrKlMWLFTJgmIX4O3Pg7dMPiKaF0d0NEECCGOOem+uu+W2GGSaqjFTY7AUWSRS24uu3HoP3PFLmOMWuLkmEwiYTCSJATG/B9eaAITYQ2xtsrlw0xrWzJoyWtHGRitw5GOFayYM3GLMwZuWTVsAKjAExhPxtMfjarjHHWs5oUwWxZJUpGGXhaYTogmqwznNOEI6NvAnooIT8Fhn4K88Oi2bNowYqRnXLnx7cOXHfTVec6xoQSpKEJWnkvuz7KoTicycvBsYJRQjCKE5EIwIiMZTgRhGEYxnp6MghNhDZniyN2rFgtbNcTBa0b5HC3E2YMlrdi5yt2rnK4ytXIApuHYT8dDX46J2eMMcssMMJ0hglkwYsWbNbVHNSoIT8HhX4PMdE44p5I5MFpUhaEIoXZZacddaGtoZdwcBAEAgYCBQKBIGAQsXXoG4AITYRib4WbloxbrcmbMxWtG7PItwt8uFbkYZGOFozc4WrZiAKYBaE/H6h+P2vHox2hGd16KWwaJ6JTIT8GdX4M3Z5LYsWbFLBOkY4c8uPfLvAhbs9A2MMECCGCElhtwuBjxghNhDdywcMWjBqtZsWeZa0zZsa1wzaOVrNtjYtGDls1y4W4ApaF4T8ef349G8V6aDNolshmlROGuF8YIP+D5b+D53Gu+jBjOpSdazIhbM9Fn4Y4IUsIhhS04PHqiE2EMGTFsxZs8a1kyaNFrRhibrcTBywW5GDNuxbZGThjmxACo8BM4T8jKX5Gf+BwZXnTPS8L0nbJgyaNGbVgwYJyjhnjy4cN51MuSilMU6YpoT8HX34O0eBhtFa+bDkvkjZC04zjfLfPjw4bowwUxbjoKYIJZ5z2oTJyodutKUEU4kSMIkIwiEEYRE4IRrp6MtQITYQzaOWWXE4aLcjNpmWtGOFktcYcWRa5aNnDZw3buMWPEAKgwErhPyYVfkw9xyzxwxwxSwUzYslMGCUoSinOuOuXDfDGNI6paMYhPwVlfgqfnqwaMVpUhWefDjrtvlvlvfDedYXShCVqZIaLaeMhPAUIdXfCECBFCJCMAjCKEYEU78fa5QhNhDRm1xtMzRktYY3OJa0ctXK1w2YuVuJy0a5sLJqyasMoApuH4T8nQH5Ogebky2vKsZkYLUpgxYNFtlMVoYwg/4OmP4OmfN8DFRrGOFVWLxMxmFxx3jfg2CFq0UcW3gggiIIYIUMCGAQRx4vIwWAITYQyxN2DfK0zLcWLI0WtG7TEtxN8zRblxucmZq3bYsblyAKZR2E/KXJ+UvnUZMujLGdZznOcI0jSUMV9V5ghPwayfg1lBwK4qSxSlSNEIxnhbYZdoCFwGehg2aAgAhIUKOO3C30ACE2EN2DhhmxuG61kwzY1rRyyYLcLlywW4cTVo0xtGeZvmaAClcVg/5QgP5Qg48R04cNYmE7ZrPGgIP+EEL+EDPvvVpmLiERfS90hcZlIZdWQEMEJDLi8bDcITYQ2xZsjBvmzLWuJplWtG2FktcYnLRa4xtGWPK4bNGLHEAKkwE2g/5YMP5YKUc1xxnc9Y3LF64Y4V21y4cGpvPHPPe3h4itVwxyvpzxIIT8HkX4PRdVYwSjSFoYqYqYIUhGtcN8eHPW+GM4Ulg2MHAwYrGWfHvwd+GE7VqeB4yBGCKMIiMBBGCKCMIwjCcCca317Y8wITYRmxOXDbLjwrW2ZkwWtGTButxOMjFaxyY3DXMzZtWOZiAKhQEwg/5csP5csWW97473tWOWOnDWqN9twiIiczc7ivB8Dv2KhPwWTfgsnalMWDRgxWtaMK1w5c+XDl2zz3njrGNaUla1Nm/dexsAhOdulXwPGCBAjCMJwjCCMBEIwCaeXPhz4iE2EZcbhy4xOGS1wxcMFrRnkcLXObGzW4crhriYY8TfLmZgCnYihPy8Rfl4T4ejfo5No48GHFe0aMEcFMlMWLJKltMp6YT8HtX4Pd9+rDwOHopLJfNHNDFPEshWNa4732o4wITdkd+GCmC1IVXnMEYEYVjXg8eOgCE2EOXORhmcsW63G4YY1rTKyZLcWNxlWtcOVs0yNnDfNlyACmofg/5QKv5QJdxjId63jKopU8Jvn2eHXUCF+GI74Yn48FicQMtPgGARSxxzz2wY3GY+BfBShONllBOcZowminCZVWdY3nj6gCE2EN2Tdg2ZNMy1g2aOVrRg1wrXGFgyW5MjVk2b5MrbNlaACmAWhfkz6+TPuafPS4CK6aiCCBLTHfBTgYP+GlT+GlXv28HhDlfCcXFzPO65gIXKYaDRzwQwIYUIjhrzseAAITYRjcNW7jE1aLcOLI0WtGWTCtws3OVayyZGzdswyN8zRyAKkQEyg/5UcP5UWedcYvfHe83mqxjhy1w6Y5YrEbvnx4743HftnFYrhMa4gIT8NEn4aM8tMMI0pbBbFTItOEZwxsdcOO+GN4SlSWq9uRGWCts+GuuFg1kEevgQQxQwIYIUMEcEMUJBCACGBChny9cuoCE2EMW7FkwY42y3JmZt1rRxhxLcTBviW5mzDNmb4WjDFjZgCoYBLIP+WXz+WV/zeHfN857zuWK4cuXLlWpxm4m2WTet6xwghfhZI+Fi/E46GCySqS6GaGCeWmu+mmmmWtXDDCIbJcZk8lgbrJyFz1UW1igkhQQwQkMEMIQQwEMEMEKFHHHLfjWsITYQzbsGzPKxaLWWLE4WtMbRmtwuGTNa5Y4mzHE3bNWmJqAKcx+E/Lnp+XPnHeEsM71nWV8DJDFTNgyZNGimKVZghPwz9fhoLz2nalMkMlMlcVcCkaRgnh23068ohrKIgMAkBAICAQECgUBBwUCQEHCzNSYCITYQ5YsGubExcLWLJsyWtHDZytc5MmZaxyNcuFq5aM8zRsAKbSWE/GBp+MDUDg8AMmKGKloYJQgnGueeunHlniCE/BlJ+DKU06DToDReCsIwmmThO2XNt0Xig44YiIiJ3c3K0SiZgTM3z5956+MAITYRjxtsbdk5brceNy1WtGuJutcucLBbkYNGeFg1a5mrDEAKYhmF+NDz40PcRic1hcFBRBVDJGlhjgpghrvwYIP+DIb+DIerb6c8Z1dTUSmswzSFsxVMccccaGGGFCEM+njZACE2EMmmJjmb42C3MzzN1rRm3ZLcLLI3WsWTZpiwscOPIwagCl4ZhPyG2fkNV38LLonkjmjmhiQhdhnlU2iD/g2m/g2jvF1eN8OON4yjcTHFw5iE3VIookZozmmrh5rrACE2EMcLRjhysHK1u4Y5lrRjhaLXLnEwW5cLjMxYMWOVplaACmoehfloY+WhldeYjE4bD5SmaKiKSGKOGOWG2aeuAIT8GbH4M2WTKbNujTqwynCcJxhVOV4QuIThTijGJNGKMUUUIxnfq45cwCE2EMWWFo4Ys8S1o2bMFrRvmYLXDnHhW4W2JjmYucTlvmzACl0UhvL455fHSQkZaXrpGOgoqGgYiPg4CZCD/g1q/g1rPE8XW6zreLnGbrKFqxEdMcJHHDHDHHbk54dUITYQ4bMnDZzhcLWzhywWtMmbMtctWzVa3Zs8LDIyxsMTJoAKUxqD/leM/leNAAHkb5Y4duE6g/4YLv4YLwABx4RN8t9bhOROdVUKpoxgRhFHk8uOQCE2EMcblqyaYmC1w5xZlrRu4wrXLLLmWuGrJk1Zs8mNm3aACpwBTIT8sA35YBwaNJq17NvEx5J2lZKqc6zrOOfdvNKZOEJxRjGNYQnOWGUpWlamQEpgg/4X8v4X8wYydOvDjreM43WYTNXi4RMEwImCauJTFkxOM4nWQeF4YITJaNUYTThFAjCJGIjCMIwRgihEBGAACE4RhGEV+/N4ACE2EM2GVkxzZcK3FkctVrTIwarXOLFhWtceHJlYtcLFm2wgCq0C5QGD/iRg/iRhADGeXPpmCIRBEIlEzDOLq6SWmM1mCd9u5w4gAAAAAHbv27+F4flcyoKiKiKVFxG6mbqYi9SirpDEwi4rMJVN1QhbMTK6i1XEzE4lGLSLRTBExc5rcZjwccfH6IP+Irz+Ir0APC8PwvD87rSpq6uCYmpiVXMxMIjNXUzdXU5jv4ninTqAAAAAATBMXViS6mSYlCERNTELiJmpiYJi6mYmIIi4mZgiYRcLqUIRMXElXFSmJtMwmCs1vp4fSa2Ag9anIiImJmSxJMTExMSiREomEiJRMJiUTAiYkRcJiQEXAAmABMAESACYBEgAAIkARIIkiQARJEokIkIlMXOfB9mY+DAhNhGJk0ZY2jHKtxsWrRa0aMGK1yxytFrLFibtMTFjmaMGAArmAuoBg/4nzv4nx9vB8Dy/K9H0PJ8jv2zopMImrREzeLTi6uEbi8pm6TjNRMxNThTW+3fyMxVY1jVa4YYrF01FTwmEjNZmcrZm24uYnEpi7teZnMTcpiZmc3Nz38Lw/A4zMyzK4iapU0jJM1dVdTMyRNSiYmM4ut1LHXp16OvQB4PgRPkgg/4m4P4m9/EeD4ExV1fDj4V4qsRjOJxOIYqErmYsmVzuLLwwQu7zd318TxeXPlNzUxuru2dcYuISImEEIRV0mpJmCSoIqFXFxNSTEzZaufLx8Z3c7u4ym1XMLrNXhitNVOJwqYqHbx/G79u/bxfE8ngdvH8bv2c+QDOO3foAgvi9bVu1tBKm87m5RKJQUSwWWUE2CwEWLFhYWWVKEolJQCUSlzYCUC5SWWKlAAsBc3NhLLmxSUAALKrW+fv/AM+4ITYQ3yt8ebLlYLcrVi0WtMrVstw4nDda4YtnDhs1yZmDFqAKpgFIg/4nwP4nu8zHg+B6fTnjji6jU4iKmJwqI4RqtITc3ObZmZA79s1BpieWY1uE/EFB+ILfZr1a9WnNhtXBW07QlCGBSdqyqrGc7zjeNYY6ThFCUNHB4A4k5YIQhONa1w5WkIS0oQiQimjCM0YwnBGBGCMAQjCKERCIAhEhFGeHj5Y+BiE2EYsjBjkbYsS1k5YsVrTJhZrcTFhmWscjLI0ZMW2FzhxACpEBOIP+Kob+Kod4fheX244zE4mpiEVKsVw1jhERcc7zfG9545vcZicI5ZCD/h60/h61du/iTOHBXCMVi6zOeM7nM3eb3e7zdpMRWK1XbONShOVrmhCMZwrCcSESE5TlOCEZRjKKEQIwjCaOHg7Z9wAhNhGZpmaZGTdwtxOMjha0auci3FmYMVrXG1xsWTPFmyM2oAqMATWE/EW1+It+k5Vpel5Ttnza9XB4G/dv3b92ukJpxlW0aSstKlsErWlivCiE/Esd+JZ9Ol5R1cvVPVw+Ft2adF7Qja+6+CFISIxgrKMIxRQnCNaAg/Q75SQmU1cxMkphMJqQAIk3x83vgCE2EZnOJswbOcK1iwzOVrTC5brXOVk4W5GrJhmzNMrZy5ZgCroBX4P+KED+KDHv53fhNNRUcp4RqNTGLqERDE4iIi6ldMbibzxnJurmZja5Td3M3EwxiFVmeN848vp4PUCD/itC/itL1zrF1NTExvG6zUxBEItKSE1LMLxnF8CJguETSJq0LiZmriUXVxMXiPN5bITVgrGc6pxghAjCMUSKCMpwEYRIRhGEYRQiQiQiBCJCIhEAIxT19NDwYCE2ENMzds5wsmy3NmatFrTK1cLXOJo1WsW2Ju0ZsmWRw1YgCp0BRIP+N17+N19rfTr279Opw4tb1vp14cTwO6IiLxMWmQEotcQTE1nlvOCE/E0h+JpFw+Fv3cHgadBr1NOjXq37suQpmtSmCGBCSUZThWE4RjCsKznWtY1RnTbmzoPl7nj7u5zMglJMSRMTCSYmCYIuphILqSZ4+H6ceEAhNhGNy2YY2WbCtcsm2Ja0cMG61xmaOFuJu5yYmzXLixscwAqEATiD/jKe/jKPx4PLuA4ccZxkEzC6ml1MTFwgRMM8M99ZhPxN4ficXyT2XyAbdmfNnzA4UbWzStaUlooRJzred8ddMN974YTFKUEBhrGIBEihEjCMEYRkRQjCMYxrn4uN4AAhNhDJi1Z5sbVwta42TJa0yOMq3E0ZsFrRs0cZWTjCycOWoAqAAS2D/izA/iyz0jdeH4XhsZNbYuUSCEs3O7us8ogAhPxN5ficLtXJW1MOBp0GfM0SwUzYKZKWySlZROM6z1yy49aFwiGGCFDBDCjhjhEKBCQxRwQwQIYIYIZ8HnYG2CE2ENMeLG1auGK1u5ZMFrTNmaLXGFxkWsWOJhjyYsjVqywgCrQBVIT8VKX4qUzDgMOAvY37tOjfu4fC4eZO0SUaTQjKCldGniXjSKScrwnOaadKwhOJnzcXJPVx+NnzAIT8R+H4j8TToNOg06DHihHBh1a+JlQhOiEYEYpmfZtyYU4hOEarxrGsYRlKUtm/dhwTlOUIgIP0JzmVrsmLImUwXSYABMEwAETEwmJiYkmJTOd8+vh+YCE2EMHGJowYsWC1qzcZFrRk5xLXGNhhW5GDZria5nOPFizACpcBQYP+K6z+K60AdenOOHXp16TGIjUxUxNZqaSStm13dzc3c5jjw4zAhPxIBfiQDAGDDonl3b+BweFeNEowjONWOF1Y1hWE4ThGlaQlGEkIUvmhGgCEwZIpzijOEYVRhGMBCKBGBGAjBGEYEAjCcIpxx9eMfAwhNhGHEwbMmrFmtYYm2Va0ZMmi3C1ysluNw4y4WzPFkasWoAqqAUeE/F/Z+L/Gkb2w4GfNp0Z82/dwcCEZRlOEZwjBKlKV4FUowLRsJ1ne96xrDFv3cHga9WHAhPxG4fiOFho27NuxlyY8RKeSMbMEIUlSKqdZ4WfJljOK6sKoxnNOEISlg0b91aYMPA4IhO46qcoEpxjGKIhERgRgBGAARCEIyjCMKp1rn4rsACE2EMnOPNiZMGK3K1cNlrRrkYLcTnCyW5mTdoxwuHDXMxcACmYbhPxjYfjGxNWvdv2bcWPPGWPBfBG0Y4sNwIT8Rf34i/ytJyhHVr5WHBfFGkaQrqvOIITZxOTeE4oQQiRjFGKunpqAITYRhaMsbBhiZLcbHDiWtMrPItcNMTBbhy5GuJjibtmrDKAKdCqE/Gf9+M/uebPu37NubOClZwTphphtWEIKQhGODCCE/Efh+JAPRlyZcmHBhwA4XD5GOikIwTlGMYzrDXwOCIPlSckETBlMhNSEXEpvO/T48iE2EY8THK4y4mi1ixw41rRzlYrcWZniWscmVyzzMmDjDkZgClUThPxtUfjapDTk12y2w2TlTGCD/iN6/iN7DyDo4Twq8a5ghpSap4GBgICAIFBouri10CE2EMWTPK5ZsGq1s3bZFrRs1cLcTnDiWtGzVthY5WeFjkagCmoig/47Av47Ccb0B37ceHXEzdXM1cp4deWtAIT8Rq34jadGXIBCOzbyKypCEZVTMNtMZZyE4EyM4VTnCcYyjCIhERnh274+ACE2EMMbLNky4Wi3FhZuFrRg5YrcWNo5W5cOLK4xNcuZo3aACn0wg/495P49/dLm2641nU8Ncsa1waISSm4yzfHc+HXh9+6D/iN0/iODrE8r6RwvpnV4XF5nOec3e53OY543BEavtieQg8a3VBK4uGUpqYmImATEpi0583yY84AhNhDFrhbZGDbItcs8mZa0xs2i1ywYM1rLIxx5cbfE3cs2oAqQATyD/iW+/iW/79u/bx9ZrOM1MTKLxFVWtRqogTWdTicXd5475zxXON4gg/4oov4oo7qYvV4zwmorU1iEwm5y3eXG83m93mLYqtaqMYnpmuCD9jn4sppExMzKYmJq4mJRMEwTEphKBBM56+T38AAhNhDNnmbOGrPMtZYWjla0Ys2q1zkx4luRy3yOcbNlicNmAApiGoP+JRT+JRXGQVvhzxuLXEzjYIT8WAX4sA9+4Gy+iOaeKdIyhfJhnUCFyGAzMsEEEUcEMEcEaOCGGGW/OyVAITYQzaMmrXG0YLceJg2WtG7TItxN2GFa5asmuZjkwtmDfEAKQgeF+Jkj4mV7cMwUwIX4qlPiqfxuApgmh4JKE7gsXhQhNhDdthw5GrZutbN8uZa0x5GK3C4zYVrDC0b5seHFjaMW4AqTAUeD/itq/itrHi+J4Pgeb24pXExSKimL1DEYrCkVeIqYM5nPNx3OcpVNR2LAg/4n+v4n+xvWcCr1fDfC8JqJqJiYyvKczO1zuJiYoRJM1fLPLj0PEIPyvBmERMTaRMpAAIlBMJhJEwAlMWvn4viz8HAhNhDlwzytW7XKtxtGmJa0wsMK1w1aZlrRhlYuWrFvmxtXIArDAVOF+MCD4wISiktsxeKxeKxeKxeKwdkCCBBEmRRQQwQyr8Nh8VTDJBBDAjRxxp4ZYpZsDgMHgsTiMfVLBTFHHAilujCE/FAZ+KB3Mz5jLkClcWPdeSEoRhWU1ZRjeE60rntOcJyijKKcpynSObg8Dbs16tNKVtGkoQthpbGAg4+AnwDEBMWlMTEiaurhEgiSJIkRMIlExcCYSiUpuevux4ghNhDJpkbt2TBstzMs2Va0YZHC3FiYuFuRg0yYnONjhZ42gApZGYP+Owj+OwnegN1dXi8TEXq+YIP+JxD+JxHv2A7S1jEVDhx5JISHc5c4xRRjKsUYRRnh37YAITYQ2yOcLLNhYLcrLCwWtGzZmtcMGmZbmxNmTTK5yt8jFkAKggEvhPxspfjZT5OLHDHDDauKNLWpiYIYlME7RnDCxzxxnecYzllpfCCD/iu0/iu1zyvhGr4Xw44vVzExm73ec7vN5XZiNT2vwACD8zG97mwSlImpRMJhKExJeZ4+L4fhACE2EY2zlgya48y1w3zY1rRgwaLcWJtlWuMTbDkcZMLLIwygCmgchPxfvfi/hhnzbdnD4W/JOAghKMp2xyhhhPxYFfiwj3adGHBCOyMpUlHBMnKtNco3hc1LHPLLHLCIRBChgjhpw+Fj1gAhNhDdq3x48TPKtxNcTRa0aMWa1xmYMVrVs3a4WbFwyzM2QApUGIP+K2T+K2UA61XHHOszOZdwhPxXwfivhAONlyM0dTFkjizXhMmLSCMCBFGM9fRcYCE2ENGDXI3ZtcK3CzxMVrRqxbLcWRk0W5WDDKyyNG7RllcACrUBVYP+NOL+NOWOMaieXPxOd5xnOO/Z37PF8Tvi1kQ4McLxRRSlSXMpm13u8zeYnMyXXfEZhPxPpfifr3Z46ODwOLxOLkhk27Neq9l7LX2TpSUFEZk05pzVmnGsaxuqjCMJQghCsIJwhKTJfNQAg+XKm5ytmFETE2uJmC8Zq6ukwBMAmrqSJQmJhNXV1cXO/J9OPAAhNhDbM1auMbhoty5cLZa0y4Wi1zhysFuRqxw5GrbI3x5WoAqfAU2D/jss/jst6dXbuB37biEwiCKEb5cwZRKoBmJnXXoHHhNrmr5c+CCE/FXl+KvPToRgBCOysIWjJCIjGc9O7eDg4GGc4xiUlSUNG3YGqksWCFIVzZZ3woTBigjCKcZzTjEhGEYREYRghGAEYRIynAjKKERGBCIjXP2ZPAQhNhDJk0y4WTZitwuceZa0wtca3CwyYlrNhhYN8ThxjyOWIAr0AYcBg/49PP49PXh+F5/nej4XXh34bZi8TicRBMXO6KiMRKUzNkREVUREIjU4xjFQoiGMRilYTGa3GZqZiVotle89d747zxnO99ePHnnN1nlmIIP+JgL+JgNz5denh+B4PgeD058LiJqEKiqxWKQUaqNImpu5iJTU0jcWzWYpSpmZvbjebzeZu7znfHeed7yXi4gsm6nhXLHTpwxyjWs9tawAg+XmejKqiEs3IRKUxIAAmC6CJiUEomJImEokImEoki4E1cTCYBMEAJExN+D758BAITYRhxYczNszarcuFm1WtGTLCtw48zFbkxOMjfDhYZGmVuAK6AGNAYP+Lyz+Ly0ceDxfE8fxvN5ZjMbM2szSJhdbmZKiOERiYQqoxWnCMMRSlRUVUVSprV0qoiYlN3Nzu4vMrvM8d54zmZnNc5zvnfHnz3xy7zvqg/4rFP4rFR37PF8Tv258OPDMTiSiikVFRUGriJxNTi6mJlZMJRCUyu5urhdWu7zOZyzNzeZXKZixMTTE8LiqmFXq6RUcJ8jh0IL5s27RZYttWUAAIWFAALAWBLLLKlEpKSkssVKJuWUliyyypTv4H/As9CE2EZGbPI5atsK3C5wuFrRthcLcTNszW4m2Ny5xtm2FkxYACocBMYP+Ler+Lg/PHhx4bxmorGscOGuGqxURExMcc3nnvjxWnhfhLoCD/jY6/jY3xvlPa+kdJ1SE23nnx78efPjneVkOE8McMT4Tp1CFyGIzsJDCjQkIhijggECGCEQQgRx06NDtACE2ENMeNs1xNMi1m4YNlrRzibrXDnJlWs2+TK3xs8znCwcACosBNoP+L1r+L0nwScxOWU6vWOVcK1MRnHOcznY1uqqtYrhURnp1AIP+Nnr+NnseI4axwqLXvnfHjx43xzOYrEcOg8iYwic3m+N+HHfihHgg8DzCUYIynCMIwRhGU4RgiEYIwIynCbL2YYghNhDlg2xtcrJitaMMWFa0btGK3E0aNVuLC4wsGbdlkaMcgAp6IYT8apX41S9Wu11Y3w1yxw0ngpgzZM2LNLNhzbcHDqCE/GfB+M+HZt4FYYLWwYoYoUhVW+GuGedtpwcGeICFw2chg2scUMUcRBDBHFGhQwo4Y566b8wAITYQ1w4smRvkwrWjHEwWtGeJgtws27Vaxy422XEzxtmLbMAKXBaE/GUx+MplymbFiwSRlOK9NODHEIP+Nyb+Nyd3u5TiMYpTh36bwIaSsIGAwKQAQMBAwMHBytKkgCE2EMW7Jk0ysXK1u3xY1rRo1aLXOXE2W5W7Jg2ZtG2Ni1aAClgUhPxwYfjg7wDdTBbBS0IVtwZZQIP+N3T+N2XuPD7SiEHTnwCGYCgYK/g0DAEDAQaFi6eFgCE2EMmzFuyxsWS3LmbYlrRszcLXLbG1WsnDVy3xZcTRjlbgCl4VhPxxlfjjLz5t1GiOSVko1xacGOKE/HEB+OIG14xrS8IwhCl9W/JOAIXFZKDQzwwIYUMKGOnC4efNACE2ENm2Zgya4cq3C4a5FrTHlyLXDFxlW5sLZhkcY3Ldm0cACrEBU4P+QKT+QKXejODny8PwvP6ccbxusmRFViO0a4Y1jSExuspTM3ec5OvTxfEmeGel8M6RG+nGAIP+N3j+N3nv2O/Y79t656ziYVGMNRUUExuZ3ds5ub4ze444Y05dm9eZnVViU5XdeD4XW4Pp6Xp8ZiAJiYlF1ZIi6kmJiYETAmriZgETExKF1cSu9+D5MCE2ENMjjIxYYsa3G5cuFrRs1YrcObC4WsMzFi0buG+HHkxACqIBRIP+RgT+RgOWMng+B3qdrncwnE1wiq4VqsYiqhBCc5zvfXnnPGZnOGt+JevCg/4z/P40Db8Lr0OnXzMuEcGIiqBa7TnN54553nnHNmbXV4jU8MY1fTn4HOrAhOpo7MYwRnGM6ThGEUIwiCMEYRIRhCMIwIwBCMIkVY4ePpeAACE2EMWLRuzw5MK3Hkbt1rTE1yrXORk2WssjVnjc5GeTFmzACpoBSIT8h635D1wM0WKVoWjJS9Jo1jetdezay5OTirOdYzjchCEbQwRtK2bToSnwKwzRnMCD/jOS/jOTA7bKmVxcWslOJqYXUwziYXq0UVcRcN8OLwvD5Tvtm4CD8qZjN3OayiUJiQmJIiUSSAAiSYmJhM1Lft9Z+BAhNhGVlkcZsTfKtyYmzla0xtHC3C3asluTHkxuW7fJjcucYApoIoP+Tdb+TeXoOvQ8nwNrrerCURGp5S6ghPxqLfjUPuL2NU44o5qYJWlRO955Z56cFgCEl1OLWEYoJxiIicERON8vNnwAITYQxZ42uTDlcrcTjEwWtGDTKtw5mjZayw5sLjLjzZMONwAKZRyD/kq0/kq1duGNNRjjqKImcuuOeJCD/jdo/jdpeTyzU4jUaYnW4rdXHfG5hchiINPHFDBDAghhghQwwwo48fhWYCE2EOG2ZvibN2C1w5xZlrTKxbLcLDIwW4WzVthbNmeHI2aACqABP4P+U1j+U1u+tZu+dda54zU4jpHLXTprhyrDF3O+Oc5zszURVVrGOE8OPLvi7IT8bXH4208Va0vZgjghilgZK4owijWd8OHDjw1vEtSlszjUpSlKzx475b6ZcGlagITicB4BkkhCJGKEYwnCIAhGESERCKMpwIxRinv4roAhNhDJuxaMW2Zutb48rda0xMWK1xlZOVuJjlb4srXIyxYcgApiGYX5QWvlBruLr8Fg8lfgo8EqiiQR3xVzgIP+NNL+NM3JnGM4npzxmMzmcc+SAITlb4whCEIRunFFGMa5+rKAITYQ1wtW7Zo5xrcOTJjWtGLhmtxN2DlbiZtHDXJhyZWuLIAKfiqE/LVt+Wq+OfJrtlpjlhjOFYTkpKVMVMVs1MlrUwEtNt+chPxs5fjaVxZ82XRp0VwKStgxUyWwSpAXYV64710w4OCsQITmW4ME4xnGaIRgRlEQiCM414/HhuAhNhDZxmysMmFitYZWDJa0c5mq1zjx5Vrlu1ZsmeHK0zNGQAqxAUeF9kB7ImaurD4bE4jG4zG4zF4rE4jD4bE4jE1QEiKKKCKBBfiKYEUE0MKOOeuqspkhRIpIobMPmsOhhPxz6fjoJ1adGvVt2bdmfNnzXsZMvArKEowijVGdb2xzvWc6wlCktGnQZiUpQrLHbfwN8caD9DcNzOZmUiRMTExMTEwmpQRMSCASkJmc78fxZ9IhNhDRk1x5mrFitxZc2Ra0xZG61w2zZFuHI1yZMbBu4xZGwAqEAS2E++8++vyhvlhyzjOVKZMWLFipZCMZ1jWOGOFfJwbaGvUAhPxurfjdlyByr5LYoQpGN61ve+OuOuGeEjKELQ1aaYmLGIXLYSDG42MQIIYo4IYIYUICJDAhghQx06OKPXAhNhDXG2bOMWVutZNcONa0bY2S1yxZN1rbI3ZMG7DIyYN3IAp9JIX4CcvgJhwMcWDwWLxWRwFMVcUsUNElVlVE0SCOOWHF4zG4QIX444vjj1wGFwmNxmJxGHwSqG6WhIQI4JUsMssVNNF4hYtQk15AQwRwEIISCFDDDPhcnBQAITYQ1YN2LBoxZLWbTFhWtMrhqtct8Lla0aMMzbKwbMW7FyAKWRWE/Aph+BRmN4SUjCcIVlWm/hYdIIP+OKb+OKHPLjKJqUIvhzwyhcZjIMbjQhghQxx004+DSCE2EOMjFywcZsy1gxcNFrRizyLcTNljW4mGRrmZt3GJxhygClwVg/4EtP4EyfCeBy5VhcbxtXGr4oP+Ooj+Onfwe3hxmLqanBW+FQCGhLaAX8BAwEBBwCBIGJmZlRAhNhDho1c42zPEtzYcLNa0cZnK3EyxZFubExcs82Ju0zM2AApzMoP+Ck7+Ck/hx6dXgeCAADJcTcWJoqKvhuoAg/431v431+/bv2degAAPCuK1UYvU43jNXnHfXHfcg8a4xMRQTGUkkxMJqU1cTAFznwfPeYAhNhDZkzxMG7dwtbsHDVa0xYWS3DixOFrHM3Z5XOFyxct8oAqMATGE/Bs5+DZ3bsy5NOjj4LwrGdq5I0tgpTJDBCUowVrO88NZ1nPNx905AIP+OAj+OAnr048LrEYrHKOGKVO3G+++vXPe+scZqo4Vw6Vy1yigg/M5zC5mJmLmLi4mRKETSJRMTFpuePq75CE2EY3DZmybsGK1tjYNFrRq2zLcOXIzW5HOZvhbN8OJqzzACn8ohPwhHfhBxx6bXcGGFjRpDBgxYsmDBaFIFWOuHLfk34fBhPxxWfji1jg06FM0M2DJSyEZ4758efLpw68OW9Y1tihmzYCF0VTWwkEMEMUMEJDBCQECCERlOnhZYCE2EOGjXNjw5WC3KwZYlrRi3wrXLFviWtHLbI0yZMmFu5cA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0oHAOAgAQdBOIIhgQBEGvzcJkXvqBPuV1mhjQNv1kCGghIEET//wNFNQhIEESAgAJFNQdIEET/AUU1BQM4C2QZIDIJAJCbAwE3wB5FMwkAkIICAdvFHkU4CAD+AwB7hdI0Ek7ApD/TAKQ/CtoBcoT8KEn4UJePxuPxubuy0wyxyvOcMMYymIpxnOc5IKSlghSlrSyMlMELWlaVMFJUpKkpYIUilWM4iLDHHhx103w5cePLXLXDO98d8M6481ZYAIP+Cnj+Cnmrq6jeCazi04uoqemeBi8QYpSaMpkm6tFzFzN3FzbMztNpjdTOZzc3d3WbnMxKKrWr1ntxWIP0uMzuUzEzMXEoJqUxKUSAJgCLgCJIkiQCJCaupgEwSiYlKXHzfNrQITYRmYZm+LCzarcWJq1WtGuVstxZMLda4YMWeVhiYYsLlsAJAQrbAXKD/g2m/g2nPH8bz+HGeOdzxjjG4u202icYjhWI1XDHDhw7cOHDwK6Y1qtMcMRU6uczxu56u98Z8F3jnGbu85vjueN8a3eb43vPHNX4Dl2Ag/4LNv4LNzet6zjet4leLpERFRio1PKcRCiYtcWluLWiy8xcccTM5bmeNzO5zeYuZblmQ5NaxVdN9t9Lm4Plym7mYkmsxJMkiYiQJiYmCYqU1cWQmARKEkCIkLgRKJiSasSXO/b6x4QhNhGHMxZNcrdotasMmFa0w4XC3DkZslrLDiYNWuNrhaN2AAkCCuoBgQGD/g+q/g+rc5jrHWuccbzFohjVXqYppwcq1pw3jNcbZLqppSYmEImJiYqIjhFYmIpFYKubznLK7ZzfHPG+MZndbrd5nO48PfHzwIP+Cvb+Cwft5eK563rPTPCsRqMcK1HBjFRGlYmJi4Xa4lIxcRKZuY2mUzlMznbfF1vO98eeevHjz4zzLlmLi4iWKjUVw0xUR4jp4XSD9SPRmMIVM3OUiVXBNTMTAmJq0AJiYmAEwAiYABMSiYmESAlEoTEwRJnr8By9ACE2EOMTdu2Z4Wy3NjxtVrRplyLXGbLhWt8zhqwbZmbRo0bACQAKuwFfg/4n0v4n0zr08nlvHHHPG1zM2icMRiKqIxfCMRjFRiIpRcbnc7nOWMgc4qZqYqGKrWu3bXiMz3CD/gq8/gq9PD8Ly+3HXHWdTicQ1UVEcJjE1MZrim7te54tzczKIww8B37AeFeKxGoVKJmZ3nGfBjuAg/M8uaxCkTNpmUxYIJImUCJgRImEkSAmAq6mLq0SBfh+3E/AACE2ENnGbEyZuWS1s2cMVrRi4ZLXLRzkW5WLPM0yOXDFjmZACpkBOoP+LHT+LGnnrfDixeW8c8c648OerKhEYRUomIxjWtcuGo4RPTx/A55khPwWDfgsZ0adG+2bj5sNr4MeKeCeCeBaEIUpKFJSpJCMLxvPHPHXHWuGG2k4wITRGKskJyjCMUCMU0USE5TlGE4EIoAinO+fmo+BgCE2EM8LHJhYNMi1yyzNlrTM5xrcLTI2WtWWLM4yuMORs1aACmslgv8ACKH+ABFEAHXvb205M5PF+Dua9oT8FDX4KGwAbJ4LWtSVKwnWOOOeXB4XDZ4ghJdzk1hCKs5piEYRhEnCaMYzvp2z7QAhNhDFzictMWbMtYuHLha0y5mS3ExyYluJi1ZsWrPNkbMWAApbFoT8YoX4xQzkRtixUtTApGUsqemD/gv0/gv1C9TpVZxd11mOoIaWqIGAwHAwEBAIAIGBiZ+bgJIhNhDhs1Y4cWVktYuW+Ra0b48y3DkYOFuXNiZ5mzJs4asG4AkBCvcBkQGD/jt4/jt1tdBnHPFxcTUpLXS8I5d+3g+B1xCKzgIldb1db0AInCFJx38zvEMImIXEzcRZMplcSzF2ucy3UmFdvF8Q8HwAAIT8EQX4IkcjfuDNn4FyEEEIUQlGM15tfC4fA4PCxxMu7fo0mbO2bdWvVrzZzNnaNOjTwODwscqyiZ+BpJxjGMYwvKcKyjGAL2w0rBBCEZIkp2ipCV7FaNm0AIL8Be4bu67LFllAlidytyxYCwAJsACwLAFzctglJZZZLLFTc3Fned52VK23vW9+X4ghNhDZhhZ5nGHMtcMszda0ctm63EwbsluTE0auWeFs2cNm4AqVATSE/IRh+QjFe2XJr1cnRlpjhVOUIQopEnNKErYM2LVkyUsjPXDixjpAhfgqi+CqPBw4TH47I5DI4qWiGRFBAikiiTSRTIiGWWWuG2eOuCtPNgZFIISHaj14JITlOMUUIoyrSspyjGUYEBEmjOM9fJlwACE2EOcOJjiyNci1m2Z4VrTM4YrcLDIzWuWDlgyaOGDBqyygCmgdhPx/Vfj+Z0s2fdv4l81czBK0YKqxy0vjmIP+CPr+CPe1WRfDjjMLTKJxx4VNAIXPRZWuCKCCGKFHDChQwQwpacvO1QAhNhDFq1y5GrXGtw4c2Za0b5GS1w1auVrjE0bN82NmzaM24AkACm8qg/4prv4pvejx/GceB4BwrEYwqYmV3G4mWa3Lx8CD/gkA/gkHwmHTqdvDoJiImpTUk1Y3CvFAhO1njON6zmnEEIwRgAREZ7efCPSAITYRlctXGNu1cLWGVm3WtGGZytcscjRazxt82FrjbNmObMAJAgpqJoP+SDj+SDlvSJAOGc1uszcXSsRV8ud0hPwU/fgp/adDbsy5ANxiZIYoUVhhvjnnpv1awIPXDurCIi1krqYmSSU3O+vl57AhNhGJxiYuWjHItwsWjla0x4mK1ziYMlrLGyYsGuHK5cNsoApqH4P+Rbr+RcnpMcMRwjGp5OWejExNk7h4YIT8GTX4Mu+Nv3ac0o0nKKa9LyRSlXJWqoCF0FTR1wxEEEECGCFChhIYa9DDBnAhNhDVmxZMHDZgtZNMWNa0aNmK3FkyZFrRs3cNMLls5zMmwAqgATuE/KDl+UHNv3cHgcXFhnjrW904SxQyWyYsGbBgtC0IYWGt76d2mcGBa2C2BkwpgIX4LkvguTYfDY/HY/CT0RzRKIoqoZIIkqmOmmmmGdDFJFNQyEFE0SOnA4PD34dXfQCD4e17c4qLlmVolCSQImJiREokiZiYm+ffzY7AITYRiytsTdrjxLWmJtjWtMWVstcZsLVblZsGGHIxxMczBoAKlAE1g/5WCv5V9/DNzvPGeec5zE8scPA5eFw8LWtRC5znPHfO+fXPHN3fDeaAg/4F7P4F7R4GMcscMcq01czebzOb3z3x68e+/BvmvVYxy4a4PAZ5AITsYJcvjoQjIEZTgCMIxlEgjCFZRhOU4Ir8Xi02ACE2ENmTNi3YNMy3LiYsVrRticrcOJo5W42TljhbsmzhvmyACocBLIT8OCn4cA9MYZ83LwY4Y7VhKlKZMGLBiwQpWFY5Z3vedZrwlhCE/BT9+CoGGfNp0XxRxRyUtG0EYwwxnjrhrjx5Z3nOCWiuDUCE3burOSSUIwirCc4EYIRghGEUIxTY68ufQCE2ENWbLM4yNmC1g5aY1rRo3yrcOZi5Wt8rhm3ys2Tly3aACoMBMIP+HJb+HJ/XOlREUiGIhTErnfXwPB3VwjVVjTHHlx3ohPwVNfgqJxYbUlKKGGM8N8tcM6xnSWBoz5tFJWpCE8Nc+G+umXLAhMXaPBJAIyjCEYRhFGBCIRIwRJ49fDcIITYQ2Y4sLhnhbrcbdw2WtGzFitcYXDNaxb5mrNs0xOMrfKAKYxiE/ED1+IF/h4cGOWGFYoQlS2CWS+KOEIT8DuH4Hd9UNU90s1LRlW9c9cuXXWOchNHS5M4wnhjWEYwiK1z8uFghNhGTK1yNcLHMtY5cmJa0wtWS3Dkc4VuFm1b4muVhkxNsIApOEIT8Pcn4e5duwcSENEJYmUCD/goo/gopxkcM7XlGQISnQ4tUpxRY8ufbYCE2EOXGFw1YOWi1ixzYVrRiwyrcWJk3Wt22ZsxxYnLHCwzAClwShPxCRfiEj3WpiwUpOuWuttzxhPwVKfgqVyY8MMdKxlCk9Fc0AIa2hoC1h4CBgIWBhUHFyMnAXQAhNhGFyzcNcrBmtYN8OZa0Z5nC1yxbsVrhvjaZW7FixaM3AApPDIT8Qen4g94UzZtFsEcWsIT8F+n4L39urbO9J5bYQIeISxAJ7A4DB5nAUwAhNhGNjiYOMTlmtyN8jFa0bt8K3FkyuVrRu0xOXOLK5w5cQAkACrwCwQGD/gqS/gqT8HwPDpm9pndbjMzba2ZjjU4upwiJqYqCrmJhpWsTVarhXLhjpHCtY4Vy4a4VVRUREqm4u5iUTZM3czGMkzebqZSXzc5uONTDN3xvjfG+LO85vfG88d8efHjx3fHjud8+vHeet5zPHPnvT83xwIP+IkL+IkPxfE8PhdROr1vE1KkRVxGdZxmpiIupiKmqRSEXUTURS6m441utmYtdxaZlMTCJiEIurSXV1K8ZXEriZmWU5mVxcym0LgqbmJq4ikFRGFRqIqKikYw1Hgb8LlXQg/O8u4JxUEJmyUhMQmJVYmJC6mESgSAETBK6urqYEwAAABMBMCakRMTWcZqQhMExMSImJAESmpImBM78H2av4SAhNhGZg4YscjXCtbMHLRa0atMS1zicY1rZjicMMOPCzbtWgArmAWqD/hDu/hDv82Mb1x4brMbLuJiKiKuM5zcorhXCoqYuLg4OWOmuHLHDGEYiIRRe548+fPPe+N5TM3nfHr178+u81z4YAIP+IIb+IIfya4b5b4TFVUY1Va1rWtax0io1c3NyvGIREbdZ3u+Mzvec9d9+vPvz6988+Oc7bneN6zyYxEYqnauXDh2jyNcPE5CEp1uegjGMYxjGEYRITgIownIhCJCcITpGEQihERgQijAjCMIRhBBCJGMJiKCMEZ5enWXgYCE2EZcuVi1y4WS3JjaMFrTE4aLcLdmwWtGGJg4aMcuNq0yACqUBQ4T8Tc34m572vbHi27OHgrK8qwrCcZooQha2CWSWCkoShCBCArGda3vHDWd7Y+Fw+ECE/FaF+K0PToz5suTHiw2nKdCkKUlgtaFJRQvWF4zvhjjwzzzwxjOc4zpOkKS0Q1XwaNKC/AXPe+btWLLNLYlSllllglgLKm5s2be/H8PywCE2ENGDFriZMmS1m1ZM1rRm1arXONzjWs2mVuwatWjNy2cACpEBOoP+KNz+KN0d5xmLiKrhWtYxOEwlObnO963FTqK1hqC8deHGLIT8VT34qn9epurmhbBSMIznPDXHXPfPhzzvKFrYMG7Lk4jBa0IKzx52+PBnw55Qg/S8j25mM3KQkImATExJEoJiYlKbvjzzl6QhNhDTLjaZWjjItyNHLla0xYmq1yxZOFuZi3zNsjlziZsWwAp1I4T8XgH4vAVttMcMMcMLwnSlsmS2bJLAVnjhwZxygIT8Tun4ndWquqeqGiOhZSccNcc8OGuOeOGe2uKYhOtXDWdb1hGCMIwRIwjFFGM779cO8CE2EZWLFm1cNGy3Izw41rRm0ZrcLfC4W427nNjaOGbdg3agClIPhPxYufixHjotoxYrYGDLGoCD/ioW/ioJ5ziIjETwZgCGvkFgGBgkCgYGTq4CGCE2EY8LjJmYNGq1jhZZFrRm2yrXGZozWsMrBnkcZcrJnkYgCmAXhPxoYfjQx3Rvix6M+iuSOKVCOe2nWIT8VnX4rO+Dmrgw4sOTHgvKMoRwXzRmg/E7xiKE3cyubz18PxaAITYQyassuFi1aLWrNgzWtG7lutw42jJaxwuWbdllcOMbRsAKURSE/GhV+NCtxGClLKRkL0ZQg/4sfP4sb+oIuGauu+MZhryAXogIEQKBg5GpSQAhNhDFo3c42WXCtYsmWNa0asGq1w3atFuJvlaM2DZu2xtGAAqbAUOE/Hj9+PH3LSEWHBl1c/dnteFYTQShClYRhCMoUlKkJWUlCiikKWwSwQpKrPTXlxiD/isi/is1ceG+F1Pgeb4V0wqqiIjCoiITKrhNLhcpu55xxzPGM669LITgcDnzQCUZokSKMIghGEYIgjCEUIwARijOvdm7gCE2EMGDNw2Z5si1niaYlrRu5xrXOXG0WtsjFxjaMGbfJkzACmMghPxyCfjkFz5gNWviZdEdEtUM0qQnPGy0x3CD/ihO/ihPiQDG9b4Z1Ii44456nYCD8bHigQIJTKZm5u9+f16AITYRjx5W+JphzLcbVi0WtGbBstc5MjVawaMmuPNlxscLZqAKZRmE/Int+RQ3ZjhGsKxvDHSckqNGXVOohPxRZfii3lwJ5LZpao5p4MMqzjnlwWPGhOVq4+uEIyQjCcYoqzw5+DPjACE2EZmmTDhZ5cK3M5Zt1rRm5ZrcONliW4srRyzY5mWVmyYACmEYhPyB8fkD5Zs/MhLFC1oYIYIUVwaduUCD/ixm/ixnZxnBi9bqZ3MdaxmAhoa4gYDAcBAwEAQAIGDi7VA3QCE2EYWbnM1Z5m61k0yuVrRqyZLXDhswWtGjjI1b5cjVs5aACpsBN4T8m7H5OAaXrSrHDHCcoUwaMGjJo1WyWhKM8t8973z2vCEJUhSkLV0bdmGIhPxVnfirjxVQlKWCWKlLWvgwwrfTfHlw3rGEqYLWpkwYoUtCtcOOu2HBllyghOlqj30YRjCJCIIkIoREIwIRhOEYRiijXDl05+MAITYQzys8OZi1xrWDXC4WtG7FitxYXLBazx5m2Jo0x5mznGAKhQEthPyoIflQRU11rXLPGwyjaWimrFizYskpWoTvW+XTjx6a76acYIT8TD34mH3AjTBg0YLYrWlDCvhx1z1z48eXDhvjrOcSVM19mCiE7mJ2cqIIRgQiRhFGSME4QiRK7eazACE2EOM2HFlauMS1vha41rTK0yrXDJliW5WOLExbsWmbG4yg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8UHAOAgAQdBNgCgAUBEGvzcJkXvqBPuV1mhjQNv1kDCEgQRP//A0U1BQM4C2QZIDIJAJCbAwE3wB5FMwkAkIICAdvFHkU4CAD+AwB7hdI0Ek7ApD/TAKQ/Cq8BWYT8DbH4G60UaXtPVyeRw+FlyADdv5GGkqSktGEJwnOscM669m0VrWc6zjVEhaNpWWjKEJ2vYMaD/hC+/hDL1nE4vG8TAACYqYmpmLXNxYVGN6HSGuGq4RhrKdxuObd3Oe/buHeD6YleUInExMzK5CUJTExKIlEiJiYiYSiZiQmJiYmJEls78Hy79wAhNhGPHjxZWLJstbMcjda0w4ci1xkwuFuNwxcOWbFxjYs8oApnGYT8CwX4Fg+FjlK2KuhkliWnCMY7VdaD/hMw/hMxjGazy5448ONWtPPtxzjihrKIhbeAgYaBgoGCgyBgYGAh0fWwq0AhNhDBmybNW+HKtxOG7Ra0auci3CxZtlrXM1xOGOVy2cMcYAqsAUmD/gFg/gFhPEuejTGdW4tzvjnPGbgrGMZwVfTr424YibnO74ueO+ubjO29659pAIT8Ii34RF+DwNeDHatI2jglghCkrRhKMrxnGdWfhcPhcPdv3b+JlpZgSjCcMcsKrCuve95Z4MKD1wtZExlMzNSgCYuCauJhNXWcZqYmIiERIkmZvPH4BjkAITYQ2Z5GeNyzwrWrdnjWtG7Rmtcs2LRbjascmTIyyNszFiAKaiGD/f/fwAN8M8M4mnLjwHXgRdTFzG8c3QCE+y0+zRhCE7VtXZw+ENFKYqYLSxIKyjlohOJx0kIUhBGMU4xghOCcYznh5MecITYQ1cMHGTDicrWmbE3WtGznMtwt2Lla5Y5XDXI3cNG7VqAKhwEshfYCevtw+KxeMxuOx+Gw8dcdamKOaKKKiKiKyPBQ1QTIZqasHdiZoIT8IdH4Q+9GfNt2Y8UI8ZaGBa8rxmywwzw2xxRnel6ZcGWdgIOPEldzMphExaSLQE1KZjM858HxePiAITYRmx4cLZniyLWOZzjWtGuHKtxNnONblxZmTnK2yZMWZuAKWRCF9+5792WbBzYObEx4emXB4mGF+D7j4PucBgpMJRiqsNRVgJJ7AIXPVZGeOKGGOCWnE5eCECE2EMmTdxhxtsq1qzcsFrRgzYrcORkwWtsuFo2cMHLZi3bACrIBUIP+FYz+FXPyXbuKvOO/bzem8cdSiV43URVYYUqlVGIqKipRObnjnPHe97znjFzWt9OFgIP+LBD+LA20SPD8Lv28PwvB5Xq4rGNVjUaVNSi25zO543d8ZznObWm8SmkYxXBiPA3NSITJ0uXhQhFNMjGEYRQjCIiRlOCE4ABCMIowjCMIwjAQihEnl7cYd4AhNhDZpixtXDZotzZs2Ra0xN8q1y1bt1uJm3w4crRixYYmoApkI4P+EYD+EYEAXW9Zq4vGdXERF459utiD/ism/isnAHSp1XCeF1CYzTOPB4Wshc0xscJAhQhDBDBHBCIUMtefQ7QhNhDJnjY5mjPGtaNceJa0zNcK3CzY4VrHMxaZWeFnlys2QAqfAUuD/g+U/g+VHft5PkeTiM3G4uM0iqxjhjGqxVRUE3Vru03Myyzmc5taZa5+Fz4eAIP+Kwr+Kwt37ceHHhvSKYwwwVMXUl3N3M5ucxuLXMbrcEwhF4RiJ1ntOcCD9jl7OSETGYlMSiU1mlwImCUTEkTExMSExMASm+vv10AhNhDFvic5MeXKtYOG7da0b5GS3C5xuVuXK5y5WLbHmyssYApgGoP+DAr+DAO7mON63jNXSUunl8ODQIX4YQvhgxjtx2PymFqhijijhTi/HYGaDDiD5RAmZtKZSTF34Pm+MCE2EYcubHiZYsy1xhxuVrRzicLcWFyyW5cLfIwbYmmPM5bACtAC5gGD/gxC/gxD457eP43n9t1dZ1cLxKIiomJiampiKmpkVLSiF5m7m7icVEJTOYuqiIiriLkmYi6mLLq8XERMBEMSjj4ni+J4vkeT5HWhGJpS0rjMxmtpmbQiIicEJVNTiMFzu53dzcJQlNpzWdRiaRG5Lq8X4Xg+AIP+Fbr+Fbvw+Wt6YjEYaitQ0ilOCpiYWmIiUXa26ucTaN1cptVxCIylut4hhSszNzkEJXa4uEKSSurjwfG8fp148PL4TKJF1urTKV1c2zNlxZc3GWayIvCI3q4TSMIRdLKmhq8MQxGHCeWfAIKfN50oWlipZRZKSyygXKFjcLEWWWbmwSpRYWIosssBYlBYLFglTc3KAllllEpKSlgS5qWUSyyiWVmy5YpNbll2defl+/8GACE2EOGjNnjYtWi1rjyMlrRnizLXDZzkWtG+ZnhY5m7Ns0cgCmkkg/4Lav4Lf/CPF8S6moIkicKLmZsXQIT8Vr34rY5GLHonCkcEKLVtGUSc4zrGrXwOCIPwIubi01cXFwmEXEySTu/B8nkAITYQ2xtW7PHkcLcjBuwWtG7Zktw5WOJayxOWubGwYtmTjMAKWxuD/gi2/gjH7BwuYXwzUxdZLiSE/DFx+GMXEHAxylC1I0WvS851lHhghLUnOMwkQRhGKJXPxesAITYRlbMceFhmZLcOZxiWtHGZktxMsjRawwsGDJk4ZZsrhwAKtwF5gv5l+/mZWeZaZvwbEK3O5MZzL4uUqrhy5ZrUub43mzda2zWec850uXGZEYySMc3kcSxEsuefIIL+mYP6ZbZeWXkiOR5yDjjkk3NmScyekjt7b26yuai27LZvCS3Lbdt2adx2dnZazWbb29d74nyggpJUWFqgWAASyypQlJUpKEoAGbC5sstlhZLBYsSxb5+P8C/EITYQwyZmbhrmyLcTPI3WtHDVotc5HDJazaOXLNs1cZsbPGAKlgE/hPwQWfggta9RlyadG/dweBw9E5QglCiko2gpIhOECkZThhnfHhx4a3vHDbPKwIP+LN7+LN916HPkRPDj5G6qkIzNzcZuMzvOc8c83OJmqxMahhi+nWqAg/Q8eaQlMpmMxMSARMTEwATEiYJhM534vj4AITYRmYMmmJu2yrW+JniWtGWVutcMMmZbla5WjFqwaNW+ZgAKVxWD/gVu/gVb8PwPBI43V1NVOL1IhPwvgfhfZ3Y8RoSwSpijivivKQCD5atM2TJc5zvO+gAhNhDBizYtWzTGtZN2TJa0cMnK1zlbZlrPEwYuWjNw4yN3IApuIoP+BHD+BF/wTwvD1ua41nXHlms43U3Q1z7XQIT8VfX4q/5GTLwpywTyVxTlfBVBCsLrx0wz6ITJyuXjRlBKMokUyKEUU44du2fcITYQ5ys8zNhicLczbIwWtMWFwtcsG+ZbjcZmjhthyZmznIAKpAFRg/4KEv4KE/DjwPN7c6yzEwi8ZqYuJqcVGNRrFRDCkVGlEze25mVk3W13c7nLxayAg/4qnv4qn9bcG+W+F4amqViamLZXNswusxcXa5ZXcTtdxc5jNzNTiKxwJ5ZjoIP3PDvM3JVlpExMJRMExJF1JExMTEgCLq4TEomBN8fgWIAhNhGNw5Z5nDZytyMMjVa0xNnK1y4xNFrnIyasMzRniwsWgA==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scHAOAgAQdBIII1AYBEGvzcJkXvqBPuV1mhjQNv1kDCEgQRP//A0U1BQM4C2QZIDIJAJCbAwE3wB5FMwkAkIICAdvFHkU4CAD+AwB7hdI0Ek7ApD/TAKQ/CvsBjwGD/hxE/hxV7eH4Xi+J4fhePqduMcW451xqZRMzFxDSoialhUarGmp1MTeMxgGNzM1FKrCp4MRNImE4ghFquYGJrFVDEQqqxiJRnO+t+Tx4+CCD/g2Y/g2fxx4c+W9bms43jOpidZqE1CImMTUMRGLRWai8TU4KVdSYuKnFpic3MWjNTJMpRcTWYuIkmJlMk2iQuMxcxknOvDxewIPyHHMrmFEJrMkwEpiQCYTCJiYmLgTBME1MwTVwRdTExMSRMSTVxMRJExMTBMTExMTExMSCbz5vmz6AITYRlaMczTExcrWrRu3WtMeZitc4mrha3cuG7fK5zZWWPIAKvwFjg/1bH6tnv2DtGNctdo1WKYmqnN5vnnLdZglFxcTK63HGd53ved8c545uZyu0zOpwjcZ3348953xzt4qC/nlr+eW7A85Z2q2yy4zxnOZ4RLlxySZniZNm+d97U3xJHO5sSSyuzytt3bd76Pmwg/gLx5zu5uCJkJAmrgTExMTFXV1dXEomLqYmEWi6uLqJiExMXE1M1cEp6/Ac17AhNhGbE5y427lotYuGeVa0ZYcq3CwyZFuZk1ZMMrTDkaMmIAqqAUmE/CdB+E6HXCEZT0cPhcHgcXBGJKFKQhBNGMYRwSwUtghQhGkclMWCloYEJUlTFLAmyz4ufeCD/ib4/ib5raavF1y5+hnWqiqiqaVM3M843GazOM1dxzcXOdoiKRV7vO3Xlc8Ag/I8j3ZhEpTMTE1dXAmJREzU1MpqwhEwklCYRMmc9fZeQCE2EOGjbG2wucq1k1y41rRsyxrcLRi5Wtm2JmwxuWWbHixACpcBPoP9dV+vLeBnwuvRV+VNdMcOE9I6Xjg4TeZnre2XFxzzzxvjVxkzd3nh3jCD/i6k/i614VNDxPF8bjVxxjmzdzdru93vHWbbvnnm4yxrHTWOWq5PArXAg/M8L24tMTEoICbiLESVdSQmETUpSSuc+H6d+AAhNhGHHlxNcLJgtcZmjla0yscK1w3xOFrDC5zMGzls1bOGoAqYAUiD/Vlfq1axcavlxxURUYxwxWIqYlNXU1NTFSjMXEzc5bjdonK873tnW+CD/jzW/jz7jHHp16ceE4mlXUqiKiqwxNEROJpqIilVWqcJRO4vU8MRq+uOu4Pl63sxYSlMCLiUSkBBFwlMTEwETEpiUWlPH23qACE2EN2WLFkZZHK1tkZtlrTE3yLcORu2W5Grlzia4sjRk0xgCpwBQoP+HI7+HJ2N7jm7t7zxm8oThq9XiaqsI1rGq4cNVyaaiMK1XCMRE8uPPICD/jt+/juPa3rOM6zicMTwvUVNTjWGGIm7xemoxwvWayZidYY46nF73kCExdTTyYwQiRjKcEYIkUIoyjGU5TlOACMpyRlEgrSteTwXMCE2EMmjRlhZMsi1q5yslrTE5wrXOPNiW5suZk3csWOVhmZgCpsBPYT8SRn4kjderl4KznOKKNbVktamTJbJgtaFp0QrTHTHHDjnes6oxhPJw+Fv3NqD/gYe/gYf69M4imlVwYximIhK53njnwXfPV13a16jlGMYqOnh+Fz5NoTJkvGsYookYkYIynAjBASjCUxGEYwiiRjGcceXe8CAITYQwyt8LZmwwrc2Jk2WtG7nMtwtsblayYM2bFhlZM2+VkAKiAEzg/4mfP4mg+96SKVwjVaxiIrMZXe3Xt3q4isOGKxhXOYAg/4HAv4G7+PDWqxWKy3PG+s873fG8ziIx4Xg+B2qNRFbjOc8Yz3whOFwo+AYJRlGE4IwBCKCcCMIoRRgRgivh5ceACE2EOcbfEyyN261zizMVrTK4xLXOTG5Ws8eRviaMszhnmygCnIkg/4tjP4tjTbM8524zEVw1w6dOmuURcc3GO94g/4EPP4EPTpHDGuHCsaqKZreeOee+OePGe9d94CE62KHgOKBCMCMEYRjKaMJkY1w7c+gITYQzatG7ltmcLcObKyWtMTJstwtGuZa4bZGbnKxYZHDViAKWxOF+Klb4qacAxiy6jCTYaqi6miHCoP+Bwr+Bw2HLM0rNXmJ3jiAhoqugJWjgYJAIFBwMbXwsBaAITYRjwuMLZm3yLWuVy3WtMjRytxNmbRbjctG2Rxjas8OZuAKWxaE/GbR+M2nhSjirirasJzjed4aQIP+B2b+B2fOs43reM4zjeGeVgCFwmQzsESCNKlI0cteJtwwITYRjyMGzNnicLXDBy3WtHDfCtc5XDFbiwsc2RtkZ5czhkAKYxmD/jJw/jJziJ8ydamlZ1NRDfTfOYT8EXn4Ipd+zbSMVVYzphpOUsOKF5CGgLpAYFgEFAQAgIFAoGFi5uRgbQAhNhDFg2xuW2LMtcMMbJa0YuWq3C4yZluNszyZcmPNlyM8YAqlAUyD/jrY/jrZHXpvXGrlxjM5reLqcUjEYjGIxEUYYikXM8Z3HGrm7zxzxveYmOieAIP+A/b+A/cdu/geD5XHEUxOM6KTi0wzFxeWc1vNytuLZjjHGZmamqxPCKxvws5wg/EymJuZmYmJiYmCLi0xMTNEwTCJRKphEolKJExMr8H240AhNhDdvhatcmJitZOMzNa0w4Wq1y0yt1rNqwbscuRzhyuMgApmIoT8b5X43282/cZ8wZkMEM0tFMlKWpGss9Wsg/4Dyv4Dz6CYDfLjrfDjWayjOL4d8NiD8TdC1kXMSJi4mJW35PoxgCE2EZnGNk5y5WS1uxc4VrRg0xLXOVk5WsMmRjkZsMrNhjYgCs0BVIT8fnX4/Q7YcGnRwcFY44TnOVZTjKMI4GK1sWLBTFK0sUMUMELQgnOeWuO+W98NY1nKeGeG+e+GNMm7hcrlc7VxMkyE/A5p+B0PJweBv3b9GHFOikJSpClJRsnGrDPGrljlreuVjhhjOcYIWhgpbFbBLdv3ZNGbgcDds0UlHDn04dO/LvCD9zz04mZku0iYmJQmJhEwBEkTEhKJImETEouCYmYXz+A5e4AhNhGNpkcZsOTItcY2eVa0w5ca1xhZYVrRrhwt2eTE5Y4WAAqLATWD/iic/ii3rOOON1mJqaxiOVa1jGtRFZxuczdznObu8y6eX5Xg9oCD/jHQ/jHfxOJ1GnRyjleErzPG831nq7u9c5b1OMVyxHidengXAIPkiYmbgmLhMlxNTE0iLq6zEzEiVznr6N+wITYQ5yMcmTK4crXGZljWtMzRwtcY2WVbiy5WuFq4ytGeRkAKjwE3g/4qhP4qb/FOuM3K41jGq5Rq8TjOKXF5u/F8LvGdTUYnFTiY44iD/jGs/jGzweJjGsVC95zlznju+O83k5T04cu3DWKiMzvOb3t4N5CE43Eh2cKYITlFBFCMIwiQnBGCEYRgIwjCcK4ejWQhNhDjLjZM8uHEtwuGbBa0yt8S1wzY5VrPHhzNm+FwyaMGAAp0IYT8Y/H4x+c2ffKc73vfCrSWK2zFowYMDFjzZ8mGYIT8Wy34tlzgRwWwZMWCWKE4M8b5Z48OWeuG+2HGhdca8hihQQxQwEKCNHBGjjjjtxeIITYQ5aZcbfDhbLW7LNmWtGDjEtxMcjdbjyOWuJsyb5smHIAKWxOE/F2p+LuHFmhbFiwYsGDBgpG084CD/jDE/jCx8PEzCVzNueK4gIbAEDBYDICAgYCBIGBi7WAAITYQ4aMsuFzlyrWTNwxWtMTXEtc48eFbmxtc2Vq2aZcjbEAKaB6F+NmL42Yy6+y3AYHEYnKX2Q1RTRQQI0eBovpAg/4xLP4xLThxq4mJu8ZqUxCZ1x1EgITicDj6YwkJTijEiijFXTzY7CE2ENHOFk2yuXC1m1cOVrTNjaLcTFhjW4szNphaY8rFoxbAClwVhPxs3fjZLZsurHinirRKMW2E8oCE/GZ5+M0O+bXmx0vaaUaTte0IgIWTRY1HDHLDGjI1OPwsOUAhNhDBg0YM8LPEtZMXDha0csWS3FkYYlrHKxxNMeRjmy43AAqIATeD/j+a/j+bM7xzrizGU1NVWuGNcMYqYSky4uu889zkvtvlwIP+LUL+LUM6X2vwq5Rw0a3VxmLb3nfPnx58+O95zNqjDhGNZ7Zyg/CuYgm8xcTcTEk1KauETBEiauExKd9/Tz5QITYQxxuM2VizarcTBtkWtGmVwtc4Wjla1bOMLBjkwsmzFuAKZBuF+PIz48jS6/AYHFYvMX4CKqS6CiSaCCSmOcCD/ivC/ivDOXOJmM3rNXUpib5XdIRSEJSglWE51hNFFGevow2AITYQ0y4sjVq1arWDTJkWtMbRitxOcLJblxsWGNsww5WbJmAKswFDhPyGGfkMlhOcZxnVFKmbBm0ZM2TElJOCsV53x3vhvO8uHiyznjhKVsGjJqxYMEsWu1ZghfjEC+MRWiWZJNNVRVNVDJSwNuBwuDvwtdc885HFBNVRZZVdFhJcJVhMJdZgpoi2W3A34mXM132ghOloh4HhGBAIiMIxlOU5RhCcIwjCKEYAIynBOBFFW/F1x7QhNhDjC0xOMLfItx5HGNa0c4cS1zkZtlrnM2xt22Ro3xN24AriAXGE/Hs5+PZ215TLXzZ82fdv2beJfBLFLFiwQySxUlOiMrwRvHLly6c+HDpAx4terbs27NOhnzaYTw4b474a3nedbxnOMI0pK1JYLUpiYIZHG4PA4YCD/itE/itF8XxO/br08HwO/bwfA8PwuvTNavCLxlZF0hUyTMTMTEgdu+t63VgmImFXUpiYQEsxMkSqYVmOnXwAg/E5Xu83NwUmJLRJCYEkxKJBMCYkRKBEiJJgAImJRMSEwTBN8fgnF/AwITYRjcYczNg4cLcLfM1WtMOPEtxYmbRbkauWbZq3wtcTXMA=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olHAOAgAQdBKADngMBEGvzcJkXvqBPuV1mhjQNv1kDCEgQRP//A0U1BQM4C2QZIDIJAJCbAwE3wB5FMwkAkIICAdvFHkU4CAD+AwB7hdI0Ek7ApD/TAKQ/HgcigoAEoAAACoIBK4P+AFL+AFOe3KtRret4yzOZzPfwOc2mppWFTGcc8oX4nzPifNyame2uWWGNDVRNVZNgMAw2GuwlWGkkjlrtrwdN8eFtAITlauTrRggQjGU5TRhKsCCInCcqww1179whNhGRszaN3DjGtbY2bBa0cYWC1xlZuVuVmxcNMzRi3YZnAApLC4T8A+n4By8eK2KOTDKYhPxMBfiYLWrSuLLmuIa0hoC/gYOJi4mFgSE2EOHDTLlxN2C3NkatVrTHmxLXDJu5W4sLlowYucbZywYACr0BSIT8Fi34LH8sazw4Y4UaWxZtWbVkwUhON8ePHhx3wzRpKmi9uVHNgwStJeN76b78+vHnvGcGiOjNYIT8Rdn4ivdOLBkwYrSjSM55cOu+/Dpz4b1nBKUoYKStLBPRp4meNb46664Z3hhlCNIQlkpgtmjixSCE5m54BrCEJpRhGMpwjCKEU4RhGRKIRIRQEIyiEUYThFGN8fTjxiE2EOGWFk3a5W63EyaNlrTLmzLXOVyyWtmOVo3zN2bhm4zACmUbhPwr5fhYjlDDCdsNpyjZgtkwYs2Dc4kAhPxJdfiTXnKNFLYqaraJZKQlVha4ZcqE6mTsoiMJwnCMIooxnj28HIAhNhGHLkcN82VmtY5WLNa0c4sK1zkxOVrDE2bsG7nE4ZM8wAqbATeE/DSJ+GjXTBGM4whC1MVMlMS0pyxtd9OPTprlhhwXyQxUtixYs2DBmZMsKoT8UM34of8t8OfHhrNGUsWDFktkyZqbIZFoo4aZV6TtLFC0IRjhnHGnlkCE6Gx4FjGk5RQnBEhOEYpxhCCUJQQjFGE4TgJr36N8ACE2EZczNpmZtmi3E3xYlrRmxYrcLdoxWsWTDK1ytW7Ji0YACp8BSoP97l+9dnpjhXae2OWuHDhrlXDWsY5YwvWc7zud8ZzNzeb57vrve7nN7vjfPPHr4HghvQCD/ima/imXvU8HK+E0m5mcyyTGVzczJF4lUxOLiJVMETSF1mrDv2CD+APTlCZmZTCbiExKEkJiSJiUJiUTEokABeefHxePvCE2EOcmVu4bNWy1mwZZVrRo5bLXDdyyWscOVywxsmWZu1ZACp4CkgGD/h8u/h9D8LwfAdfAJ4bwnNcZ2yQipQSxNKqIRCcXC98OLwWeO+vHn16+D359ePHje5nmzG5m6zNRio6dMcOHLwuXgdOHgeByx0rWqrFIRhDUXed755m8SqeBzIT8VOX4qf8VKuNemK2SmaGq2aVqSlKM5zvG9cKc53jGa8Z1vW861rPTs2pxjKcIIIySjK07RpCEIyihGacYTmjeF4xnCsCauO+PXt4vB4O/fpw1wWzZM1NEMCmTJs1ZtWTlGwCD8D2HwTMJhSrhMyurqZgmJVMwTARMSRJEiJTUhEgTEourgQiYRMSiSESmJSTCLggmriQSy8n146AhNhDFg0Z4mrFqtzMmzla0cYsy3DhzOVrbG5ys2LVw1Y5WwAqAAS6D/hCy/hDf6XHJwmopERMCzM5jc5bhKFVPTrXEhPxVFfiqLxMNoWtmybMG7JqpmZo4qqp1wzwzw3vfDfHhy758XXpAhMHcn16pwjKMYEIownKYEYQiIwRnXfxXQCE2EOXDnI1zMsq1gxatVrTLmxrcLfKyWsGThllcNGrFthxACoIBMIT74j75nNp0GC2TJkwbLaLZMGS2DJmwZMWC0kLxrGdbxw1w6b8HTjCD/i8g/i8fnODxuOr6TrOt1tueNzNxeM43F2ROGr4M6IP2PRuUClLi5WImJiUSiQExnn5ff1ghNhDDI5wtmDnEtcOcbha0c5Gy3Ewxt1uTG4c4WzDKxYs8QAp+LoT7rD7p+Uc0bIYKStDBLQ0UyWxUyWSyWwSlSVbzrhx33w07wIP+NOj+NOvMKhGMRqeSsrbzGa2m1xNVRN48Gr2AhO07cpyjCMIRlGCFYRiihEQRBEnXTxa9YCE2EY27NsxbY8a3C4cN1rRm3ZLcLNm5WsmTnDmytWWbC2cgCncpg/4IDv4IC7zja4zrOrjNWzrfBUYVM7xmpcN4gIT8VmX4rFcVsVMzNTFS1KIVlGlbVpKE5K3vjz4dddd6gITNFGMUZTlOJFAgjCKZGBGE8OPkx7ghNhGPMzzOMTVmtYtcrRa0Z5Wq1w0b4luXCyyMmjLK3ZMXAAqCAS2D/hbQ/hbRc+kRNRF1NbjMXeY4rrdIqaTVxKrrgIT8U/H4p6c+qeDBLJbM0S1QxUxYLQpGUJxvOOGs6xrGeG+HTr1ghMHO6c0YQghEhOEUYRJyjCMJyiEYRjj6MeoAITYQ0yY3DfC3yLW7HNlWtGbbItcYsWFa5ctsLnI1ZuczXEAKswFThPwIKfgQVZ8zLkz5s+bTo16s+bbs4uRNAlGFEEKQhRSFJ0jJBRCEVY4ZY4YU4znOsLkRKsKAg/4suP4suXHg3reufLOJi6q8UpFXpdKnFxesxnMc05zczO8XnW6us1eM4upqaqdZ6c55AIPl0vN2mYmYlMSTEXUlXExdSTExMTAImJQmpgJJhMSm53383AAhNhDNnkcNm7RmtyMcTVa0aYmC3C4zNFrBy1w5sTVg2yOHAAqxArgBg/3Ln7k/r43j+J4rwvDOnXt38TxfC8PhxjjU73jcIcIqKmlrCEREwuEWxnW/EmoxqoiuGMajhWsVjSKSiEThM5lmbml6ImLhNpzF7bnPHnne88ZyRNTSW62uanF4pUIiZmbzuPJxuYP+POj+POPMxnDGTp1xnlz8DwfS78mkVCMyXmZRLCYzGY4xcJgO/ieL4Hg9Nrmt1NxCyUTE1BCMbxK8TNRFBLNTNTCJrOM1cTc3GYu8ZiUzeY3eb45vjM3Mwiamrwqtcsds+ReAg+02IRCbm5mpqYmEokJSATATBEgImpEzFoTiQmEwABElXV1dTIESmpTUgJqYlExJE3VwiVTEwSiRMJXn4B5vSCE2ENnDnM1xMcK3LkZtlrRthbrcWHKwWsGONo4xMmuNg4wgCpMBOIP+DXz+DW3vx5bxxrcc2b4xxxvRwjprXDlrpEVE1Mzmee+fPnzzzd8c8oT8WuX4teacnReGHJhwRwRtaGC1rYLUpFGdcuO98t8OOtb3hWCFqWtkhqwSg+XuT7OaImZtcTMAExMJqYATEib319mMACE2EZWjlrhcM2S1jixNVrRs0bLcTVtlW5mrFpiw5mTfK2zACokBLYT8Cfn4FE7o3TjGU6MFMVsmDJgxUSljjlvlvpx1qvkw8ri8bECE/GRJ+MjW86QhihLRDBitSkJzjlx5cePDhw3nWCEpZIbK5NEcAIToanXvGMYCEYThFCcowQjAQmijGtZ34OPMITYQ4asnLPG3aLcTRjlWtMeFotxY8eFa2wuXGVsyZYs2HKAKZRiD/gxI/gw53vc5nd3a0RifA69pAIT8YrH4xU8EMma2bBSyJWEc+TfLHcCGoqCAgcBwKAIGAgYCDgIGDgY2fjYGoCE2EY2zJi1zOHC1tjYYVrTLmyLcTVswWuczNu5bt2+NgwwgCl0WhPwGWfgMt3bzBppeFZThK+KeZICE/HHh+OPGcjiXxQ0TsgvDLTHjhNnI6MYRhGcJxjOF4YY5+DoAITYRmY5XOFrhzLcrXHiWtMeHCtcuXDBbkbtmrFpmcsWLnEAKfiyD/gtE/gs17vDY4pmVT0rWunLhqkZvnnjvrPO+fHO8ddWAg/44zv442+S+GK1HJwRLOd8767553u4zhSKrU+NFcITwBCngecBCKEYRhGEUIoRlGAIoqxz9GNghNhGNvlc4seHGtzNceRa0cNWS3EzbsVuFxkcMGDdpmb4mAAppIIT8BUX4Cs4ZL2LXzZ9FcdrwnCM6TlXFjzYc1IT8fpn4/XWbXqNeqEeJBinaKMKoTlhhlYSD7UmDN5q4mErhNxlnM8/B0CE2ENmbTGzatmK1i5yYlrRoxcLXGLI2WtWbBi4a4sbTIxZACmAXhPwXGfgt51scowhOFUYyw4MujbaYhPx9Lfj6Nwt16UyStSRhnDHDPe6GYAgYC/g4AgYAIGDh4WDnYewAITYRjbNWjlnhzLW2FoyWtGDVqtc4cONbhwuGmTLmYMs2ZqAKaRuE/A6F+Byve1XQRjOGGGOWGVbSjqvigIT8eW348u5ONlwMUbQyTwRtelYznTXPCIWjONDPJDJHBBDJLBChgjTx4HMyYgAhNhGZo2yNcLZitbOMbNa0bZGS3Ezbt1uPLkas2DXMxbMXAAp2JIP+Fqj+Fqk8HwPDjHPG9c8ZF0wqms648vB1uYP+PAj+PAk3rDTs6O1+A1EXEzOcc6514PHn4ICFzkmblRRIEEMMMcEMMEcBHBHBLDBDHi8LDsAhNhDZyycMcbdgtYN8ORa0cNXC1xlxYVrNsyZ48WVrhzNcQAqLATiD/g9M/g9LmYugPF8Tx/G8npdTq4mpVE1NEpTVqziavhx1NoP+O6r+O7np4/jd+wB27+BcYnhXSeERi5xKF6mUymbZmOe+vUCEpmqQjNVMhGEokYTjKcpynARhEhGE5RgRnl7cp+CAITYRiZt2mJuyYrW2XMzWtMmTEtc48zdaxxtGLdu2ZZGDXIAKlwFCg/4TzP4TzTnyO/br08OpXMTiIqqhFIioxOETUrZvM5zc5ZTx1vXPlACD/izQ/izRO/Y8HwOPC9VjTCMTERhdzfGed5u7zc5uss1eLpjFadJ8DfCgg/Iq7zM3MxcTEzBMTExIBEwmrhEoExcTKZm+fo8eACE2EMGuJg0YtXK3I2btVrTFiarXDRzmWs2eZtjc42mVg1xACpYBPIT8J/34T/4ww4MuTW1c3NFWAJSlTBDBCVLEoE051ret73nG8K4s+y8ghPxl9fjL727NuzXq0yyZcV8k7StKUqQlCRNeePDfHW9a3hWE4KIUpgaK7IYAg3nd5XEwIymZTEomLq4khAQTWalKZZzx8/j4QCE2EMmzdjizMGK1uxaMFrRnjyLXLJgxWt2jdyzZucOHNhzACqwBR4P+EWb+EWe9VqYS5zre9d+3j4JMOGNcKxpExdrmbtczs4zmbjjE658uvid/AwCE/HOp+OdXWnOFaMFdnD4WXJWkJSlCkJSUShKMa3jlvjrfDWd5xhFBKWCVKYobMvAy8LDosITRzI9usEJQhCEpoxjFMhOAEZTgIRgjAjCMIiE4RTVvGsNOvrAhNhDHI4xYW+bItzMWuNa0bMMq3FlaYlrPCywsWrVk5bY8QApWF4P+EhD+EhECY3DK0N+R14CE/HxJ+PiUMlpYpZJYEqr3nr4YhPCXZgjjnOKIiRrj6dZAITYQ0yOWuNuyYrWrDMyWtG2FwtcucLNa3zNWLFqza4WuRsAKaSCE/C4t+FxfPmOBweVrzVwQhSFKQlJGCscssuGD/jZC/jZDxk1uN8LGcSmt6zjMV1xEgISVkJEIxnGpGEYRhOCMWHPy48ghNhGFzlZtGOFitys2LRa0zYnC1xjYt1rfE2xucjnNjZ43AApREoT8N234bpdJwK0wSwQpKNGsg/4wNv4wK+YARONdQIXEYrL1kUMCGGFLi8HggCE2EY82HK4bNMq1g1YMVrTG4xrcWRizWsXOLHlxtmTbE2YgCogBM4T8N834b59erh4r1jGcpySpglgla0oWQrKa8McMMa1nOcVcFeBxcwCD/ixS/ixT8HwOtIinCNOTFRFTmM85633d3etxNRWp7Xynh43Eg/E3M5khExJImJgQqYmEzJMpXeevk6AhNhGZwzbsGjjGtxMWbNa0YYXK1zmbtVrhphxMGznMxcM8wApeGYP+Gpz+GovwTjwblc5rNXU1w3y0hPxhpfjDbsZ8zjXyQyWspeEbyxzqhZNAz8KAghhQwRwI4ZZ9CqAhNhDXDjYs27jGtxOMbha0wt2C1wxx41rVrmZY8bdw3x4WwApXE4P+Gtj+Gumq4yZxmqnF+BcAg/43dP43ZeCtVUawXrrV2IaYooO1QcJAwUGg0HDxNHB0wCE2EOWeFtjbYWi1k3cNVrRgzxrcOLNiWuGjNzky427Fy3cgCosBM4P+Gs7+GtXHWMytaYzi+Dlwxw4cMYi6zO3PPWeeePHNuuurnkCE/H4N+PxvVrQhSGKWRqWhgladJq305deXXj03zwqhKEsVsEuA3SzAhchiINTCRQgI4o4o4ABAgjgQo4EJLbo0G0AhNhGNnkauM2Fitc5HGZa0ct8y1xjwtVrPE3bs2jFs0ZOXIA==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MYHAOAgAQdBKQH2gUBEGvzcJkXvqBPuV1mhjQNv1kDCEgQRP//A0U1BQM4C2QZIDIJAJCbAwE3wB5FMwkAkIICAdvFHkU4CAD+AwB7hdI0Ek7ApD/TAKQ/CrACywGD/g+c/g/LrnrrjrXg1m7XUrZqWaEzU3UzeZLrHDXCq5TUVUcMY1quFavlUY4a1wrEcE1GuEKqWZuqQ1cVebgnDERMXMYRiYibXdzubu1znO76553vN74x1vnnje12i5vM5m28XGcWZmd53d5nGe2dcIL+dkv52Vz3zzzchLNm5vhM8by5vjuXEyXxeQkeJZjXdy3cidzubdO1S1smriWzs3VWQiy2y62bEWW9vb53fPe93b5yy2hbkkyeuR6snLxeSTmMQzEyMl+LbgCC/AnlvbbaCksVKWFRYXO8s2LNllzYBLcspCzSWWJbLKIsWJsWWWAFgAZubm5bE3FAAFilgLLAWBW7+DftfEAhNhDTNlysmGNqtYZHLZa0bYmS3Czw5FuRjjcYmGRg2YOGIAqVATmD/igS/igj7daRO1zuszGavE8o4cOHLXDGIi8brjXPHgzxvnc3U9O/YIP+DbD+Dc3yvJ0QqarUYxjGqjFRS3Nx4893xvnPeNzcVwxXSfCzgIThcifZugQhFGEYwjCJEhGEYIEowhGMpoiM44ce/O8DACE2EMsOZkzctm63Gxb5lrRk2yrcTJi5WtWGRriaNsbdxmaACpcBOYT8VXn4qvb205I0qlOEIShLDu38bLCcppxjOMQ1XtaFoUpBGVbaZSuAhPwaqfg1V3b+NGkskowqwzw4dOzblrWd4xYGCmYONOEDDXDnrhjhlnjLGISngA8EkooRhFCMICE5RnCMCcCE4RgIynAqy79s+kAhNhDLNkasMrFmtZtsTRa0YNWa1wxZYlrJixx5nLbGycMcQAp5IoT8ZR34ydeDvZb5a5YxtDBgpbJiyYMmTJK0q4ta+UCE/BLl+CX/FLNS2C0sSzAQjOuGtcs8tdcN9YZQhdFRFrYUEEMUcEMEcMCCFBGhhjT04PAw6gAhNhDNqwYYm2ZstYsHLZa0x5Wy1yycZFrFtmbs2DXGycMXAApiGIX4tzPi3drxRnJcBBgIqkSWOufDxW3gg/4MEP4MBeMnbrw465641kzw68p2hNHI4+OCEEozjGM5zrXHvx7gITYQ4cYsbJgwYrWzNniWtMrBitxNnOFa3aNsuFjizY8eFqAKXxqE/Ggh+NBEcCNMFrRsTjhrHPTh6NKC/nYT+dhRYa2bCOd+Lz3ghryCgLuFQKAgIEgYCBIODg4mPmYG4CE2EMWzNo1Z5XK1o4buVrRu4xLcLTNlW42bnMwZY8zPFjcAClsUhPxo/fjRvz8SFsFsFoUKtKesg/4OfP4Oe546ISlN6641zIaujIK9g0FAwEDAQMDAwcPIycXRACE2EMXOXG1aMMa1tmzNlrRq0yLXDRtmWtmzFqxcOXDjG4ZgCtgBXIT8egH49Ac2fZtyZa01sLLDDGspsEqYMGDBa1pYIWjalIUUQqmqjdetcM8MMspts541YMGK2aVsWDJo3buBs5FsM4T8HIn4ORcuTTo27ODwOHqrRKGCFGJKiVS7LHHHLfPPLXHhjOcCFJWlamDFSlsmfM408WDJiwYJUlKcVcs8uHHjx313hOFwYyhBBAmiiREIxlMQIEJwjCcE5RgnKcpymlFCKERBGEZTlNBGERj8Byn4CCE2ENsuZs0y4ma3Gzx41rRq2bLXLfMxWuWrNqyxNGGPLlcACrMBV4P9aF+tZjwvL8p37GcahWo4RqtXq63HGrxdTFTc4uplmMxeLxdZrM5bjeMwmFszGYnhz8DEAIP+L9L+L81nhxa2eB4PldaVut1ltOVrjN1mJi8Zq5ubrMzE1cTE2znfO+M5i6xynpGOUcOfagCD4SmomYkuUISEkTBcIuJRFwEAmYkEExMLpMFxd78P03mAITYQzbuHLfCyxLXOJnhWtGuVutxMGmNbhaMsrHC3xsWjJuAKlAFDg/4UGv4UAY414vjeOcOrLbMbxxq6zCGo1qtV0VynhUY1jWtcOVawObr1nwbyg/4naP4neTWufI7OF9oisKiqxTFxXWMzK5i05uczmbzOWWYIntu4g+CkJmYubq4mJVcSmpiQmYCYBEwCYSnPX3Y7ACE2EZGbbE0xsWq1xibZlrRlhYrXObJjWucLnE5ZOHDJq4wgCokBPIP+HUT+HWHrGWXPGW7tms6nDUREwio1OoxRqMVqOU4qKQ14OrCD/jqG/jqfa3q+W+E4vhnhPLPCMRqGmt0i4poxVVnhmLpeZzOXkoP1PRmIqUxKJJiZJTEkEIuriSBCYCb4+7mAITYRjYucrVk0bLWDBllWtHLFutctGLNayxuGTRq0zMMTVkAKmQFMg/1m36yWlZ1euOjhx4Xi8XEcN6uoTOJiYuW441c3SJxMTVkyvcszN2jvyIP+PFr+PGGYzrn279uvTcEkozUwThUxCYmaVEVikUxUMVjUViqXiYmqZIPGLgRcJiUhMyTExMRMSiYExImAIupiUTF1cTOfgV4AITYRiyNmLbG4YLXOZq3WtMbXGtctHONbhytMLjNmaNXLjMAKigEyg/4n9P4oF4nnjddYuMxTHSuXDprpw5RiKXmeM7zvPNvMceHXh4SD/jFQ/jFfvwN8r6OHCuXDFVEr3u+fHnnrnnnm5ucXFVrlqvCvQIPwvW9fKZXGUwJiUxdTETEwiSLq5iWePn9aITYRlwtHLBo1yrcrLEwWtG2XItxYm2JaxyMGWJo2cN2LVqAKhAExg/4pNv4pP8zFxldTiOFcMarUYXWZze5ZidTqNRUTy78JhPxiffjEf02tgwUtO16ZY555a5Z543iWtTFbBglKUYVnfDDS4LOAhMnUn3UYIJRQrKcJyiEQIAnKaat9fBoAITYRhxtnDdmzYLcLdtkWtMeJotxNGzZawYsXGPLiaNXGNmAKaR6E/GAl+L/XHpMOWOOeVjkwSzYM2a2CGKuTKIT8Wz34ts5ZjJkzYs2LNDNUnPDOs8deG34whOJynVvGMYkQRE4Tmy8nHiAhNhGNw0aYmjTGtb4WOZa0ZZGa1w3YtFrBrmwtMjhs4cY3AApeFoP+LPr+LPXkrWuEcmK4WjOt7sCD/jD6/jET5bRmmrqkRE9OLACGopSCvUFAQUHAQKBQMDBwszNwdIAhNhGPG2yucmXItauHORa0yNsK1y1zZFuFlkZY8rFrmyMmgApkFoX4xrPjGzkw1UFFFUkEMcdMt7J4rFzghPxjtfjHLzzijGVIwhJGOTPky7CGgMAQMBgFAwEBAkCgYOHjY+Pg7wAhNhGbM5zY3GbKtZMcrVa0bYmy1xlZMFrRjhYtHLNjizN24ApWEoT8ZCn4yA7apZqaJyRtfNjnUIP+M4T+M3fq5pi4NZ5cYkCGuIpbwsCgUGgYODs4mCrgITYQ2yM8mTC1xrWuLE3WtGDdktwuceRa0aMG7fGwxZGbfCAKjgE1g/47pv47p29Hg+B5NXfG9pieWNa5ctdmIou7txcc7vjM55ceHACD/i8o/i8pd+xMcqrhw5a7Riomd54558ee+e+e+O85uZioxWJ6dZCE52x26xhGEYRQnCIRlOU4RgEIwQiIwjGKuPm1xCE2EZcrTDhytMq1u1aNlrRs3aLXLJm1WssmJg0aMnDHM1aACmMZhPxwBfjgDbKwwMld0d0s1LSrHPLgzwiD/iwY/iwZcGcce3g8OuMyur4b7ZQAhctZnyRFDBDHCjRoZY7cvHhgITYRlcZG7nM1aLW+TG1WtMTPMtcsGWVbkcsG7JpjcNGznIAKnwE6g/4+Xv4+heUcK4RwrlHgT0vUi6Ib3vPO+89Z8O+OzHThy5cumMTw8Gr2hfjJo+MlXAR3S1UyWx4WvE24m3A11xywRxRTUXVYC66rAWYTCYCrDUVQJ5576cDXh5cnDh6wg/Gi7nNrxdTEzFwEJXUzRMJExJKZi3HyfJe4ITYRlaY8zNk5ZrWLZy1WtGGVmtxNcuVa1aNXLZjjZZnLByAKcyGF+OEz44Y8JZbkK7GAgukuiwE01E0VklFRTLjbcflwg/4sev4sgcZx4OK3V1nhcKqESzc5retAhZNBFn44IYoSGGCOCGCOCEIY4ZdLLHogITYRhYtcTZqxcLWTRy5WtGjPGtcNsjFbmwtWjTHhZtsuPGA=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M5HAOAgAQdBIAGpAQBEGvzcJkXvqBPuV1mhjQNv1kDCEgQRP//A0U1BQM4C2QZIDIJAJCbAwE3wB5FMwkAkIICAdvFHkU4CAD+AwB7hdI0Ek7ApD/TAKQ/Hgs7goAAAAAAGaAAAApBC4P9d9+uv7gd+wCD/iPO/iPb5AcuQIS0IRJzx8PQITYRlY4cjfMzbrWuJgyWtGzHItwucbJbmzM2mJmwxYW+VmAKywFWhPs1vs2YSlKOHZtyZYRZ82fM16jTo4dIznOcsdscp0laVsWaWKmCmCVLIXYcd8tc88cao2tbFiyUzMF9Fa5AhPxChfiFZtOEI5tuzXqz5mHBOScjRp2XhRLBSGKVoKyyxx1zzz58dc+Gty1MGDFqwc6WqmSS+HLjy3y456ZYdICDjlvMXEKhSE3aVwIESROLiUxN1dTVxFwSiYImpJiybTnj4vix8HAhNhDJnkatsLRstwt8WRa0zOWa3FmZM1rXC0zNWbNiyasWIAqXATOE/A25+Bt3TWN4zrVFK1qasGLRKkLVjOscNZ475b5b3jGGJolxIZNQhPw6hfh0vriwZJYpWxRwShCeO+XLnz465Y471rhjOMbQxSxWwYo6r6ITwIXVRRbGFAhijgIRBHFCghghgIYIEKGCGCOFHDLPbi2wITYQwbZGbVi1xLWrTHiWtMbBgtcscjha1yOcLhyxwuMjZwAKiwE0hPwcifg5Trq5PI4uS8KwvK9IoynSaksFMWDBSkkIwjKCKGG2nJtUg/4f5v4f61XUVvXPV8LxEdI1jEVEyvM3mc3OZzc5jOOPbM8AhMWSNVSMIwmjGMIxEJynKMIkIoCKKca10749wCE2ENWeJmwcOMq1plZZFrTC5xrcOLE2WscrTIxcZMLjEzxgCmAWhPwf2fg/vhjSx4MuDDivgiwQhFsAhfiLg+Is/A5CuiGymi2SVLTJg8BgVoCFzWTgRIEcMaGONHLbbg9IITYQycN2LljiYLWGJs0WtMbFmtw4nGFa4ZYW2bE0cMGrdiAKhAExg/4RNP4RM+8TlKJwxw69DxrjERVxuZluuOOcZSpycfOAhPxGdfiMP00pKFVYxvPPq1nLyXjOMoYlpZLUxMkLTivPDHDnqITicSfdnBACMCMokUJynCEYCEYThFOOnnuEITYQ1YsGGVzkcLWuLHhWtGjZitw5mrZayx4cmRjib4W7BmAKbieD/iAk/iApZbzuO8bm6zhiIxjTljXDhrs5b5deFoP+ICz+IEGUk06TwjpXKscKrCatmerw9ePjvqSD8LMJZiUkpiZESAze9zefOCE2EMWebJhctG61o1ZYlrTE1brXDBy2WsGeNzkbMcbluwZgCm4khPxA8fiCTjSNmCFrStRaMpq1vGt7zrGV93J5F4P+IuL+IsmNTqatxvjnq55m+OLqdTjGOGcdOvkAg4wqYmZkQBMSmJm1zz5+L6AhNhDbEyYM8rRgtc5XGFa0wtWC3DlyZVrJzixM82Rg5zMGIAqDAS2D/iG0/iG7zjjq+V8K4RyaVlu+N7zE9amIjEcK4OGa13CE/EaF+IyWGKuC8sM44cN8OHDhnOEqStu27MkqYI0iwr3hnrLKhNmCt51ijCcIkYE4QjCMiMYRCJOufkvAQCE2ENGeFk0c4nC3Lkx5FrTJlyLXLLNlWuGGRgyaYszlq4wgCl4Wg/4maP4meanccY4448HDXLlw8Bw0hPxC5fiFh1GK+rDivS8Lzw3w48tAhOF0cGDBQnONYxTTrn4+QCE2EM3DLJjctmi3KwbuVrRzlxLcLVqxWuGebJkyNG7RhizACk4OhPxJ1fiTrOYtgpJkY4P+Itr+Is3q5ZmM466dQIaqjoS/QcAhYGJlZWWAITYQzy5MjjKzxrXLjIzWtGeVqtxZmuNbkZOHLBuzatmbXMAKqAE+hPxZIfiyRb91YQvKsZQlK0qYJSliSRjhjpvnx5ceHCvirgpTFiwaMnA0cK2DFeG/brCE/EZZ+Iy0cnFO8cdceHHhw1XtLJiyYtWbVgzYsVqQhGMccKyngnaUpIRwxnjtnxiE7WCPgecpQkhFGMSMAhMjCJBCSE5RhFFKMokZxnPT044gITYQ5bMXOTLhZLWuHK4WtG7lotcMWuFbkb5mGFo5c48LDMAKxAFug/1Qn6jeeXCOWPCjxL6cOWuE9K7Tho3G7zOV2i83WU7m85zeW43N3m83UzOLtuZibiZiYit4ytxSRaNxzeHz8kCD/iWs/iWviazw643jjGZtmr4XyYqoLmbTDEQpCSJlEVdImLkIiFJq6uVuMbrMXUjOt1Kpq+27x5aD1EVNTabWugCQiQACJCJCrBEomExMJgETExMXUkEpi19/gFHwoCE2EY82RtixZnC3FmxMFrRq4YLcWRi2WsWzVo5yuGLBvhcACoUBM4T7dr7dvPm3yjGa8JkELUxWtixUtK08EaYYXjhnny101w46yz0sg/4m8v4m8+/adMRUYqNRSM1zzvjx47zu8xcShVRiK07XjwCDe9HwDMxCkokISIkiZTVxNSJi7zz8fQAhNhDNnias2bLMtZ4suFa0aZma1xmcN1uZrixOcObK2zN8YAp3LIP9u1+3zmJu0xjVdMcscGs6zFTLM531vfW9s4y7AIP+KdD+KcvGscK1OrjM3Ob5313zzu8kQRWMY1XgTw6Ag8cJuQiZiZmJVKJmsi4qRK9+H4tAITYRiZ4XOZm5crcbZo5WtGbBytcN2WZa0yscjZw2w42uVoAKhQEuhPt8vt860z5uHKNZzQYLWxYpZo5K2nKc44Y473zsKcbXtYCE/Fs1+LbnNk37sei1sGCWBCs61wxw1jfDHDWt5xjCFKUzNkbaAIPt5nqzEpmEAXFwiJJRMwmLjcc89fH8ICE2ENMWRg3yuci3MyZ4lrRqyYrXGJmyWtmLZuxYscLnNjyACoMBKoP9wt+4X8XUzFspzqdY6Y6Y1HDMOLd8Z67ve4vjoIT8YW34wt6IQlDBaGCWStKq3y4ddduHHWMYQlihTJDdbBiAhclgGnIECCBBDBHBGhgghQRwQwRxRoI5a8HhYNQAITYRma4nLNy2bLW7RoxWtGWXGtcOWblaxx5nDFwwcMmbVwAKYxyD/Z6fs9e3drbhzjcXVkSjfLvwkIT8a3X41u99NG3YzR0RwUghOU4yw4spcIXCY7HyxwIUaFChIUMcteHva4AhNhDfE2xN3DXEtzOGOVa0bNsi3E5xZVuTK3YNG7FzmYMHAApeGYP9f5+v3y58heueLSTF6znAhfjnQ+Ob/AsVi8dj8tg6I5CElsvuvmiAhYtA0aKIjgRwoUMNMdd9eeAhNhGXHlxZc2RktcYsmNa0yNXC1zhZtlrhpmxMMuNm4a4mQApYFoL+LfP4t9WJubNnedxvpoCE/Hud+Pb/Pojn4mPBHAlGV4RvGmGFxGKzcMQjhQSkamnJx5YhNhGFkxaucTJytYZmbha0ytcK3C2xY1rfK0ytGuRxkbNmAApoFYbq3urtg4FBQMFGUslAQEZS0k7OEcCH8hCHkH7hEBg0GhSc4KoMAgtFv1/sFhJOhrSGgr2EhYKDgoWAQMBBwMbTxKiAITYQzYY2WbM3xLcWZw2WtG7RwtxYmbFbjbtMzjE5bMWzVwAKey6D/gUU/gUp46jEUiFVie2el4mLWtbjG543nbeN8GyD/iaK/iZ1xMThU1dbcY3fG+LdyzGcWRWKxWOW+XbihMWjgxQEIynKcokUJwjBGU6VhFERjPPy48whNhDfHmbtsTDKtxsMTNa0w5si1yxyYVuPGxzZG7JzhyMXAAp4LIP+BVD+BVF4KM1mycVHDWumMRi5vbu4uN3uufLwe2+Ag/4qev4qe3flWK4MVUKFzt1zvjeds1monpnxN+RfIIPxvOj4FtExMAJiSJpEhM3Gc5452CE2EZszZthctGK1y4aN1rTFkbrXONozW4cePNkctGLdkwxgClkXg/4E1P4E1QdekxnG6q9b6d9Ug/4t7P4t7QeFUarFVm8c+XdAhIdyXTuihNGE4RjHHXHwcQAhNhDXFhy5mzZgtx5cTVa0cNW61xjzN1uJzjbMWmHK4cs8QApSE4L+UWP5RZbLm3be4caAhPxicfjE55mvBKSiEYRnWU8YhdNI1cqBDFDAS14PC4AhNhGPM1cuMWPGtaM2mVa0xt2C1ziYNVuRu0at2bbM5y5mYAqFATCE/Acd+A4/To4fC5+q8JwjKNlIUpKzBJKKcbxjNVOUYRgAhPxs/fjZ/x4jVOVoUlSUJ0nWNb1vHHPDPDhnOc4zpC0MUeNp0aiD9LnMzm5mJiLjNZq4mEwImAmJLXz8Xw8AITYRlbY3LRo2xrXGJqxWtMLLEtc5cbNa1zOMTbLkZNmbFwAKgAEthPwFvfgLf4fC4eBGU4xhOkEqJUhCvCwpRgmnGdY3ni4ODMCE/HVl+OrOcowhKkrLMEZRRnWOHTk13wzrVWEaQhgnxNOgg4+BHu7iYCCUzF1cRMTCLiRFt9fH58AhNhDFw4ytM2Zita5sTRa0Yssq3E2ytVrBjiyuG7Foxy4cYApWFIP+AgT+AgVy5m5ZEXy5+BaF+Psb4+x2AwOKxeSvoggRxQxTwxCE5WrqkE4k4xrOuPXMITYQwb4mmFjlZrW+JixWtGLVktwsseJbiYY2mJq1YsMWVyAKZRaE/AIZ+ARW16RlStKwjOWPFr1a9QCH8hQnkJ1QBCIBBIJBJfXq/ZLLarXWq3UKiIXDZCDP1ooEMMUKFDLgcrDiACE2EY2OJgzxt8q1hlZ4lrTFmxrXLJg5WtczRpkatWWbM1cACnsrg/4PlP4PqUxmNxdZgxWNYxjgxEXUZbd83x2zvkCD/iag/iaxrOJ04RwrhWMRWJTne98+e+s8bmanlPhHhITRgndGM0yMIpynAjCEYQijCMYRmrty5/AgITYQ2yMXOJywzLXOJo1WtMTnKtcMXGRa5Z48LFo5a5W+bCAKWROD/g3s/g3t8LwxcZxx1M6zHICD/ing/inh58nStYrlnSanfICFyWA0MaCKGBBHBDPPgcXhACE2ENcjZk3ZuG61k0aOVrRixzLXLjM0Wt8bRmzx42rZtmcACoEBLoP+DYT+Da/yL5xON8L4OGsarhGIhbLjO5zebnbjw59OMcCD/i8S/i8d5TSNTwvgxGMzF7nruc8bm8pIhwdM+Jvp4ACEh2o9uCUIkJxREYQjAlOEUIoownO8a49vICE2ENWOHJjzM8a1rmxMFrTC1cLXOLLkWt8zBnjYM2TJm2ZgClQRg/4MSv4MS+3fGVruL1tohfjKG+MofDYfIV0Q1IIYUssghchgM7DEghRxwTz4+vKAITYRhzYmTXEyZrWWFizWtHGLEtw5m7ha0xtGbdjizM2+JkAKfCyD/gx4/gx5eTym2a46zwvk4RqsTVSuZu7nLNTOOfgeKIP+NzT+NzVvtDpfSeWeWatebu+O+O9853kRVcL8Ke3UhMnK6dVEJyRhFOEYggEIwjCKcsMc/HdIITYRlzZGWPG1arcrjC2WtG7FmtxYm7hbkxMnLTE5YY3ONmAKVBKD/guE/guFmOsY44tU630uAIT8dlH47Kd2/jZcFIylMwwVhO5ySdYzhGcJzy8mvMAhNhDZg0aZm2VqtasMLFa0xNsq3Fiat1rLMwct2rVq2xtWYAqLATOE/BZt+CzfTo27Nerh8Lh8Lj5oIyQlKeSc9U4IyrCcycYwnBWl7ICE/H4Z+Pw2ESU8GHFj3XhSEpIyurtzZ7xzqyvCNBC08Ec2fM3AhKcjkwhCJGE5kYQiIRjBCMBGEYwiE0ceHkusITYRjb4cznJkyrcTBziWtM2ZitxYW2ZbkxN8rJrjZOWTbMAKZhWF+Ckz4KTYIYIIYYp4KYZYIY8Nnc4Ah/IIx5BGYhEYdAoNBoVBoVBoJAoHCYRUcAYBAIXMXU52CCGSWCEhI8DlZZAhNhGRk3YZMeZmtxssLda0w5Mq1y0yMluXHjYNMuFwyw5mgAqWAT2D/hme/hmljNda41eN0ia41KMXwnExbc7q6vURNZvM5qdNcMRPTweAhPw9Mfh5vxYN1t2DFaVsEEqRlW84YUy1aSRjlhljWULZLWhOO3Dt048sdebfTCCD5YuLmUykhKCrglaJiLqYlMSQBa2+/g+D4gAhNhDVjmyZmWXGtcNnDNa0atGK1xmbOFrRg3ws3OXHmysHAAqAASuD/hUA/hUX4Z1vhx1nFwicSRcxNs1YhqemcACG8fFnj4jkI+Qi5CHkIeIgYSChEMioOOg45BICEg4GBgYODh4+JwDhTCoAg/M3MZtZMTcJQmJq4lCQuc34vp15wCE2ENXOFu4aucK1xhc5VrTG5YrXDlk0W42zJplb5mTfG2cgCpsBPoP+Kn7+KqnyuOKmbjeONZ4b1FVicXU2uYnE4zw4xK4xExa54zV1fDr4G4T8OT34ckc2LRk0ZsGa2hitktRgtakKULzx4cc8sMsLxx1w1RLQle+W+HXlvrrcg/E87zfFmJQhCYmJuJiYkRdTCpJiUgJq5jMcefpwITYRhwuXLJnlwrcWZo5WtGLBytcM2WZbly5mbNpjxuGTTKAKmgFIg/4PTP4PXyunk+R4PgeTyuLjMEyiqquGoxUKRWIqIhnc76543xztu83EQ4R0R0CD/iYK/iYLzrNGt+BM6RMTF1dXEIilzuOd5SuZmZzlc454pFTUQjhfjYvog/CibubSlEiLqUSJi4lCAiUomAmpAJWz4PqvSCE2EY8jls1ZMGK1hmaYVrTJkarcLZmzWuGLBgwZM2OJyyYACnwshPw+Hfh8h0bdmWWDTo06DToAZckYRQRmnG8ox0Y7UIT8ZMn4ybbcHgbbZNuzToN+4BqjaNIRhCUaKQrhhhvphOVvxoQhSEIEKxjGKKKMIkIkEUY5ezN3gCE2EZMLBtjYNWy3G2wuFrRq0bLXLXC2W4srVhiZtWDbG4ygCnAug/4dIv4dI/D8I79gAO/ZdbiEpRJeJjPJ37CE/HZV+OyvToM+YAC9mjTwMNISQohGME2XRy+Nx4PXTd2iIItMWJSSCJImYzG8+n18ACE2EYm7hy0atsi1y1zNVrRg1YrXOFo1WsWbXE0wsWGLNkYACmEigv6xK/rEtmgPPjz495m87JYly5qE/H71+P3tnzANGnVr42e0ISlWl5Y4Vz7t4IOomIQRImSRJJd8/F8PziE2EY2jZkxwsWa3I2xsFrRk2yrcWTLiWucjdlhx5MbHJkaACm0ZhvDfV4b6yOj0LCRcNFwkROzk7OTs5NzUfHCH8heXkLzIBAUOgEAg0EgknrVbrldq1XqFRolFAIXRRZ+VBIII4ISOCOGfB5WW4CE2EYmTdm1b48q3IzZMVrRvlyrcLBw5Ws8LTI3c5WWTE4aACsMBeIP+LcL+Lb3IAq8wmZiJUUAit4vE1OJJmZSAAZxmplN4ur1G9AIkoIEb7d/E8XxvH8TxfA8HpeyE/FXZ+KvvIAM2fiY7SgE41jp1awbYTjWFZRBKEpat+4ADRp4U4QsnCM6z07t4M8YzrGqMYUhKktG/dp0adGPFSvCwgIKelVVJsKFSpZMqFtWbmwALLLAARZZZRAss2ACxZW3t+/6/qCE2EM8znCzb5My1pkZNlrRo0aLXDnFlW4mGRm1xOcuNq4aACpYBR4P+LZ7+La3o44uUXJUwqcRdADGcSq6CZmJTU1NSTW2t1fLn2IT8Xq34vTcLgYZQpG0IITTnO+fdvAHD4XFxVhFGUU4QnKdpxjBFSNJZNerToz5sIIPVTMpi6uJRcCYmJhEITFpTEhEwmImQBMs34vj+ACE2EY2bZljZNG61y2cM1rTNmYrXLlhhW5MzjLmYZc2JjjaACocBNIT8Wy34tl+DwOLkrS8IwnKNFpWtDAslGUKoxxwxzwsM4zilPFhlYIP+Mvb+Mvfr03yvUVioqIpFEbc531vnnnO4zq9K0qInpMcAg/K5wzM2mYF1dXEwIQgIuLi6zFnHj6c+wCE2EMmuXJkzMmK1q1yNFrTHmYLcTJy3Wt27JliZ5sjTDiagCpcBPoP+Lg7+Lg/r0YyDOO/bx9cWZTfBjWMcqxwrWMREZZnm63x43x3ud8O/DQCE/E09+Jp/PmZcmfM37s+bPmx4lIUskRgmpWFZzrXHPHC8L0UQpCEJRyTlsIOPY8uUzMxJMTFzEhFwCauAhExNXEyLZ4+P4eAhNhGHE3ZtWzBytZ5nGJa0Y5WC3C3YNFrlmwYOczRu3ZYWgAqNATOD/h2k/h3F4d1Ti9Z1NYjWOGq4VhqaTLe853x574545nfLn4DQhPxtWfja5xYsdK5L5p4qSlRCc64cOHXh11w1nCVqSwSghC06V0Z8l4CEl3HbRsRmmTlOAQQjCIihGCMIwmjXDp4cesAhNhGJo2ct2jVmtZZHGRa0a5Wi1w1YNluZowasMzVwwyNG4ApTGIP+IDT+IEXs3oLoA8Lw+3eE/Fu5+LeGTToDPmAMuTXqhNl6kYxIQjBGFY3w3z8oITYQ0cYsmVphYrWThmyWtGTZitcOGTlbhatG7lriaN82RgAKigE3g/4f1P4f5e3g+B37eTwnMZiYpjVYrTEYausxMcYuczu853uN458MAIP+Lgj+Lf/jjOM+Fx4RyvUwjMbub4uM8Yzd1urhMpTwvFT279swg+kxMpkmEiYkKmIlMXCUwTBKU8fB8+/SITYRmatmzhsxbrWrBy4WtG2HItw43GZbjaYcbNnhZZWbNgAKjAEzhPxA/fiCXtm27OLoxp1RlKWCWSfGrSEIqrwrGc5xvO6cU8WHhbcwg/4qGP4qE+eM45RjUcuPDiueNeH4nO8zc5rcXOYuImKiKcOPTx6Ag/c9W0ETEkXEouJiatExMExImJXOfB8+/MAhNhGRxixs8zRutyM2jRa0cNMa1y1cY1rPG5cuMLZrmzOGYAqBAS2D/iIE/iIn4RxTPGMyxjhw8DXia4Ywi74zzz1nnc811xxGQIP+JfT+Jf+NVGuGOHDUVLees+Dnrvec3dTKkQ4T4mfG8DSE6lufhiEBEhGCCInKcpynKZGc75+HPvAhNhGNm5w5sjJytZ4suFa0YZGi3FiyuVrfDhZ5WmPHmxOcQApdGYP+LI7+LI8eD4EyIuJgqdRvAIP+N07+N08b14mZ1imIqZceXeyF0mLlhhglTwwQwxSxQo0+NwsOwCE2EMWjfFiY4mS1pibYlrRrjyrXOJg5WsMLJm0YsMeXHkcgCogBM4T8WPX4si83HzThGMYQnCiUrSpgjglGk4ThddhrWtZzFI7OHwiD/jtQ/jtNvhO+VxpqqwgzMc27vnHNzjjWcpgw1wnwu/YAhMkZwIxRREIwnCMJwQgghGE0ZVgjCMJxrh6MeoAhNhGVswyMmePItzZsjBa0buGa1w2yM1uVnjyZczZs4wt2oAqFATCE/FjV+LGvj5rwvCMq2nSFJUtSlsEpEZzvW87xwxjNG1dnD4UwhPx/Ifj+Rz5q4q2jiUlgngjSsrwysd9Mcsa4ZTpGUGCkcEckI8qD8rvCMpmLJJIkQCJqxMXF3e/J7+kAITYQ5cMWTNnlYLWDNuxWtGTLItcuGLRblYZHObCzx4mjByAKcB2E/Fb9+K5Nq16l7J2mte18GHBhxY1KgIfyHbeQ8OBQaIxBD4ch0CiaxWOuV2vV+nU+iUVTKaCF0UWdjiQQRwoYYYIYIRHDLPXkZcwAITYQwYNnGNhjxLcjDLjWtGuHKtc4mjlaxbMmuNjmyt8zNoAKWhaD/ibI/ibJHheHwzjcbjmnfCc0g/4/iP4/iR42emOVcK4KnGrnqITkZSMZzjNCcKVhXXz4cIAhNhDTI5YN3DVmtc4czBa0c4si3Cyxt1rZlkbMcTFkwYM8oA==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hXHAOAgAQdBOoKkgUBEGvzcJkXvqBPuV1mhjQNv1kDCEgQRP//A0U1BAcDOAtkAgtkGDYgMgkAkJsDATfAHkUzCQCQggIB28UeRTgIAP4DAHuF0jQUMggAgBQCdoziQTMIAMAMAkrz4kEPEhJOwKQ/0wCkPxKrqtNBqarTQR4MSoKAAAAAAAAAAAAQCsgBQofmYOZ1gKCwCCx6k0il0qo1Cn05Xa5KZRG41AYAi0XK1W6BH4NB4JCUNg0RgEHIPAIDBiJQCDQKFQWCQODROGQ2BQaH8Ornh1hgMCgsGg8GINB4pFZRKVisdSqdardSqarVcgsEm8QhaDwKDQSDQqBQ5HEIgUGgSCwOFwWEweEwlEYNCYTBgIOulyTV1YZSLgmrpCV1cXEVEoklMTEpXPPv5c+kITYRixsHOZgxyrW7NliWtGjVwtwtmrhbiZN2eJtkY4nOTGAKjAE4g/1hX6v3r06h3rdcccYxqdYjXKaVVwq2548773xi4axquTlYhPw1bfhrHzbdg4VcFs1MlMCmGGOuXHjrhve+Gt8NcMyEsVMlrUhaOTbwq3CDrhEQiZcauUxmJTEXETExIAAmLZ5+jxohNhDJywYZsLjMtbtGONa0Ys2K1w2b41uFplYMsrls2ZssoAp/JYT8ASn4Ao2Tl6NNs+LLgvgnSy0pZo4oYpZMGC1MWOEN4IT8Ohn4dJ6auHqhSVlpUhKlJQUivHPjrnw6YZWC4IWbNZlAihhQSoJYpYo4IY4o4o4o4o0NeRwMOmAhNhDFplxMmrfKtbN2+Va0Y4ca1w4ct1rRhkZsGmXDmaZWwAqOATqE/BLZ+CW2lQz5t+7k4q0w2nRijgpSkrRshCMiJWN53w1wwrGTBPEAg/4dnv4dn/B8AN6IwxXBhiKQu8748ee+O+Od2ieWOHDWNYi+leL4QIP0PHmIgWXEymUwRcCYmImauCakQkz4PrvQITYQ4cNmDhrmyrWGZi4WtGDjItc5GDBa0yY8jBk0YYmuVgAKhgEzg/4MnP4MobExq9RhUVfLPC9XWV5zd7xlMRThFapraIT8OY34cq50xWtSk44Z5b4Z5Z4WeF5xSlSWDJnzZqQowVXx10sumYCE61u/GEIEJwIyjCIThOUUABGE4RjG+njx8AAhNhDDLjyOMWZitxYWWRa0cM2a1xlbs1rDMzcMW7XE0c5mYAp1IoT8JyH4TkdHBYZ5a4a1rCVMGLRm0ZM2LBCU445bb1CE/DG9+GN/JDJgtLNbFSNIwnPHfDXDfThvpntlnxiFbRBt4UECAEKGCOCEhRwy242nKCE2EMmuLFmyscq1y0aNFrRw5ZrXDRi5WtsrDK3cMWGVhkxgCl0ShvCQ14SG7CFkoySioKCi4mPk4udlYICE/DYp+GxXhaxGs4TTtPLqhq6SgMAwEHBQaDQMDBxtXAUwITYQ3yY2rVhkYLXDnDlWtGGLGtw5cLhaybOcThs3zZsbViAK3gFohuMu4y8AwVgtgrBeBMC4kpZCLloeQhZCPioOMgYaEhICIhICChoCDQMEgYmBgYNAwsLCwMHAwsHAoGDhYOAhYGBIGChULAiEgYaCgUKjYOJhYNBQMJBQqCkwg/4gSv4gSwD4A+AWt8OPS71OM1nGZ3OV441SVxaJYmqRU4XV1cERERJE3CYhdTKblN1cJ4dYxzCD5cvFlSlQJk2CJxMWJTNSmLxcJQmEwShMTAmAARJEiYCbz5Plz8AAITYQ0YMW+LHlYLcLhg0WtG7nGtxMW+JaxatmTBq2ws2LhoAK8gGNAYP+B2L+B0fy+2YZnLjjNZqaLiKnDEpvMTDFUTu+M5IqeU1eNqidFRMXJETEEJi4LROLhV6uEXCYgglcZLi0xMTEzWeHWuKD/hiY/hiL6+BGK4VjEYjk7Vw4VUsZxOq1ytO85vMo1Ms5y4wrVTjeOM85mVXEwvMc5lkVGU3NzO4hRF0ymEwm6m4m8bq8IiKict68O9iD5ep6fhxERCpqYlMyTEwJiYmESEkRMCLiZqUwmrEXAiUTMTEomphMJAmCamJBEkSRIExM78H268IhNhGFgzyMnGNutbZXGVa0YYmS1yxys1rbGycsmLJniw5WIArlAWeE/ANp+AbVjxbdnR1aYYVYTspSFISnadI4I4s09EdU8UloowjGV4Tjde951irOE4VhDPm4OCMIwglOU0IQlbBbFamC2COCmMCE/Dlp+HLVt2Y8WPFe07TtGVpStSkqRkVnOdcOW+OeHDWdZ1rhreeOV4QtK0rYKWtK1LZtepbBbBkxZsFsFpIVjO+G9cNcs9966ZiD9jd5zaUyslMSJxmiYXV1nEoupiYmYuCamITExMCYTEzVwETAJIm3X4F3XwIAITYRmaOHORphxLcrnCxWtGDhwtcNWzdbjaN2OLI0yY2TlyANARoBFwEKThmHtHFlc53xQkBgMCEAQGAQGAQGBQOAIDAEBIbgZOA5uMSoOCgYAAICBAAhNhDlm1ct8eJotyZGzZa0ctWq3Fix5FuHG3aZGjfDhyt2gA0AGgAXAArTAVSH49bj1xIpGAgMACn04lMoRWKRWKReLIrFEOh5VKqr1folFo1HpUbgcIhsIhcGiMDg8HQuBwuAwVGqfTqzWKjUKLRFHowAh/EWp4i1RRaIAodCCNRsqVTWSy0ql0KhqtV1KpZTKajkdgUDgsEicGgsBQNBYBBYBB4FAyAQCCRyWyyJxIhULRyOgIOPKnM5iUTK5WSExMTEwARKJiYlMwmJihF1dXERcFxvPX24n4GAITYRma5nDNy4YrWDZnmWtMLRqtxMs2ZayZ5GrZgxcsWbJiAKtgE4h+Te5N+k0gotEKrVFfr01mknk0RiEAgKWS1TKbQqHSKTUpPBIJAYBC4JE0VhMNhMYqNQsNgs9mp9OIfxM6eJnWHw4g8GJpNVWq9IpNQqNOp9AoKlUtHI7AIDDYZIYRAYTA4CgcBgUBgiGRiUyiFwqJROQSGE5G508cpwijCEYRhGEwQjACZCMJySrCcFb1x7Z9ohNhDBvhyOXDhitcZsjRa0aNWa3CyxN1rhywwt82Nzly5WIAqtATeH5IjkiSm0xLZYms0k8mkskj8eh8OEajZVKqrVboVDpkfgcCg8AhsBiMFhcDhyt1qm0yk0gIfxTReKaMjkdUCgrVa6tV69X7FY6xWaZTVSqZPJ6hMIlcqosWgMDgMBgUCgEGgkEjCVyoj0fITRynXiJRlGMJoxCEYQjAIwrCMYRKRIRnXDt1x6QCE2EM2mbCwaMWa1qyyZlrRnmarXOPDiWuMmZg0ysWTnHjbACqUBL4fkmuSbU+nKTSJvNprNJrNJTKIvFoHAoxGVUqtQqNYrNardWlsFgMFgsPgMDTWaUOhKSIfxbaeLbVBoOm03oVDqlVuFxu13vF5tFpo1HTabweDSmUU2mWuWQCAwCDQCDShWaxCYQkCEl1OTEhGaKM4ThGBBCMBGKcqwijBXDv1uoCE2ENnOXKxZt8q1i5asFrRyzaLcTlljWscWVvjZsMjJg0yACngjhuP25BGYBgLAYsLFNTcFBkTERMRCwkPDRsYkZACH8ZlXjNvoQJLJBWq2sFhp1PrFZsVjsllrldqlVoVDUqlghOlruITinCMIzRhOU0Ik51x7drwAITYQ0w5mzRu1aLcWPM5WtHLXCtcZnOJbmcN2WXNhyMMLXEAKYxyF8iR5EkMplSmhhcJfdfdXVXUtsIfxv5eN/MKZTSrVdVqvQKDRKLRqPSKSpVLAhOJZPDHCjNEjGESKeHbxY7ghNhDnLlyMmOTMty5cORa0ctWK1xlxMlrZgxasG2ZlmZZmoApZG4XyK3kVwanUFNCWQvuJ5iOH8eVXjyrBUqmVyuqNRynU8rFZKgCE62DozghVEimnCZOePotAITYRlY5GGZpiYLWuTI5WtHOHKtw4sLVbiZ5sTnGwZNGWPCAKYxuE+QM+QNDFjateLHgw4MMpq0Z8wIfyAzeQGcKFQ1QqNEotYrNSqdMpqtVtSKSAhMXQ5tYQCKMJpwnC8cOvjsghNhGFrkbsGDRmtZtGjla0yYWa3CxbNFrbLmaMmrTHhYNG4AqBATSD/Vpfq74ipjE3jPSsa1jVTCcxmbnM111zjK7TMJ8Lx/G69IP+Iwz+IvVeL1fDOrjNzd3OWZnc7XO0zE1FRpyamunXxPFAgnyZtrSyjpWbEssEt5s2WW3334fO/MAhNhDly2YsGLZqtxtHDda0cMGq1zia5FuXLiZ5MrTDha4cwAp7KoT63b64nRxcmPBlhG07SxSxQwJQUmgrCNY1vHLDbLHAg/4mRv4mS66az0nk5ThDN85588855zldzWXDn4F+A5CD8DhN5yurIu43iYvUomExJM7vwZ28ACE2ENcLhs4bM8q3C4aMFrTHlxLcTRrjWtmjnK2aNmGFsyxACmMeg/1UH6qFrY4dcXjNSRcGM649t5CE/FPZ+Ke1t2DgXwRwVxVpWEJXlOtMco4Qg49jw7u5TE1NpTEylnPPxe/QITYRiZ42LNnkZLWTlziWtGWVktw5GDhazw5mTdm1xuM2VwAKWheD/Vafqs5Lnhx1aAms8LyAhfi6A+LmvC5DI5TA2U2QwQQSwwxqZpYwg/W6wnbM2tMWvPPz+PAhNhGLC3aZMeLCty4sjda0cYsi1y2wtVuRowwtMjDI2xuGoAqOATWD/Vpfq05jOHXp5fKYvNNZ5Z6YjWMViJ1m5u7zznOZyvDPid4AhPxnZfjOz27NepjxUhiZGCFlCcbzw4cOeeWuPDOcRKVJSwUzXyaLgIN5WWY3ExZJMxMTnGYmJiJiJRMTCYurnPXye/iAITYRlxMHDLDiwrcLdq3WtMmXKtxMczda0ZYXDBxkwtmmZqAKigExhPqsvqzaauHwuHkrgvKuDDZJSUqStSCdKyunCcZ1rVhzcHgN4IT8cOH44cYwxY9U5WhS1IyRrGuNetZ4a1ve9ZzQhSzNPicfjNiE8AS68YyqjERlOMEYRgmQjBGRFGEYwjGufmuQITYRlaMWWJu2xrWOVyyWtG7ZotwtmTdblxtGjDJlbsHDTIAKZSKD/VCfqhQO/bniYujFxvHEzPDPgeH4QIP+PSz+PS0Dp17IpiKIhEzXPp4PbwWAg/Oxvc2nJMkpiVZqZlnnx8HryCE2EZHDPM0yt8K3KwbYVrRsybLcLRiwW5szjGycucOJllYgCm0hg/0036ac79gY44zWcZohvUxMceCH8g7HkHZIRCQRqFwiBQSBQBAIAgMrrVbsVjsllrVbAISXcdeKUrynKcKwiijCcE0b7+O2ACE2ENWrho3aYsy1w2ytVrRq5YLXGFxjWs8zlhlaOcuNvmygCoUBMYT8BCH4CNbUQRinGEIWlghilghSFJ0mnO88McM8cKyjLNyeRpCE/EVt+IrXVCkJWnKdL2wyvNVOCa7PHPlves50ZLWlbZr1bsaD8LzPduM1MRUAmxKBMJiUIq0XfHvvyewhNhGZoxaMsjTEtYsWOZa0yNXK1xiy41rRs1YscjLNhbt3AApaGIP+AUD+AUE7dyJi03Ep1x5VxIT8TFH4mKTRp5WfJHAopGcsMNKGMITmVjeNVYoxIoqz18WPUCE2EY8TfFjYucK3Fia41rRkzyrcTjC0W5GbXFkxtWLBq5cACpMBOYT8AaX4A08+Y27G3ZrtOEUo2jiSwUtKVJ2vGtZ3vGrDTDBOEc3F4m/dewCE/FaR+K0nHiMWNo06CUFEpwjGdcNccbxrAtOCKKtCkM23YbNohLcCccM6xThFGU5TgjCJAhGCIjBCIiiRnHHp2z8DACE2EZcrfEzY4si3K4bOFrTJkwrcLBy1WtGLDNkcts2TCwZACmAag/4A7P4A7as1fPhzxnG6zq4xntuMAIP+Lcr+Lcvr0OnK/AnlFQRac9OuZITJ0OWnCcJpxRRRTjXXzYcQITYQ5c5GTFqybLcuFg4WtGrhytw4WLhbmYOMmZjkZ5mubEAKiwE0hPwCNfgEpyZ56uHkvLDix0nSdISYI4JUhCxBFCsqxnONZxY8nDxQhPxohfjRFhWuK9J0WjknihKyUIVlVed7zy1x1vec6yhPFDJPjcfgYIPwPW8fnuVzMSTFwTEgAIlMJJvPHwfH4CE2ENmbhi1wtMi3NkyNVrRnhzLXDRzlWt8LfHkZ5HDlzlZgCl8WhPwAafgA9wRYdG3VpzY7VlCsq2rEhfjf6+N+WPA5zC4KnBTyRwRo5ZMHRDOAg+1XEFyu5mZm+vj+D0AhNhDBnmYsmGbCtb4cLda0bsMy1ziauVrhgxaMWbBgwzY2oAqUATmF+AJD4AkcPhsPhsfjsnksrhq5I5J6I5IJIIpIJIIIkEKCCBEmpgljnlnlljhX4CuMg/49hv49h/F8TnyMZ7TfBqeF646zMXN3d3u7zc3d5ZoisYxjeuEgg/AcWEEza4mJEzFwCJRMJiSSJE319uPGITYQzY48OPLmaLWDbIyWtGbhgtcsXDhblcYcbRs5auGGHMAKahqD/fmfvzXHgN8uvDjE1mrqJ0eCh/H/N4/50ajcajckicOgEGgUMgcGgcAgMBgUDnd4vNiAhcdgsrHCICCEhhhhSz5m+DMAITYRkcM3GXK1brWjjC2WtGLZstw5WrRa0bs3LPMwauczBqAKrQFOg/4Nnv4NkevTr4Hg9OuMs48Gunn9JlmoupnFZwqmIrUYjEcL1OJq7ZcYzLnXGN5u8s8eF+CAhPxGgfiNV1bdnB4G/dnzM+bDSU5QhCU6KIWjJCE4VijConGa8rzVnWbDCtUIypC1pZGC1YOIlFUhCbmZSmJJqUXVwmJgARIiQAiYTE3PPyfD9AAhNhDnMwaNsuTKtzMcrVa0aMMS1ywxNVrVo5bY27Nk4yNmIAqaAUGD/g2g/g2hXTeufLwfA8vle1lRGqqqw1WIxpUTiYipZnd+DnvnvvrM9deDHICD/icA/icBeH4TwfA79uvTfCtRWkVCIgmczm73u9uOOYkmazMTDlPhVHaDrxp3NzcpSCamLq4mJiJQRMCYmLiYlVxNWm+/rvOAITYQwat2DRsyYLWDlmwWtG+TGtc5mjFa5xOXDVm4cuMrZqAKkgE6g/4OzP4OzXft5OK4x1xvLKaxXLGOmsYw4SxKdbq43c7473fHMceXg10AhPxWEfisd1a9W3EjirkYo4JUlISRghWscd8tctcrCnFCTAwQ0R2LYoTrS7sZQkEYTARhGMAIIIRgjGE4JwiivO+/HyAhNhDZwxy42jBitYMMzda0aYsS1zkyY1uRyxYYW+NhhZOXIAp/O4P+DdD+DdHr0AOvgXExdXEkpqaug54SQQois454AIP+MFb+MFfw/CAO0xpwmKTGWbzPXwPBDwYne5u8zcKrUdr8YIPt6Hr2RaAkSQmJRMImBMkkxJEk3z92+gAhNhGbHkbtc2Vytx5m2Ra0ZYXK1w5yZVrhs3aNmmPKzbNcwAp0KoP+DfT+DfXlzBFzMXFxNTFoiYxvQ69NtM4AhPxpAfjSB16gbI0YlILRpGsrzyx4PA4Ix4t8tW/BkITlasvJnNBEgQijSsIwjAQRIxnXXx3WITYQyxZGOTJkcrWGRpjWtG2Futc4WbRbjYMceFlkY5M2FiAKlAE6hPwbMfg2hrk16tuzj5q0mRlSE6UlSULUtIlNGqspyvS8J3w3w3jllrtEhPxzefjnVbuDwNeq9pQlK0LSwQtCKE41rHDWeOtcccLLDKigUwSwR3XzWIPxuXW5mZtcWLomJiYTEoEERKLiYsTN9e/k4CE2EOG7nHlwscq1g3YM1rRrlYrcTJq5WsMOPDiZsMOTCzcACmEeg/4OMP4OMQHft4OKzi4mCmJ4c+GQg/4+HP4+HQHbv5V6ngq6u8xOcbz3hOZw0EIxjMjFCMIwjCKccPNj0iE2ENszFgxyNmq3DjyOFrRpiZLXOZmyW427TEwaM8zZhkYgCmUag/4N5P4N5cZiRrjVxMxcRbHPl3CH8g7nkHdi8WiMQEchcKQiBwSAwCAwBAJXarXUgITMjSMZwVjFGk4kU8fTjsAhNhDZtkaM8eZstZZsrBa0w5My1yyyMVuJnhxNWLXLkYZXAAqBBYcCh+iW6LePQ2GQ+HQmEQ2GQeDQ2GQ+HReEQGAwNAoPBIXAoPAobAoPAoTNrXarPZrHYq7XKrVKjUKbTKDQFfr05nExmErlUnk0nk0nk0VigUCgqtV6ZTalU6xWbJZblM4Qg0DhULh0Jg0DgkBhEFgUDgkBg0AgMAgyBoHBUDgsFgcFQCCwGBQOBQWAwGAQOBQWDQNAkAgCBQKBQCCQODQGAQFA4JCYBCYFCUFhcAh8Ch8ChqDoLBITAoLBoHBoPCEAgEAgEFgUFgUFgMCgsBQUR2EQeDwODwuBweCweCwuDwOEwWBweBoFBYIgRAIDAIFAoDBoFAIJBIBA4NAIFAIDBYLBoDAYHAEGgENgkBgAhvFwl4uF4KLio+Oj46Pjo+OjYyNjI2EhIOCg0DAQcNDwUFAwUFBiAgYSFiImQkZiZoqOqq2FMK4EwLgTAuCsF4SwnhTCuGMM4MwbgDAJhDCKcnZCRkJGWl5iZmIuBgoOEQCAgYFCwMCg0DAwMCQJBQEBBQEBAIKBgoOAgCEg4KDgIGAhYSFgIGChUDBwMGhYCDgYCDgCDgINAwMDBkHBwUGgYSNiIuEkYiPgYGBg0JBQkNBQUNDQEFBRkrKIWEgICCQBAoWAg0HBQsJBwUCQMFBwUHAEDAwEKQsDAQcDAQMFAQCAEBARkBDQkQCDr2M+7YqsRUxEykITEzJKphMTGYImJiYlNXUkxMTBARJMJiYzBMEQLAQSCaEiYTAuphMXV1NJhJMWgq6YQmEksSiVxMpiYSRMSExMBEokCJRKJRKJiUXCJiYSmIXPf37e4CE2EN8uNkzcNMy3Dkw41rTJmZrXOZjiW42jTFjYsGjTFkYACo8DqAGH4gjiCQm82g0Hg0Hg0JgaAwOAoBAIDCoXCoDAIFA4RCScTlVKrSqXUKjTqfSKTSqXUqnZpLCoLDoLCobFIjCITCIHCkEQxBIBAEAgUDgkAIBAUFgJAYLBYBCYPA4PA4HAYGgMBgZDYDAYHA4CgKCQWBIGIDA4JBYNAYDAIBB4DA0JgMJgUHQNAYGQWBoKgMBgSCQCBQJBoXCkPIfxh8eMPkK5XaxWbhccCT0gUBIDAYHQb9f7db69X6NRykUlAICQSCwqFxSKxyOySSyKIwGAQGAQNAYFAYDA4BA0BgMDQFBYBAYHAUAgMCgSBQAgEDgCAIEIFA0CgMBgUAQCAQEQNBYBAYBAEAgMCgKAwFA0HgUBgMDQeBQmAQtCUJgcHQuAQeBwCAINBoVBIFDEOg8YQcCCnFBaKAJSTElltpsqVm52blbmTY2WblQWKzZZUFiULLLLAJQsSossslmKLNllS3Nm55nfl/CL4iE2EY82Vg3aYW63Fhw4lrTGyxrcTZnkWs2DJy4cMczBvhYgCtUEiQKG41DjlcBAAT89FxUnJSspLw0BBwEDAQUDBQUFAIFAwMAgoGATU2sLFRUZLS4YQwiwNgdgrBbEGIcNYbx1TwclDyUPJRsVAw0THQcRAwkBBQCAg4KDgICCg4GBg4eBg4WHgIODIFBwMKh4WFg4OBwHji/g4GBi4WDgY2AiYCDhIKEgIiChoCEhYCDgYWDgoVAQcHAwsbCQszCQMGg4CAhUDEoOFQcHBQcDBwMDDoeDgYOBg4KBgIFAQMFAwEKQMSg0HBoWAQcBBoSDQiAioWEgoKDgIFAIVAQkDBQ0JCRUBAQWAMX4uIfx1ZeOtOPAAVCo0ik2Kx3S64GoMMgsAgSAQOBQODQWCQGCQ2CRWBUOwWFXK6p1PUymlEooSSSo9H0slqZTOJROGQeBQuFQuEQmCIPBoDAoHAoHB4JB4FA0BgRAYEgMCgcCgSAEDgUFgMBgJBIHAEDgkBg8Ki8Mg8Cg8Cg8Bg8DgcFgsLgsLgcLgcPgsFQGBIRCIRCIZCIVCoNDIFEIfDoJAoFAoJBIFAkBQFB4DB4BBYDAYGgcBQeBQeAQGAIHBEAgMCgMBgBA4BAYFAIDAIEgEAgMAgKAQGAQEIAgMEgECQKAwCAoDAUFgUAgsCg8KhcWi8QiIILx+Evn+ndWmlk3Nk3NhQWXhLlnmUFkvNzctzUszUNFhmpQAEWUBcoLFliwVCEsbEKzShcoXNlhYLCUSpUqVKCxKlEqUiyyzcWFmsFk27vfj/BtgCE2EN8OLK2y5Wy1uybsVrRs4aLXDFvjWs8bXHjxt2uFyyyACucBbofgyODJBTqfVqvbrfgagwZDIJBIpB4lC4hGYtI4JCYHBYNDYNAEJgUFgEGhcAQCEQKCwGBQMgsDgMEgBAIDAYBBYLA4CIDAYAgsDgcDgMDgBAIDAoLAIDAyBQaBIFAkChaEweAwtAiD/kBm/kBnB37denXpdcJmbZiajFNTSZTcTut3M5q5mlTi4iJhSESzCUREQi4uJJpAFmcTeM1AgvwZ8O7vd0pXKthYubKM3LKsLEsVYLJQLBKAWACVLLLXn4fwPSE2EMHLfLlZY2i3I3aZlrRq3ZLXLlvmWsGeRoya4mrlziagCpgBPYP+HYr+HYuYiTevD8LzdbrcFxaJjGI6arlisVOEIil54559eeeK+QCE/HPl+OfPTo37terTo27MuCeCOCFpYoYEoLwwzYV41ws8srDFVGEISlTFPhTkg/K8lioiSZm4i5JBMExNSRMRdSmJi6uJic8fF8eAITYQzZsGTBq4YrWznCxWtHOVgtcNGzhbly5ceHHjaOMTTKAKhgEyg/4e/v4fD8XmpqeE8K1PBUQpOY28Pt3YyiIqIxFVvl1UhPx0dfjonhkYL4MNsMbzvPGxzrOsEpS1bdjNKFIQheNWG2u21cCE3cTqzggJymjBCaE4RCEUIwRQiRhGc8fFx8YhNhDTCxb4WGRytytmLZa0y4W61y3xY1uJu0atGDNk5wsHIApyIYT8SGn4kNdWtWWGda441hCFsmLFktkhScMuDXEAg/43aP43acZ8JXDWuGtRVp3nnu8855vB14aQhc9ZJr0MCGCOKOBDFGEMaFDLLi7cwCE2EN2rLHixuGq1w5Z4lrRm0aLcLNnmW5GbNviaNc2PEzxgClARg/4iXP4iSdZ7TjM1mMw4UIP+OXr+OX+uPK8RGt63jNCFo0GfQoZ44yEnxYAhNhDPIyZ42TVqtcM2jRa0b5Wa3Fja4lrJpmxNMrFpicOcQApVFIT8Tun4ndc+Zxr2hZKU4Vwa6XCD/jlG/jlHiVpSiFX278iFzmAi18MKBCIUs+LwtwAhNhDDLhyOcTFwtxOXLla0cMsa3E1bNlrDFkwsmDZwwc5WoApWEoT8Tv34nk9TgQxYqZEkI68FQIP+Osj+Or3m6c81MXNTw2uGrJKAv0DAECgYGBibWBlAITYRkwt2jlk4YLcLfK3WtHGJutw42eNaxbM8mLE5yZWTbIAKkAE1g/4vNv4vN/J5ZznOb3HXpnljHThy5a4YjURVs5ve85lNYrVR248pAIT8cmX45M9NpyhKWCWCGKNEsMsM73rlw3vUla2TVgyStJO+G9b74Z8IhM3Sh3axhCEZRIohFCKEYRCMIwIwCa+/ix7AITYQzZYceRzhbrXGVg0WtGjBotcN27Fa1zMMONyzbscORkAKhQEnhPxotfjRPx3w5Z574byhTNkybNGTBSEY1w3njY4YcGnZp0CE/Gq9+NU2UsVtWC2CUpzre+HLhy58OXHXDC6jBPVh4WPEhZNYh2McEEMEEcUcUcUcAhgQwQwCGHA04+HWACE2EOM2PI2y5WC1vmwuVrRo4ZrcLho0WtHOFw5cYcmZrizACmYbhPxvLfjeZreeGtZr2jaWKGbBg1W1Q0Rgg/443P447ZVUdI6RyqlXE5zxjydd9oXIYqHTxwIYIIISGCEhhT35WHJAITYQ3ysnDJrhZrcOFvhWtMjlqtxZGLlbhas8zbLmYtmLXEAKXBSE/Hl9+PNmc6ynSEoUhCk8mXJwwIT8bxH43UVKYJQhOs64a66cO+mGkLSBgcBwJAQKAg0DByNOpCE2EYXLNpmbOMi1ria41rRllZrXOHE1WuWeFm1asG2RxjcACloVhPx0NfjobzZ+BPFbBgwJTjCttui4g/45lP45ldbiYmtwTMZ6eLwyhdRVDr4QIYI4IY6czXMAITYQ5YOWOZlixrXLhkwWtGubCtcNsrBa2YuWORm5atsbDCAKkQEyg/5DJP5DJe9563e7zbDljlw8Dpw6YqKmbvN3eefbrSIqr8bnrACE/HCh+OFHbkvG0sVMmKmC0KRjW+PHjz5cOed0qSwYs2DJakoI68G3DjCFzmCa2WCGKGKFBCI4II4IYAIIQBBDDLLi8PDsgCE2EZWebDmw5GC1gzwtFrRjmcLcLhm3W4cOTM1wtWrhhlbgCoABKYT8juH5HccW+tbxxzunghgwZMmDFZSEYRuwxx1w3V4XL5SE/Gp1+NTvNK1s2TFgpaCs71w4ceHLlx5ct7xvKcrMleVv3ITwBaHgeKMIhGEYRQjAhGAiIp4+ffMAITYRkYZGGJtjZrc2ZpiWtMWNytcucOZa1Zs2TNywysMuZwAKaRuE/JX9+Sxm91YVjOilMWDRk0Ys2SHAz4IghPxxSfjizpCOCVrQxQtCkaRhPDPTHh30gIXYRR7GCGAghghQQoSOGOvPsEAhNhDVjhbs3OFutcOMuJa0ctm61w3YuFuVw1aZW+FuyxsGoApaFIP+Tt7+TvG63EzElODpnlmE/G5Z+Nv+1KYrUQrC9acHBtw8kIaOtEDgGDgIGAEDAQcPJ0sBQCE2EYWbRzhyZGq3I5b4lrTMyarcLFphW5sjPHkaNmjRiyzACl4Wg/5M+P5M/8OWMVyxipwVx6c8SIT8csn45T9rJjhOCcIQlHFj3Z0who60gGBYFAIGAQKBgYODlaWAniE2EN22bJkZM8y3Lmc5lrRhlYrcWbGxWtmrPM2ZM2uNg4cACo4BMIT8ppH5TQ9M71rGc61pGzFbBmxYLYIYIwuyxw1xlRaVsvMvgIT8c3X4518k5ylTBLJS1LJTjHDPHjvhy1vGNLS4BxqQlLHLn6uDjIWTXRxbVDAgIIYIUMEMMCGCFBCgQxQoISGGGvE4dpghNhDBqxYOXLjEtzOWjla0bM263FlaN1rhkxYsWDJhkYN8wAqEASqE/K+J+V9NhvOta1rOksGTBuwaoYIJ1rO+Gt14xgjs16iE/Gyh+NjOkLYsVqStCCs8M99dePfjz4cNawjSmCmK2aeDFjCFw2agh2oQQwQwQxwQwQiCIJJYIYIUMteZZYAhNhDfHkZMGmNitZsGjJa0y5ci3FiY41rNqxZ4sOPI0bsGQApvIoP+WTz+WVkmazwvFYjg4VGqxHDFVG+nk8usgIP+Obj+Oa+aqMTUVeITAi3Gd8b78PJ1uIXXQQbGGCAQQoYI4CGBDBDDDDHXhcPHoCE2EMWjTG1w4ca1q4wsFrRw2yrcWZjhW5GzbDlbt3DduyZACl8Wg/5dyP5dyRPOd1vE1ThntzjAhfjiM+OI0YqTAVYCCiVHTLiaMHPhwIa2hoLAKAQCAg4CBQcLBw9HHrohNhDNk1zMMrZytw4mbVa0wuWK1xizZluRvlb4WWLKzcsnAApfE4X5b5Plvlw0mKmwVFkEcdtuJhyduLCF+Oaz45rcliYk080sM09VeGtkjIaWsDAMLAQKBg0HBwszOwVMITYQ4aYWLjK4xrXOJxhWtMjHMtc4mzJawcMcjTM5zNcLhiAKmQE3g/5Qav5QVfB3i45zznvmcpjhWNcMa5Y6cKxqWeOd579upFRhrfhdcSCE/II9+QSeuOF4KXwUtLBSmKkoQlCc53vlx3vjhGUrZp6sFMCU648ceHXShYtJFpY4IIUUcMMAhghQoYIoYpUBLFDEBARwSsDl7YtcITYQ2ZZHGRvmYrWzBm2WtMLTKtc5GmZbjxt2TNo3x4sWNwAKgAEqg/5UiP5Uf+OeLjnc7u6quGOHDlrWsYwlvO98ZvPDw/C2hPx7vfj3HjCOLBTFLFaMaxvfPjjfHjrhvGolBGjgb92khJeBoPA9YwjKJCMIpTlMgnKsoRE4xz9OOoAhNhDVpkxOWjdytyN8eJa0xN261wyZs1rdq3bMHDlnmZZWoApwHIT8rwH5Xk6xzywynLDgjihgxYs2bJm1W2Y7Z4T8gAX5AD6QjihmjmhkniSjOtbzx5768OuGiK6AtSCQUHAwEHACDgoOAg4WHvYOCrAhNhGRw5auc2Vsty5GTJa0Ysmy1w2xZluJw1c5m2bI0zYmwAp2JYX4tVPi1VK6r7sPhsngqaJcJicQlkwkdUFUkkkcldlt1MaE/G3d+Nu8z5sOCEckYyvXNnaNMq2vCaFbXthyVgCD6XnCCYm4EolMJi5u5L8fy+QhNhDJiwauWDRitzY8uNa0bMWS3E2c5FrDC2yY2bfMwyuHAAqMAT2E/Iqp+RVUAzZ9idIWniWpaNFqooxjGMpyrCsb454c+bOzZ+Vjlw9m3liD/jXo/jXpAOXPhOcbq8ZiRARaSVXU1KJCJOnWY8WEh0OTFJKKZOKEYRgiRRhGEUIoRhGEYRAQijHT24R8ICE2EMMLbMxcuMy1hjaNFrRniYrcOTMxW5WuNs5bsGjRi5xgCqMBUYX5aBPloFxWLxGJyGRxWLxGJxmNxGJw2HAwcUEsMsFMMMMKFBIgikiiguweCBhp4EUkUkk1EUEiGGWme2HGs6CC/wAPdf4AHu5c2WUlzc0D34iWRcqzZQADvKlWJSrLN8Hkg2CIiYmFzMVMKtdgTCYTATEgmCYBEgAnfn+bXjAhNhDljlbYWTVktZMMbla0ZuGq3FicOFrRo5cuGeLIybOWAA==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dYHAOAgAQdBIYKwgQBEGvzcJkXvqBPuV1mhjQNv1kDCEgQRP//A0U1BQM4C2QZIDIJAJCbAwE3wB5FMwkAkIICAdvFHkU4CAD+AwB7hdI0Ek7ApD/TAKQ/HgxGgoAAlAAAAAAAAAAKpwFSg/4m3P4m8az4ni+J37HPkA3qkaRRSypwqcTjNSTU1OLxVlzK5tdzfXwvD6dXTICD/hrG/hrV1x7eD4HPkdegDxuNREREzqURet1MWKuIwms4ukTdXmZtaYuvD8ry/C8N4NiDx6G83cxmxKZJCJgTAmJiYmJiYkIlEkXUgCS734/nx4QhNhGVziZZGObGtbZGjFa0bNGS1yxaYluJxjYNGDLM5cNW4AqcATuE/FWR+KsnTmuhXJybTnOM5QtLJTFgxUpKkZTjWd61neY04IQhZaFr6s9JAIT8NMH4aYeHKwzbdEMkcFKQpGNLzvHHhnlYY1lCEqSzDclCUoryz4L64ITB1od2MYQIRRTgRgjKtKwEZThCMowiQnCMZRRjXDp316ghNhGVnixsHOZwtZMcbVa0x5Wi3C2xOVuNnjauWjFswzMGoAqLAS+E/F75+L1vTBpMeeOWNYylLFgwZKYKUlWl4YY42Oc8M6yy6tNIAIT8L3H4XzYwtiOBDFTFS0qVhWeG98eGuGuOOdW9Y0riao8S1MyE7WJ4FIIwRlOEYThGCMIwEYRlOCKMYzvn5bkAITYQwYt8rRpiyrcOFuwWtGONytwsHDha2bZHLJg4bY8rPKAKcB+D/ib6/ib78eYzFxdbqavlGOXDXTlWK5Z3gIP+Hyr+HyvyY1vhHByrhw1iqVGcxd+DE96AhaM5l45oY5UcCOCGKOKGGCFDBLPo4YNQITYQwcsMjZrlYLWePFhWtGbTMtcZWTNa1atWWPDlxMcrPMAKugPMAoP+LIz+LH/EYcp4MNKnleKxWM6TC9MRU0XNXF5rczKUszm7m4uImZhFqZu83nNzc9fI8nt3ADpzi4rK6lSImoCcWgJq1BCZJklCWeXM4cRrYHgze87zmd3O7zvOcztJKWbkzpUVWKnEVaFQ1VYqWlaY1qsVqO3g+Ad+10FxmIuEVCJnjN5mZqMNMRFIlaLCJBVlWcOPbHfwrsCD/iGU/iGTjMb114bxnV1dTUTCJxkuJXibpNXEXJcyi6VCkQuJEzEkpgiJxbG9XQAeNnhrHKtaRdXEzdERESmLvNquZipi5mMzuZbmbnv4XhnTqO3cCskxcImroqYoIlMTnWYJRExMEZxMIgIXEpXMWujODevHxx48c8bXMXiZTMpimMViImovEIli4uOepVHByrp4PgHg+AdenXp4usbAgvu8l1aVNlFlsEqWyypZUqWUlBKEoAlASpZKCygBNzZYWXNzc2W5ublQsCLKFlgSiWCyygAABKXKLACwAAASiUJUqxZYE3Nks3LKACLLLLc2BYq3bdvx/gd+EiE2EMGzFnmb48i1llysVrTLiyLXOJviWsXLZg0b5HGTI3bgCqABSYP+LLz+LL3xM1F1nhvg5OkcK6TyjtXgVyx21FRWpItfG+eeO+fPjfPd87vPHd8/DHh7qMiD/idq/idr8HhnF6zwzrOLxdXixmtxmZXNXSaiE1CaVMRZV1MAcd6niIPzvDtFTFwRclkxKJiUSTEolEkSAiSJEl3OfD896gAhNhGNm5aN82VktyZGmFa0c5Gi1y4xtFrduxZtWmVkxZtcYAp6L4P+P2r+P2urAucZret4YnheMxN3GSpqGJxvXMCE/EDp+IHXPmDVr5GXJPBK0MC0rKRpS17QjNjVnfC2w36whHah16wSQRQREYRRIpThEIwRVjp58OAAITYQ2xs2GHNmarXLhlkWtG2XGtxZcLlbjwsMjRs4yMcWPCAKhgEshPx1dfjrVpq4fC4erLgnSNCFI0naso1mqhCNIyhOmHJfTICE/EEp+IJWcsmXgVhkhonoYJSUhSVIypFGE2G9cuWvDty4aYTrT21nGMqynKcJoThGESMIxgRhGCKt+Dx6cgAhNhGJgyyZHLTGta4sTNa0bt2S3FlZuFrfFhxuG2Vs2bY2YAptIIP+Mzr+Mzu6G/C59r1x5b1xxuM5u93W9RKE/EGJ+IMXPmGqktVtVN0eFLRTFbBKEbyw4cO0hboY4ESCOGCGCFKQo4I4CWfSmsAhNhGZq0cuWDJotbZc2Fa0Y5mi3FizOVubI2ZsnDXG4atMIAqDAS+E/GCZ+MFGXR1ZZYbZbRlKFqWtTBS0KIQilVVeOOdZxvgxyyCD/h2k/h217TrPTPK+U1WsYqKXnjvj16768ee8zM8J1qI8LOuwg+nCJvcylImRMJqUIkSi4upzz8fvoCE2ENXLDNhbMnK3Nmxt1rRy5YLcTNuwW5szTIxZNsLVsywgCoMBLYT8ZLX4ye+Ny8UIwghGkVmSVqYISJzrOdZzrGsJ1lhlq5KD/h2s/h255YjhPKODUcFGb48evXnx655uNSiIxqOWceJshOVo4+uMIwjBGAITlGEUEYQnBEijPHj4se0AITYRmaM8LJhiZLWDJwzWtGTdytxYcrha4Y4cbfHkcM2OTIAKhgE2g/42jP42i5N648PH1mecXEVjVYxiKiIqMERdZbu8uMXXHkCE/Dtx+HcnMadGXJlwSpDBKFLJSQlGN43jhw3w48d8N43ShS1LZq8Ag/M3Ml5lcJIuCQmrhAhImJJXnn4Pi4AhNhDfIxyM2rlgtZY8jRa0a48K3Dkx5VrTDjYMWDlg3yuWgApSEYP+OHb+OHuJxvW8ZxN4nPaE/Drt+HVPNHEyY7XjhnXHnoCE1RhFGqqMZ5c+3hAhNhDBkxaNWjHGtyOHOVa0c5Wi3Ewc41rPHic4mzRkwb48gApdFoP+PBT+PBWZlmLlKIaz23XIhPw47fhx352XBLFC0IJyxwresdMQhoyogLGJgoGAQECIFBxMbJxNwCE2ENGjDI2yNGi1kzbZlrTIybrcOPM4Wt2jLG4bt2LlgwzACmYhgv8AI+n+AEfULvPMNnc3m5zeDnQAhPw5PfhyfDhVwQyQpOUYTphhljhnrZMrPHQAhLUIEU4pwjBFCaKcY1nXfl7AITYQ5YZm7NiyzLcuPI2WtGbNstcZcuVa3zN2+HJjZssjByAKjgE7gv8AG/H+ADfe5vOyyzc2XY7iVkSWrcWCx3jz4A9ewIT8OKn4cRc+rXmz6terXwMdoShSVJwKozirCM4yvl3b9Glo0tGls2s2cZs4hLWijCImjEjCE4RIwihGEYRlMIRQjCMIiNce/XDwACE2ENGbZthatcq1tiYNlrRwzzLcTDE5WsW7bM3xsmzFuzaACpMBOIT8iJ35EbeJweBweBt2bdnBxTRrKcpUpS0sC07RWTtO0aY7XrO+HHhx4ddce8CD/hyw/hy51nETjPTr5XHhPBUVKtrjLd5vjnnnO+NcRNK06b7agIPxoTm7tcXExJElWq6mJhdAJi4mMpz4Pl8egCE2EMWDRg4ZtGK1gyat1rTI5xrXLVk4WuWLJxhyY8mPI1ZgCpEBOIT8Uh34pH4ZOHwufswwrCCMkISUkxLQwUjZCMppRhOcb3w3vWd8WeGAg/4jzv4j3b8Dw/C8PpepwrFVWGKvEieM8eeePHd3aJjCJ4TwvwpjoIPwuF5tcZjJKUxMSgmJqSCJiSYmYlN34vh8faAhNhDFswaZGeXGtaMXLla0bOca1yxZtVrZxmZ4nDVu0aOMIApeGIL+4cP7hxzRcrZ2edbN5nSF+J5L4nk7r8BgcpbcsVRSRI4YMHHTaIXFY7F4WOIglQwRwRwQpcjiWSAhNhDRszzZsbBytaOMLNa0wsXK1wwb5lrVhhYtGLdizcZGIAqjAUqD/jCK/jCL58jr048OfLv28fxvN6WyzFoVGsarVaxEUhRE4zOZ3Od5cW2bnMc+3OoAg/4kAv4kA/B8A8fxuvTr08PwuvTOKjEVhV4mCk3Ezm9t5rnFrbiW6zN1CnKOW/AuIIPxIlcskyi0xcSBEgCaupRMEwAiYklbd+P6OPMAITYQ3xYm7HC5brcbhq0WtGGPEtwt27Ra1yssmFmxaM3DFmAKpAFDhPxuhfjdDGfNlybdm3Zyci8lZRhFGCVMGDBmpklSE4zjjjOGGSM5xvWeOt6zx2z2wIT8RwH4jgRt2bdnB4G/dryKTwQpKWClqQlCrDPDW9141VnWOGM51lGiVmCFsOarAIPt6XwDGIqaldymQmJmCYmBMRKJgiRMTCZTKc59HnQhNhDRy4yOWOZoty4m+Fa0Y5cK3Dmc4luTJmYZXOVm4y5WAApmI4P+PMz+PM3wPBOXMAdeExMQqUTW2OqD/iKs/iKt48Dv2AHkZxitYYRMT1jHioTgbubjQhKSCE5xinBGEQivt48eMCE2EMsOPKxw5XC3NmaslrRxhyrXDPC0W42eZizYZWzXCyYACms0g/5Cyv5Cy9bAAAAHXpMxmpXV43Etd9aAg/4iZP4iZe/YAAAAeB4PjZ4VisE0iZ1uwIPhGUxMTUxEkkxIkq4ESkkTKd+zvAAhNhGXJlYY2rJotzZW2Va0xNnC3E2YM1uLCyatW7dtiyMGoAqfAVGD/jDU/jDVDOAOfI69Hg+B4fheX0tMxOJxNURSo0rCoiatKWYy23PGeLNvBu+Yg/4pNv4pNw69AO/Y69G9TGJiMXUMI01NTjK7cWdzuduOMzLMZTMLpXA1sIRqvOM0IwECMEYwiCEQjCIAgCCdJwjACE4RhEjHH4Bg8FAhNhDFhlcM27XGtat2GFa0b4cq3EwYMVrnE3zOcOTLiYZW4ArUAXKD/ia2/ia38HwHg+AA79vDrt5fSXbzehN1mamp5XqoqGE6nSM4lcMKiKiK3WW53bcrkDw+F22qVJxEa105eFw6dJCD/h70/h71q10A79uda58EIxOo4VikFpmsyy3Ocru+M9Wee9zbMRGKYxiq4VqO3XoHgNcsdOWsYqpnbc7nXfjnwYPxNLzdzFpiZJSJhMTVwAmCauCJQAmF1dXAESiYTAkTE1dXUourqzv8CxPwICE2EMmuJrkwsMy1w2b4VrTGybLXDHI2WsWjNsyzNsOLFmwgCtgBeIT7SL7UemGkYyrS9J4LwlCClaUnq5PI4/G4fC4eiMYQihCCEkpyjJBKMsF8E7TwQQlKkaRtFRCdpxgmlekUEIwjCMIRkSlGEoSlCi0Qg/4h9v4h7yInWYglE1M0L6+Z5vkeT5Xl+Rd4VMRlMbi4mk1ExCUzFxmrBMmZmQqE1MXi6hBMzGYmYzUxMkiCkLQSpNzc3Nublm8pZQJuUWShZvO81LLLJZZuWyy5sShZZYsJsVZuVCE2EYsLhkyYtGi3G4zOVrRnmYLcLlnkW5XDVtmyNG+Vw0bgCooBPIP+GlT+GkXHhusd4714McZzeZbc4WGIymV5nOc3nc3xZu97xx4ceICD/iSI/iSpg4xx1z4ZxSsRPCcIqaQqYiVrqSsRWI1jFVjhnXDmg/GmY3FymrmUzFwBMCJBEiJhKExbPH0+NCE2EMnDdoxcNm63E2xslrRjjzLcTRhmW5c2TE3YZGzRtiyACl8fg/42jP42jcZAm5uU1eLwiY5dezaE/FCF+KEPXqA4E6UlSUUJxrGaOVbahKUpKCM7zijCIIiMb5+PXsAhNhDJo4ZOceJytcscTZa0cNmy3C4xZlrhi4as8zlxkbtWoApfHYP+PHL+PHnBvQDnFcaziL5ce3fEAIT8UFn4oO8hp0ANE8lqZpYo4MODTSKD9jxYTcsgmUpXO54+X38YITYQ5bY2rLGyZrWGLK3WtMOPEtwuGGVblZMsrFoyy5HGLMAKogFJg/5D/P5D8eaJAunft4PgePhczFzC6pjGscq5RwYhF1EXibc+PHn158ePPjOevHPggIP+KLr+KM3wHj+MB16JiYxFVpw01qYmZzu9xlN3e88Z55zvM3dHCsRqo4Z7agCDeVeblKYmCUymJTExIARM1KalExMSCJiYTM+L78YAITYQ3YsXDnFhxrcrdvhWtMbJqtcuGTNaxZsmeTLiY4nOVuAK8AF8g/5DWv5DW9658vH1xjnG43XFM3MZlZExCDU4xjUcIjCIpwjWOUdNaqq1PCorUVMQm4u5zm7zm873xzz3xzx3x4898+/O+uc5RDpfjVHQg/4h7P4h7fF8TyfI8/tnGdb1KUROM4mkRUYiKqJhV8p1WopWbjZc1bONpm5jNxc241lMrTvOc7nd3ExMTqcTpqscJ05MX4iNAIPxvK9XrERAlMxMBMxMTExKJRKJAAJgiYmJiYmExMTExMTExJEoTE1JExMXBIJmM35vmvIAITYRkcZGbTE3yLcbBm2WtGbdytwuXDlazw4szLK3yN8ThkAK0gFvg/44xP443fG8vl29PtxxxrjE5ZlaIilajUcI1qOE6jEY1VcKqpTFccIazEzE3GYXc3txnje54548W72txve+PG+N5jidQIP+J37+J5HwPD5a54urqYw1Wq1VYmLqU4vExEqyq03GYy3LM7ubm4uLjcZZtxnOWWapNMTExioqtRqqqNb4eBmD8C0rBMpJiYupACJQImBJMShMExKJACYRKCYlEomIuriatMvF9uPAITYQ0c4mLBpiyrcjRrmWtG2Rytct3LNa5bsMjZi2xNMbdoAKlgFCg/4vqP4vqQcuY8HwPB8Dx4ja4tEYjGuGscK1FKzGaze5243edpmJ1fgAg/4xwv4x0egdeg8PwvD8LweVTwxThE6mIiYi5vjO+s845zxvMXNOGoxpwzyAg/M784igWkmJTUzEwmYAQQImJTFxISvr7roAITYQ4ZOHGNpkYrXGZk3WtG7BytcYWzda4btcWNrmbZWrnIAKiQE2g/4yAv4yA63lcxaIiKjhHCOUaYzF53PG+Lp1qapUYjEXy4xQg/4w0P4w0fAnGMVwqcZi74zzz1vnve9xOMR0rs7RiqiV3mXfXHnkhIdp24oQCMIkIwjBCcIxhGEQQiARrfDyY9ghNhGJg5w48mTKtY42GRa0yN8y3C1bY1rJtmcZWbjDiYZWwAprHoT8cQ344i63rW8ccbp0hitoxZM2TFXBlwb6aYT8XgX4u76MFoYIUpAjWOGt8OeGeWvBrzTAhO9gj4FjGCU4EJwiJxrGc5xuITYQ0ZOHLPI1crcrXE3WtMbZitcOMzdayy5sWXC2aM8zNoAKZBqE/GwF+NhXRv3DFamRkQhGNZZcWukwg/4xXv4xZcYyOvTjWcXExW+XHp3xgIXEZBo44YICCGCGFDDDLLLfXgcsITYQ4Z5G2HHmwrWzhplWtGTjMtxOcrBblYYmrPLjyMMrLMAKWBeE/HNZ+Oa1o08iNKUQjG863txdGkCD/jFs/jFtdu4lJRV63dCGtoZfwKAgAIFAwMTNyq6AITYRia5ceZxjxrWrfJlWtGLlmtxZWbZbjaM8Tho2YuGrPIAKVBGD/jpO/jozzw4cOWtE3G+OQIP+Mub+MtPr1pcwVfbYhr6AgL+DQCBgIGDhY2rgpgAhNhDly3yY2OHKta4mmNa0bNm61w3yt1rRozzM2GPE4zMmoAqBAniF+QsD5C3YqK6qcNkchj8di8Vi8Vi8VhcJh8Nh8NhcJjbEEMEUMESIggRQT2W4bD4DA4LB3X3X2WsFg1166+y2y3CUwyIIkECCNPBLLLRSlkYOhKkjmVRUSSSQQTyYWSWE/GEt+MJm9q2w4L2va9seKtJylPBh1a+JeMkEITjKMYxTlr2bdGnBhlOU6VhFGDDgadGXJt2b7QvCqc4yQhC0aZODwGfMxSlaFFJwvOdazYcmGdSDrwNzRMpSlKQlExMTCUXV1dXV1IAiQRICJAEwIkiYmJRMASEs9ffmgCE2EOMOLI5y4sa3C5aN1rTNiarXOXK1W5XOZxja5G2XHlwgCrkBT4P+Rm7+Rm/w/C9Xwu+OvDJprGOmNajhGs6lExEpmdzxnduOM7ZmbmYqq4RrXDUagnnjxXHYhPxhlfjDL5fK16r6L4mCNEo0rOFZ3vfDXPfHlvhvOFcFsGDNkpmzadGiGK2DBgjKM4scKynOtV2m3DhhmIPzKzc3drJJEhEkTEomLq4TBBMExNXUkxdXVxE3N58H13lAITYQ2btGbdjmYLcjnKwWtGzJotxZMLFa2assbFjkYMc2TMAKXBiE/InF+ROMaMFdFdk8lLQJw1yjcIP+LrT+LrUVPPpx5Xi4zWb14uqyhOdk4+WSEEYziijGt9/JbiE2EM2eTFiZZXK1w2YOFrRwwzLcWXKzWuWLVk0xtsLZi0xACmgahPydrfk7Xb8l7ZaYbXolCiVJ2x5qxIX4tuvi2dxuOljwE+AhwEM0MkKWuTA0Yua3BoWTRNLBFFAhQyo0aGGGmnIz4gAhNhGFg2asW7PKtbMW2Za0Z48q1wzxZlrnE0b42+Fw3wscwApyHoT8mWn5Mxc0aTlNwuHqrmYpZIQlKELY82WuUIT8YZH4w1cWeGTh8JjxQngvSsowvbDSd7TRhZNBFlcPBFFBBHBBHBGRwRwQwwy6mOHSACE2EYWzZrmbOWy1xlZMFrTK0yrcTTDiWuWONhjyZWrHI0aACp4BQ4T8qD35UDdNr2uCs4TXpeM0YQWhKVpRhCurXyMeJSBWNaznhY6znONK8Lh5MgCE/FwR+LhXFv3bdgNlaWhSEqRpKEZVhGOOOGeHPmz6YzvCs5RjCUaJMEEloy0YboPpeY0qSczKakSTF1ZEolARMSIImLq0rvw/Rn1gITYQwZY3DXCyzLXGNpmWtHGFmtcNcbZa2cY27Rm4zNcjVkAKdiiE/LEV+WKHZweBy9GOE4XteiiiUpSpDFTBgyYskrSxwx6Qg/4v4P4v8e3h+F35Z4TU8J1WmlQXE3OZ3O8478CD8jdTMrTYlKYmJQIJib34/qvGITYRlcMWjfNkZLWrhy5WtMeXMtwtHGNazZtWLDE4ysGeNwAK3wFkhPyw8flh5xzzb92/dw8l4XpjldGU8UsktFrYIUQVgTlKUZRpGMYwnErGtZzwxrONOLaOFec5zhZa2TBkxUzYMWamKWTLSuGE/F8h+L5HTLJt2Z81cE8UckMFJJTTrVWdZxrOcZ1jhjljnjjZYVjKsIUhgpSWSFqUtoy6s2LNqyYMlJUIxjeOGuHDjnjxxy571IP2u/e6glkSlMTEoJIlEwESmJiYmEhNXUomATExJExMJiYkJvn8Dy+AACE2EN2LbFjwuGC1tixs1rRs2xrXLfK3W5GrFi4cuWTLJkZACuoBlAGD/jvG/jvHAA79uuJTJMRdZxKYmIUUiLpjJrY7d3heH5HHU4ioqKmgurWSTMzeZzac1MmcbTc3GW4nMzE1E6iIiIRcLq/E8vlIg/42NP42NQAPC8PyN1hrOJq4rKLiYtMpvLr4niu3c8DwR27u3flmLTGYkTabXNza0lTCJRlV4VFVbWamYmriJqIEQKmCJOHPIIPXZOZmVpklCamYkiQmrgATAAARKJiYlEkSiYmJiYmCauExKJRMJhKJCJAATEib9nvPvCE2ENMThrjaMW61y4csFrRw0bLcTVy4WuW7lg4btcWXCwbACqgBSYT8dgH46/4xhe2vVw8k0ZRgzcPhb923ZtxRgE7JISno08jHBIhWMVZxnCcYQiRnLfK4hPxwVfjg90Z82fNjxYbRjQUra+bPs28jChAimnHPwODo05LxRiqmnOGGVZzlCUJateqUJIPHmTu93a1WmEgmExMTFwhMTCYAETAhdXVrc/F8UCE2EMGzlqyyuXC3G0yslrTE3yLcOHI2W4mrTK0yMWGRtlygCu0BkgGD/jso/js78A69ABZN1MpRc0iaUnHHhMF0HgeD4mYqGEIiIRKJWiblNi8TOLm5ndrTcTMsrhcwMzFrXNIRVTiavhz6TICD/jyI/jyT4FWO3d426jEVDF4uIkuZudzPfwPB7dzp1DW8SmE1cWGYmZExdTNxmLmUEXMsxamIamquVSRhERUxBMRNTF1nh4fKwIPtipzdzNpRMTExdXBF1dXV1IBEomJRKJBViJQmJiYmJgmCYlExMJiYTF1MSiUSIkAAlKZnxfRn3iE2EOGTHMxcY2S3G1y41rRswwrXDZrkWuMWHEzcscWHFlbgCmwsg/465v465wAzh37ePqbjLeLXCCFYh4Hj+MCD/j1I/j1JO/YDwfAZxN4Ji6nMVdQImrXQg/ClFzdkomJRMpgTEkXESTefR8GAITYQ1buWbJqwwrWLRqxWtMznCtcuXGNbjYsmLRvixsmjlwAKjwE+hfjrA+OsG+4vutswOAwOAweCwOAwOAwOAvuMDgAF91tmLopjgnilkiggiiggsweCYXCSgIL/AB3p/gA71A3LDnc3N52U50BKRzviyWaNnfHkfSCD4VczMkAJBEphMImJiYkgCZEmePtz7gAhNhDZo3ZNcuRotcOMjRa0cZWa1y5y4VrTCzzM2jBplcOWwApsJIX46AvjoDMPhsTiMrhK5KYpUqEhiikgkiwGFwgqrIP+ONb+ONcKtG8XVprMRnEwUzgeD4CD8LHO0pi6klMTVoXEpzN77+H6ACE2EMGTHI5xsMy3G2Y5VrTC5ZLcLVoyW427du0ytsTjNhyACmUhhPx3JfjuTDfu32vDGrGscNM8qyQlLBLRLYCD/jYk/jYl79irqVTECZlKS+XPEwCE2YF73TCMpiEYRhFFGeHqxzAhNhDRi0Z42OJmtYsWDRa0xMXK3Cww5VrjIxYOMrBwycNsoAqvAViE/IBJ+QEXjcHgb9xr1AGrXo08TPCEowhGEYTlOEyNYThOcIxCEaQSSjSEaSlSUpQhNOM7scN+oIP+N97+N+/tz5b0XQBvUxnBicREKnEzUolM4zU1BdZq4m9bq4uZyzO63SKnp4fib8CDx0q2U2tKYTCasAAiU1cF1VxKJRJEhEoATEyvfg+bn4GAITYRlZs2rhi0yLcObNhWtGbFitcYcrBblcsMObGxwsmOViAKuQFShPx/ifj/FzZ8mXhY4JIIyhGU5QhKAhGM4xjhhhTThFG181cOzbu37Nu6qVoRhGc56dGlq15MvEx6KwCD/j6S/j6T5c+fLakZwuZyubImppCJq03iamp7eH4Xd269OPDerqriSZiF04cenXwvFxOwhMnYr3ZkAhGEYCJGEYRlWU5RIIwjCJGARgEYCEQRiiihHLy494AhNhDXC2aucjJwtbuM2Fa0xN8K3C2YNFrBs0btMTnGyaMW4AqNAqQBg/5E7P5E7XXoB4l57Z0VnFoszG64t7jrM3JiK7eH4QPA8H0OvCq1FRqdRUVNXOb3eb3d2zfXxPFB06gAAc+Xj4ueMZtm03BJEzWYupRVaxrGJ8Lx/AnAg/45Jv45J3fsB4XGqVCkKqcKmOUzjMZcZy3N559u4Nbm25nNWVCE1MsrqUNYvGuPAF0AAHft37efylZOJiFTUpmYms6zpMERbHPwvT8LeoP2vH2Jm5Iki0SiYlEokRNb4ZiYiSYmYTETEwmJiYmJJqU1MJiYkiZgBExMTExNTAmLiSJAE1IJq4AEzd8/R4z8JCE2EY8LNyyyuMS1k3x4VrTK5yrXDnGxW5cWTDiYucLdrlxgCoMBPIP+THL+THPt38Ce/nd+F6vlnDhOsVgwiauogVMMRiNJTm83aOPXw4L/ABc1/gAub9+t5fcnZuVJCXNy4llmwYJZ01Kl+TznQINU4iIJi1pgkExMSJgTARIJJz5PpvAAITYRjc5MTVwxxLXDfEzWtG2VwtctMzBaybsWTlm3zOMzRmAKsAFdg/43JP43JTxfEN6mJbq6mEVdJmUyImJreM0QxNJqUxVuXPwJnUViKxdQi6ynOczvq8rywIP+OIb+OIcDt38BPC8UxdTC8TMxuLSlhF1mHOEXFWO/geC8DwdbiVxcXEEIADhxAIPxpjM3OUiYmExMSEShMCasRdSi6upi4ETCJiYmLhKJExImePm+HgAhNhDBi5Z5nDVmtYNm7Na0asGi1xhcMlrBu3bZGuZw0ZZmwAqaAU6E/GwR+NgkAZ82vVydEU5VlWE041nWd53gQlCmCMaJIUlaUM2vU16mnQZcgz5mfMCC/wAWKf4ALFQBYWWWM7myzcslkvPPLVLAllAsJRuPh+AAhMHWd+KhCMozRBGCMCMIwjCMIwjCKESEQQiAIpwjGBPXyXaAITYQybN8uFu0aLcTbMzWtGeVutwscbNa1wuGbXFlaZMuFiAK1wFfg/4vOv4vOzwfAzhGJwSzE2AXGS4ipwxKYmUogiF1cSmIsb1modejnyeD4DwfAO/YAIfx1leOssiERiERj0PhECgEAgkFg0DgUFhkJgSDQNAYJA0BQMgsAQCCQFAYFBYBDYFBYBBYBAoDA4AgkFgkFgUBgEDQWBQCBQGAwSAR9SqWplNVarqlUykUkIN0q8pmExMoReLq4sJIJiasCJYuJq4mYkRJEwhMEpVMhd8/D9XHwEAhNhGFszasXDNstxscmFa0wtm61y3xsVrHK0yNWuLI4xN2gAr8AViH8Yz3jGfQ2CQaFwqIxCKxSNwqAoDAIFDI3GobDIHAhGIyCiTeAQJAoFAIJAYMghAYDA4PA4LAYXBxDUBgaAoDAYBAIDBIJCkWi9CodokNHvF5h/IiF5EQ0PgcSjscjMYjMYicOQCAQJA4hEY1G45B4qVCogmFDRGCQmAQeBwCAoLA4BBYJAIRAIRBoRDhCIJCoFCIFEEGQaAQeAwOh36/2Kx0qaxWDQeEl1OagQjNOMYRQjGCIIRhGBCMUIowjBGVUJyjCdowjCJCEZRhGCsownBOd+rjdwAhNhDhu0bsWjhotaNcmVa0btWi1y1a4VuVoxaYcLFrjcZsIAqiAVmD/jgi/jgjd+wHXo79vD8LyeE3NytV8NwXNzNzaZuM2TKamrLuMyzeMzMxUYrTlGuEVyCC/wAMlf4AGSwB8Xxvi+OXmxm5c02aynLChuVBAVNiMcLNW6nn4vIAg/AjdzJKBEi4mAIkCYTEolEolE1cTEokIkgCYld+j49fAAAhNhDZk3bsW7VityMmrVa0bMG61w3zY1uNrmbsGjPI0YZm4AqmAVmD/jik/jjPzjOt63W6yzW8XF1MXNmyaqMVNTQidTqxkzWUFXEYiKxFYmKR28nl08XxPH0Agv8AHsH+AD1nz688855zzm55+DzyzVtJJkB2Vcwc74tkxJZss7LU85dm4Bm955CD8CrzMpJiYkCU1MokRIRMTExMSBEgAESAJX5Pox7gITYRha4m+Jq3yLXOPNmWtMLRutcYcrVawxuM2Fw2yNWDZsAKrAFEhPxIdfiQzwwz5uHkwwxr1vG6EoYMGDNixZsWSloSnC9b3wz0xwwz5uDgjOU0qUtgwUxR0YbRhPxtrfjbthq4fC5fAvgrglS1pWhKEBeN8uHLfPPHeKUqWpipmrThXySpIjHDHDO+e2WsQITqYurVBCKMyIQiAIRIRCEUIoRIwQnKIRnXTxZ9ICE2EZMbRy2yZGy3LjZMVrRkyxrXLLNhWsmbjHiy5m7diwbACqEBS4P+I+D+I9NXPh4dZweL4neKurqb1cZiYIaVVRSp0UxeERcznfXfffHPO9qctQCD/j1k/j193w30343h+EYz4mcTqKiIxURFyznMsrJb3OZ4zmaXhCEVdKiovV2Ag/E63hqautzczMXV1cCRMCJiQCESiUwQQmJmZvj7cfAQITYQ1yZGrZvhZLc2TNhWtHDZotw5W7da2xuczlkxYZGTfEAKqgSxA4P+K1r+K23wHh+Fms6zFxvG6mUxcXiapUTEpq8RERiYTcTMxNJVuIuJiUxMZw48BdAAAAAHheH27+F4fbudu46dXjeP27+J4vjbiqiqiGGL1NVcRFxCYliYqoq8XWYRBFwLphCKQ1vUrq8xF4mCbjaSCzK7qIjFSvd53bMZlO52zGazVxBiGrpacybiZtlcV4Pgdejw/Cd+3h+F4+srvd3xvjm95ze7ztOUyXMwrDFaxiqjFVUQTd3NpMWu6mSNXMoheohHHSaimEImMKxGOFaz27dwg/40nv40kerwvD8bjimHKcYqqxNYuC1rhTFl3eYymYubm7ZjGcEZjrjw/G8ft36dXieKOnUAAAAA58pi6ugGcM4KuJqZTNJiZqREwmEIQuLuJuFyEIxPDNTExa4mYTdTpaKiTUzM63ExS0Vmpi6tEyTMrjNxcTFxEZXmc8c8d5zneTdcZqmNctdOHKuUa7eH4XPk3px4d+3g8ETiatRM0mUrmLIhSrLTUoRMTIImolUiIERMRdQgkmS6uJTFwlMTV4zhw69OPjCC/CHy/gGyIkWKq2VLLKllm5U3NzYsCwLE3KEoEsSooFllJUsKFlglJUoJQAAsAALAWFgWAAAAASgTc3KEpKSkoixYVFlhSWKiyxZQsFiwsJQEoAABYAAAAWACULAAAAAAW738D/fPwcAhNhDBm0cNsTBmtZMXOJa0a5HC3FlxtVrRkya4smVi5zM2IAqGATKD/lky/lkzuavHHHGLnN5m8xhqta4cK5ViIjccY3OW07wAg/483v483/DxnG1Xhyz2rVarVYua3PHPHjnjnOZuYVitb8QAhO1ieBYTkgRIxIynCMIymgjAQjCME5VhW/XrgCE2EMm7NyxyZci1qyY41rRs4aLcWJy4Wt3LBnlcs8mVhlxACoEBMoP+WsL+WtOcZxOoaqNTUQilLZ338Lw7zCJ01GIcJ4ceEIP+PND+PMGoxWKqrnc888d8eM2zisV03rpFRhKc3O89ceOyhOtkeA4xgQCMEYEUSEUECMIwiIpxx8HTqCE2EMsWJthZtsa1g5xMFrTMybLcTbE4W5G7Ru5yYWLly5bgCmsehPzAWfmAdz3vOsMMKxihCWDBg0U2TzY9XFphhPx1gfjqzy8LHihiwWWlCdM8E2GGuW+nJjhAhddE1MoQIxCQo4Y0a3Fz5oAhNhGVzicuGuVgtcZmmVa0YuHK3C1xYVrJq1ZtGrdziy5W4ApVD4X5d/Pl4Tsmwl11Ek09GFnwYIT8ejX49EZZcmGJTHu02qCGgMAILAKDQsHDyc/B2AAhNhDJqxyMW+ZwtZYmGJa0cssK1w3asFrljmxZMLPIyZZm4A==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1YHAOAgAQdBMgKyAYBEGvzcJkXvqBPuV1mhjQNv1kDCEgQRP//A0U1BAcCC2QDOAtkGDYUMggAgBQCdoziQTMIAMAMAkrz4kEgMgkAkJsDATfAHkUzCQCQggIB28UeRTgIAP4DAHuF0jQPEhKrqtNBqarTQRJOwKQ/0wCkPwpZIofVGqYBAYBAUAgMAQGAwCAwCAwBAYAgMAgMAgMAQGAHFtCH4LTgtRAICAAEBgAgMAgMAcAoITYRkwtGbjHjxLWLfIzWtGWXCtcY3GVbhctMbBpmyZcTbGANARoBFwEKbyaD/hNA/hMP1zqW3PjfPeb4xm5XlNwIXqXIg/4eWP4ek8c8rhidViuF8KqsVEVU1E1DEeDwhbM5DqUMEMCBBBCISFDFDBAhIY782yQhNhDDLkbZcLRytyN2ORa0ZNWK3E4cYVrXHlw5cbDC0YN2YAqmA4kCg/4WkP4WkRdeP43u+F4bjnN3O2YvLZczczaUzEVMUxU6qIwrEzM7rO5lnMtZ1XTl01XKIENTisRhisVrHTWOHDl05dPC8TwPC8Dt08DHbHbXLhwrCYzeZ2cV3u+PHjx3z3nM7nNzbdZy3OWY3O973z6563xnjeb3HW+Oed73eY24t74748ePHjz5898+PPfPje7u5hKavOZy2idRUp23x14++oCD/h9e/h9fHl+V5fler4G9bxcJqJCpwqMRMQF1cTRiaYQhCYiKiI0qZiJ3CURFQipmriUJxMQTF1bM2u7XmZ2zOU2mMxETVlXMxM2i0piYuIgxMKmJiSZlM3M3EcYTFrqbpUsIJpEpJiYmkTFKxGMRWIRUxMXM5u0xqPC1qIP2ueczNXGVyuJmExMTEoTExMTCUJiYmCYmYiYmJiU1MJIugRNxMTCYupiUTV1dXUiZq6zEBMTAQmAESBMRMTF1IRIAAiUSiYAExKJBMBMBF1KJIkiQEwESETMc/g23gCE2EN2bjC1wuMq3C1xZVrTC2zLXLZizW5HGHGwytsLJnmbACk4gg/4/vv4/v+XMdu4AAACD/gec/ged79hx4AAAAILwtpLEWbFiq3be+/kAITYRmcsWrPEwbrczfMyWtMWTKtwsWeVa0zZsORgwa5mjDMAKrwFVhPyDEfkGdvgx2vSsp0Ujq37gZckZoxrGMSU7RpOEUITyZ8zHiGbPxsOSOKcpYZRmjOsa6eFwzRp0AIP+Bwj+BwnOM4zrOs6yMZB06+JnWMNImMpzE2ubvr43junUa3jJFxdVZE1ZEnftxIPhwqZubWkmJlMSgESRJF1JEkSBCJgSSImYmS5znyevlCE2EYW+bMyxNMi1q2Zt1rRlmarXDhrkW4m+bMyy5WzljmbgCkcNgv8AHRn+ADpGJuCyAIP+B17+Bz/WqqrXz40Ag9QlMpmfF4ghNhDFwwxuGzhytZMHDVa0yY2q3ExbtVrXG5bsMzFy5Y5cwAqfAUaE/JUN+SpuFZTlOkZZteoz5pyrCEYTlO8IxjCMoyhg37tOjPmK0bt/Cx0kslCDPLPTWIT8D1X4HtbTpOSUyUzBh1a+JekJStOlZXhjheF2fgcHdvyZTNnWvQjCIjTDKICC8eJu7SxSrCKllksCy1LLLJZYWyrfLe/D58AhNhGXFjasHLdktx4Wzha0YOWS1xiYNlrlrjYtcbTFlc5GYApRFIP+SCz+SC1068M1MyymYzWQg/4H0v4H02M+FeMYqlXa7oCC8fB57SKat3z50CE2EMM2HJjZY3K1oycZFrTFlcrXDLEzWuMLNm4a4nOVthxgCrYBV4T8o2X5Rx4IyzcHgcXicnRWVbM23ZnzAGPEThOKMBGFUYzlCOjTow4CMDBhbpwtC06Vuwxz7NtaAIT8ES34ImaVlOE5VphoQjCAAGrXmz8CakJQhWV0IqyVa92/RpMmUzZ2CNaTQnCKco3tr1CD1wtMzJcTATEpTBMTARMSiUSQEXEpiYJiJiJiLJmJXffy8+0AITYRhbOcbZjjbrczHJkWtMLLCtxOMmZa5yMWjRpiZN3GNgAKWBeE/J5V+Tys2bdGlm10vKsJzEMIhPwRPfgifC13Cy2hSEoTTg2ghNnDhGVJSBOcYwnPLxdwITYQzZMcLNjicrXDlk2WtMbdotcN8rha0YMXOVo5Z5szJwAKejWE/I/t+R/cAa9W/dxc0YRstezdeFIyQKwvWs71wlaVtWCE/BFV+CKsAZs+TLxMYjDTs2smWCMIoxjGt4xmjCGCDEiAgvoe+2CU2ULBLFioCyi23z8fziE2ENGDVsyyMsi3JhbslrRnlbrXDBxiW4nOXK3bsGbnMxyACrkBY4T8eeH488Rmz6I5+Nphn1azJlNWvZt1a9m3FjbNoAANOjg2hOckmbTonLBh4WHAWjGUYzjeNcNazrGcIRwTiIP+CCj+CCkYyiZImAImYzjOOPBnAAAPA8HlF6Ez18jyfA8HxPF8bjJlm5ndzd3SKajU8KyAgufNvw71YRcolsSkpCRZaVEWUtgCwEqVFllllKbvw/f6ITYQ0cs2LVjjYLWeHDjWtG7VotxOXDNa1cNm2Ntkbs8LXCAKlwE4hPyeVfk8rNcYXVpGUtnD4U5YMObPo07sMJRlKKCsJxz5s9r4cG+CsMcIZYT8EoH4JQSEaRtWUIxvu37NvA4PC4ejTiveVYwnGEEI0hlyZ823ZwckJ2ngthCD8rqTdiJEyTEoTESiUSiUTExMSlc8+vi+4CE2EYWeZszbM2S1jiYMFrRiwcLXDDI4WuGLlg0Z4WjJrhbACmk9hPyUxfkpjadG3Zv3bdmnQZcgAAyZQBo0gAZs4IL+jgP6OBSneHeFgAAsAFgAHnwAgs5dJAq6SwFlLEspSxIlW3vfLfsAITYRlZ4WzFm1yrXOFqyWtMebGtc4nDBawx4sObM2xZW7lyAKmQFIg/5K5v5K9+3m9EZxmh28HwDr0Aupi4mriYmSYupqcJjW+XPwPB8jMYipjLPigIT8Jm34TOYTpOUUIgABky6tfEwwJQklGEUY1XZ9m3VryZc2fZnhGcIq2phAg+UJm1pgASC6mJq4IlAQTEkSJgExeb8PzfIAITYRkcMmmJoyzLcTFuyWtMOJwtwtsrBa4ZsMeHDiytXONuAKqwFIhPyVzfkr9jemG1aRtGjRw+Ft2adF7MOAhGU5TqnOM0bVtCVEp6NPCxwhCMEU0NPG4/Oy3IT8MGn4YPbVpe07ThIrix5s+TLmztWvNn4V4WhSEYVphleE4opw08Lh7s6M5VBCOLHLJnCDxiJEzMyTAExKJImJhAi6tMXETV1dTMSWTM8/Rz7gITYQ2xN2mLK5wrWGVlmWtMrZutcNmDZa5ytM2FrjxMHOJsAKogFNg/5KWv5Kb/C8vp1xzqYYivA8XxHXoADK0yJxdTi8VdNb7JxRiUpZmPB8bxyE/DtF+Hamk7VwVtGU5VhfFjaNOrXq18Lh7qlI0kSBNG8L59m1ky2mIThGESCcpymAg/CzCJTdpSmJqwCJVcExKJRMJiYmJiYmEiJCZvz/Hn2AITYRhbtceNrkbrcbFrkWtGLlytw48mJa3b5m7TM2YMnDPGAKWhaD/ke2/ken7xnW5mdxmpqp4V37AIT8O9X4d28/Kx4pYIynK69Y45awg/U7ru5lMSlc317+H4whNhDlq4zZc2NitctXGJa0bMMy3EzYYVrBo1wtcLJyzYOWoApVFYT8kEH5IJaRpO1YVVjVFm37gIP+GC7+GCHo4RpFze5njfXt3IP0vBi7tklFwvfHx8AhNhDdtkaMMblstc4WzFa0YuMa3EzaOFrlkzZsMmbDla5cIApTEoP+SRT+SRVnVpq4mCI7gIT8JlH4TKW68rQwRshDDKG8hZJpYJ4oYo4oYUc9+JzwITYRlb5nLJg3xrWmTEwWtGTNytc5GGRa2xZMORy5aN2LBwAKWRmF+Rqr5Gq8VPBJHNLJLFGjgjhhvx2PwmFAgv6Q4/pDmt55l5rlSo7wAINymJSlKZiQTnx/DCE2ENGrbLhxt2C1ixxNlrRk0YLcWHNiWtseHCzysWrbJlYgCkQNgv8ALcH+AFsvIiWduoL+pfP6mBEsuHuDrldzKU3x8kAhNhGZi1y5MLFitwsWzha0zNWq1yxZMFrNuwZZMbdxkxMGwApVFYP+RbD+RbE8bjSMRETiVzngg/4fVv4fVzW8XExcSZxmegCEpkreMZRQjCMZxjPHn4whNhDVo0xNGGNstyZmbZa0cYmC3C2xOVrHI0xZceFzjaMnAApKDoL/ADSN/gBpNbnnNzcyYIP+G6z+G5HWoRmN7y8UhGSMUxOefbwgITYRixsHDRk4brcLhy5WtMrDCtxOWGRbmZYsThjmYOcjNkAKRAyC/wA1Of4Aake5O1aogv6ZE/piPJedWqCD6RmZtN53sCE2EY3GZyyYMG63E3csVrTC0bLXDVk4WtMbBs3cNWmHI1ygCsgBdoP+Szr+SzsBmrjMTFri8RDV0AdOaICrhDNXFpAqx27+BeNcI5YqsNYxWKxpUUzM3cXjFRF3x8O/Lz5OQIP+ERD+EREPI3wvhFXeV3CMwnv4HggHi66xzjjM5XMMOGMVwjt37Hg+AOPDgmolc5EzNXc3ExEVqNQRKyM669OeQILPi97sSxZYApQkSxaqwllSwSxZSkqUllSpUsqUEoBbd898+fpAITYQ0zYcOLK3aLcbFixWtGzXMtw4crNbixM8rnLlctGTRsAKlALJAYP+Slr+SlsB16A3retzUolETjOLo3oLoAAmJi6mF0C6BdCrF0AAExnGUXEXGNxjny48OPBvQAA1vhx5XmlzjJMTEScOIAPA8Ht38zOuGOXDM0CE/BZZ+Cy0BlyAzZ9GngXShGEKo6d2/RpNGkM2cAGbO1a8mXZtyZWzaDNnBkyjRpGbOAAGTLmz8DHJOlYZ+Jny8Lh8Dg6tbRpAAGTLq18TLCcp5dm3Rp0adGnJlM2cAEYVpOEEYSjWwIL4J3WRJs27NhKlWVKlZpKSrCwASgEpKsFygShYSpZZQmwAAABNgEoLCwLBAKCwC/D+F3zAITYRmaYWrBuzyrcbBxkWtGrnItwuc2ZbjzMsLLK0xYcmHKAKmwFFg/5Qxv5Qxxz5Jjd8uvR4PgHfhcbSROpxEVMTE3UxdJiJglJKcTAAhPwYqfgxVGXIz5tcNGvUz5jhXlK0IRhNGF4RvCufdv0adWvdfPwODwKzoglWEZw17t4Ag+kpmJmoQlM3Miaki4JgAiSJExMTEwmLvv6d+wAhNhDVmwaZHLhitw5mLRa0cuGa3EzxuFrLK5bOcrFo3ZtHAArWAYABg/5BIP5BIc43oDrymZiZrOJi5i5lKGEUxdBdXV0AAAdu/bv5G61Gp5TERdTq9ZrETSIpU1E6iaiNXKNzx44Ag/4KfP4KffJ8jwfAA8TfCNKInOM0XhCZyzt38Lw+nXt38Lw/C8Pt3du4AAKsqamrrMphCKm6TZcpMXDFImrhc1rvyIOvCu8rSmYmJq6tE1cJiYkAmAAIkiYmATEkTNTCYJiYlVoki4iQiQJqQS5+vvwgITYQzc5smNu4aLWznEzWtHGHCtxNW7lbmyMXDdjlZt8TfCAKiQEthPy5Tflyn6uiM44ZZZXheTBDFgwZKZFKLTpCU41nXDPDGW3YhPwjifhHF4eZa0MFMEqUspClYYa3y5cOXDlvXDdOUqYqbM2vUISHah4BkgEIwnKcIwvJGUUpwRhFGEZVw335eMAhNhGJwwcsG+FutcYm2Ra0aYci1y1YMlrLM0zOMrlziws8oAqGATOD/lve/lvf55iavSsY0xieGcbxxnccVl1Coqr1et449u/TAIT8JQ34SdbUxRxVlGFVb1vjw555YYcE8jFkOJGGJSNZssc8d8NsZoP4A6+nCpSTAQExMSiSLi4LibmZnOePkCE2EM8rTGyYZW61kyyN1rTJhaLXLNu1WsGubEzxZW7VqyZgCm8fhPy+/fl95qK56ZYVpHBLBbJipaGLLbbDh02ghPwjIfhGfyGbFDNizMSEWOt8N8+HbHh4ODCIhOFknW96zhOMIwrKaCMZ1nOd7x6AITYRjyZceVuwaLWOXNmWtG7jEtwssrJbhY48rFi5YMWTJgAKVxGF+XaL5do8NTgmIgwSaKlg75SD/hOm/hOn1tvhz1c6vhuOgIXDYLExwxQwwzxxxy4HH5AhNhGNs1cucLRytZYm7da0cMsS3CwxZFrBk0ZuGmZvmyt8gAqEATKE/INV+Qatv3Z82nQ06AZ817YcC9laTlOEZFEoI0w5MuaMAIT8DYH4GwWjTmz5MrRpBo06NObOzZ2/dvteEZzimQlgnovktICD7ct7zYhUxJMyiIVMSmSRKU3vPg99+4AhNhDjKzaMMTNitYuGrZa0xuca1zibM1uVllwsHLLE3Z4W4AppG4T8lYn5KxeBnte2O1aXtWV6YYQw4serLskAhPwP9fgf71wljwabZ2ONZwjKlrYI6MnB4ACElgnKEIwRnFNGKac74+HPuCE2EOWeFg3w42K1wxyOFrRpmyrXGFkyWsmGJy4zOGjByyYgCmUag/5R/v5SCZ5denXlOJxfDNXE5xz6c6wAhPwRhfgjZlo37uPkwxxzxxvKdrQyM14YAIP0uNzc3MoSJm5nPPx+vAAhNhDlw2Y5mbJqtxNWjla0yscy1w1YtFrZuwx4seLC5yNGYAqPATuE/Hnd+PO/JDPzseSGSmCVpYJWlakpShSS1IQtGCcITnKpG864WfHpcmu3joP+BHr+BHvxN9fA41nWYmt1a0zE1ECLXMxNRUVKbmdzNb5Z1iSD8SYuZlcpmEzATExMTEkSIkBME3Oc+T18YCE2EYcjdu0x42y3I3YNVrRrlZrXDHC3WsG+bEwc4sTLG5YACoEBMIP+Ny7+Ny/xfE3qYNzDNTTEIquPheH5XPCoiJReYm0R1IT8Bc34C59uzbs06DRLBbAojWOWF57eBwcWWdb1vWs5pKWYs2OD4azYErlEzV1IRMETExdXExd78Xw/ICE2EMHObDmbNMS1g0wt1rTDkYLcThk5WsMzhs3xtWOFk1wgCoABL4T8cOX44h5YpYsfIrKFBQgVnXHPCx0NeKM4VhGUqQwYtYCE/Am9+BLu7HHLiyqqxre9b1qnCWKGS1tCWy2SWSUJ1rhnfkiD1WZgIklMF1cJpErqMxdSWzvv4flAITYQ1cMsbRg4ZLXOVk2WtGrXMtcNmTBawb5m2ZhhytWWRmAKiQEwhPx2EfjslhGMJUwUwYMGCUqUrgjEjGuFjvW8+GyzzxvTFk43AzcohfgR4+BHmSaKpIgRx1y1224OnAz1zxoJJrLLsBjKMdiMRhMJdJJHPHiwg3jM53KRExCakSXEwgQkF9fXn1AhNhGVwyw5MznKtzZnLZa0xtsK1y3c41rLDic5MjHFkyOcQApVEoT8knH5JOdebDiw2rKtKylO+YCD/iE8/iE9eBHJyiITZ4NAhcZShQywwwwoZb8nDoghNhDNwzwtMWZstb5MzJa0a5My3CzyYVrDEwcMnDXFjyM8gApbF4P+RGz+REXk6R2xyjGNQ1NXXPjgg/4kqP4kr8ceHPhvWcRMyub1mfCAhORjijOc0YokJq3179whNhGPE1w5cbbMtY48OFa0zOW63ExzMVuRnma48zhy1yNWoApwI4P+Uaz+UcFON8N8M4nVRiN+hzwxNGM8OPTecIT8Si34lA8jVDEwXljnhrnrrZ8c8NbzrSOCeqTQhOZlnGNSaJGcIQiEIxRjO+fjvAghNhDNwwY42jBotZ5GmVa0ZtMS3C0csFrFo1xsW2HJmYs8YAqCAS2D/lWG/lWjm648OPC+U4xyzjwr1RF3PGd73njnjeWJ6Vw8gIT8TkH4nH7LTzYcGG15s/A4Oq8IQgggiRhe2OFa0x4sMICEhKFEicZzjOEYRhGAIRhGUYBGM76cuntAITYQ0bOWbRlkarcuPDmWtMLNutcY2bVawbZsrHC2YZsOTKAKeiaF+WVD5ZUcrBbSrologsiqoisgqikiRVp6bbb8Lbi8Hbiwg/4muP4muVcOGK6Xw41xjcrxcRM7qZTcZ43wyIWzMRaOUkhgQywRoSBBAijgQkMMuLxrTCE2EM2OVkyZtsK3M4ZY1rRxlZrXDLLkW4mTTC4ZYmrds2xgCp0BQoP+Niz+Ni3wOF9p6ceXFm9zxnjfWeM2rDXYeAqKWmd3u9usbmZKnpvzM8uQg/4QMv4QM/F6brji6nDThGI4RELvN24jxvBxWKxGMEWnLLjeeLwceL057ITpYurGEIwTinCMARQnCIjBGEYCEYCBGU4RRRmvh38GXSAhNhGHFiwuGLTKtYNnLda0ZYm61y4bM1rJxkZuMrJm3Y4m4AqaAUKD/jom/jon6dfE48ERKyJrJfHeeO97Xio4Yrt34YYjhwrhVYq4EsxxX1uD/g/+/g//48PT8KpYnEVjHDGo4RiYuccXHOc547rwRLTGMYxGKVcXMd6nIIXMY6CHcwkBDAhgAAghQIQhECGAQQkCOKOKOG/SxR6oITYRiZMWjVxlbrcbPEwWtHGRstcsG7hbiyY27NowyZcrluAKaB6D/h+E/h+Fdu4brjjjjNXjeonlvhPDj0CE/CoF+FQNjxBwJRyRxRpOV4VneceDxOLIhHY59YIEITRRhOMJwmnXDj39YCE2EN8zltizZma1g5csFrRjmarXONxiWtmuZvixNcjdhiwgCpcBOIT8QPX4gY9+DDuxygpOUYRlNGFYzrO861nWFaLQtkrTgT1QyWtaNs856YT8LGX4WK78PhbaRnKYpO08zNDJLBGkJxjNdhTnl4XD4mOkUYXjLOVAhMHUl3aoQjCMIyQmIoiEZTQnKKMIRlGUUIoxnfj8NzghNhDBvmc4s2VktbuWzRa0xNMi3DkZs1rbIzwt3DHG3asWIAqeAUOD/jQo/jQpBjPgTfCeF8JiEyy2zd5zt1nnG6mq1ivC8HwDxpxw1GMXjnw3zgCD/hqA/hqBB4fheHi1xZEVTVY4RwjThmrG44szxbiTwucItN134cd2hM0SM0YEUJwnCZCKMopTlGUUIynAThFGE4QjCMCac8fFzz8CACE2EMsLZozw5mi3I1YMlrRlkcrcTNzmW4Wjhtibt2+ZkzygCoQBLoT8cq345V+DKVbwneCEqUta1sELStO0YRVnfDXDXCnq4vEAhPwzrfhnXLSlSlrYJSQnG965a52tpjljOUVKUhgcLj8YhORwIeBUYEIyjAjBGUYCMJwmRhOEYRnhx69fCCE2EOMjLGxzZnC1u2wslrRxicLXGbKwW42+PE1aNmzFwywgCmUehPx7Gfj2N06AaI5JZLUlSM448OG+/dv1yIP+GgD+GgGJBjjrOMxms1cTFRz5ccCE6meNZ1iiQmRiRhGKeHm6YdohNhGTCwb43OHKtzM2+Za0xNm61xmyZFuFxkwt3DJi1yuWgApTEYP+P0D+P1PXeszC6qJ7OICD/ho4/hol6cHDFcGonjMeGIaskIC/gUAEDDxtDDzAITYRlxuWzjDmxrW7fG5WtMThotcNm7Za4a4srPCzaMMWTMAKciOE/H81+P6fEx0pjxBaOCdoQhKEIxjWFWniY9KE/DtB+HYnBecN/C4Y1wxxxzxwhCVMENEcEclWLGCEydSPbjBCBGEYoxhEiRTjOuXluYAhNhGNq2zZWbJqtxt2uZa0ZYsy3Diwtlrhs1bM2LFhhw4sYAqJATKE/IRx+QjWevVw8WFhlWUcEKYLWxQpKVaTvGt41GvESYJ5M/I0wIT8OfX4c7cunRpwRlKzNSlLVlWt74747zvCC0tBzKyomz04eDTcg+3uPgPMwi4mJi6siaATBKJktd8c+D4MACE2ENWbFk5ZM8y3EzYt1rTK0xLXDlgwWt8LdsxbNsWRyyYACoYBMYT8hi35DG9NcGfJhtG0MgyVyKSklBhjWdY1nCMYwnK+THu0uQCE/Dsh+HWWWPNlthlnY8Y3zZ4xnSErUxSxUxUlaFJyrC8tNuGkg+XueP3my4kkmLJRKYEwExcpzvn4+/UAITYQ1ZtWDRzharWjfC2WtGOZgtcMczJa5bM8OFk2xM2LZgAKfyqE/ItZ+Ra3gwnC69K2YIbM+bBh3XhGM51rWs8LDOOemPLchPw55fhzzrqvaNp2vKsWPVr2beFhjKNCiEqpxvhnPLOFyGMZu8gghIUMKFBCghgCCCOKOCNbqYmwITYQ2YtmbJgyYLW+XM5WtGrlktctszZa3wtW7dvmbtGWbIAKhAEyhPxKvfiVDgthzVwXwY5XrlreeGuOt4zipLFDNkw4OEyStIrLTivEg/4aTP4aXcccZjOGMaxrGp1ms1vGZqbtfPxPFxuM4tWeXNjmg45QJlN2kQhNIlFxZAEss8/D8e/eITYRmYOWeNhhxrWbXC0WtHLdstwsWbdbmcN2Lhyyws2bPKAKnwFAg/4q1v4q1/DzrrNplU8qxrlrXBiouZzN3ucmWYuMxN3lxrnU3i+W+XKghPw16fhr11yyXxRwStaUkIzjetY4a1rO84QhaOw5E8EsFLRhGtZ5Z5Z45104NcIXhOFgned5zjFCcCMEYRgRhEREYEEZTpWQhEhNO+HXvj4KITYRhx5sLNzhaLcmNu1WtGbhwtw43DRa3xtWLDE2yZXDNuAKjQE1g/4sBP4sH8bTGa3iq1rT0s6rETOd3z79u7ZEK05MTw3w78M5hPw3JfhuZpGkqWWQheMdurXW8bwjCEKYseJwrykJzrGd4acm2EMohPAULeD4BCMIwjABGEUIwjCMIoyiQjFOMb4+LXpAITYRjx4mLltiZLWzZkwWtGeHCtwt2bNa1zMcOFm2ct8zTGAKZxuE/F4d+LwHLvyVvW905KWxYLZMGSOiuECD/hnO/hnf7V01WtRjEwuW95z1rj4NgIXTUQa+GFDFBDAhQQwoUs+Dx7PAITYQ0YN2jDNharWLhizWtMWXKtcYXDBa5bMMjBi0cOcuZwAKVxOE/Fph+LTHJl5V8EcFZL0wyuuAhPw2Sfhsl4XDzVRRTjauBICF1UWflliRwwwywT03mUAhNhDllhc4sLBstcZG7Na0Zucq3C2xMVrfC1csW7DGwYN2YAp6KIT8X1n4vm4a+VnxXtjlhret6zjOUISlKkpUlSkp4ssqZYP+HDD+HDGJ43XGtxMuE1WOWMY4RWM1tm3XXjznqITgSTrOcZxjCMIoTlEIwRhEXnh363ggITYQ0xZceHM3xLWuLEyWtGrNitc4mzla3xtcjJm3cM2bLIAKVBaD/jKi/jKjNq3jNZ1NROt6sIT8NCH4aETVXJHJKUoRhG8M7iiC8ejaWatu+fO999AhNhDFo1YuWDPEtxuHDda0c5ma3E5aZluRs2zZnLls2cMW4ApbEoT8Y1n4xp66sjdPUwRhDPgjhIP+G1j+G0Xw54XrnjNRepnhsIaWqIK1g4CDgIGFgYOBjbGBXgAhNhGZmxxYsrNwtaYseFa0b4WC3DixMVrnK0Y48uFg1ysmAAq6A64Bhuz87P2Xlq2Sl4iZipWAj4iJgYCJgEJAwEDBRTBmP8fYXwtZ2UjJQMtL3EPCSkHLJKFkIGOgI6EioyCioqEQUIgoGCgoCBhIOEhYKDgYWBgYODhRAwEFBxELAIKHQMHDwcKhYeDg4OHiYmHj4eTjZGNk4uTj4+RjZGHi4uFi4OJiYePjYmHjYeHhYmBg4GHgYeFgYeDhYWCi4GHhYuDj4eNjYmRi4mNl4sCH8eZHjzJhcKi8KgsCIFAIBAIJBEGgEIgUEgSFQGBTe3W+6XW5XO7TOh3i83igwaEoCg8AgsDhMChMAgMDQKCiAwGAwBAYCgcAgMBIMgUBgEAgMBhMCgqAwEQOAQOAweDwWAoLAYBAIDA4EgcBgUHQCAwCBwCBwJBYBBYAgUBgkCgUCgyCQGDQOBECQIgSAIFAkCgUBgUBgSBwKBwCBIVBYxBIFEiD8DFzaZtnEirjcTE0mpiYtKCavAnHGrItUxKaJgIkEwmCEomYmYmAqSJurqanC4lMXV1MC6kTACYExcE1MIJhx9PvfwIAITYQwcYsmLNjbrcrjFlWtGzBgtxZmuVa1ZNM2Fg0bZszRqAK/AFrhPxqEfjUnyY8kJUkwMErWtK0i9cN8N51QQSnAnC8IxjBrleuG95zjOKEVLYKaNzpYtXA1aMWCUr1z49efbt379PD179O/Lrz4cMNbCCE/IPZ+Qf1lhfDOeGOG+OeGOWDFizZsmzJu3cLgauBmyI58OHLhy58eXHlz82+nDlz1lCWS2K2K1MVJQs2VlBKrDHDPHDDGJCkcVNWbdu0cDRykKiE43Kl4HJoiMIiESEYRgRgRhEhGCEYIwnOEYRhGUIwjCMIhGCMIkUUYIISJTlOUYowjG/Tyz7gITYQ4ZZW2NplcLcWVu1WtHLhitw5MLFa1wt2zNm2y4XDJgAKsAKsAYP+TDz+TCPrWKtvGZnbvHWvDrnjMMKYVTGI0xNIlG/A8HxPF8jcYxURFI1PCo1WGImrnc3cyXGcxnabnM3PFOZTN4zEIiqUlN3NW3rjw8XxPR5cb43fG8zta0XKJxUcK8DryiiD/i66/i6978LxFVjDpPKejwM9s9Lq7uWc5m93vKVxMxPfyPJ8DwfA5xMzCYTMRMWqYmKmMXU3V2m5XG4uJiduN73zueMZWlOIxw4cuHDXheH4TwfA79vB8Dw+F1IuriIqKxEExMxz8Lrw3oCDx70/AcoIQiIRMWmZhMSSRcESIlEomJRMSIkIkiREgRIAi6kiUSESRJF1JFxEkSRIIkAABd9fgNPwICE2EOGuJo4aMWK1m5cMVrTEwaLXDPK2Wt8uLHiyucjXFkbgCmkdhPyPzfkfT18Dg8jDK0LKQhKpCcU4TRxgg/4wJv4wO/C8XxO9cIamJlbdTEQzjQCFzl0ejlijklihjihgEMUcUcMNufioITYQxZsmLBk4ZrWGPDkWtMuNqtcuGuFbma5GeRu3cNmWZmAKYxqF+SE75IT8dj8VXRHVLcoholRxw0xYWSXAgIP+Mfz+Mf2Yb6eD0463q4iJiJ134LCExUkmRJzRjFGK99vBdoAhNhDFs3xuWGVsty5c2Za0y5Gy3C4aM1rlrkzY2LZizaZmYApfFoT8j/n5H/edOOBadpwnC8YZaadOYIP+M+b+M+e6uJq9WVM45+FxvwCGmKJbwMBAIOAgUCgYGBiY+jVQITYQ3x5WLjK2bLWWHDmWtHGZgtcOGDla1a5XLdm0zYcuFuAKSw2D/klS/kkvrhetxeYz3IP+NbD+NbHjy46tGcTxhOpryzhOM18/D3AhNhDJmxw4sbnMtbNMWRa0yYsi3Cxbt1rZm5yMmbDI2YMG4AqPATWD/kcI/kcbjt5fTcdY41xq8MctdOXDliohm53nN5zHWLi4pXDeKIT8XPX4uh45NeBKFpZK5o4KwnGs71rhveuGsYQlaWDVXZbNTBC07a4xqITlaurFFCMEJkYhFCMEYRBCMIwjCIRy7+C5gCE2EMHGLFmauWi3E4cZlrRs0cLcLDK1W4mbVk2Yt2GVy3ygCoABLoT8jAn5GB4ODwODivS9J0ngjiUhZKMIozTjGqcZwwb92nRjhPxiGfjEdzIw2RhZgngvKasLxvGs7xvGs4zjKNKNXB4BmIP3te7uIiYlVySmJICJExKYm98fH8HgITYRmysWmNtjyLWLBw5WtHLTCtcscrJbmbNmDRk1xZM2JyAKcSCF+RbD5Fsb12BwGDwWJxGJmQwxJJJIppkksldGHwCE/Gc1+M5vHDBWkYUrmKQoJwrGcMOLLk18AITmaOXjlFGEYiMYwnKsooxneeXg5iE2EMGDjNiZMGa1q0yNlrRhiYLXGFg3WtMjlzkzNMLFw3xgCpYBPIT8i6n5F1cODLk16t+7i5IoRlGELMElqRhSKEJQRlONZ1rjGOkYWpbMlACE/Gyd+Nk/Xq06MeLLkvgnLBHBOykYxRrHDHDe9cNZ1glS2KGwzWwQohfFlnOD8TC7zNkzMSmJTACJhMTExMSESBd+L6bzgCE2EZsmXNjYYmC1g1YtlrTC1cLcLRmxWuXDHG2aN3ORjkaACvwBqQGD/knC/knD69DxfEDwfAdu/jZjTCmFSSZialMSWRaKTBtnbd2uJiFMOPkcYpXCcMCzNWREzW5m8xYnF1KSYYVpVVIqamquGZnMzMouCXl+V5fggIL/AAwF/gAYDDvA+H4BYGbK7dW3iZlwu7V6WuyzznZ3m5l54vBPi+v4pyTLE7m5uWEpbLbCpVlSp3m2NRZKRZ3luIlim878HT6gg68KbmSZuFpmYRIRKJiUTEkSiYmJhMTEwmBFwSiSLqQiREkSAiSJIlExMTEokAiUSRIAAAE593w3kCE2EYWbllhzNGa3M3c5lrTMzxLcLdw5W4c2Rzlb5srBrlYACn8pg/5aUP5aaarMdcc9c+G9RrHDWuHCtRi53HG9844469N6hPxoCfjQLhGsr4K4K5pYJYFkpxvPLfHjx3w3jGksl+hr1ITiaurCEoyiRjNFEjKMEYCMJwiw4eHnsCE2ENGmFhjyuXK1sya4VrRy4crXLLLmWuHLZjkcNs2TDhaACoEBMIP+Woj+WomLuLidXURVVFQjMzncs4ceEYiMVU1vp4dWhPxomfjRN3VYFkUKznO9cMcc4xjRbNp0OJeyCs64Y58W2NyE4XGd2KU4RiEYBGESERCMIwjCKMZ1y8uPKCE2EN2zTFkxN3K1q1asFrRzicrcTdk0W5m7dg4Y4cuVszZACmsehPy7ifl2z06tdcODDC8o0jKUKUxME8WvRtpthPxmafjM9tGGrDolkjghArOs65Za8HFzcHNpg/U8z17jObmxdWJXeePHJwAhNhDFpkyuMzVgtxsXDha0x5HC1y4bNFrVw2as8rbC2yt8YApeEoX5cyPlzvsjxWDwWAqswUmGmlqwOFCE/Gm9+NOHFnpky5q1wVlC9r1Aho6igI2NiYGDQKBgYfAMGnghNhGPI1auHGVqtys2OZa0YOGy3EzY5VuRxjxYmmRg4a5sQA==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gBHAOAgAQdAgQEARBBrrAVzk2nR58PaHizNrQ9AwhIEET//wNFNQUCC2QZFDIIAI4pAa0BfkMzCADoGQFeCX5DEoPDJEHLzURBCj4vgv4FK/gUsAAAAAAAAIL+F2v4XbAAAAAAAAAhNhDDGyaZGWHItytMjBa0cN2a1y3buVrTEyyZGrBlkYNnAA==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rk 3410">
  <a:themeElements>
    <a:clrScheme name="Dark 34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FF0000"/>
      </a:accent2>
      <a:accent3>
        <a:srgbClr val="7030A0"/>
      </a:accent3>
      <a:accent4>
        <a:srgbClr val="00B0F0"/>
      </a:accent4>
      <a:accent5>
        <a:srgbClr val="AAE2CA"/>
      </a:accent5>
      <a:accent6>
        <a:srgbClr val="FFC000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round/>
          <a:headEnd/>
          <a:tailEnd/>
        </a:ln>
        <a:effectLst/>
      </a:spPr>
      <a:bodyPr wrap="none" lIns="90000" tIns="46800" rIns="90000" bIns="46800">
        <a:spAutoFit/>
      </a:bodyPr>
      <a:lstStyle>
        <a:defPPr algn="ctr" eaLnBrk="1" hangingPunct="1">
          <a:lnSpc>
            <a:spcPct val="116000"/>
          </a:lnSpc>
          <a:tabLst>
            <a:tab pos="723900" algn="l"/>
            <a:tab pos="1447800" algn="l"/>
            <a:tab pos="2171700" algn="l"/>
          </a:tabLst>
          <a:defRPr dirty="0" smtClean="0">
            <a:solidFill>
              <a:srgbClr val="FFFFFF"/>
            </a:solidFill>
            <a:latin typeface="Calibri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Side Bar">
  <a:themeElements>
    <a:clrScheme name="Side Bar 4">
      <a:dk1>
        <a:srgbClr val="000000"/>
      </a:dk1>
      <a:lt1>
        <a:srgbClr val="FFFFFF"/>
      </a:lt1>
      <a:dk2>
        <a:srgbClr val="660033"/>
      </a:dk2>
      <a:lt2>
        <a:srgbClr val="FFFF66"/>
      </a:lt2>
      <a:accent1>
        <a:srgbClr val="FF0033"/>
      </a:accent1>
      <a:accent2>
        <a:srgbClr val="CC6600"/>
      </a:accent2>
      <a:accent3>
        <a:srgbClr val="B8AAAD"/>
      </a:accent3>
      <a:accent4>
        <a:srgbClr val="DADADA"/>
      </a:accent4>
      <a:accent5>
        <a:srgbClr val="FFAAAD"/>
      </a:accent5>
      <a:accent6>
        <a:srgbClr val="B95C00"/>
      </a:accent6>
      <a:hlink>
        <a:srgbClr val="999933"/>
      </a:hlink>
      <a:folHlink>
        <a:srgbClr val="A50021"/>
      </a:folHlink>
    </a:clrScheme>
    <a:fontScheme name="Side Bar">
      <a:majorFont>
        <a:latin typeface="Helvetica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2"/>
          </a:solidFill>
          <a:prstDash val="solid"/>
          <a:round/>
          <a:headEnd type="none" w="sm" len="sm"/>
          <a:tailEnd type="triangle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2"/>
          </a:solidFill>
          <a:prstDash val="solid"/>
          <a:round/>
          <a:headEnd type="none" w="sm" len="sm"/>
          <a:tailEnd type="triangle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Side Bar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Bar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Dark 3410</Template>
  <TotalTime>11263</TotalTime>
  <Words>3213</Words>
  <Application>Microsoft Office PowerPoint</Application>
  <PresentationFormat>On-screen Show (4:3)</PresentationFormat>
  <Paragraphs>1527</Paragraphs>
  <Slides>72</Slides>
  <Notes>52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72</vt:i4>
      </vt:variant>
    </vt:vector>
  </HeadingPairs>
  <TitlesOfParts>
    <vt:vector size="74" baseType="lpstr">
      <vt:lpstr>Dark 3410</vt:lpstr>
      <vt:lpstr>Side Bar</vt:lpstr>
      <vt:lpstr>Numbers &amp; Arithmetic </vt:lpstr>
      <vt:lpstr>Example: Big Picture</vt:lpstr>
      <vt:lpstr>Goals for today</vt:lpstr>
      <vt:lpstr>Logic Minimization</vt:lpstr>
      <vt:lpstr>Logic Minimization</vt:lpstr>
      <vt:lpstr>Karnaugh Maps</vt:lpstr>
      <vt:lpstr>Minimization with Karnaugh maps (1)</vt:lpstr>
      <vt:lpstr>Minimization with Karnaugh maps (1)</vt:lpstr>
      <vt:lpstr>Minimization with Karnaugh maps (2)</vt:lpstr>
      <vt:lpstr>Minimization with Karnaugh maps (2)</vt:lpstr>
      <vt:lpstr>Karnaugh Minimization Tricks (1)</vt:lpstr>
      <vt:lpstr>Karnaugh Minimization Tricks (1)</vt:lpstr>
      <vt:lpstr>Karnaugh Minimization Tricks (2)</vt:lpstr>
      <vt:lpstr>Karnaugh Minimization Tricks (2)</vt:lpstr>
      <vt:lpstr>Karnaugh Minimization Tricks (3)</vt:lpstr>
      <vt:lpstr>Karnaugh Minimization Tricks (3)</vt:lpstr>
      <vt:lpstr>Multiplexer</vt:lpstr>
      <vt:lpstr>Multiplexer Implementation</vt:lpstr>
      <vt:lpstr>Multiplexer Implementation</vt:lpstr>
      <vt:lpstr>Multiplexer Implementation</vt:lpstr>
      <vt:lpstr>Multiplexer Implementation</vt:lpstr>
      <vt:lpstr>Question</vt:lpstr>
      <vt:lpstr>Logic Gates</vt:lpstr>
      <vt:lpstr>Integrated Circuits</vt:lpstr>
      <vt:lpstr>Recap</vt:lpstr>
      <vt:lpstr>Voting machine</vt:lpstr>
      <vt:lpstr>Voting machine</vt:lpstr>
      <vt:lpstr>Ballot Reading</vt:lpstr>
      <vt:lpstr>Input</vt:lpstr>
      <vt:lpstr>Output</vt:lpstr>
      <vt:lpstr>Block Diagram</vt:lpstr>
      <vt:lpstr>Encoders</vt:lpstr>
      <vt:lpstr>Number Representations</vt:lpstr>
      <vt:lpstr>Counting</vt:lpstr>
      <vt:lpstr>Base Conversion</vt:lpstr>
      <vt:lpstr>Base Conversion</vt:lpstr>
      <vt:lpstr>Base Conversion</vt:lpstr>
      <vt:lpstr>Hexadecimal, Binary, Octal Conversions</vt:lpstr>
      <vt:lpstr>Encoder Truth Table</vt:lpstr>
      <vt:lpstr>Encoder Truth Table</vt:lpstr>
      <vt:lpstr>Ballot Reading</vt:lpstr>
      <vt:lpstr>Ballot Reading</vt:lpstr>
      <vt:lpstr>7-Segment LED Decoder</vt:lpstr>
      <vt:lpstr>7  Segment  LED  Decoder Implementation</vt:lpstr>
      <vt:lpstr>7  Segment  LED  Decoder Implementation</vt:lpstr>
      <vt:lpstr>Ballot Reading and Display</vt:lpstr>
      <vt:lpstr>Building Blocks</vt:lpstr>
      <vt:lpstr>Administrivia</vt:lpstr>
      <vt:lpstr>Administrivia</vt:lpstr>
      <vt:lpstr>Binary Addition</vt:lpstr>
      <vt:lpstr>1-bit  Adder</vt:lpstr>
      <vt:lpstr>1-bit Adder with Carry</vt:lpstr>
      <vt:lpstr>4-bit Adder</vt:lpstr>
      <vt:lpstr>4-bit Adder</vt:lpstr>
      <vt:lpstr>4-bit Adder</vt:lpstr>
      <vt:lpstr>Arithmetic with Negative Numbers</vt:lpstr>
      <vt:lpstr>First Attempt: Sign/Magnitude  Representation</vt:lpstr>
      <vt:lpstr>Two’s Complement Representation</vt:lpstr>
      <vt:lpstr>Two’s Complement</vt:lpstr>
      <vt:lpstr>Two’s Complement Facts</vt:lpstr>
      <vt:lpstr>Sign Extension &amp; Truncation</vt:lpstr>
      <vt:lpstr>Two’s Complement Addition</vt:lpstr>
      <vt:lpstr>Diversion: 10’s Complement</vt:lpstr>
      <vt:lpstr>Overflow</vt:lpstr>
      <vt:lpstr>Two’s Complement Adder</vt:lpstr>
      <vt:lpstr>Binary Subtraction</vt:lpstr>
      <vt:lpstr>A Calculator</vt:lpstr>
      <vt:lpstr>A Calculator</vt:lpstr>
      <vt:lpstr>Efficiency and Generality</vt:lpstr>
      <vt:lpstr>Performance</vt:lpstr>
      <vt:lpstr>4-bit Ripple Carry Adder</vt:lpstr>
      <vt:lpstr>Summary</vt:lpstr>
    </vt:vector>
  </TitlesOfParts>
  <Company>Computer Science, Cornell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 2: Gates and Logic</dc:title>
  <dc:creator>Hakim Weatherspoon</dc:creator>
  <cp:lastModifiedBy>Hakim Weatherspoon</cp:lastModifiedBy>
  <cp:revision>1509</cp:revision>
  <cp:lastPrinted>2012-01-31T21:41:40Z</cp:lastPrinted>
  <dcterms:created xsi:type="dcterms:W3CDTF">1999-11-21T22:40:57Z</dcterms:created>
  <dcterms:modified xsi:type="dcterms:W3CDTF">2012-02-02T02:55:49Z</dcterms:modified>
</cp:coreProperties>
</file>